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2" r:id="rId1"/>
    <p:sldMasterId id="2147483804" r:id="rId2"/>
    <p:sldMasterId id="2147483816" r:id="rId3"/>
  </p:sldMasterIdLst>
  <p:notesMasterIdLst>
    <p:notesMasterId r:id="rId29"/>
  </p:notesMasterIdLst>
  <p:handoutMasterIdLst>
    <p:handoutMasterId r:id="rId30"/>
  </p:handoutMasterIdLst>
  <p:sldIdLst>
    <p:sldId id="261" r:id="rId4"/>
    <p:sldId id="262" r:id="rId5"/>
    <p:sldId id="263" r:id="rId6"/>
    <p:sldId id="257" r:id="rId7"/>
    <p:sldId id="258" r:id="rId8"/>
    <p:sldId id="256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3" r:id="rId20"/>
    <p:sldId id="274" r:id="rId21"/>
    <p:sldId id="276" r:id="rId22"/>
    <p:sldId id="282" r:id="rId23"/>
    <p:sldId id="278" r:id="rId24"/>
    <p:sldId id="279" r:id="rId25"/>
    <p:sldId id="277" r:id="rId26"/>
    <p:sldId id="281" r:id="rId27"/>
    <p:sldId id="280" r:id="rId28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990099"/>
    <a:srgbClr val="3333CC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472" autoAdjust="0"/>
  </p:normalViewPr>
  <p:slideViewPr>
    <p:cSldViewPr snapToGrid="0" snapToObjects="1">
      <p:cViewPr varScale="1">
        <p:scale>
          <a:sx n="69" d="100"/>
          <a:sy n="69" d="100"/>
        </p:scale>
        <p:origin x="-13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delnegro:Downloads:personale%20oce-1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it-IT" sz="3200" dirty="0" smtClean="0"/>
              <a:t>Staff    (102)   </a:t>
            </a:r>
            <a:endParaRPr lang="it-IT" sz="3200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Foglio1!$C$132</c:f>
              <c:strCache>
                <c:ptCount val="1"/>
                <c:pt idx="0">
                  <c:v>tempo indeterminato</c:v>
                </c:pt>
              </c:strCache>
            </c:strRef>
          </c:tx>
          <c:spPr>
            <a:ln>
              <a:solidFill>
                <a:srgbClr val="3366FF"/>
              </a:solidFill>
            </a:ln>
          </c:spPr>
          <c:explosion val="25"/>
          <c:cat>
            <c:strRef>
              <c:f>Foglio1!$C$132:$C$136</c:f>
              <c:strCache>
                <c:ptCount val="5"/>
                <c:pt idx="0">
                  <c:v>tempo indeterminato</c:v>
                </c:pt>
                <c:pt idx="1">
                  <c:v>tempo determinato</c:v>
                </c:pt>
                <c:pt idx="2">
                  <c:v>assegni di ricerca</c:v>
                </c:pt>
                <c:pt idx="3">
                  <c:v>borse di studio</c:v>
                </c:pt>
                <c:pt idx="4">
                  <c:v>dottorandi di ricerca</c:v>
                </c:pt>
              </c:strCache>
            </c:strRef>
          </c:cat>
          <c:val>
            <c:numRef>
              <c:f>Foglio1!$B$132:$B$136</c:f>
              <c:numCache>
                <c:formatCode>General</c:formatCode>
                <c:ptCount val="5"/>
                <c:pt idx="0">
                  <c:v>37.0</c:v>
                </c:pt>
                <c:pt idx="1">
                  <c:v>27.0</c:v>
                </c:pt>
                <c:pt idx="2">
                  <c:v>23.0</c:v>
                </c:pt>
                <c:pt idx="3">
                  <c:v>8.0</c:v>
                </c:pt>
                <c:pt idx="4">
                  <c:v>7.0</c:v>
                </c:pt>
              </c:numCache>
            </c:numRef>
          </c:val>
        </c:ser>
        <c:ser>
          <c:idx val="1"/>
          <c:order val="1"/>
          <c:tx>
            <c:strRef>
              <c:f>Foglio1!$C$133</c:f>
              <c:strCache>
                <c:ptCount val="1"/>
                <c:pt idx="0">
                  <c:v>tempo determinato</c:v>
                </c:pt>
              </c:strCache>
            </c:strRef>
          </c:tx>
          <c:explosion val="25"/>
          <c:cat>
            <c:strRef>
              <c:f>Foglio1!$C$132:$C$136</c:f>
              <c:strCache>
                <c:ptCount val="5"/>
                <c:pt idx="0">
                  <c:v>tempo indeterminato</c:v>
                </c:pt>
                <c:pt idx="1">
                  <c:v>tempo determinato</c:v>
                </c:pt>
                <c:pt idx="2">
                  <c:v>assegni di ricerca</c:v>
                </c:pt>
                <c:pt idx="3">
                  <c:v>borse di studio</c:v>
                </c:pt>
                <c:pt idx="4">
                  <c:v>dottorandi di ricerca</c:v>
                </c:pt>
              </c:strCache>
            </c:strRef>
          </c:cat>
          <c:val>
            <c:numLit>
              <c:formatCode>General</c:formatCode>
              <c:ptCount val="1"/>
              <c:pt idx="0">
                <c:v>1.0</c:v>
              </c:pt>
            </c:numLit>
          </c:val>
        </c:ser>
        <c:ser>
          <c:idx val="2"/>
          <c:order val="2"/>
          <c:tx>
            <c:strRef>
              <c:f>Foglio1!$C$134</c:f>
              <c:strCache>
                <c:ptCount val="1"/>
                <c:pt idx="0">
                  <c:v>assegni di ricerca</c:v>
                </c:pt>
              </c:strCache>
            </c:strRef>
          </c:tx>
          <c:explosion val="25"/>
          <c:cat>
            <c:strRef>
              <c:f>Foglio1!$C$132:$C$136</c:f>
              <c:strCache>
                <c:ptCount val="5"/>
                <c:pt idx="0">
                  <c:v>tempo indeterminato</c:v>
                </c:pt>
                <c:pt idx="1">
                  <c:v>tempo determinato</c:v>
                </c:pt>
                <c:pt idx="2">
                  <c:v>assegni di ricerca</c:v>
                </c:pt>
                <c:pt idx="3">
                  <c:v>borse di studio</c:v>
                </c:pt>
                <c:pt idx="4">
                  <c:v>dottorandi di ricerca</c:v>
                </c:pt>
              </c:strCache>
            </c:strRef>
          </c:cat>
          <c:val>
            <c:numLit>
              <c:formatCode>General</c:formatCode>
              <c:ptCount val="1"/>
              <c:pt idx="0">
                <c:v>1.0</c:v>
              </c:pt>
            </c:numLit>
          </c:val>
        </c:ser>
        <c:ser>
          <c:idx val="3"/>
          <c:order val="3"/>
          <c:tx>
            <c:strRef>
              <c:f>Foglio1!$C$135</c:f>
              <c:strCache>
                <c:ptCount val="1"/>
                <c:pt idx="0">
                  <c:v>borse di studio</c:v>
                </c:pt>
              </c:strCache>
            </c:strRef>
          </c:tx>
          <c:explosion val="25"/>
          <c:cat>
            <c:strRef>
              <c:f>Foglio1!$C$132:$C$136</c:f>
              <c:strCache>
                <c:ptCount val="5"/>
                <c:pt idx="0">
                  <c:v>tempo indeterminato</c:v>
                </c:pt>
                <c:pt idx="1">
                  <c:v>tempo determinato</c:v>
                </c:pt>
                <c:pt idx="2">
                  <c:v>assegni di ricerca</c:v>
                </c:pt>
                <c:pt idx="3">
                  <c:v>borse di studio</c:v>
                </c:pt>
                <c:pt idx="4">
                  <c:v>dottorandi di ricerca</c:v>
                </c:pt>
              </c:strCache>
            </c:strRef>
          </c:cat>
          <c:val>
            <c:numLit>
              <c:formatCode>General</c:formatCode>
              <c:ptCount val="1"/>
              <c:pt idx="0">
                <c:v>1.0</c:v>
              </c:pt>
            </c:numLit>
          </c:val>
        </c:ser>
        <c:ser>
          <c:idx val="4"/>
          <c:order val="4"/>
          <c:tx>
            <c:strRef>
              <c:f>Foglio1!$C$136</c:f>
              <c:strCache>
                <c:ptCount val="1"/>
                <c:pt idx="0">
                  <c:v>dottorandi di ricerca</c:v>
                </c:pt>
              </c:strCache>
            </c:strRef>
          </c:tx>
          <c:explosion val="25"/>
          <c:cat>
            <c:strRef>
              <c:f>Foglio1!$C$132:$C$136</c:f>
              <c:strCache>
                <c:ptCount val="5"/>
                <c:pt idx="0">
                  <c:v>tempo indeterminato</c:v>
                </c:pt>
                <c:pt idx="1">
                  <c:v>tempo determinato</c:v>
                </c:pt>
                <c:pt idx="2">
                  <c:v>assegni di ricerca</c:v>
                </c:pt>
                <c:pt idx="3">
                  <c:v>borse di studio</c:v>
                </c:pt>
                <c:pt idx="4">
                  <c:v>dottorandi di ricerca</c:v>
                </c:pt>
              </c:strCache>
            </c:strRef>
          </c:cat>
          <c:val>
            <c:numLit>
              <c:formatCode>General</c:formatCode>
              <c:ptCount val="1"/>
              <c:pt idx="0">
                <c:v>1.0</c:v>
              </c:pt>
            </c:numLit>
          </c:val>
        </c:ser>
        <c:ser>
          <c:idx val="5"/>
          <c:order val="5"/>
          <c:explosion val="25"/>
          <c:cat>
            <c:strRef>
              <c:f>Foglio1!$C$132:$C$136</c:f>
              <c:strCache>
                <c:ptCount val="5"/>
                <c:pt idx="0">
                  <c:v>tempo indeterminato</c:v>
                </c:pt>
                <c:pt idx="1">
                  <c:v>tempo determinato</c:v>
                </c:pt>
                <c:pt idx="2">
                  <c:v>assegni di ricerca</c:v>
                </c:pt>
                <c:pt idx="3">
                  <c:v>borse di studio</c:v>
                </c:pt>
                <c:pt idx="4">
                  <c:v>dottorandi di ricerca</c:v>
                </c:pt>
              </c:strCache>
            </c:strRef>
          </c:cat>
          <c:val>
            <c:numLit>
              <c:formatCode>General</c:formatCode>
              <c:ptCount val="1"/>
              <c:pt idx="0">
                <c:v>1.0</c:v>
              </c:pt>
            </c:numLit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 rtl="0">
            <a:defRPr/>
          </a:pPr>
          <a:endParaRPr lang="it-IT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0.35663</cdr:x>
      <cdr:y>0.55823</cdr:y>
    </cdr:from>
    <cdr:to>
      <cdr:x>0.46898</cdr:x>
      <cdr:y>0.74883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2902524" y="267803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  <cdr:relSizeAnchor xmlns:cdr="http://schemas.openxmlformats.org/drawingml/2006/chartDrawing">
    <cdr:from>
      <cdr:x>0.11692</cdr:x>
      <cdr:y>0.39138</cdr:y>
    </cdr:from>
    <cdr:to>
      <cdr:x>0.19072</cdr:x>
      <cdr:y>0.51327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951541" y="1877570"/>
          <a:ext cx="600645" cy="58477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defRPr>
          </a:lvl1pPr>
          <a:lvl2pPr marL="4572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defRPr>
          </a:lvl2pPr>
          <a:lvl3pPr marL="9144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defRPr>
          </a:lvl3pPr>
          <a:lvl4pPr marL="13716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defRPr>
          </a:lvl4pPr>
          <a:lvl5pPr marL="1828800" algn="l" defTabSz="457200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defRPr>
          </a:lvl5pPr>
          <a:lvl6pPr marL="22860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defRPr>
          </a:lvl6pPr>
          <a:lvl7pPr marL="27432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defRPr>
          </a:lvl7pPr>
          <a:lvl8pPr marL="32004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defRPr>
          </a:lvl8pPr>
          <a:lvl9pPr marL="3657600" algn="l" defTabSz="457200" rtl="0" eaLnBrk="1" latinLnBrk="0" hangingPunct="1">
            <a:defRPr kern="1200">
              <a:solidFill>
                <a:schemeClr val="tx1"/>
              </a:solidFill>
              <a:latin typeface="Arial" charset="0"/>
              <a:ea typeface="MS PGothic" charset="0"/>
              <a:cs typeface="MS PGothic" charset="0"/>
            </a:defRPr>
          </a:lvl9pPr>
        </a:lstStyle>
        <a:p xmlns:a="http://schemas.openxmlformats.org/drawingml/2006/main">
          <a:r>
            <a:rPr lang="it-IT" sz="3200" b="1" dirty="0" smtClean="0">
              <a:latin typeface="+mn-lt"/>
            </a:rPr>
            <a:t>23</a:t>
          </a:r>
          <a:endParaRPr lang="it-IT" sz="3200" b="1" dirty="0">
            <a:latin typeface="+mn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17B9149-4A04-DE48-8788-AB5CF4C77181}" type="datetimeFigureOut">
              <a:rPr lang="it-IT"/>
              <a:pPr>
                <a:defRPr/>
              </a:pPr>
              <a:t>17/10/16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F1586EB-6528-9D4C-B53C-2AE9916FF95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7752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13C16DD-365A-E344-8EDB-5F490BAB3BAA}" type="datetimeFigureOut">
              <a:rPr lang="it-IT"/>
              <a:pPr>
                <a:defRPr/>
              </a:pPr>
              <a:t>17/10/16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CC486C3-CB12-BC44-BEBD-CBD23383A74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42218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CABEB-9A5A-1341-BA53-5AFCB65833AE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4DF81-08C3-1B44-BE9D-15612ABF9F10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86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78F08-4DED-124B-832F-85C63F72B520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51A31-5700-FF4C-8FD0-23F93D3D61D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3464-997C-5E44-936F-426ACF6E26E4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D74F9-05C2-2B47-9E13-9FAC3E6F60C6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022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ED44C4A-70CD-8E4F-A3C5-1ECDC32DE909}" type="datetimeFigureOut">
              <a:rPr lang="it-IT">
                <a:solidFill>
                  <a:srgbClr val="DBF5F9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4E2493F-6BC5-4543-8A69-DADFBEBAF0A5}" type="slidenum">
              <a:rPr lang="it-IT">
                <a:solidFill>
                  <a:srgbClr val="DBF5F9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789134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C15B14CE-C700-874B-B9D3-D36CF78C0B2B}" type="datetimeFigureOut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F2FF2D5-7318-7243-8249-FA9EB4F24EFC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134578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5945228-A26F-9F47-B61A-54F22336A95C}" type="datetimeFigureOut">
              <a:rPr lang="it-IT">
                <a:solidFill>
                  <a:srgbClr val="DBF5F9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C39FD01-7280-AF4D-843A-856F24646C22}" type="slidenum">
              <a:rPr lang="it-IT">
                <a:solidFill>
                  <a:srgbClr val="DBF5F9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DBF5F9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775136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0BD1605-A79E-6847-8D63-5E854FC8149B}" type="datetimeFigureOut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8AF618B-0B46-0144-B55B-6534D17E0AB7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629901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D80B4A52-EDB7-DB45-BEE4-754C13EED9C3}" type="datetimeFigureOut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9BA859A-5953-9D4C-8FA7-E62DF64A7A9E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22316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652C4939-62DD-7F43-B218-06074AA78778}" type="datetimeFigureOut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23D8E2A8-2A6B-074C-B7F1-5EEAD347683F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149019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0FAEF0B-6314-884C-81ED-93D06BE34876}" type="datetimeFigureOut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1240C8E-A4BF-B848-B06C-A25F6737F153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992002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B77F88FD-33AF-2C4B-A617-EDD4B3099DC9}" type="datetimeFigureOut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D0EDE96-F95D-0B4C-985A-3BB1039E3B84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69867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C7719-A343-064C-BFCA-4745D64A311B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9FB54-1A71-5447-ACA1-D3A2346D7FD1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65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taglia e arrotonda singolo angolo rettangolo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6" name="Triangolo rettangolo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onstantia"/>
            </a:endParaRPr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F8BA15D-F1F8-B64C-8A9F-3258E332BC72}" type="datetimeFigureOut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724463D-6791-9841-B316-FABA4008C00C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4052407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E37E99B4-628F-714B-890D-2A5C4710A0B0}" type="datetimeFigureOut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4E8FB78-7CEB-E149-85B8-FA62D3DE4887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1208300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574C2BD0-9F6A-874E-B7A6-2093BF4DC133}" type="datetimeFigureOut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AA9942AA-315A-B746-A104-6FB1872FF87B}" type="slidenum">
              <a:rPr lang="it-IT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it-IT">
              <a:solidFill>
                <a:srgbClr val="04617B">
                  <a:shade val="90000"/>
                </a:srgbClr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20887675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4489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7590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998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6538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849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002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647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CAC84-79C9-5E4D-8640-ECC4F9AEADE7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02CD1-9B5D-EE48-8048-F91EDAF9D3B9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257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92726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075847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193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7877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AB09-316C-C54C-A179-EFB9B090CE64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3CE82-9D58-AD48-B7FA-99676565513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2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C4AA9-E89F-6443-8386-088D16A7506F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F6CF4-79E0-B04D-ACD2-CDBC6DC3A69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14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A9A898-5825-DA43-9291-9BC32E871CD3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5FF9-E1B0-1E4A-85AB-392C069434DD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1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3CEE0-5C90-AD40-B326-927D9A08B758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F2BCAF-4655-D849-A1E1-154CF7F3F2FF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1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AD4D6-47C2-204F-85FF-C631D0804323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0A247-38EE-2241-9800-9BA2EBA4D16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7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721B8-18EF-FE40-9D61-F1C2DBC3798D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010FE-8440-0B49-AE35-43E9078D4A95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BD13660-983B-164F-87A5-D9DC5D2D57B3}" type="datetime1">
              <a:rPr lang="it-IT"/>
              <a:pPr>
                <a:defRPr/>
              </a:pPr>
              <a:t>17/10/16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3EC81D9-772F-1949-BA83-A48BD37F42D3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161FF"/>
            </a:gs>
            <a:gs pos="100000">
              <a:srgbClr val="FFFFFF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ea typeface="ＭＳ Ｐゴシック" charset="0"/>
              <a:cs typeface="ＭＳ Ｐゴシック" charset="0"/>
            </a:endParaRPr>
          </a:p>
        </p:txBody>
      </p:sp>
      <p:sp>
        <p:nvSpPr>
          <p:cNvPr id="13316" name="Segnaposto titolo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  <a:endParaRPr lang="en-US"/>
          </a:p>
        </p:txBody>
      </p:sp>
      <p:sp>
        <p:nvSpPr>
          <p:cNvPr id="13317" name="Segnaposto testo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CA3EB6C-F16B-0144-ACFC-2C45B98C999B}" type="datetimeFigureOut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17/10/16</a:t>
            </a:fld>
            <a:endParaRPr lang="en-US" sz="1400" dirty="0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Constantia"/>
            </a:endParaRPr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E1FD434-412E-614D-A505-5A78F8491C53}" type="slidenum">
              <a:rPr lang="en-US">
                <a:solidFill>
                  <a:srgbClr val="04617B">
                    <a:shade val="90000"/>
                  </a:srgbClr>
                </a:solidFill>
                <a:latin typeface="Constantia"/>
              </a:rPr>
              <a:pPr>
                <a:defRPr/>
              </a:pPr>
              <a:t>‹n.›</a:t>
            </a:fld>
            <a:endParaRPr lang="en-US" sz="1600" dirty="0">
              <a:solidFill>
                <a:srgbClr val="0BD0D9">
                  <a:shade val="75000"/>
                </a:srgbClr>
              </a:solidFill>
              <a:latin typeface="Constantia"/>
            </a:endParaRPr>
          </a:p>
        </p:txBody>
      </p:sp>
      <p:grpSp>
        <p:nvGrpSpPr>
          <p:cNvPr id="13321" name="Gruppo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  <a:ea typeface="ＭＳ Ｐゴシック" charset="0"/>
                <a:cs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240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charset="0"/>
        <a:buChar char=""/>
        <a:defRPr sz="26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0"/>
        <a:buChar char="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charset="0"/>
        <a:buChar char="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charset="0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charset="0"/>
        <a:buChar char="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152400" y="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1" hangingPunct="1">
              <a:defRPr/>
            </a:pPr>
            <a:r>
              <a:rPr lang="it-IT" sz="200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sintesi</a:t>
            </a:r>
          </a:p>
        </p:txBody>
      </p:sp>
    </p:spTree>
    <p:extLst>
      <p:ext uri="{BB962C8B-B14F-4D97-AF65-F5344CB8AC3E}">
        <p14:creationId xmlns:p14="http://schemas.microsoft.com/office/powerpoint/2010/main" val="4193836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9" Type="http://schemas.openxmlformats.org/officeDocument/2006/relationships/image" Target="../media/image52.wmf"/><Relationship Id="rId10" Type="http://schemas.openxmlformats.org/officeDocument/2006/relationships/image" Target="../media/image53.jpeg"/><Relationship Id="rId11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4" Type="http://schemas.openxmlformats.org/officeDocument/2006/relationships/image" Target="../media/image67.emf"/><Relationship Id="rId5" Type="http://schemas.openxmlformats.org/officeDocument/2006/relationships/image" Target="../media/image68.pn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66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jpe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0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7" Type="http://schemas.openxmlformats.org/officeDocument/2006/relationships/image" Target="../media/image78.jpeg"/><Relationship Id="rId8" Type="http://schemas.openxmlformats.org/officeDocument/2006/relationships/image" Target="../media/image79.jpeg"/><Relationship Id="rId9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9.png"/><Relationship Id="rId1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image" Target="../media/image86.png"/><Relationship Id="rId9" Type="http://schemas.openxmlformats.org/officeDocument/2006/relationships/image" Target="../media/image87.jpeg"/><Relationship Id="rId10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870890" y="2342522"/>
            <a:ext cx="38426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4000" b="1" dirty="0" smtClean="0">
                <a:solidFill>
                  <a:schemeClr val="accent1">
                    <a:lumMod val="75000"/>
                  </a:schemeClr>
                </a:solidFill>
                <a:latin typeface="Calibri"/>
                <a:ea typeface="ＭＳ Ｐゴシック" charset="0"/>
                <a:cs typeface="Calibri"/>
              </a:rPr>
              <a:t>Paola Del Negro</a:t>
            </a:r>
            <a:endParaRPr lang="it-IT" sz="4000" b="1" dirty="0">
              <a:solidFill>
                <a:schemeClr val="accent1">
                  <a:lumMod val="75000"/>
                </a:schemeClr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6386" name="CasellaDiTesto 3"/>
          <p:cNvSpPr txBox="1">
            <a:spLocks noChangeArrowheads="1"/>
          </p:cNvSpPr>
          <p:nvPr/>
        </p:nvSpPr>
        <p:spPr bwMode="auto">
          <a:xfrm>
            <a:off x="2440677" y="3716635"/>
            <a:ext cx="447465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it-IT" sz="3200" b="1" dirty="0" smtClean="0">
                <a:solidFill>
                  <a:srgbClr val="376092"/>
                </a:solidFill>
                <a:latin typeface="Calibri" charset="0"/>
              </a:rPr>
              <a:t>Sezione di ricerca</a:t>
            </a:r>
          </a:p>
          <a:p>
            <a:pPr algn="ctr" eaLnBrk="1" hangingPunct="1"/>
            <a:r>
              <a:rPr lang="it-IT" sz="4400" b="1" dirty="0" smtClean="0">
                <a:solidFill>
                  <a:srgbClr val="376092"/>
                </a:solidFill>
                <a:latin typeface="Calibri" charset="0"/>
              </a:rPr>
              <a:t>OCEANOGRAFIA</a:t>
            </a:r>
            <a:endParaRPr lang="it-IT" sz="4400" b="1" dirty="0">
              <a:solidFill>
                <a:srgbClr val="376092"/>
              </a:solidFill>
              <a:latin typeface="Calibri" charset="0"/>
            </a:endParaRPr>
          </a:p>
        </p:txBody>
      </p:sp>
      <p:pic>
        <p:nvPicPr>
          <p:cNvPr id="16387" name="Immagine 1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0" name="Segnaposto numero diapositiva 12"/>
          <p:cNvSpPr>
            <a:spLocks noGrp="1"/>
          </p:cNvSpPr>
          <p:nvPr>
            <p:ph type="sldNum" sz="quarter" idx="12"/>
          </p:nvPr>
        </p:nvSpPr>
        <p:spPr bwMode="auto">
          <a:xfrm>
            <a:off x="6713538" y="6500813"/>
            <a:ext cx="234632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A64575E4-A4A1-C248-A3F3-B1BF1E38B07E}" type="slidenum">
              <a:rPr lang="en-US" sz="1200">
                <a:solidFill>
                  <a:srgbClr val="898989"/>
                </a:solidFill>
              </a:rPr>
              <a:pPr/>
              <a:t>1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639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pic>
        <p:nvPicPr>
          <p:cNvPr id="1639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0"/>
            <a:ext cx="7861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10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25040" y="126518"/>
            <a:ext cx="25848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+mn-lt"/>
              </a:rPr>
              <a:t>Infrastrutture</a:t>
            </a:r>
            <a:endParaRPr lang="it-IT" sz="3200" dirty="0">
              <a:latin typeface="+mn-l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-22364"/>
            <a:ext cx="6159500" cy="146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0" y="1890758"/>
            <a:ext cx="4206875" cy="239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3" y="4030902"/>
            <a:ext cx="3961185" cy="2244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150" y="1890758"/>
            <a:ext cx="2568575" cy="256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11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0" y="13602"/>
            <a:ext cx="2858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Osservatorio costiero</a:t>
            </a:r>
            <a:endParaRPr lang="it-IT" sz="2400" dirty="0"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885273" y="241366"/>
            <a:ext cx="479610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latin typeface="+mn-lt"/>
              </a:rPr>
              <a:t>Piattaforma Golfo di Trieste</a:t>
            </a:r>
            <a:endParaRPr lang="it-IT" sz="3200" dirty="0">
              <a:latin typeface="+mn-lt"/>
            </a:endParaRPr>
          </a:p>
        </p:txBody>
      </p:sp>
      <p:pic>
        <p:nvPicPr>
          <p:cNvPr id="13" name="Picture 8" descr="logo_IM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95" y="5678488"/>
            <a:ext cx="1168682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protezionecivile.fvg.it/ProtCiv/GetDoc.aspx/63/Rete_meteomarina_fin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992" y="1118530"/>
            <a:ext cx="5160944" cy="33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miram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112" y="3959400"/>
            <a:ext cx="3084917" cy="216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nello 4"/>
          <p:cNvSpPr/>
          <p:nvPr/>
        </p:nvSpPr>
        <p:spPr>
          <a:xfrm>
            <a:off x="2401125" y="3330118"/>
            <a:ext cx="914400" cy="744720"/>
          </a:xfrm>
          <a:prstGeom prst="donut">
            <a:avLst>
              <a:gd name="adj" fmla="val 6305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Anello 15"/>
          <p:cNvSpPr/>
          <p:nvPr/>
        </p:nvSpPr>
        <p:spPr>
          <a:xfrm>
            <a:off x="4450795" y="3598551"/>
            <a:ext cx="914400" cy="744720"/>
          </a:xfrm>
          <a:prstGeom prst="donut">
            <a:avLst>
              <a:gd name="adj" fmla="val 6305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Anello 16"/>
          <p:cNvSpPr/>
          <p:nvPr/>
        </p:nvSpPr>
        <p:spPr>
          <a:xfrm>
            <a:off x="6064722" y="2777334"/>
            <a:ext cx="914400" cy="744720"/>
          </a:xfrm>
          <a:prstGeom prst="donut">
            <a:avLst>
              <a:gd name="adj" fmla="val 6305"/>
            </a:avLst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1" name="Picture 31" descr="Schermata 2016-09-06 alle 16.31.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113" y="933628"/>
            <a:ext cx="2427237" cy="1843706"/>
          </a:xfrm>
          <a:prstGeom prst="rect">
            <a:avLst/>
          </a:prstGeom>
        </p:spPr>
      </p:pic>
      <p:pic>
        <p:nvPicPr>
          <p:cNvPr id="18" name="Picture 14" descr="Bitmap in Brochure 2016 v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388" y="3127490"/>
            <a:ext cx="586733" cy="94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4796" y="3959400"/>
            <a:ext cx="1979204" cy="14844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7936" y="1818787"/>
            <a:ext cx="1917093" cy="1917093"/>
          </a:xfrm>
          <a:prstGeom prst="rect">
            <a:avLst/>
          </a:prstGeom>
        </p:spPr>
      </p:pic>
      <p:pic>
        <p:nvPicPr>
          <p:cNvPr id="12" name="Immagine 86" descr="log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5652316"/>
            <a:ext cx="20875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5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12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13602"/>
            <a:ext cx="3024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Osservatorio profondo</a:t>
            </a:r>
            <a:endParaRPr lang="it-IT" sz="2400" dirty="0"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835558" y="901553"/>
            <a:ext cx="24026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latin typeface="+mn-lt"/>
              </a:rPr>
              <a:t>Sud Adriatico</a:t>
            </a:r>
            <a:endParaRPr lang="it-IT" sz="3200" dirty="0">
              <a:latin typeface="+mn-lt"/>
            </a:endParaRPr>
          </a:p>
        </p:txBody>
      </p:sp>
      <p:sp>
        <p:nvSpPr>
          <p:cNvPr id="12" name="Rectangle 58"/>
          <p:cNvSpPr/>
          <p:nvPr/>
        </p:nvSpPr>
        <p:spPr>
          <a:xfrm>
            <a:off x="31919" y="1024664"/>
            <a:ext cx="1107996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en-US" sz="2400" b="1" dirty="0" smtClean="0">
                <a:solidFill>
                  <a:prstClr val="black"/>
                </a:solidFill>
                <a:latin typeface="Calibri"/>
                <a:cs typeface="Calibri"/>
              </a:rPr>
              <a:t>E2M3A</a:t>
            </a:r>
            <a:endParaRPr lang="en-US" sz="2400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13" name="Picture 14" descr="E2M3A_clipart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59" y="1486329"/>
            <a:ext cx="1978007" cy="3397234"/>
          </a:xfrm>
          <a:prstGeom prst="rect">
            <a:avLst/>
          </a:prstGeom>
        </p:spPr>
      </p:pic>
      <p:pic>
        <p:nvPicPr>
          <p:cNvPr id="1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66" y="1979736"/>
            <a:ext cx="2180788" cy="1210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375" y="2996143"/>
            <a:ext cx="2555875" cy="340783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747" y="45608"/>
            <a:ext cx="4661503" cy="270755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9" y="5573768"/>
            <a:ext cx="6202157" cy="70161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346265" y="5204436"/>
            <a:ext cx="291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mooring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deployment</a:t>
            </a:r>
            <a:r>
              <a:rPr lang="it-IT" dirty="0" smtClean="0">
                <a:latin typeface="+mn-lt"/>
              </a:rPr>
              <a:t> </a:t>
            </a:r>
            <a:r>
              <a:rPr lang="it-IT" dirty="0" err="1" smtClean="0">
                <a:latin typeface="+mn-lt"/>
              </a:rPr>
              <a:t>periods</a:t>
            </a:r>
            <a:endParaRPr lang="it-IT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85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13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2" name="Rettangolo 1"/>
          <p:cNvSpPr/>
          <p:nvPr/>
        </p:nvSpPr>
        <p:spPr>
          <a:xfrm>
            <a:off x="872132" y="185839"/>
            <a:ext cx="7928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smtClean="0">
                <a:latin typeface="+mn-lt"/>
              </a:rPr>
              <a:t>Ricerca Ecologica a Lungo Termine (Long </a:t>
            </a:r>
            <a:r>
              <a:rPr lang="it-IT" sz="2400" dirty="0" err="1" smtClean="0">
                <a:latin typeface="+mn-lt"/>
              </a:rPr>
              <a:t>Term</a:t>
            </a:r>
            <a:r>
              <a:rPr lang="it-IT" sz="2400" dirty="0" smtClean="0">
                <a:latin typeface="+mn-lt"/>
              </a:rPr>
              <a:t> </a:t>
            </a:r>
            <a:r>
              <a:rPr lang="it-IT" sz="2400" dirty="0" err="1" smtClean="0">
                <a:latin typeface="+mn-lt"/>
              </a:rPr>
              <a:t>Ecological</a:t>
            </a:r>
            <a:r>
              <a:rPr lang="it-IT" sz="2400" dirty="0" smtClean="0">
                <a:latin typeface="+mn-lt"/>
              </a:rPr>
              <a:t> </a:t>
            </a:r>
            <a:r>
              <a:rPr lang="it-IT" sz="2400" dirty="0" err="1" smtClean="0">
                <a:latin typeface="+mn-lt"/>
              </a:rPr>
              <a:t>Research</a:t>
            </a:r>
            <a:r>
              <a:rPr lang="it-IT" sz="2400" dirty="0" smtClean="0">
                <a:latin typeface="+mn-lt"/>
              </a:rPr>
              <a:t> ― LTER)</a:t>
            </a:r>
          </a:p>
          <a:p>
            <a:endParaRPr lang="it-IT" sz="2400" dirty="0" smtClean="0">
              <a:latin typeface="+mn-lt"/>
            </a:endParaRPr>
          </a:p>
          <a:p>
            <a:r>
              <a:rPr lang="it-IT" sz="2400" dirty="0" smtClean="0">
                <a:latin typeface="+mn-lt"/>
              </a:rPr>
              <a:t>Stazione "C1"</a:t>
            </a:r>
            <a:endParaRPr lang="it-IT" sz="2400" dirty="0">
              <a:latin typeface="+mn-lt"/>
            </a:endParaRPr>
          </a:p>
        </p:txBody>
      </p:sp>
      <p:pic>
        <p:nvPicPr>
          <p:cNvPr id="10" name="Immagine 86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134" y="695275"/>
            <a:ext cx="208756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916" y="603481"/>
            <a:ext cx="1945035" cy="1025806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96475"/>
            <a:ext cx="4661696" cy="2450512"/>
          </a:xfrm>
          <a:prstGeom prst="rect">
            <a:avLst/>
          </a:prstGeom>
        </p:spPr>
      </p:pic>
      <p:pic>
        <p:nvPicPr>
          <p:cNvPr id="13" name="Picture 6" descr="CHAETO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4" y="4462893"/>
            <a:ext cx="1372727" cy="127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55" y="4446987"/>
            <a:ext cx="1626184" cy="12888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OBLE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39" y="4462893"/>
            <a:ext cx="1231657" cy="127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2"/>
          <p:cNvPicPr preferRelativeResize="0"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869" y="3325942"/>
            <a:ext cx="4482131" cy="313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odonellopsis schabii 37 mo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08" y="2294924"/>
            <a:ext cx="1920456" cy="91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Acanthostomella_norvegic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1996475"/>
            <a:ext cx="1955800" cy="145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5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14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6099"/>
            <a:ext cx="9144000" cy="272009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0" y="13602"/>
            <a:ext cx="1630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I Laboratori</a:t>
            </a:r>
            <a:endParaRPr lang="it-IT" sz="2400" dirty="0">
              <a:latin typeface="+mn-l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728360" y="244434"/>
            <a:ext cx="4374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Il Centro di Taratura e Metrologia</a:t>
            </a:r>
            <a:endParaRPr lang="it-IT" sz="2400" dirty="0">
              <a:latin typeface="+mn-lt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191" y="3607796"/>
            <a:ext cx="3900533" cy="2930972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3808954" y="3576248"/>
            <a:ext cx="1215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La vasca </a:t>
            </a:r>
          </a:p>
          <a:p>
            <a:r>
              <a:rPr lang="it-IT" sz="2400" dirty="0" smtClean="0">
                <a:latin typeface="+mn-lt"/>
              </a:rPr>
              <a:t>navale</a:t>
            </a:r>
            <a:endParaRPr lang="it-IT" sz="2400" dirty="0"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157046" y="4996446"/>
            <a:ext cx="1571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La stazione</a:t>
            </a:r>
          </a:p>
          <a:p>
            <a:r>
              <a:rPr lang="it-IT" sz="2400" dirty="0" err="1" smtClean="0">
                <a:latin typeface="+mn-lt"/>
              </a:rPr>
              <a:t>glider</a:t>
            </a:r>
            <a:endParaRPr lang="it-IT" sz="2400" dirty="0">
              <a:latin typeface="+mn-lt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6197"/>
            <a:ext cx="3183632" cy="238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9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15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0" y="13602"/>
            <a:ext cx="1630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I Laboratori</a:t>
            </a:r>
            <a:endParaRPr lang="it-IT" sz="2400" dirty="0"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076" y="0"/>
            <a:ext cx="4445000" cy="33274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08" y="3306784"/>
            <a:ext cx="4387201" cy="279185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426" y="3327400"/>
            <a:ext cx="4179574" cy="277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16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2101"/>
            <a:ext cx="5605138" cy="336308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9000" y="4239063"/>
            <a:ext cx="2794000" cy="2133600"/>
          </a:xfrm>
          <a:prstGeom prst="rect">
            <a:avLst/>
          </a:prstGeom>
        </p:spPr>
      </p:pic>
      <p:pic>
        <p:nvPicPr>
          <p:cNvPr id="14" name="Segnaposto contenuto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332101"/>
            <a:ext cx="3099036" cy="232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5" name="CasellaDiTesto 2"/>
          <p:cNvSpPr txBox="1">
            <a:spLocks noChangeArrowheads="1"/>
          </p:cNvSpPr>
          <p:nvPr/>
        </p:nvSpPr>
        <p:spPr bwMode="auto">
          <a:xfrm>
            <a:off x="504569" y="4898164"/>
            <a:ext cx="4206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9pPr>
          </a:lstStyle>
          <a:p>
            <a:r>
              <a:rPr lang="it-IT" dirty="0">
                <a:latin typeface="Calibri" charset="0"/>
              </a:rPr>
              <a:t>120 ceppi di alghe </a:t>
            </a:r>
            <a:r>
              <a:rPr lang="it-IT" dirty="0" smtClean="0">
                <a:latin typeface="Calibri" charset="0"/>
              </a:rPr>
              <a:t>(tossiche </a:t>
            </a:r>
            <a:r>
              <a:rPr lang="it-IT" dirty="0">
                <a:latin typeface="Calibri" charset="0"/>
              </a:rPr>
              <a:t>e non </a:t>
            </a:r>
            <a:r>
              <a:rPr lang="it-IT" dirty="0" smtClean="0">
                <a:latin typeface="Calibri" charset="0"/>
              </a:rPr>
              <a:t>tossiche) </a:t>
            </a:r>
            <a:r>
              <a:rPr lang="it-IT" dirty="0">
                <a:latin typeface="Calibri" charset="0"/>
              </a:rPr>
              <a:t>e protozoi</a:t>
            </a:r>
            <a:endParaRPr lang="en-GB" dirty="0">
              <a:latin typeface="Calibri" charset="0"/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 bwMode="auto">
          <a:xfrm>
            <a:off x="2138734" y="441413"/>
            <a:ext cx="5530167" cy="64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sz="2800" u="sng" dirty="0" err="1" smtClean="0">
                <a:latin typeface="Calibri" charset="0"/>
              </a:rPr>
              <a:t>CoSMi</a:t>
            </a:r>
            <a:r>
              <a:rPr lang="en-GB" sz="2800" dirty="0" smtClean="0">
                <a:latin typeface="Calibri" charset="0"/>
              </a:rPr>
              <a:t> </a:t>
            </a:r>
            <a:r>
              <a:rPr lang="en-GB" sz="2800" b="1" dirty="0" smtClean="0">
                <a:latin typeface="Calibri" charset="0"/>
              </a:rPr>
              <a:t>Co</a:t>
            </a:r>
            <a:r>
              <a:rPr lang="en-GB" sz="2800" dirty="0" smtClean="0">
                <a:latin typeface="Calibri" charset="0"/>
              </a:rPr>
              <a:t>llection of </a:t>
            </a:r>
            <a:r>
              <a:rPr lang="en-GB" sz="2800" b="1" dirty="0" smtClean="0">
                <a:latin typeface="Calibri" charset="0"/>
              </a:rPr>
              <a:t>S</a:t>
            </a:r>
            <a:r>
              <a:rPr lang="en-GB" sz="2800" dirty="0" smtClean="0">
                <a:latin typeface="Calibri" charset="0"/>
              </a:rPr>
              <a:t>ea </a:t>
            </a:r>
            <a:r>
              <a:rPr lang="en-GB" sz="2800" b="1" dirty="0" err="1" smtClean="0">
                <a:latin typeface="Calibri" charset="0"/>
              </a:rPr>
              <a:t>Mi</a:t>
            </a:r>
            <a:r>
              <a:rPr lang="en-GB" sz="2800" dirty="0" err="1" smtClean="0">
                <a:latin typeface="Calibri" charset="0"/>
              </a:rPr>
              <a:t>crorganisms</a:t>
            </a:r>
            <a:endParaRPr lang="en-GB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9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17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61315" y="244434"/>
            <a:ext cx="126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Brevetto</a:t>
            </a:r>
            <a:endParaRPr lang="it-IT" sz="2400" dirty="0">
              <a:latin typeface="+mn-lt"/>
            </a:endParaRPr>
          </a:p>
        </p:txBody>
      </p:sp>
      <p:grpSp>
        <p:nvGrpSpPr>
          <p:cNvPr id="10" name="Gruppo 3"/>
          <p:cNvGrpSpPr>
            <a:grpSpLocks/>
          </p:cNvGrpSpPr>
          <p:nvPr/>
        </p:nvGrpSpPr>
        <p:grpSpPr bwMode="auto">
          <a:xfrm>
            <a:off x="493713" y="1378570"/>
            <a:ext cx="8427640" cy="4073753"/>
            <a:chOff x="612775" y="2949575"/>
            <a:chExt cx="7923213" cy="3845877"/>
          </a:xfrm>
        </p:grpSpPr>
        <p:pic>
          <p:nvPicPr>
            <p:cNvPr id="11" name="Picture 4" descr="C:\Users\Rocco\Desktop\IMG-20150709-WA000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1025" y="2949575"/>
              <a:ext cx="2874963" cy="215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 descr="C:\Users\Rocco\Desktop\IMG-20150709-WA000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" y="3000375"/>
              <a:ext cx="2874963" cy="215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asellaDiTesto 3"/>
            <p:cNvSpPr txBox="1">
              <a:spLocks noChangeArrowheads="1"/>
            </p:cNvSpPr>
            <p:nvPr/>
          </p:nvSpPr>
          <p:spPr bwMode="auto">
            <a:xfrm>
              <a:off x="612775" y="5106988"/>
              <a:ext cx="2045802" cy="168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sz="1400">
                  <a:latin typeface="Calibri" charset="0"/>
                </a:rPr>
                <a:t>TEMPI DI LAVAGGIO</a:t>
              </a:r>
            </a:p>
            <a:p>
              <a:r>
                <a:rPr lang="it-IT" sz="1400">
                  <a:latin typeface="Calibri" charset="0"/>
                </a:rPr>
                <a:t>Bennata 1: 7min 32 sec</a:t>
              </a:r>
            </a:p>
            <a:p>
              <a:r>
                <a:rPr lang="it-IT" sz="1400">
                  <a:latin typeface="Calibri" charset="0"/>
                </a:rPr>
                <a:t>Bennata 2: 7min 30 sec</a:t>
              </a:r>
            </a:p>
            <a:p>
              <a:r>
                <a:rPr lang="it-IT" sz="1400">
                  <a:latin typeface="Calibri" charset="0"/>
                </a:rPr>
                <a:t>Bennata 3: 7min 50 sec</a:t>
              </a:r>
            </a:p>
            <a:p>
              <a:endParaRPr lang="it-IT">
                <a:latin typeface="Calibri" charset="0"/>
              </a:endParaRPr>
            </a:p>
          </p:txBody>
        </p:sp>
        <p:sp>
          <p:nvSpPr>
            <p:cNvPr id="14" name="CasellaDiTesto 8"/>
            <p:cNvSpPr txBox="1">
              <a:spLocks noChangeArrowheads="1"/>
            </p:cNvSpPr>
            <p:nvPr/>
          </p:nvSpPr>
          <p:spPr bwMode="auto">
            <a:xfrm>
              <a:off x="6296025" y="5068888"/>
              <a:ext cx="2145233" cy="168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sz="1400">
                  <a:latin typeface="Calibri" charset="0"/>
                </a:rPr>
                <a:t>TEMPI DI LAVAGGIO</a:t>
              </a:r>
            </a:p>
            <a:p>
              <a:r>
                <a:rPr lang="it-IT" sz="1400">
                  <a:latin typeface="Calibri" charset="0"/>
                </a:rPr>
                <a:t>Bennata 1: 26min 15 sec</a:t>
              </a:r>
            </a:p>
            <a:p>
              <a:r>
                <a:rPr lang="it-IT" sz="1400">
                  <a:latin typeface="Calibri" charset="0"/>
                </a:rPr>
                <a:t>Bennata 2: 26min 50 sec</a:t>
              </a:r>
            </a:p>
            <a:p>
              <a:r>
                <a:rPr lang="it-IT" sz="1400">
                  <a:latin typeface="Calibri" charset="0"/>
                </a:rPr>
                <a:t>Bennata 3: 26min 11 sec</a:t>
              </a:r>
            </a:p>
            <a:p>
              <a:endParaRPr lang="it-IT">
                <a:latin typeface="Calibri" charset="0"/>
              </a:endParaRP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2905124" y="5518534"/>
              <a:ext cx="3073400" cy="633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nstantia" charset="0"/>
                  <a:ea typeface="ＭＳ Ｐゴシック" charset="0"/>
                  <a:cs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nstantia" charset="0"/>
                  <a:ea typeface="Arial" charset="0"/>
                  <a:cs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400">
                  <a:solidFill>
                    <a:srgbClr val="FF0000"/>
                  </a:solidFill>
                  <a:latin typeface="Calibri" charset="0"/>
                </a:rPr>
                <a:t>~ 4 volte più veloce</a:t>
              </a:r>
            </a:p>
          </p:txBody>
        </p:sp>
      </p:grpSp>
      <p:sp>
        <p:nvSpPr>
          <p:cNvPr id="16" name="Titolo 1"/>
          <p:cNvSpPr txBox="1">
            <a:spLocks/>
          </p:cNvSpPr>
          <p:nvPr/>
        </p:nvSpPr>
        <p:spPr bwMode="auto">
          <a:xfrm>
            <a:off x="2540248" y="706099"/>
            <a:ext cx="8229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bIns="0" anchor="b"/>
          <a:lstStyle>
            <a:lvl1pPr>
              <a:defRPr sz="26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2pPr>
            <a:lvl3pPr>
              <a:defRPr sz="21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5pPr>
            <a:lvl6pPr marL="19192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6pPr>
            <a:lvl7pPr marL="23764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7pPr>
            <a:lvl8pPr marL="28336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8pPr>
            <a:lvl9pPr marL="3290888" indent="-20955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Constantia" charset="0"/>
                <a:ea typeface="ＭＳ Ｐゴシック" charset="0"/>
              </a:defRPr>
            </a:lvl9pPr>
          </a:lstStyle>
          <a:p>
            <a:r>
              <a:rPr lang="it-IT" sz="3200" dirty="0" smtClean="0">
                <a:solidFill>
                  <a:schemeClr val="tx2"/>
                </a:solidFill>
                <a:latin typeface="Calibri" charset="0"/>
              </a:rPr>
              <a:t>disgregatore </a:t>
            </a:r>
            <a:r>
              <a:rPr lang="it-IT" sz="3200" dirty="0">
                <a:solidFill>
                  <a:schemeClr val="tx2"/>
                </a:solidFill>
                <a:latin typeface="Calibri" charset="0"/>
              </a:rPr>
              <a:t>di sedimenti</a:t>
            </a:r>
            <a:endParaRPr lang="en-GB" sz="3200" dirty="0">
              <a:solidFill>
                <a:schemeClr val="tx2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49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18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944" y="0"/>
            <a:ext cx="1479253" cy="1398526"/>
          </a:xfrm>
          <a:prstGeom prst="rect">
            <a:avLst/>
          </a:prstGeom>
          <a:ln w="28575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812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778125" y="493139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>
                <a:solidFill>
                  <a:srgbClr val="0070C0"/>
                </a:solidFill>
                <a:latin typeface="+mn-lt"/>
              </a:rPr>
              <a:t>DEEP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ROSS Sea ecosystem functioning: new insights on the role of ventilation on microbial metabolism and diversity (DEEPROSSS) </a:t>
            </a:r>
            <a:r>
              <a:rPr lang="en-US" b="1" dirty="0" smtClean="0">
                <a:solidFill>
                  <a:srgbClr val="0070C0"/>
                </a:solidFill>
                <a:latin typeface="+mn-lt"/>
              </a:rPr>
              <a:t>- </a:t>
            </a:r>
            <a:r>
              <a:rPr lang="en-US" sz="2000" b="1" u="sng" dirty="0" smtClean="0">
                <a:solidFill>
                  <a:srgbClr val="0070C0"/>
                </a:solidFill>
                <a:latin typeface="+mn-lt"/>
              </a:rPr>
              <a:t>XXIX</a:t>
            </a:r>
            <a:r>
              <a:rPr lang="en-US" sz="2000" b="1" u="sng" dirty="0">
                <a:solidFill>
                  <a:srgbClr val="0070C0"/>
                </a:solidFill>
                <a:latin typeface="+mn-lt"/>
              </a:rPr>
              <a:t>-XXXI </a:t>
            </a:r>
            <a:r>
              <a:rPr lang="en-US" sz="2000" b="1" u="sng" dirty="0" err="1" smtClean="0">
                <a:solidFill>
                  <a:srgbClr val="0070C0"/>
                </a:solidFill>
                <a:latin typeface="+mn-lt"/>
              </a:rPr>
              <a:t>campagne</a:t>
            </a:r>
            <a:endParaRPr lang="it-IT" b="1" u="sng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CasellaDiTesto 10"/>
          <p:cNvSpPr txBox="1">
            <a:spLocks noChangeArrowheads="1"/>
          </p:cNvSpPr>
          <p:nvPr/>
        </p:nvSpPr>
        <p:spPr bwMode="auto">
          <a:xfrm>
            <a:off x="89979" y="2241550"/>
            <a:ext cx="62277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charset="0"/>
                <a:ea typeface="Arial" charset="0"/>
                <a:cs typeface="Arial" charset="0"/>
              </a:defRPr>
            </a:lvl9pPr>
          </a:lstStyle>
          <a:p>
            <a:r>
              <a:rPr lang="it-IT" b="1" dirty="0" err="1">
                <a:solidFill>
                  <a:srgbClr val="FF0000"/>
                </a:solidFill>
                <a:latin typeface="+mn-lt"/>
              </a:rPr>
              <a:t>PRokaryotes</a:t>
            </a:r>
            <a:r>
              <a:rPr lang="it-IT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+mn-lt"/>
              </a:rPr>
              <a:t>Interactions</a:t>
            </a:r>
            <a:r>
              <a:rPr lang="it-IT" b="1" dirty="0">
                <a:solidFill>
                  <a:srgbClr val="FF0000"/>
                </a:solidFill>
                <a:latin typeface="+mn-lt"/>
              </a:rPr>
              <a:t> with </a:t>
            </a:r>
            <a:r>
              <a:rPr lang="it-IT" b="1" dirty="0" err="1">
                <a:solidFill>
                  <a:srgbClr val="FF0000"/>
                </a:solidFill>
                <a:latin typeface="+mn-lt"/>
              </a:rPr>
              <a:t>Antarctic</a:t>
            </a:r>
            <a:r>
              <a:rPr lang="it-IT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+mn-lt"/>
              </a:rPr>
              <a:t>phytodetritus</a:t>
            </a:r>
            <a:r>
              <a:rPr lang="it-IT" b="1" dirty="0">
                <a:solidFill>
                  <a:srgbClr val="FF0000"/>
                </a:solidFill>
                <a:latin typeface="+mn-lt"/>
              </a:rPr>
              <a:t>: a Micro- to </a:t>
            </a:r>
            <a:r>
              <a:rPr lang="it-IT" b="1" dirty="0" err="1" smtClean="0">
                <a:solidFill>
                  <a:srgbClr val="FF0000"/>
                </a:solidFill>
                <a:latin typeface="+mn-lt"/>
              </a:rPr>
              <a:t>macroscale</a:t>
            </a:r>
            <a:r>
              <a:rPr lang="it-IT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+mn-lt"/>
              </a:rPr>
              <a:t>voyage</a:t>
            </a:r>
            <a:r>
              <a:rPr lang="it-IT" b="1" dirty="0">
                <a:solidFill>
                  <a:srgbClr val="FF0000"/>
                </a:solidFill>
                <a:latin typeface="+mn-lt"/>
              </a:rPr>
              <a:t> from the </a:t>
            </a:r>
            <a:r>
              <a:rPr lang="it-IT" b="1" dirty="0" err="1">
                <a:solidFill>
                  <a:srgbClr val="FF0000"/>
                </a:solidFill>
                <a:latin typeface="+mn-lt"/>
              </a:rPr>
              <a:t>surface</a:t>
            </a:r>
            <a:r>
              <a:rPr lang="it-IT" b="1" dirty="0">
                <a:solidFill>
                  <a:srgbClr val="FF0000"/>
                </a:solidFill>
                <a:latin typeface="+mn-lt"/>
              </a:rPr>
              <a:t> to the </a:t>
            </a:r>
            <a:r>
              <a:rPr lang="it-IT" b="1" dirty="0" err="1">
                <a:solidFill>
                  <a:srgbClr val="FF0000"/>
                </a:solidFill>
                <a:latin typeface="+mn-lt"/>
              </a:rPr>
              <a:t>deep</a:t>
            </a:r>
            <a:r>
              <a:rPr lang="it-IT" b="1" dirty="0">
                <a:solidFill>
                  <a:srgbClr val="FF0000"/>
                </a:solidFill>
                <a:latin typeface="+mn-lt"/>
              </a:rPr>
              <a:t> Ocean (PRIAMO) </a:t>
            </a:r>
            <a:r>
              <a:rPr lang="it-IT" b="1" u="sng" dirty="0">
                <a:solidFill>
                  <a:srgbClr val="FF0000"/>
                </a:solidFill>
                <a:latin typeface="+mn-lt"/>
              </a:rPr>
              <a:t>XXXII </a:t>
            </a:r>
            <a:r>
              <a:rPr lang="it-IT" b="1" u="sng" dirty="0" smtClean="0">
                <a:solidFill>
                  <a:srgbClr val="FF0000"/>
                </a:solidFill>
                <a:latin typeface="+mn-lt"/>
              </a:rPr>
              <a:t>campagna</a:t>
            </a:r>
            <a:endParaRPr lang="it-IT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7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962" y="2032022"/>
            <a:ext cx="2713038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34469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libri" charset="0"/>
                <a:cs typeface="Arial" charset="0"/>
              </a:rPr>
              <a:t>The trophic role of </a:t>
            </a:r>
            <a:r>
              <a:rPr lang="en-US" dirty="0" err="1">
                <a:latin typeface="Calibri" charset="0"/>
                <a:cs typeface="Arial" charset="0"/>
              </a:rPr>
              <a:t>microzooplankton</a:t>
            </a:r>
            <a:r>
              <a:rPr lang="en-US" dirty="0">
                <a:latin typeface="Calibri" charset="0"/>
                <a:cs typeface="Arial" charset="0"/>
              </a:rPr>
              <a:t> in the Weddell/Scotia Sea. </a:t>
            </a:r>
            <a:r>
              <a:rPr lang="en-US" dirty="0" smtClean="0">
                <a:latin typeface="Calibri" charset="0"/>
                <a:cs typeface="Arial" charset="0"/>
              </a:rPr>
              <a:t>XXIX-XXX </a:t>
            </a:r>
            <a:r>
              <a:rPr lang="en-US" dirty="0" err="1" smtClean="0">
                <a:latin typeface="Calibri" charset="0"/>
                <a:cs typeface="Arial" charset="0"/>
              </a:rPr>
              <a:t>campagne</a:t>
            </a:r>
            <a:endParaRPr lang="en-US" dirty="0">
              <a:latin typeface="Calibri" charset="0"/>
              <a:cs typeface="Arial" charset="0"/>
            </a:endParaRPr>
          </a:p>
        </p:txBody>
      </p:sp>
      <p:pic>
        <p:nvPicPr>
          <p:cNvPr id="18" name="Picture 7" descr="Codonellopsis schabii 37 m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69" y="3404129"/>
            <a:ext cx="1920456" cy="91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572000" y="4724261"/>
            <a:ext cx="4572000" cy="17543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latin typeface="Calibri"/>
                <a:cs typeface="Calibri"/>
              </a:rPr>
              <a:t>ODYSSEA </a:t>
            </a:r>
            <a:r>
              <a:rPr lang="it-IT" dirty="0">
                <a:latin typeface="Calibri"/>
                <a:cs typeface="Calibri"/>
              </a:rPr>
              <a:t>: </a:t>
            </a:r>
            <a:r>
              <a:rPr lang="en-US" dirty="0" err="1">
                <a:latin typeface="Calibri"/>
                <a:cs typeface="Calibri"/>
              </a:rPr>
              <a:t>paleoclimatic</a:t>
            </a:r>
            <a:r>
              <a:rPr lang="en-US" dirty="0">
                <a:latin typeface="Calibri"/>
                <a:cs typeface="Calibri"/>
              </a:rPr>
              <a:t> reconstructions and </a:t>
            </a:r>
            <a:r>
              <a:rPr lang="en-US" b="1" dirty="0">
                <a:latin typeface="Calibri"/>
                <a:cs typeface="Calibri"/>
              </a:rPr>
              <a:t>O</a:t>
            </a:r>
            <a:r>
              <a:rPr lang="en-US" dirty="0">
                <a:latin typeface="Calibri"/>
                <a:cs typeface="Calibri"/>
              </a:rPr>
              <a:t>cean </a:t>
            </a:r>
            <a:r>
              <a:rPr lang="en-US" b="1" dirty="0" err="1">
                <a:latin typeface="Calibri"/>
                <a:cs typeface="Calibri"/>
              </a:rPr>
              <a:t>DY</a:t>
            </a:r>
            <a:r>
              <a:rPr lang="en-US" dirty="0" err="1">
                <a:latin typeface="Calibri"/>
                <a:cs typeface="Calibri"/>
              </a:rPr>
              <a:t>namics</a:t>
            </a:r>
            <a:r>
              <a:rPr lang="en-US" dirty="0">
                <a:latin typeface="Calibri"/>
                <a:cs typeface="Calibri"/>
              </a:rPr>
              <a:t> from the Sediment drifts </a:t>
            </a:r>
            <a:r>
              <a:rPr lang="it-IT" dirty="0">
                <a:latin typeface="Calibri"/>
                <a:cs typeface="Calibri"/>
              </a:rPr>
              <a:t>of the </a:t>
            </a:r>
            <a:r>
              <a:rPr lang="it-IT" dirty="0" err="1">
                <a:latin typeface="Calibri"/>
                <a:cs typeface="Calibri"/>
              </a:rPr>
              <a:t>Ross</a:t>
            </a:r>
            <a:r>
              <a:rPr lang="it-IT" dirty="0">
                <a:latin typeface="Calibri"/>
                <a:cs typeface="Calibri"/>
              </a:rPr>
              <a:t> </a:t>
            </a:r>
            <a:r>
              <a:rPr lang="it-IT" b="1" dirty="0">
                <a:latin typeface="Calibri"/>
                <a:cs typeface="Calibri"/>
              </a:rPr>
              <a:t>SEA</a:t>
            </a:r>
          </a:p>
          <a:p>
            <a:r>
              <a:rPr lang="it-IT" dirty="0">
                <a:latin typeface="Calibri"/>
                <a:cs typeface="Calibri"/>
              </a:rPr>
              <a:t> </a:t>
            </a:r>
          </a:p>
          <a:p>
            <a:r>
              <a:rPr lang="it-IT" b="1" dirty="0">
                <a:latin typeface="Calibri"/>
                <a:cs typeface="Calibri"/>
              </a:rPr>
              <a:t>WHISPERS: </a:t>
            </a:r>
            <a:r>
              <a:rPr lang="en-US" b="1" dirty="0">
                <a:latin typeface="Calibri"/>
                <a:cs typeface="Calibri"/>
              </a:rPr>
              <a:t>W</a:t>
            </a:r>
            <a:r>
              <a:rPr lang="en-US" dirty="0">
                <a:latin typeface="Calibri"/>
                <a:cs typeface="Calibri"/>
              </a:rPr>
              <a:t>est Antarctic Ice Sheet </a:t>
            </a:r>
            <a:r>
              <a:rPr lang="en-US" b="1" dirty="0" err="1">
                <a:latin typeface="Calibri"/>
                <a:cs typeface="Calibri"/>
              </a:rPr>
              <a:t>HI</a:t>
            </a:r>
            <a:r>
              <a:rPr lang="en-US" dirty="0" err="1">
                <a:latin typeface="Calibri"/>
                <a:cs typeface="Calibri"/>
              </a:rPr>
              <a:t>story</a:t>
            </a:r>
            <a:r>
              <a:rPr lang="en-US" dirty="0">
                <a:latin typeface="Calibri"/>
                <a:cs typeface="Calibri"/>
              </a:rPr>
              <a:t> from </a:t>
            </a:r>
            <a:r>
              <a:rPr lang="en-US" b="1" dirty="0">
                <a:latin typeface="Calibri"/>
                <a:cs typeface="Calibri"/>
              </a:rPr>
              <a:t>S</a:t>
            </a:r>
            <a:r>
              <a:rPr lang="en-US" dirty="0">
                <a:latin typeface="Calibri"/>
                <a:cs typeface="Calibri"/>
              </a:rPr>
              <a:t>lope </a:t>
            </a:r>
            <a:r>
              <a:rPr lang="en-US" b="1" dirty="0">
                <a:latin typeface="Calibri"/>
                <a:cs typeface="Calibri"/>
              </a:rPr>
              <a:t>P</a:t>
            </a:r>
            <a:r>
              <a:rPr lang="en-US" dirty="0">
                <a:latin typeface="Calibri"/>
                <a:cs typeface="Calibri"/>
              </a:rPr>
              <a:t>rocesses – </a:t>
            </a:r>
            <a:r>
              <a:rPr lang="en-US" b="1" dirty="0">
                <a:latin typeface="Calibri"/>
                <a:cs typeface="Calibri"/>
              </a:rPr>
              <a:t>E</a:t>
            </a:r>
            <a:r>
              <a:rPr lang="en-US" dirty="0">
                <a:latin typeface="Calibri"/>
                <a:cs typeface="Calibri"/>
              </a:rPr>
              <a:t>astern </a:t>
            </a:r>
            <a:r>
              <a:rPr lang="en-US" b="1" dirty="0">
                <a:latin typeface="Calibri"/>
                <a:cs typeface="Calibri"/>
              </a:rPr>
              <a:t>R</a:t>
            </a:r>
            <a:r>
              <a:rPr lang="en-US" dirty="0">
                <a:latin typeface="Calibri"/>
                <a:cs typeface="Calibri"/>
              </a:rPr>
              <a:t>oss </a:t>
            </a:r>
            <a:r>
              <a:rPr lang="en-US" b="1" dirty="0">
                <a:latin typeface="Calibri"/>
                <a:cs typeface="Calibri"/>
              </a:rPr>
              <a:t>S</a:t>
            </a:r>
            <a:r>
              <a:rPr lang="en-US" dirty="0">
                <a:latin typeface="Calibri"/>
                <a:cs typeface="Calibri"/>
              </a:rPr>
              <a:t>ea</a:t>
            </a:r>
            <a:endParaRPr lang="it-IT" dirty="0">
              <a:latin typeface="Calibri"/>
              <a:cs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496657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latin typeface="Calibri" charset="0"/>
                <a:cs typeface="Arial" charset="0"/>
              </a:rPr>
              <a:t>P-ROSE</a:t>
            </a:r>
            <a:r>
              <a:rPr lang="it-IT" dirty="0">
                <a:latin typeface="Calibri" charset="0"/>
                <a:cs typeface="Arial" charset="0"/>
              </a:rPr>
              <a:t>: Biodiversità e funzionamento degli ecosistemi planctonici del Mare di </a:t>
            </a:r>
            <a:r>
              <a:rPr lang="it-IT" dirty="0" err="1">
                <a:latin typeface="Calibri" charset="0"/>
                <a:cs typeface="Arial" charset="0"/>
              </a:rPr>
              <a:t>Ross</a:t>
            </a:r>
            <a:r>
              <a:rPr lang="it-IT" dirty="0">
                <a:latin typeface="Calibri" charset="0"/>
                <a:cs typeface="Arial" charset="0"/>
              </a:rPr>
              <a:t> </a:t>
            </a:r>
            <a:r>
              <a:rPr lang="it-IT" dirty="0" err="1">
                <a:latin typeface="Calibri" charset="0"/>
                <a:cs typeface="Arial" charset="0"/>
              </a:rPr>
              <a:t>nell</a:t>
            </a:r>
            <a:r>
              <a:rPr lang="ja-JP" altLang="it-IT" dirty="0">
                <a:latin typeface="Calibri" charset="0"/>
                <a:cs typeface="Arial" charset="0"/>
              </a:rPr>
              <a:t>’</a:t>
            </a:r>
            <a:r>
              <a:rPr lang="it-IT" dirty="0">
                <a:latin typeface="Calibri" charset="0"/>
                <a:cs typeface="Arial" charset="0"/>
              </a:rPr>
              <a:t>Oceano Meridionale in cambiamento</a:t>
            </a:r>
            <a:endParaRPr lang="it-IT" dirty="0"/>
          </a:p>
        </p:txBody>
      </p:sp>
      <p:sp>
        <p:nvSpPr>
          <p:cNvPr id="6" name="Freccia destra 5"/>
          <p:cNvSpPr/>
          <p:nvPr/>
        </p:nvSpPr>
        <p:spPr>
          <a:xfrm>
            <a:off x="89979" y="4288159"/>
            <a:ext cx="8988217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extBox 45"/>
          <p:cNvSpPr txBox="1"/>
          <p:nvPr/>
        </p:nvSpPr>
        <p:spPr>
          <a:xfrm>
            <a:off x="1159227" y="5934670"/>
            <a:ext cx="3412773" cy="92333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n-lt"/>
              </a:rPr>
              <a:t>Collaborazione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con CNR ISAC – Bologna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In base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Antartica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Mario </a:t>
            </a:r>
            <a:r>
              <a:rPr lang="en-US" dirty="0" err="1" smtClean="0">
                <a:solidFill>
                  <a:schemeClr val="bg1"/>
                </a:solidFill>
                <a:latin typeface="+mn-lt"/>
              </a:rPr>
              <a:t>Zuccheli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87498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19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grpSp>
        <p:nvGrpSpPr>
          <p:cNvPr id="13" name="Group 6"/>
          <p:cNvGrpSpPr/>
          <p:nvPr/>
        </p:nvGrpSpPr>
        <p:grpSpPr>
          <a:xfrm>
            <a:off x="107504" y="2057602"/>
            <a:ext cx="7448856" cy="2272412"/>
            <a:chOff x="5507" y="88903"/>
            <a:chExt cx="5697584" cy="1477732"/>
          </a:xfrm>
        </p:grpSpPr>
        <p:sp>
          <p:nvSpPr>
            <p:cNvPr id="14" name="Rettangolo arrotondato 3"/>
            <p:cNvSpPr/>
            <p:nvPr/>
          </p:nvSpPr>
          <p:spPr>
            <a:xfrm>
              <a:off x="5507" y="535256"/>
              <a:ext cx="4412284" cy="997527"/>
            </a:xfrm>
            <a:prstGeom prst="roundRect">
              <a:avLst/>
            </a:prstGeom>
            <a:solidFill>
              <a:srgbClr val="0F6FC6"/>
            </a:solidFill>
            <a:ln w="25400" cap="flat" cmpd="sng" algn="ctr">
              <a:solidFill>
                <a:srgbClr val="0F6FC6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DEFROST  -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DEep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Flow Regime Off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SpiTsbergen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(</a:t>
              </a:r>
              <a:r>
                <a:rPr kumimoji="0" lang="it-IT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PNRA - </a:t>
              </a:r>
              <a:r>
                <a:rPr kumimoji="0" lang="it-IT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Italian</a:t>
              </a:r>
              <a:r>
                <a:rPr kumimoji="0" lang="it-IT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Arctic</a:t>
              </a:r>
              <a:r>
                <a:rPr kumimoji="0" lang="it-IT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and </a:t>
              </a:r>
              <a:r>
                <a:rPr kumimoji="0" lang="it-IT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Antarctic</a:t>
              </a:r>
              <a:r>
                <a:rPr kumimoji="0" lang="it-IT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lang="it-IT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Research</a:t>
              </a:r>
              <a:r>
                <a:rPr kumimoji="0" lang="it-IT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 </a:t>
              </a:r>
              <a:r>
                <a:rPr kumimoji="0" lang="it-IT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Program)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  <p:pic>
          <p:nvPicPr>
            <p:cNvPr id="15" name="Picture 8" descr="http://www.fs-polarstern.de/images/expeditionen/ps99.1/images/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2575" y="88903"/>
              <a:ext cx="1180516" cy="1166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Immagin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0369" y="260221"/>
              <a:ext cx="702268" cy="1306414"/>
            </a:xfrm>
            <a:prstGeom prst="rect">
              <a:avLst/>
            </a:prstGeom>
          </p:spPr>
        </p:pic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325" y="0"/>
            <a:ext cx="2668842" cy="1828942"/>
          </a:xfrm>
          <a:prstGeom prst="rect">
            <a:avLst/>
          </a:prstGeom>
        </p:spPr>
      </p:pic>
      <p:pic>
        <p:nvPicPr>
          <p:cNvPr id="17" name="Picture 2" descr="Fig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2101" y="4277957"/>
            <a:ext cx="3690066" cy="21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479253" cy="1398526"/>
          </a:xfrm>
          <a:prstGeom prst="rect">
            <a:avLst/>
          </a:prstGeom>
          <a:ln w="28575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93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0" y="1663700"/>
            <a:ext cx="912495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 dirty="0">
                <a:solidFill>
                  <a:schemeClr val="bg1"/>
                </a:solidFill>
                <a:latin typeface="Constantia" charset="0"/>
              </a:rPr>
              <a:t>OGS</a:t>
            </a:r>
            <a:r>
              <a:rPr lang="en-US" sz="3600" dirty="0">
                <a:solidFill>
                  <a:srgbClr val="262673"/>
                </a:solidFill>
                <a:latin typeface="Constantia" charset="0"/>
              </a:rPr>
              <a:t> </a:t>
            </a:r>
            <a:r>
              <a:rPr lang="en-US" sz="2800" dirty="0">
                <a:solidFill>
                  <a:srgbClr val="262673"/>
                </a:solidFill>
                <a:latin typeface="Constantia" charset="0"/>
              </a:rPr>
              <a:t>  </a:t>
            </a:r>
          </a:p>
          <a:p>
            <a:pPr algn="ctr" eaLnBrk="1" hangingPunct="1"/>
            <a:endParaRPr lang="en-US" dirty="0">
              <a:solidFill>
                <a:srgbClr val="262673"/>
              </a:solidFill>
              <a:latin typeface="Constantia" charset="0"/>
            </a:endParaRPr>
          </a:p>
          <a:p>
            <a:pPr algn="ctr" eaLnBrk="1" hangingPunct="1"/>
            <a:r>
              <a:rPr lang="en-US" dirty="0">
                <a:solidFill>
                  <a:srgbClr val="262673"/>
                </a:solidFill>
                <a:latin typeface="Constantia" charset="0"/>
              </a:rPr>
              <a:t>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Ente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Nazionale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di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Ricerca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vigilato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dal MIUR</a:t>
            </a:r>
            <a:endParaRPr lang="it-IT" dirty="0">
              <a:solidFill>
                <a:srgbClr val="262673"/>
              </a:solidFill>
              <a:latin typeface="Constantia" charset="0"/>
            </a:endParaRPr>
          </a:p>
        </p:txBody>
      </p:sp>
      <p:sp>
        <p:nvSpPr>
          <p:cNvPr id="29698" name="TextBox 4"/>
          <p:cNvSpPr txBox="1">
            <a:spLocks noChangeArrowheads="1"/>
          </p:cNvSpPr>
          <p:nvPr/>
        </p:nvSpPr>
        <p:spPr bwMode="auto">
          <a:xfrm>
            <a:off x="-203200" y="3138488"/>
            <a:ext cx="93472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2800" dirty="0" smtClean="0">
              <a:solidFill>
                <a:srgbClr val="262673"/>
              </a:solidFill>
              <a:latin typeface="Constantia" charset="0"/>
            </a:endParaRPr>
          </a:p>
          <a:p>
            <a:pPr algn="ctr" eaLnBrk="1" hangingPunct="1"/>
            <a:r>
              <a:rPr lang="en-US" dirty="0" smtClean="0">
                <a:solidFill>
                  <a:srgbClr val="262673"/>
                </a:solidFill>
                <a:latin typeface="Constantia" charset="0"/>
              </a:rPr>
              <a:t>OGS 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ha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radici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nella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Scuola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di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Astronomia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e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Navigazione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voluta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a Trieste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dall’Imperatrice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Maria Teresa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d’Austria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</a:t>
            </a:r>
            <a:r>
              <a:rPr lang="en-US" dirty="0" err="1">
                <a:solidFill>
                  <a:srgbClr val="262673"/>
                </a:solidFill>
                <a:latin typeface="Constantia" charset="0"/>
              </a:rPr>
              <a:t>nel</a:t>
            </a:r>
            <a:r>
              <a:rPr lang="en-US" dirty="0">
                <a:solidFill>
                  <a:srgbClr val="262673"/>
                </a:solidFill>
                <a:latin typeface="Constantia" charset="0"/>
              </a:rPr>
              <a:t> 1753</a:t>
            </a:r>
          </a:p>
        </p:txBody>
      </p:sp>
      <p:grpSp>
        <p:nvGrpSpPr>
          <p:cNvPr id="29699" name="Group 14"/>
          <p:cNvGrpSpPr>
            <a:grpSpLocks/>
          </p:cNvGrpSpPr>
          <p:nvPr/>
        </p:nvGrpSpPr>
        <p:grpSpPr bwMode="auto">
          <a:xfrm>
            <a:off x="0" y="4965700"/>
            <a:ext cx="9297988" cy="1892300"/>
            <a:chOff x="-6750" y="4636321"/>
            <a:chExt cx="9145709" cy="1404000"/>
          </a:xfrm>
        </p:grpSpPr>
        <p:pic>
          <p:nvPicPr>
            <p:cNvPr id="29707" name="Immagine 2" descr="6_1_1Infrastrutture-EUROAR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7999" y="4636321"/>
              <a:ext cx="1778868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8" name="Immagine 8" descr="truck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750" y="4636321"/>
              <a:ext cx="2206286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9" name="Immagine 5" descr="explora-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399" y="4636321"/>
              <a:ext cx="1652379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0" name="Immagine 10" descr="infrastruttura_3_Giorgi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2887" y="4636321"/>
              <a:ext cx="1516072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1" name="Immagine 13" descr="Aereo-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6073" y="4636321"/>
              <a:ext cx="1540293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12" name="Immagine 12" descr="infrastruttura_9_Jungwirth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278" y="4636321"/>
              <a:ext cx="1360398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700" name="Group 20"/>
          <p:cNvGrpSpPr>
            <a:grpSpLocks/>
          </p:cNvGrpSpPr>
          <p:nvPr/>
        </p:nvGrpSpPr>
        <p:grpSpPr bwMode="auto">
          <a:xfrm>
            <a:off x="0" y="0"/>
            <a:ext cx="9124950" cy="1404938"/>
            <a:chOff x="0" y="259131"/>
            <a:chExt cx="9124835" cy="1404001"/>
          </a:xfrm>
        </p:grpSpPr>
        <p:pic>
          <p:nvPicPr>
            <p:cNvPr id="29701" name="Immagine 3" descr="3_1_2-Ecosistemi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9131"/>
              <a:ext cx="1596686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2" name="Immagine 7" descr="vulcanifango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820" y="259131"/>
              <a:ext cx="1637580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3" name="Immagine 6" descr="sampling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9544" y="259131"/>
              <a:ext cx="2206286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4" name="Immagine 10" descr="20_Tirelli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8917" y="259131"/>
              <a:ext cx="1871636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Immagine 5" descr="3_1_4-Risorse-naturali2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2380" y="259131"/>
              <a:ext cx="1512019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6" name="Immagine 4" descr="simulazionePianuraPadana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1738" y="259132"/>
              <a:ext cx="1183097" cy="1404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21538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20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43525" y="244434"/>
            <a:ext cx="1321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I </a:t>
            </a:r>
            <a:r>
              <a:rPr lang="it-IT" sz="2400" dirty="0" smtClean="0">
                <a:latin typeface="+mn-lt"/>
              </a:rPr>
              <a:t>Progetti</a:t>
            </a:r>
            <a:endParaRPr lang="it-IT" sz="2400" dirty="0">
              <a:latin typeface="+mn-lt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93712" y="1154446"/>
            <a:ext cx="1383867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b="1" dirty="0"/>
              <a:t>EU - </a:t>
            </a:r>
            <a:r>
              <a:rPr lang="it-IT" b="1" dirty="0" smtClean="0"/>
              <a:t>FP7</a:t>
            </a:r>
            <a:endParaRPr lang="it-IT" b="1" dirty="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2906255" y="1170700"/>
            <a:ext cx="15113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/>
              <a:t>Tender EU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801394" y="1170822"/>
            <a:ext cx="162139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 err="1" smtClean="0"/>
              <a:t>Horizon</a:t>
            </a:r>
            <a:r>
              <a:rPr lang="it-IT" b="1" dirty="0" smtClean="0"/>
              <a:t> 2020</a:t>
            </a:r>
            <a:endParaRPr lang="it-IT" b="1" dirty="0"/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493713" y="3617883"/>
            <a:ext cx="900113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/>
              <a:t>MIUR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2906255" y="2072822"/>
            <a:ext cx="1963738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/>
              <a:t>Transnational</a:t>
            </a:r>
          </a:p>
          <a:p>
            <a:pPr>
              <a:defRPr/>
            </a:pPr>
            <a:r>
              <a:rPr lang="it-IT" b="1"/>
              <a:t>Cooperation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2906255" y="3617883"/>
            <a:ext cx="912812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/>
              <a:t>PNRA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5987257" y="2347459"/>
            <a:ext cx="1922462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/>
              <a:t>MAE-bilateral</a:t>
            </a: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6007894" y="3617883"/>
            <a:ext cx="2634555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b="1" dirty="0" smtClean="0"/>
              <a:t>Organizzazioni private</a:t>
            </a:r>
            <a:endParaRPr lang="it-IT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987257" y="4214644"/>
            <a:ext cx="29175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Terminale </a:t>
            </a:r>
            <a:r>
              <a:rPr lang="it-IT" dirty="0" err="1" smtClean="0"/>
              <a:t>Adriatic</a:t>
            </a:r>
            <a:r>
              <a:rPr lang="it-IT" dirty="0" smtClean="0"/>
              <a:t> LG</a:t>
            </a:r>
          </a:p>
          <a:p>
            <a:r>
              <a:rPr lang="it-IT" dirty="0" smtClean="0"/>
              <a:t>TAP</a:t>
            </a:r>
          </a:p>
          <a:p>
            <a:r>
              <a:rPr lang="it-IT" dirty="0" smtClean="0"/>
              <a:t>Autorità Portuale di Trieste</a:t>
            </a:r>
          </a:p>
          <a:p>
            <a:r>
              <a:rPr lang="it-IT" dirty="0" err="1" smtClean="0"/>
              <a:t>Agegas</a:t>
            </a:r>
            <a:r>
              <a:rPr lang="it-IT" dirty="0" smtClean="0"/>
              <a:t>, APS, Amga, Hera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4173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21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88167" y="1575744"/>
            <a:ext cx="8327520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  <a:p>
            <a:r>
              <a:rPr lang="it-IT" sz="3200" dirty="0" smtClean="0">
                <a:latin typeface="+mn-lt"/>
              </a:rPr>
              <a:t>Capacità </a:t>
            </a:r>
            <a:r>
              <a:rPr lang="it-IT" sz="3200" dirty="0">
                <a:latin typeface="+mn-lt"/>
              </a:rPr>
              <a:t>di effettuare misure in </a:t>
            </a:r>
            <a:r>
              <a:rPr lang="it-IT" sz="3200" b="1" dirty="0">
                <a:latin typeface="+mn-lt"/>
              </a:rPr>
              <a:t>campo</a:t>
            </a:r>
            <a:r>
              <a:rPr lang="it-IT" sz="3200" dirty="0">
                <a:latin typeface="+mn-lt"/>
              </a:rPr>
              <a:t>, </a:t>
            </a:r>
            <a:endParaRPr lang="it-IT" sz="3200" dirty="0" smtClean="0">
              <a:latin typeface="+mn-lt"/>
            </a:endParaRPr>
          </a:p>
          <a:p>
            <a:r>
              <a:rPr lang="it-IT" sz="3200" dirty="0">
                <a:latin typeface="+mn-lt"/>
              </a:rPr>
              <a:t>s</a:t>
            </a:r>
            <a:r>
              <a:rPr lang="it-IT" sz="3200" dirty="0" smtClean="0">
                <a:latin typeface="+mn-lt"/>
              </a:rPr>
              <a:t>perimentazioni in </a:t>
            </a:r>
            <a:r>
              <a:rPr lang="it-IT" sz="3200" b="1" dirty="0">
                <a:latin typeface="+mn-lt"/>
              </a:rPr>
              <a:t>laboratorio</a:t>
            </a:r>
            <a:r>
              <a:rPr lang="it-IT" sz="3200" dirty="0">
                <a:latin typeface="+mn-lt"/>
              </a:rPr>
              <a:t>, </a:t>
            </a:r>
            <a:r>
              <a:rPr lang="it-IT" sz="3200" dirty="0" smtClean="0">
                <a:latin typeface="+mn-lt"/>
              </a:rPr>
              <a:t>elaborazione </a:t>
            </a:r>
            <a:r>
              <a:rPr lang="it-IT" sz="3200" dirty="0">
                <a:latin typeface="+mn-lt"/>
              </a:rPr>
              <a:t>ed </a:t>
            </a:r>
            <a:endParaRPr lang="it-IT" sz="3200" dirty="0" smtClean="0">
              <a:latin typeface="+mn-lt"/>
            </a:endParaRPr>
          </a:p>
          <a:p>
            <a:r>
              <a:rPr lang="it-IT" sz="3200" dirty="0" smtClean="0">
                <a:latin typeface="+mn-lt"/>
              </a:rPr>
              <a:t>integrazione </a:t>
            </a:r>
            <a:r>
              <a:rPr lang="it-IT" sz="3200" b="1" dirty="0">
                <a:latin typeface="+mn-lt"/>
              </a:rPr>
              <a:t>modellistica </a:t>
            </a:r>
            <a:r>
              <a:rPr lang="it-IT" sz="3200" dirty="0" smtClean="0">
                <a:latin typeface="+mn-lt"/>
              </a:rPr>
              <a:t>di parametri </a:t>
            </a:r>
            <a:r>
              <a:rPr lang="it-IT" sz="3200" dirty="0">
                <a:latin typeface="+mn-lt"/>
              </a:rPr>
              <a:t>e processi </a:t>
            </a:r>
            <a:endParaRPr lang="it-IT" sz="3200" dirty="0" smtClean="0">
              <a:latin typeface="+mn-lt"/>
            </a:endParaRPr>
          </a:p>
          <a:p>
            <a:r>
              <a:rPr lang="it-IT" sz="3200" dirty="0" smtClean="0">
                <a:latin typeface="+mn-lt"/>
              </a:rPr>
              <a:t>che coprono i </a:t>
            </a:r>
            <a:r>
              <a:rPr lang="it-IT" sz="3200" dirty="0">
                <a:latin typeface="+mn-lt"/>
              </a:rPr>
              <a:t>settori della </a:t>
            </a:r>
            <a:r>
              <a:rPr lang="it-IT" sz="3200" dirty="0" smtClean="0">
                <a:latin typeface="+mn-lt"/>
              </a:rPr>
              <a:t>oceanografia</a:t>
            </a:r>
          </a:p>
          <a:p>
            <a:r>
              <a:rPr lang="it-IT" sz="3200" dirty="0">
                <a:latin typeface="+mn-lt"/>
              </a:rPr>
              <a:t>e</a:t>
            </a:r>
            <a:r>
              <a:rPr lang="it-IT" sz="3200" dirty="0" smtClean="0">
                <a:latin typeface="+mn-lt"/>
              </a:rPr>
              <a:t> dell’ecologia. </a:t>
            </a:r>
          </a:p>
        </p:txBody>
      </p:sp>
    </p:spTree>
    <p:extLst>
      <p:ext uri="{BB962C8B-B14F-4D97-AF65-F5344CB8AC3E}">
        <p14:creationId xmlns:p14="http://schemas.microsoft.com/office/powerpoint/2010/main" val="206537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" name="Picture 71" descr="DSCN08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16338"/>
            <a:ext cx="1989137" cy="14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4925" y="188913"/>
            <a:ext cx="8964613" cy="1079500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it-IT" sz="1800" b="1" dirty="0" smtClean="0">
                <a:solidFill>
                  <a:srgbClr val="FF0000"/>
                </a:solidFill>
              </a:rPr>
              <a:t>Descrizione </a:t>
            </a:r>
            <a:r>
              <a:rPr lang="it-IT" sz="1800" b="1" dirty="0" err="1">
                <a:solidFill>
                  <a:srgbClr val="FF0000"/>
                </a:solidFill>
              </a:rPr>
              <a:t>dell</a:t>
            </a:r>
            <a:r>
              <a:rPr lang="ja-JP" altLang="it-IT" sz="1800" b="1" dirty="0">
                <a:solidFill>
                  <a:srgbClr val="FF0000"/>
                </a:solidFill>
                <a:latin typeface="Arial"/>
              </a:rPr>
              <a:t>’</a:t>
            </a:r>
            <a:r>
              <a:rPr lang="it-IT" sz="1800" b="1" dirty="0">
                <a:solidFill>
                  <a:srgbClr val="FF0000"/>
                </a:solidFill>
              </a:rPr>
              <a:t>attività alieutica</a:t>
            </a:r>
            <a:endParaRPr lang="it-IT" sz="1800" b="1" dirty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 Descrizione della pesca di bivalvi nelle aree circostanti le </a:t>
            </a:r>
            <a:r>
              <a:rPr lang="it-IT" sz="1600" i="1" dirty="0" err="1">
                <a:solidFill>
                  <a:schemeClr val="tx1"/>
                </a:solidFill>
              </a:rPr>
              <a:t>trezze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 Analisi della selettività di reti utilizzate tradizionalmente sulle </a:t>
            </a:r>
            <a:r>
              <a:rPr lang="it-IT" sz="1600" i="1" dirty="0" err="1">
                <a:solidFill>
                  <a:schemeClr val="tx1"/>
                </a:solidFill>
              </a:rPr>
              <a:t>trezze</a:t>
            </a:r>
            <a:r>
              <a:rPr lang="it-IT" sz="1600" dirty="0">
                <a:solidFill>
                  <a:schemeClr val="tx1"/>
                </a:solidFill>
              </a:rPr>
              <a:t> </a:t>
            </a:r>
          </a:p>
          <a:p>
            <a:pPr algn="l">
              <a:lnSpc>
                <a:spcPct val="80000"/>
              </a:lnSpc>
              <a:buFontTx/>
              <a:buChar char="•"/>
            </a:pPr>
            <a:r>
              <a:rPr lang="it-IT" sz="1600" dirty="0">
                <a:solidFill>
                  <a:schemeClr val="tx1"/>
                </a:solidFill>
              </a:rPr>
              <a:t> Indagine </a:t>
            </a:r>
            <a:r>
              <a:rPr lang="it-IT" sz="1600" dirty="0" err="1">
                <a:solidFill>
                  <a:schemeClr val="tx1"/>
                </a:solidFill>
              </a:rPr>
              <a:t>sull</a:t>
            </a:r>
            <a:r>
              <a:rPr lang="ja-JP" altLang="it-IT" sz="1600" dirty="0">
                <a:solidFill>
                  <a:schemeClr val="tx1"/>
                </a:solidFill>
                <a:latin typeface="Arial"/>
              </a:rPr>
              <a:t>’</a:t>
            </a:r>
            <a:r>
              <a:rPr lang="it-IT" sz="1600" dirty="0">
                <a:solidFill>
                  <a:schemeClr val="tx1"/>
                </a:solidFill>
              </a:rPr>
              <a:t>attività alieutica artigianale </a:t>
            </a:r>
          </a:p>
          <a:p>
            <a:pPr algn="l">
              <a:lnSpc>
                <a:spcPct val="80000"/>
              </a:lnSpc>
            </a:pPr>
            <a:endParaRPr lang="it-IT" sz="1600" dirty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</a:pPr>
            <a:endParaRPr lang="it-IT" sz="1600" dirty="0">
              <a:solidFill>
                <a:schemeClr val="bg1"/>
              </a:solidFill>
            </a:endParaRPr>
          </a:p>
          <a:p>
            <a:pPr algn="l">
              <a:lnSpc>
                <a:spcPct val="80000"/>
              </a:lnSpc>
            </a:pPr>
            <a:endParaRPr lang="it-IT" sz="16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lang="it-IT" sz="1600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endParaRPr lang="it-IT" sz="1600" dirty="0">
              <a:solidFill>
                <a:srgbClr val="FFFF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0" y="6067425"/>
            <a:ext cx="9144000" cy="71438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081" name="Group 4"/>
          <p:cNvGrpSpPr>
            <a:grpSpLocks/>
          </p:cNvGrpSpPr>
          <p:nvPr/>
        </p:nvGrpSpPr>
        <p:grpSpPr bwMode="auto">
          <a:xfrm>
            <a:off x="-36513" y="6207125"/>
            <a:ext cx="8964613" cy="606425"/>
            <a:chOff x="0" y="3838"/>
            <a:chExt cx="5647" cy="382"/>
          </a:xfrm>
        </p:grpSpPr>
        <p:pic>
          <p:nvPicPr>
            <p:cNvPr id="3082" name="Picture 4" descr="E01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" y="3884"/>
              <a:ext cx="59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3" name="Rectangle 5"/>
            <p:cNvSpPr>
              <a:spLocks noChangeArrowheads="1"/>
            </p:cNvSpPr>
            <p:nvPr/>
          </p:nvSpPr>
          <p:spPr bwMode="auto">
            <a:xfrm>
              <a:off x="0" y="3838"/>
              <a:ext cx="3923" cy="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it-IT" sz="1000" i="1" smtClean="0">
                <a:solidFill>
                  <a:srgbClr val="000000"/>
                </a:solidFill>
                <a:latin typeface="Trebuchet MS" charset="0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3084" name="Picture 7" descr="logo_trecorala_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280150"/>
            <a:ext cx="863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975" y="6180138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latin typeface="Trebuchet MS" charset="0"/>
                <a:ea typeface="ＭＳ Ｐゴシック" charset="0"/>
                <a:cs typeface="Arial" charset="0"/>
              </a:rPr>
              <a:t>TRECORALA</a:t>
            </a:r>
            <a:r>
              <a:rPr lang="it-IT" sz="1200" b="1" dirty="0" smtClean="0">
                <a:solidFill>
                  <a:srgbClr val="000000"/>
                </a:solidFill>
                <a:latin typeface="Trebuchet MS" charset="0"/>
                <a:ea typeface="ＭＳ Ｐゴシック" charset="0"/>
                <a:cs typeface="Arial" charset="0"/>
              </a:rPr>
              <a:t> </a:t>
            </a:r>
          </a:p>
          <a:p>
            <a:pPr defTabSz="91440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ＭＳ Ｐゴシック" charset="0"/>
                <a:cs typeface="Arial" charset="0"/>
              </a:rPr>
              <a:t>Bando pubblico n. 3 /2011</a:t>
            </a:r>
            <a:r>
              <a:rPr lang="it-IT" sz="1200" dirty="0" smtClean="0">
                <a:solidFill>
                  <a:srgbClr val="000000"/>
                </a:solidFill>
                <a:latin typeface="Trebuchet MS" charset="0"/>
                <a:ea typeface="ＭＳ Ｐゴシック" charset="0"/>
                <a:cs typeface="Arial" charset="0"/>
              </a:rPr>
              <a:t> / </a:t>
            </a:r>
            <a:r>
              <a:rPr lang="it-IT" sz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ＭＳ Ｐゴシック" charset="0"/>
                <a:cs typeface="Arial" charset="0"/>
              </a:rPr>
              <a:t>Javni</a:t>
            </a:r>
            <a:r>
              <a:rPr lang="it-IT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ＭＳ Ｐゴシック" charset="0"/>
                <a:cs typeface="Arial" charset="0"/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ＭＳ Ｐゴシック" charset="0"/>
                <a:cs typeface="Arial" charset="0"/>
              </a:rPr>
              <a:t>razpis</a:t>
            </a:r>
            <a:r>
              <a:rPr lang="it-IT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ＭＳ Ｐゴシック" charset="0"/>
                <a:cs typeface="Arial" charset="0"/>
              </a:rPr>
              <a:t> </a:t>
            </a:r>
            <a:r>
              <a:rPr lang="it-IT" sz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ＭＳ Ｐゴシック" charset="0"/>
                <a:cs typeface="Arial" charset="0"/>
              </a:rPr>
              <a:t>št</a:t>
            </a:r>
            <a:r>
              <a:rPr lang="it-IT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charset="0"/>
                <a:ea typeface="ＭＳ Ｐゴシック" charset="0"/>
                <a:cs typeface="Arial" charset="0"/>
              </a:rPr>
              <a:t>. 03/2011</a:t>
            </a:r>
            <a:r>
              <a:rPr lang="it-IT" sz="1200" dirty="0" smtClean="0">
                <a:solidFill>
                  <a:srgbClr val="000000"/>
                </a:solidFill>
                <a:latin typeface="Trebuchet MS" charset="0"/>
                <a:ea typeface="ＭＳ Ｐゴシック" charset="0"/>
                <a:cs typeface="Arial" charset="0"/>
              </a:rPr>
              <a:t> </a:t>
            </a:r>
          </a:p>
        </p:txBody>
      </p:sp>
      <p:pic>
        <p:nvPicPr>
          <p:cNvPr id="3141" name="Picture 69" descr="Immagine 1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16338"/>
            <a:ext cx="29972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0" name="Picture 68" descr="MARCATURA AST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716338"/>
            <a:ext cx="2460625" cy="171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2" name="Picture 70" descr="DSCN07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2952750" cy="22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7" name="Picture 75" descr="DSCN115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484313"/>
            <a:ext cx="2662238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0" name="Picture 78" descr="cagnole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836613"/>
            <a:ext cx="1997075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58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23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45273" y="1587500"/>
            <a:ext cx="2438400" cy="4165600"/>
          </a:xfrm>
          <a:prstGeom prst="rect">
            <a:avLst/>
          </a:prstGeom>
          <a:noFill/>
          <a:ln w="28575" cap="flat" cmpd="sng" algn="ctr">
            <a:solidFill>
              <a:srgbClr val="FF12FE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73" y="1856007"/>
            <a:ext cx="2108200" cy="38608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0"/>
            <a:ext cx="9144793" cy="847417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2683672" y="-24299"/>
            <a:ext cx="6762602" cy="6456685"/>
            <a:chOff x="1771017" y="-43215"/>
            <a:chExt cx="7115558" cy="6766123"/>
          </a:xfrm>
        </p:grpSpPr>
        <p:pic>
          <p:nvPicPr>
            <p:cNvPr id="21" name="Immagine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39967" y="-2640"/>
              <a:ext cx="3357774" cy="1238903"/>
            </a:xfrm>
            <a:prstGeom prst="rect">
              <a:avLst/>
            </a:prstGeom>
          </p:spPr>
        </p:pic>
        <p:pic>
          <p:nvPicPr>
            <p:cNvPr id="22" name="Immagin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017" y="3941977"/>
              <a:ext cx="3150767" cy="2363076"/>
            </a:xfrm>
            <a:prstGeom prst="rect">
              <a:avLst/>
            </a:prstGeom>
          </p:spPr>
        </p:pic>
        <p:pic>
          <p:nvPicPr>
            <p:cNvPr id="23" name="Immagin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234" y="2112444"/>
              <a:ext cx="1599418" cy="2828444"/>
            </a:xfrm>
            <a:prstGeom prst="rect">
              <a:avLst/>
            </a:prstGeom>
          </p:spPr>
        </p:pic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1784" y="5223161"/>
              <a:ext cx="3907875" cy="1499747"/>
            </a:xfrm>
            <a:prstGeom prst="rect">
              <a:avLst/>
            </a:prstGeom>
          </p:spPr>
        </p:pic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2973" y="-43215"/>
              <a:ext cx="3812115" cy="2155660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741" y="2112444"/>
              <a:ext cx="3488834" cy="1972853"/>
            </a:xfrm>
            <a:prstGeom prst="rect">
              <a:avLst/>
            </a:prstGeom>
          </p:spPr>
        </p:pic>
        <p:pic>
          <p:nvPicPr>
            <p:cNvPr id="27" name="Immagin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58544" y="3941978"/>
              <a:ext cx="2343801" cy="1325028"/>
            </a:xfrm>
            <a:prstGeom prst="rect">
              <a:avLst/>
            </a:prstGeom>
          </p:spPr>
        </p:pic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0318" y="1331423"/>
              <a:ext cx="1957916" cy="2610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3739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Rectangle 52"/>
          <p:cNvSpPr>
            <a:spLocks noChangeArrowheads="1"/>
          </p:cNvSpPr>
          <p:nvPr/>
        </p:nvSpPr>
        <p:spPr bwMode="auto">
          <a:xfrm>
            <a:off x="0" y="6203950"/>
            <a:ext cx="9197975" cy="654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1" hangingPunct="1">
              <a:defRPr/>
            </a:pPr>
            <a:endParaRPr lang="it-IT" sz="20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11" name="Text Box 63"/>
          <p:cNvSpPr txBox="1">
            <a:spLocks noChangeArrowheads="1"/>
          </p:cNvSpPr>
          <p:nvPr/>
        </p:nvSpPr>
        <p:spPr bwMode="auto">
          <a:xfrm>
            <a:off x="1885950" y="838200"/>
            <a:ext cx="54038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1" hangingPunct="1">
              <a:defRPr/>
            </a:pPr>
            <a:r>
              <a:rPr lang="it-IT" sz="54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MITILICOLTURE</a:t>
            </a:r>
          </a:p>
        </p:txBody>
      </p:sp>
      <p:sp>
        <p:nvSpPr>
          <p:cNvPr id="2113" name="Rectangle 65"/>
          <p:cNvSpPr>
            <a:spLocks noChangeArrowheads="1"/>
          </p:cNvSpPr>
          <p:nvPr/>
        </p:nvSpPr>
        <p:spPr bwMode="auto">
          <a:xfrm>
            <a:off x="0" y="0"/>
            <a:ext cx="9197975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1" hangingPunct="1">
              <a:defRPr/>
            </a:pPr>
            <a:endParaRPr lang="it-IT" sz="20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2117" name="Text Box 69"/>
          <p:cNvSpPr txBox="1">
            <a:spLocks noChangeArrowheads="1"/>
          </p:cNvSpPr>
          <p:nvPr/>
        </p:nvSpPr>
        <p:spPr bwMode="auto">
          <a:xfrm>
            <a:off x="152400" y="0"/>
            <a:ext cx="891381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eaLnBrk="1" hangingPunct="1">
              <a:defRPr/>
            </a:pPr>
            <a:r>
              <a:rPr lang="it-IT" sz="6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SOSTENIBILITA</a:t>
            </a:r>
            <a:r>
              <a:rPr lang="ja-JP" altLang="it-IT" sz="600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’</a:t>
            </a:r>
            <a:r>
              <a:rPr lang="it-IT" sz="6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DELLE</a:t>
            </a:r>
          </a:p>
        </p:txBody>
      </p:sp>
      <p:pic>
        <p:nvPicPr>
          <p:cNvPr id="2126" name="Picture 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19275"/>
            <a:ext cx="42672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702" name="CasellaDiTesto 1"/>
          <p:cNvSpPr txBox="1">
            <a:spLocks noChangeArrowheads="1"/>
          </p:cNvSpPr>
          <p:nvPr/>
        </p:nvSpPr>
        <p:spPr bwMode="auto">
          <a:xfrm>
            <a:off x="1828800" y="5257800"/>
            <a:ext cx="5930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it-IT" sz="5400" smtClean="0">
                <a:solidFill>
                  <a:srgbClr val="FFFFFF"/>
                </a:solidFill>
              </a:rPr>
              <a:t>IL MODELLO FVG</a:t>
            </a:r>
          </a:p>
        </p:txBody>
      </p:sp>
      <p:sp>
        <p:nvSpPr>
          <p:cNvPr id="29703" name="CasellaDiTesto 2"/>
          <p:cNvSpPr txBox="1">
            <a:spLocks noChangeArrowheads="1"/>
          </p:cNvSpPr>
          <p:nvPr/>
        </p:nvSpPr>
        <p:spPr bwMode="auto">
          <a:xfrm>
            <a:off x="385574" y="6324600"/>
            <a:ext cx="17529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it-IT" dirty="0" err="1" smtClean="0">
                <a:solidFill>
                  <a:srgbClr val="000000"/>
                </a:solidFill>
              </a:rPr>
              <a:t>Solidoro</a:t>
            </a:r>
            <a:r>
              <a:rPr lang="it-IT" dirty="0" smtClean="0">
                <a:solidFill>
                  <a:srgbClr val="000000"/>
                </a:solidFill>
              </a:rPr>
              <a:t> et al. </a:t>
            </a:r>
          </a:p>
        </p:txBody>
      </p:sp>
      <p:pic>
        <p:nvPicPr>
          <p:cNvPr id="29704" name="Picture 2" descr="LogoO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172200"/>
            <a:ext cx="9017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09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25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38400" y="305818"/>
            <a:ext cx="88643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latin typeface="+mn-lt"/>
              </a:rPr>
              <a:t>Approccio </a:t>
            </a:r>
            <a:r>
              <a:rPr lang="it-IT" sz="3600" b="1" dirty="0">
                <a:latin typeface="+mn-lt"/>
              </a:rPr>
              <a:t>integrato</a:t>
            </a:r>
            <a:r>
              <a:rPr lang="it-IT" sz="3600" dirty="0">
                <a:latin typeface="+mn-lt"/>
              </a:rPr>
              <a:t> (cross-settoriale e </a:t>
            </a:r>
            <a:endParaRPr lang="it-IT" sz="3600" dirty="0" smtClean="0">
              <a:latin typeface="+mn-lt"/>
            </a:endParaRPr>
          </a:p>
          <a:p>
            <a:r>
              <a:rPr lang="it-IT" sz="3600" dirty="0" smtClean="0">
                <a:latin typeface="+mn-lt"/>
              </a:rPr>
              <a:t>multi</a:t>
            </a:r>
            <a:r>
              <a:rPr lang="it-IT" sz="3600" dirty="0">
                <a:latin typeface="+mn-lt"/>
              </a:rPr>
              <a:t>/inter-disciplinare) </a:t>
            </a:r>
            <a:r>
              <a:rPr lang="it-IT" sz="3600" dirty="0" smtClean="0">
                <a:latin typeface="+mn-lt"/>
              </a:rPr>
              <a:t>alla </a:t>
            </a:r>
            <a:r>
              <a:rPr lang="it-IT" sz="3600" b="1" dirty="0" smtClean="0">
                <a:latin typeface="+mn-lt"/>
              </a:rPr>
              <a:t>valutazione </a:t>
            </a:r>
            <a:r>
              <a:rPr lang="it-IT" sz="3600" dirty="0" smtClean="0">
                <a:latin typeface="+mn-lt"/>
              </a:rPr>
              <a:t>dello</a:t>
            </a:r>
          </a:p>
          <a:p>
            <a:r>
              <a:rPr lang="it-IT" sz="3600" dirty="0" smtClean="0">
                <a:latin typeface="+mn-lt"/>
              </a:rPr>
              <a:t> </a:t>
            </a:r>
            <a:r>
              <a:rPr lang="it-IT" sz="3600" dirty="0">
                <a:latin typeface="+mn-lt"/>
              </a:rPr>
              <a:t>stato degli (eco)sistemi </a:t>
            </a:r>
            <a:r>
              <a:rPr lang="it-IT" sz="3600" dirty="0" smtClean="0">
                <a:latin typeface="+mn-lt"/>
              </a:rPr>
              <a:t>marini per contribuire</a:t>
            </a:r>
          </a:p>
          <a:p>
            <a:r>
              <a:rPr lang="it-IT" sz="3600" dirty="0">
                <a:latin typeface="+mn-lt"/>
              </a:rPr>
              <a:t>a</a:t>
            </a:r>
            <a:r>
              <a:rPr lang="it-IT" sz="3600" dirty="0" smtClean="0">
                <a:latin typeface="+mn-lt"/>
              </a:rPr>
              <a:t>d una  </a:t>
            </a:r>
            <a:r>
              <a:rPr lang="it-IT" sz="3600" b="1" dirty="0">
                <a:latin typeface="+mn-lt"/>
              </a:rPr>
              <a:t>blue </a:t>
            </a:r>
            <a:r>
              <a:rPr lang="it-IT" sz="3600" b="1" dirty="0" err="1">
                <a:latin typeface="+mn-lt"/>
              </a:rPr>
              <a:t>growth</a:t>
            </a:r>
            <a:r>
              <a:rPr lang="it-IT" sz="3600" dirty="0">
                <a:latin typeface="+mn-lt"/>
              </a:rPr>
              <a:t> </a:t>
            </a:r>
            <a:r>
              <a:rPr lang="it-IT" sz="3600" b="1" dirty="0" smtClean="0">
                <a:latin typeface="+mn-lt"/>
              </a:rPr>
              <a:t>sostenibile</a:t>
            </a:r>
            <a:endParaRPr lang="it-IT" sz="3600" dirty="0"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9616" y="2816934"/>
            <a:ext cx="2990389" cy="40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90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Immagine 5" descr="home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CasellaDiTesto 3"/>
          <p:cNvSpPr txBox="1">
            <a:spLocks noChangeArrowheads="1"/>
          </p:cNvSpPr>
          <p:nvPr/>
        </p:nvSpPr>
        <p:spPr bwMode="auto">
          <a:xfrm>
            <a:off x="304800" y="6489700"/>
            <a:ext cx="408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prstClr val="white"/>
                </a:solidFill>
                <a:latin typeface="Constantia" charset="0"/>
              </a:rPr>
              <a:t>www.</a:t>
            </a:r>
            <a:r>
              <a:rPr lang="it-IT" sz="1800" b="1">
                <a:solidFill>
                  <a:prstClr val="white"/>
                </a:solidFill>
                <a:latin typeface="Constantia" charset="0"/>
              </a:rPr>
              <a:t>ogs.trieste.it</a:t>
            </a:r>
            <a:endParaRPr lang="it-IT" sz="1800">
              <a:solidFill>
                <a:prstClr val="white"/>
              </a:solidFill>
              <a:latin typeface="Constantia" charset="0"/>
            </a:endParaRPr>
          </a:p>
        </p:txBody>
      </p:sp>
      <p:sp>
        <p:nvSpPr>
          <p:cNvPr id="33795" name="CasellaDiTesto 4"/>
          <p:cNvSpPr txBox="1">
            <a:spLocks noChangeArrowheads="1"/>
          </p:cNvSpPr>
          <p:nvPr/>
        </p:nvSpPr>
        <p:spPr bwMode="auto">
          <a:xfrm>
            <a:off x="0" y="25400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3600" b="1">
                <a:solidFill>
                  <a:prstClr val="white"/>
                </a:solidFill>
                <a:latin typeface="Constantia" charset="0"/>
              </a:rPr>
              <a:t>OGS: quattro Sezioni di Ricerca</a:t>
            </a:r>
          </a:p>
        </p:txBody>
      </p:sp>
    </p:spTree>
    <p:extLst>
      <p:ext uri="{BB962C8B-B14F-4D97-AF65-F5344CB8AC3E}">
        <p14:creationId xmlns:p14="http://schemas.microsoft.com/office/powerpoint/2010/main" val="58049708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Immagine 8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Connettore 1 9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8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59600" y="64182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en-US" sz="1200">
              <a:solidFill>
                <a:srgbClr val="898989"/>
              </a:solidFill>
            </a:endParaRPr>
          </a:p>
          <a:p>
            <a:fld id="{56AE178F-7F5B-2C4A-909A-703026497B27}" type="slidenum">
              <a:rPr lang="en-US" sz="1200">
                <a:solidFill>
                  <a:srgbClr val="898989"/>
                </a:solidFill>
              </a:rPr>
              <a:pPr/>
              <a:t>4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8439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graphicFrame>
        <p:nvGraphicFramePr>
          <p:cNvPr id="12" name="Gra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2801015"/>
              </p:ext>
            </p:extLst>
          </p:nvPr>
        </p:nvGraphicFramePr>
        <p:xfrm>
          <a:off x="493713" y="423298"/>
          <a:ext cx="8138693" cy="4797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5581642" y="2008480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+mn-lt"/>
              </a:rPr>
              <a:t>37</a:t>
            </a:r>
            <a:endParaRPr lang="it-IT" sz="3200" b="1" dirty="0">
              <a:latin typeface="+mn-l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711066" y="3238962"/>
            <a:ext cx="6006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+mn-lt"/>
              </a:rPr>
              <a:t>2</a:t>
            </a:r>
            <a:r>
              <a:rPr lang="it-IT" sz="3200" b="1" dirty="0" smtClean="0">
                <a:latin typeface="+mn-lt"/>
              </a:rPr>
              <a:t>7</a:t>
            </a:r>
            <a:endParaRPr lang="it-IT" sz="3200" b="1" dirty="0">
              <a:latin typeface="+mn-l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306749" y="1200945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latin typeface="+mn-lt"/>
              </a:rPr>
              <a:t>7</a:t>
            </a:r>
            <a:endParaRPr lang="it-IT" sz="3200" b="1" dirty="0">
              <a:latin typeface="+mn-l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371703" y="1423704"/>
            <a:ext cx="3926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+mn-lt"/>
              </a:rPr>
              <a:t>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5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34396" y="484672"/>
            <a:ext cx="3508898" cy="11098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it-IT" dirty="0"/>
              <a:t>Marine</a:t>
            </a:r>
          </a:p>
          <a:p>
            <a:pPr>
              <a:defRPr/>
            </a:pPr>
            <a:r>
              <a:rPr lang="it-IT" dirty="0" err="1" smtClean="0"/>
              <a:t>Biogeochemistry</a:t>
            </a:r>
            <a:r>
              <a:rPr lang="it-IT" dirty="0" smtClean="0"/>
              <a:t> and </a:t>
            </a:r>
            <a:r>
              <a:rPr lang="it-IT" dirty="0" err="1" smtClean="0"/>
              <a:t>Ecosystem</a:t>
            </a:r>
            <a:endParaRPr lang="it-IT" dirty="0" smtClean="0"/>
          </a:p>
          <a:p>
            <a:pPr>
              <a:defRPr/>
            </a:pPr>
            <a:r>
              <a:rPr lang="it-IT" dirty="0" err="1" smtClean="0"/>
              <a:t>Research</a:t>
            </a:r>
            <a:r>
              <a:rPr lang="it-IT" dirty="0" smtClean="0"/>
              <a:t> (</a:t>
            </a:r>
            <a:r>
              <a:rPr lang="it-IT" dirty="0" err="1" smtClean="0"/>
              <a:t>MaBER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068388" y="1728688"/>
            <a:ext cx="2366907" cy="8006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it-IT" dirty="0"/>
              <a:t>Marine </a:t>
            </a:r>
            <a:r>
              <a:rPr lang="it-IT" dirty="0" err="1"/>
              <a:t>B</a:t>
            </a:r>
            <a:r>
              <a:rPr lang="it-IT" dirty="0" err="1" smtClean="0"/>
              <a:t>iology</a:t>
            </a:r>
            <a:r>
              <a:rPr lang="it-IT" dirty="0" smtClean="0"/>
              <a:t> (</a:t>
            </a:r>
            <a:r>
              <a:rPr lang="it-IT" dirty="0" err="1" smtClean="0"/>
              <a:t>MaB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216803" y="349290"/>
            <a:ext cx="2736850" cy="8265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it-IT" dirty="0" err="1">
                <a:solidFill>
                  <a:schemeClr val="bg1"/>
                </a:solidFill>
              </a:rPr>
              <a:t>Experimental</a:t>
            </a:r>
            <a:r>
              <a:rPr lang="it-IT" dirty="0">
                <a:solidFill>
                  <a:schemeClr val="bg1"/>
                </a:solidFill>
              </a:rPr>
              <a:t> </a:t>
            </a:r>
            <a:endParaRPr lang="it-IT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it-IT" dirty="0" err="1" smtClean="0">
                <a:solidFill>
                  <a:schemeClr val="bg1"/>
                </a:solidFill>
              </a:rPr>
              <a:t>Oceanography</a:t>
            </a:r>
            <a:r>
              <a:rPr lang="it-IT" dirty="0" smtClean="0">
                <a:solidFill>
                  <a:schemeClr val="bg1"/>
                </a:solidFill>
              </a:rPr>
              <a:t> (</a:t>
            </a:r>
            <a:r>
              <a:rPr lang="it-IT" dirty="0" err="1" smtClean="0">
                <a:solidFill>
                  <a:schemeClr val="bg1"/>
                </a:solidFill>
              </a:rPr>
              <a:t>ExO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5091058" y="1464825"/>
            <a:ext cx="3658347" cy="82654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it-IT" dirty="0">
                <a:solidFill>
                  <a:srgbClr val="FFFFFF"/>
                </a:solidFill>
              </a:rPr>
              <a:t>Mobile </a:t>
            </a:r>
            <a:r>
              <a:rPr lang="it-IT" dirty="0" err="1">
                <a:solidFill>
                  <a:srgbClr val="FFFFFF"/>
                </a:solidFill>
              </a:rPr>
              <a:t>Autonomous</a:t>
            </a:r>
            <a:r>
              <a:rPr lang="it-IT" dirty="0">
                <a:solidFill>
                  <a:srgbClr val="FFFFFF"/>
                </a:solidFill>
              </a:rPr>
              <a:t> </a:t>
            </a:r>
            <a:endParaRPr lang="it-IT" dirty="0" smtClean="0">
              <a:solidFill>
                <a:srgbClr val="FFFFFF"/>
              </a:solidFill>
            </a:endParaRPr>
          </a:p>
          <a:p>
            <a:pPr>
              <a:defRPr/>
            </a:pPr>
            <a:r>
              <a:rPr lang="it-IT" dirty="0" err="1" smtClean="0">
                <a:solidFill>
                  <a:srgbClr val="FFFFFF"/>
                </a:solidFill>
              </a:rPr>
              <a:t>Oceanographyc</a:t>
            </a:r>
            <a:r>
              <a:rPr lang="it-IT" dirty="0">
                <a:solidFill>
                  <a:srgbClr val="FFFFFF"/>
                </a:solidFill>
              </a:rPr>
              <a:t> </a:t>
            </a:r>
            <a:r>
              <a:rPr lang="it-IT" dirty="0" smtClean="0">
                <a:solidFill>
                  <a:srgbClr val="FFFFFF"/>
                </a:solidFill>
              </a:rPr>
              <a:t>Systems (MAOS)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3" name="AutoShape 15"/>
          <p:cNvSpPr>
            <a:spLocks noChangeArrowheads="1"/>
          </p:cNvSpPr>
          <p:nvPr/>
        </p:nvSpPr>
        <p:spPr bwMode="auto">
          <a:xfrm>
            <a:off x="4691529" y="189215"/>
            <a:ext cx="4411196" cy="2510117"/>
          </a:xfrm>
          <a:prstGeom prst="roundRect">
            <a:avLst>
              <a:gd name="adj" fmla="val 39463"/>
            </a:avLst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391271" y="168605"/>
            <a:ext cx="4128341" cy="2510117"/>
          </a:xfrm>
          <a:prstGeom prst="roundRect">
            <a:avLst>
              <a:gd name="adj" fmla="val 39463"/>
            </a:avLst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3366FF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043305" y="4740134"/>
            <a:ext cx="2016125" cy="3603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it-IT" dirty="0" smtClean="0">
                <a:solidFill>
                  <a:schemeClr val="bg1"/>
                </a:solidFill>
              </a:rPr>
              <a:t>CTMO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6550623" y="4786826"/>
            <a:ext cx="2196167" cy="3603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it-IT" dirty="0" smtClean="0">
                <a:solidFill>
                  <a:schemeClr val="bg1"/>
                </a:solidFill>
              </a:rPr>
              <a:t>Officina Meccanica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3383561" y="4686600"/>
            <a:ext cx="2772764" cy="68748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it-IT" dirty="0" err="1" smtClean="0">
                <a:solidFill>
                  <a:srgbClr val="FFFFFF"/>
                </a:solidFill>
              </a:rPr>
              <a:t>Thecnological</a:t>
            </a:r>
            <a:r>
              <a:rPr lang="it-IT" dirty="0" smtClean="0">
                <a:solidFill>
                  <a:srgbClr val="FFFFFF"/>
                </a:solidFill>
              </a:rPr>
              <a:t> </a:t>
            </a:r>
          </a:p>
          <a:p>
            <a:pPr>
              <a:defRPr/>
            </a:pPr>
            <a:r>
              <a:rPr lang="it-IT" dirty="0" smtClean="0">
                <a:solidFill>
                  <a:srgbClr val="FFFFFF"/>
                </a:solidFill>
              </a:rPr>
              <a:t>Development (TECDEV)</a:t>
            </a:r>
            <a:endParaRPr lang="it-IT" dirty="0">
              <a:solidFill>
                <a:srgbClr val="FFFFFF"/>
              </a:solidFill>
            </a:endParaRP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900113" y="4560348"/>
            <a:ext cx="7849292" cy="863600"/>
          </a:xfrm>
          <a:prstGeom prst="roundRect">
            <a:avLst>
              <a:gd name="adj" fmla="val 30222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" name="Freccia destra 1"/>
          <p:cNvSpPr/>
          <p:nvPr/>
        </p:nvSpPr>
        <p:spPr>
          <a:xfrm>
            <a:off x="3099358" y="4812760"/>
            <a:ext cx="306055" cy="2970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Freccia sinistra 2"/>
          <p:cNvSpPr/>
          <p:nvPr/>
        </p:nvSpPr>
        <p:spPr>
          <a:xfrm>
            <a:off x="6156325" y="4850160"/>
            <a:ext cx="373530" cy="29702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2823266" y="2923401"/>
            <a:ext cx="4535584" cy="6477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it-IT" dirty="0" err="1" smtClean="0"/>
              <a:t>Ecology</a:t>
            </a:r>
            <a:r>
              <a:rPr lang="it-IT" dirty="0" smtClean="0"/>
              <a:t> and  </a:t>
            </a:r>
            <a:r>
              <a:rPr lang="it-IT" dirty="0" err="1" smtClean="0"/>
              <a:t>Computational</a:t>
            </a:r>
            <a:endParaRPr lang="it-IT" dirty="0" smtClean="0"/>
          </a:p>
          <a:p>
            <a:pPr>
              <a:defRPr/>
            </a:pPr>
            <a:r>
              <a:rPr lang="it-IT" dirty="0" err="1" smtClean="0"/>
              <a:t>Hydrodynamics</a:t>
            </a:r>
            <a:r>
              <a:rPr lang="it-IT" dirty="0" smtClean="0"/>
              <a:t> in </a:t>
            </a:r>
            <a:r>
              <a:rPr lang="it-IT" dirty="0" err="1" smtClean="0"/>
              <a:t>Oceanography</a:t>
            </a:r>
            <a:r>
              <a:rPr lang="it-IT" dirty="0" smtClean="0"/>
              <a:t> (ECHO)</a:t>
            </a:r>
            <a:endParaRPr lang="it-IT" dirty="0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2681411" y="3667496"/>
            <a:ext cx="4967296" cy="39949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it-IT" dirty="0" smtClean="0"/>
              <a:t>National </a:t>
            </a:r>
            <a:r>
              <a:rPr lang="it-IT" dirty="0" err="1" smtClean="0"/>
              <a:t>Oceanographyc</a:t>
            </a:r>
            <a:r>
              <a:rPr lang="it-IT" dirty="0" smtClean="0"/>
              <a:t> Data center (NODC)</a:t>
            </a:r>
            <a:endParaRPr lang="it-IT" dirty="0"/>
          </a:p>
        </p:txBody>
      </p:sp>
      <p:sp>
        <p:nvSpPr>
          <p:cNvPr id="21" name="AutoShape 24"/>
          <p:cNvSpPr>
            <a:spLocks noChangeArrowheads="1"/>
          </p:cNvSpPr>
          <p:nvPr/>
        </p:nvSpPr>
        <p:spPr bwMode="auto">
          <a:xfrm>
            <a:off x="2235719" y="2763112"/>
            <a:ext cx="5658169" cy="1511300"/>
          </a:xfrm>
          <a:prstGeom prst="roundRect">
            <a:avLst>
              <a:gd name="adj" fmla="val 30222"/>
            </a:avLst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22" name="Rectangle 27"/>
          <p:cNvSpPr>
            <a:spLocks noChangeArrowheads="1"/>
          </p:cNvSpPr>
          <p:nvPr/>
        </p:nvSpPr>
        <p:spPr bwMode="auto">
          <a:xfrm>
            <a:off x="3323897" y="5567925"/>
            <a:ext cx="3205957" cy="3603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it-IT" dirty="0" smtClean="0"/>
              <a:t>Gruppo di supporto (GSOCE)</a:t>
            </a:r>
            <a:endParaRPr lang="it-IT" dirty="0"/>
          </a:p>
        </p:txBody>
      </p:sp>
      <p:sp>
        <p:nvSpPr>
          <p:cNvPr id="23" name="Rectangle 30"/>
          <p:cNvSpPr>
            <a:spLocks noChangeArrowheads="1"/>
          </p:cNvSpPr>
          <p:nvPr/>
        </p:nvSpPr>
        <p:spPr bwMode="auto">
          <a:xfrm>
            <a:off x="4243294" y="6057900"/>
            <a:ext cx="1140424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it-IT" dirty="0" smtClean="0"/>
              <a:t>Direttore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Immagine 14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ttore 1 15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ttore 1 16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367" name="Segnaposto numero diapositiva 6"/>
          <p:cNvSpPr>
            <a:spLocks noGrp="1"/>
          </p:cNvSpPr>
          <p:nvPr>
            <p:ph type="sldNum" sz="quarter" idx="12"/>
          </p:nvPr>
        </p:nvSpPr>
        <p:spPr bwMode="auto">
          <a:xfrm>
            <a:off x="6959600" y="64960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559B344B-669E-834F-99B5-C583B26ED335}" type="slidenum">
              <a:rPr lang="en-US" sz="1200">
                <a:solidFill>
                  <a:srgbClr val="898989"/>
                </a:solidFill>
              </a:rPr>
              <a:pPr/>
              <a:t>6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536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0329"/>
            <a:ext cx="3851275" cy="27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7" y="1043122"/>
            <a:ext cx="3205163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2684463"/>
            <a:ext cx="18700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mapp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75" y="3965576"/>
            <a:ext cx="3095625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http://nettuno.ogs.trieste.it/jungo/storia/immagini/palazzinaAB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38"/>
            <a:ext cx="38512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913981" y="0"/>
            <a:ext cx="27190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>
                <a:latin typeface="+mn-lt"/>
              </a:rPr>
              <a:t>Borgo Grotta Gigante </a:t>
            </a:r>
            <a:r>
              <a:rPr lang="it-IT" sz="2000" dirty="0" smtClean="0">
                <a:latin typeface="+mn-lt"/>
              </a:rPr>
              <a:t>SGONICO</a:t>
            </a:r>
            <a:endParaRPr lang="it-IT" sz="2000" dirty="0">
              <a:latin typeface="+mn-lt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625975" y="1615751"/>
            <a:ext cx="16573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 err="1" smtClean="0">
                <a:latin typeface="+mn-lt"/>
              </a:rPr>
              <a:t>Panarea</a:t>
            </a:r>
            <a:endParaRPr lang="it-IT" sz="2000" dirty="0" smtClean="0">
              <a:latin typeface="+mn-lt"/>
            </a:endParaRPr>
          </a:p>
          <a:p>
            <a:pPr>
              <a:defRPr/>
            </a:pPr>
            <a:r>
              <a:rPr lang="it-IT" sz="2000" dirty="0" smtClean="0">
                <a:latin typeface="+mn-lt"/>
              </a:rPr>
              <a:t>Isole Eolie</a:t>
            </a:r>
            <a:endParaRPr lang="it-IT" sz="2000" dirty="0">
              <a:latin typeface="+mn-lt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410257" y="5717387"/>
            <a:ext cx="24410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dirty="0">
                <a:latin typeface="+mn-lt"/>
              </a:rPr>
              <a:t>Santa Croce - TRIESTE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105492" y="4355984"/>
            <a:ext cx="194288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000" dirty="0" smtClean="0">
                <a:latin typeface="+mn-lt"/>
              </a:rPr>
              <a:t>Comprensorio di </a:t>
            </a:r>
            <a:r>
              <a:rPr lang="it-IT" sz="2000" dirty="0" err="1" smtClean="0">
                <a:latin typeface="+mn-lt"/>
              </a:rPr>
              <a:t>Miramare</a:t>
            </a:r>
            <a:r>
              <a:rPr lang="it-IT" sz="2000" dirty="0" smtClean="0">
                <a:latin typeface="+mn-lt"/>
              </a:rPr>
              <a:t> TRIESTE</a:t>
            </a:r>
            <a:endParaRPr lang="it-IT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7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pic>
        <p:nvPicPr>
          <p:cNvPr id="7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11" y="418906"/>
            <a:ext cx="558269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5040" y="126518"/>
            <a:ext cx="25848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+mn-lt"/>
              </a:rPr>
              <a:t>Infrastrutture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040" y="418906"/>
            <a:ext cx="3302000" cy="26035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940" y="3302002"/>
            <a:ext cx="6849095" cy="313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8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125040" y="126518"/>
            <a:ext cx="25848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+mn-lt"/>
              </a:rPr>
              <a:t>Infrastrutture</a:t>
            </a:r>
            <a:endParaRPr lang="it-IT" sz="3200" dirty="0"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677" y="747059"/>
            <a:ext cx="6731000" cy="889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231" y="2001084"/>
            <a:ext cx="2539869" cy="188499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55529" y="2475368"/>
            <a:ext cx="35362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n-lt"/>
              </a:rPr>
              <a:t>I</a:t>
            </a:r>
            <a:r>
              <a:rPr lang="it-IT" sz="2000" dirty="0" smtClean="0">
                <a:latin typeface="+mn-lt"/>
              </a:rPr>
              <a:t>nfrastruttura pan-europea multicentrica che collega i migliori laboratori esistenti in Europa impegnati in ricerche riguardanti le tecniche CCS (CO2 </a:t>
            </a:r>
            <a:r>
              <a:rPr lang="it-IT" sz="2000" dirty="0" err="1" smtClean="0">
                <a:latin typeface="+mn-lt"/>
              </a:rPr>
              <a:t>Capture</a:t>
            </a:r>
            <a:r>
              <a:rPr lang="it-IT" sz="2000" dirty="0" smtClean="0">
                <a:latin typeface="+mn-lt"/>
              </a:rPr>
              <a:t> and Storage) per far avanzare le conoscenze e le competenze in questo settore delle geo-scienze applicate.</a:t>
            </a:r>
            <a:endParaRPr lang="it-IT" sz="2000" dirty="0">
              <a:latin typeface="+mn-lt"/>
            </a:endParaRPr>
          </a:p>
        </p:txBody>
      </p:sp>
      <p:pic>
        <p:nvPicPr>
          <p:cNvPr id="12" name="Immagin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907" y="3901373"/>
            <a:ext cx="4425599" cy="248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76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Immagine 6" descr="ogs_tra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60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0466BA96-71CD-AC4B-B691-FC51E686B989}" type="slidenum">
              <a:rPr lang="en-US" sz="1200">
                <a:solidFill>
                  <a:srgbClr val="898989"/>
                </a:solidFill>
              </a:rPr>
              <a:pPr/>
              <a:t>9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9461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it-IT" sz="900">
                <a:latin typeface="HandelGotDLig" charset="0"/>
              </a:rPr>
              <a:t>Istituto Nazionale </a:t>
            </a:r>
          </a:p>
          <a:p>
            <a:pPr eaLnBrk="1" hangingPunct="1"/>
            <a:r>
              <a:rPr lang="it-IT" sz="900">
                <a:latin typeface="HandelGotDLig" charset="0"/>
              </a:rPr>
              <a:t>di Oceanografia e di Geofisica Sperimentale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3460"/>
            <a:ext cx="9144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5776" y="2998702"/>
            <a:ext cx="5458224" cy="289850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5040" y="126518"/>
            <a:ext cx="258482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+mn-lt"/>
              </a:rPr>
              <a:t>Infrastrutture</a:t>
            </a:r>
            <a:endParaRPr lang="it-IT" sz="3200" dirty="0">
              <a:latin typeface="+mn-lt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2809875"/>
            <a:ext cx="385574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n-lt"/>
              </a:rPr>
              <a:t>OGS contribuisce allo sviluppo dell’infrastruttura italiana </a:t>
            </a:r>
            <a:r>
              <a:rPr lang="it-IT" sz="2000" b="1" dirty="0" smtClean="0">
                <a:latin typeface="+mn-lt"/>
              </a:rPr>
              <a:t>Data</a:t>
            </a:r>
            <a:r>
              <a:rPr lang="it-IT" sz="2000" b="1" dirty="0">
                <a:latin typeface="+mn-lt"/>
              </a:rPr>
              <a:t>-</a:t>
            </a:r>
            <a:r>
              <a:rPr lang="it-IT" sz="2000" b="1" dirty="0" err="1">
                <a:latin typeface="+mn-lt"/>
              </a:rPr>
              <a:t>Centric</a:t>
            </a:r>
            <a:r>
              <a:rPr lang="it-IT" sz="2000" b="1" dirty="0">
                <a:latin typeface="+mn-lt"/>
              </a:rPr>
              <a:t> </a:t>
            </a:r>
            <a:r>
              <a:rPr lang="it-IT" sz="2000" b="1" dirty="0" err="1">
                <a:latin typeface="+mn-lt"/>
              </a:rPr>
              <a:t>Exascale</a:t>
            </a:r>
            <a:r>
              <a:rPr lang="it-IT" sz="2000" b="1" dirty="0">
                <a:latin typeface="+mn-lt"/>
              </a:rPr>
              <a:t> </a:t>
            </a:r>
            <a:r>
              <a:rPr lang="it-IT" sz="2000" b="1" dirty="0" smtClean="0">
                <a:latin typeface="+mn-lt"/>
              </a:rPr>
              <a:t>Lab</a:t>
            </a:r>
            <a:r>
              <a:rPr lang="it-IT" sz="2000" dirty="0" smtClean="0">
                <a:latin typeface="+mn-lt"/>
              </a:rPr>
              <a:t> </a:t>
            </a:r>
            <a:r>
              <a:rPr lang="it-IT" sz="2000" dirty="0">
                <a:latin typeface="+mn-lt"/>
              </a:rPr>
              <a:t>che ha lo scopo di condividere le iniziative di HPC ed </a:t>
            </a:r>
            <a:r>
              <a:rPr lang="it-IT" sz="2000" dirty="0" err="1">
                <a:latin typeface="+mn-lt"/>
              </a:rPr>
              <a:t>Exascale</a:t>
            </a:r>
            <a:r>
              <a:rPr lang="it-IT" sz="2000" dirty="0">
                <a:latin typeface="+mn-lt"/>
              </a:rPr>
              <a:t> </a:t>
            </a:r>
            <a:r>
              <a:rPr lang="it-IT" sz="2000" dirty="0" smtClean="0">
                <a:latin typeface="+mn-lt"/>
              </a:rPr>
              <a:t>Computing</a:t>
            </a:r>
            <a:r>
              <a:rPr lang="it-IT" sz="2000" baseline="30000" dirty="0">
                <a:latin typeface="+mn-lt"/>
              </a:rPr>
              <a:t> </a:t>
            </a:r>
            <a:r>
              <a:rPr lang="it-IT" sz="2000" dirty="0" smtClean="0">
                <a:latin typeface="+mn-lt"/>
              </a:rPr>
              <a:t>tra </a:t>
            </a:r>
            <a:r>
              <a:rPr lang="it-IT" sz="2000" dirty="0">
                <a:latin typeface="+mn-lt"/>
              </a:rPr>
              <a:t>OGS e CINECA, anche tramite accordi quadro con altri istituti di ricerca (Fondazione Bruno Kessler, INFN, SISSA, ICTP</a:t>
            </a:r>
            <a:r>
              <a:rPr lang="it-IT" sz="2400" dirty="0">
                <a:latin typeface="+mn-lt"/>
              </a:rPr>
              <a:t>, </a:t>
            </a:r>
            <a:r>
              <a:rPr lang="it-IT" sz="2000" dirty="0">
                <a:latin typeface="+mn-lt"/>
              </a:rPr>
              <a:t>Elettra e TASC</a:t>
            </a:r>
            <a:r>
              <a:rPr lang="it-IT" sz="2000" dirty="0" smtClean="0">
                <a:latin typeface="+mn-lt"/>
              </a:rPr>
              <a:t>)</a:t>
            </a:r>
            <a:endParaRPr lang="it-IT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676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lusso">
  <a:themeElements>
    <a:clrScheme name="Fluss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ss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ＭＳ Ｐ明朝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ss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Fluss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ss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8047</TotalTime>
  <Words>815</Words>
  <Application>Microsoft Macintosh PowerPoint</Application>
  <PresentationFormat>Presentazione su schermo (4:3)</PresentationFormat>
  <Paragraphs>185</Paragraphs>
  <Slides>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25</vt:i4>
      </vt:variant>
    </vt:vector>
  </HeadingPairs>
  <TitlesOfParts>
    <vt:vector size="28" baseType="lpstr">
      <vt:lpstr>Tema di Office</vt:lpstr>
      <vt:lpstr>Flusso</vt:lpstr>
      <vt:lpstr>Struttura predefinita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University of Barcelona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Angelo Camerlenghi</dc:creator>
  <cp:lastModifiedBy>Paola Del Negro</cp:lastModifiedBy>
  <cp:revision>197</cp:revision>
  <cp:lastPrinted>2016-04-29T14:34:06Z</cp:lastPrinted>
  <dcterms:created xsi:type="dcterms:W3CDTF">2013-11-19T11:27:55Z</dcterms:created>
  <dcterms:modified xsi:type="dcterms:W3CDTF">2016-10-17T05:57:52Z</dcterms:modified>
</cp:coreProperties>
</file>