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handoutMasterIdLst>
    <p:handoutMasterId r:id="rId21"/>
  </p:handoutMasterIdLst>
  <p:sldIdLst>
    <p:sldId id="283" r:id="rId2"/>
    <p:sldId id="284" r:id="rId3"/>
    <p:sldId id="261" r:id="rId4"/>
    <p:sldId id="262" r:id="rId5"/>
    <p:sldId id="268" r:id="rId6"/>
    <p:sldId id="263" r:id="rId7"/>
    <p:sldId id="269" r:id="rId8"/>
    <p:sldId id="270" r:id="rId9"/>
    <p:sldId id="265" r:id="rId10"/>
    <p:sldId id="280" r:id="rId11"/>
    <p:sldId id="267" r:id="rId12"/>
    <p:sldId id="272" r:id="rId13"/>
    <p:sldId id="278" r:id="rId14"/>
    <p:sldId id="281" r:id="rId15"/>
    <p:sldId id="279" r:id="rId16"/>
    <p:sldId id="277" r:id="rId17"/>
    <p:sldId id="282" r:id="rId18"/>
    <p:sldId id="271" r:id="rId19"/>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1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B091"/>
    <a:srgbClr val="88654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95046" autoAdjust="0"/>
  </p:normalViewPr>
  <p:slideViewPr>
    <p:cSldViewPr showGuides="1">
      <p:cViewPr varScale="1">
        <p:scale>
          <a:sx n="67" d="100"/>
          <a:sy n="67" d="100"/>
        </p:scale>
        <p:origin x="1104" y="60"/>
      </p:cViewPr>
      <p:guideLst>
        <p:guide orient="horz" pos="799"/>
        <p:guide pos="1292"/>
      </p:guideLst>
    </p:cSldViewPr>
  </p:slideViewPr>
  <p:outlineViewPr>
    <p:cViewPr>
      <p:scale>
        <a:sx n="33" d="100"/>
        <a:sy n="33" d="100"/>
      </p:scale>
      <p:origin x="0" y="0"/>
    </p:cViewPr>
  </p:outlin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77A56CEA-6B6C-449B-B22F-7A4246D4DA35}" type="datetimeFigureOut">
              <a:rPr lang="it-IT" smtClean="0"/>
              <a:t>17/10/2016</a:t>
            </a:fld>
            <a:endParaRPr lang="it-IT"/>
          </a:p>
        </p:txBody>
      </p:sp>
      <p:sp>
        <p:nvSpPr>
          <p:cNvPr id="4" name="Segnaposto piè di pagina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D48F678E-7F21-4D94-BD24-CC53936A1123}" type="slidenum">
              <a:rPr lang="it-IT" smtClean="0"/>
              <a:t>‹N›</a:t>
            </a:fld>
            <a:endParaRPr lang="it-IT"/>
          </a:p>
        </p:txBody>
      </p:sp>
    </p:spTree>
    <p:extLst>
      <p:ext uri="{BB962C8B-B14F-4D97-AF65-F5344CB8AC3E}">
        <p14:creationId xmlns:p14="http://schemas.microsoft.com/office/powerpoint/2010/main" val="3441086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ADA52920-D108-49A6-9785-B8C13B2276FF}" type="datetimeFigureOut">
              <a:rPr lang="it-IT" smtClean="0"/>
              <a:t>17/10/2016</a:t>
            </a:fld>
            <a:endParaRPr lang="it-IT"/>
          </a:p>
        </p:txBody>
      </p:sp>
      <p:sp>
        <p:nvSpPr>
          <p:cNvPr id="4" name="Segnaposto immagine diapositiva 3"/>
          <p:cNvSpPr>
            <a:spLocks noGrp="1" noRot="1" noChangeAspect="1"/>
          </p:cNvSpPr>
          <p:nvPr>
            <p:ph type="sldImg" idx="2"/>
          </p:nvPr>
        </p:nvSpPr>
        <p:spPr>
          <a:xfrm>
            <a:off x="1168400" y="1243013"/>
            <a:ext cx="4460875" cy="33464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8AB50624-1047-403A-B544-BA739A32EA3C}" type="slidenum">
              <a:rPr lang="it-IT" smtClean="0"/>
              <a:t>‹N›</a:t>
            </a:fld>
            <a:endParaRPr lang="it-IT"/>
          </a:p>
        </p:txBody>
      </p:sp>
    </p:spTree>
    <p:extLst>
      <p:ext uri="{BB962C8B-B14F-4D97-AF65-F5344CB8AC3E}">
        <p14:creationId xmlns:p14="http://schemas.microsoft.com/office/powerpoint/2010/main" val="2691372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it.wikipedia.org/wiki/Geoide#cite_note-2" TargetMode="External"/><Relationship Id="rId3" Type="http://schemas.openxmlformats.org/officeDocument/2006/relationships/hyperlink" Target="https://it.wikipedia.org/wiki/Forza_di_gravit%C3%A0" TargetMode="External"/><Relationship Id="rId7" Type="http://schemas.openxmlformats.org/officeDocument/2006/relationships/hyperlink" Target="https://it.wikipedia.org/wiki/Livello_del_mar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it.wikipedia.org/wiki/Potenziale_gravitazionale" TargetMode="External"/><Relationship Id="rId5" Type="http://schemas.openxmlformats.org/officeDocument/2006/relationships/hyperlink" Target="https://it.wikipedia.org/wiki/Superficie_equipotenziale" TargetMode="External"/><Relationship Id="rId4" Type="http://schemas.openxmlformats.org/officeDocument/2006/relationships/hyperlink" Target="https://it.wikipedia.org/wiki/Mare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effectLst/>
              </a:rPr>
              <a:t>Il </a:t>
            </a:r>
            <a:r>
              <a:rPr lang="it-IT" b="1" dirty="0" smtClean="0">
                <a:effectLst/>
              </a:rPr>
              <a:t>geoide</a:t>
            </a:r>
            <a:r>
              <a:rPr lang="it-IT" dirty="0" smtClean="0">
                <a:effectLst/>
              </a:rPr>
              <a:t> è una superficie perpendicolare in ogni punto alla direzione della verticale, cioè alla direzione della </a:t>
            </a:r>
            <a:r>
              <a:rPr lang="it-IT" dirty="0" smtClean="0">
                <a:effectLst/>
                <a:hlinkClick r:id="rId3" tooltip="Forza di gravità"/>
              </a:rPr>
              <a:t>forza di gravità</a:t>
            </a:r>
            <a:r>
              <a:rPr lang="it-IT" dirty="0" smtClean="0">
                <a:effectLst/>
              </a:rPr>
              <a:t>. Questa è la superficie che meglio descrive la superficie media degli oceani (a meno dell'influenza di </a:t>
            </a:r>
            <a:r>
              <a:rPr lang="it-IT" dirty="0" smtClean="0">
                <a:effectLst/>
                <a:hlinkClick r:id="rId4" tooltip="Marea"/>
              </a:rPr>
              <a:t>maree</a:t>
            </a:r>
            <a:r>
              <a:rPr lang="it-IT" dirty="0" smtClean="0">
                <a:effectLst/>
              </a:rPr>
              <a:t>, correnti ed effetti meteorologici) e, quindi, la superficie media della Terra. Esso, infatti, è definibile come la </a:t>
            </a:r>
            <a:r>
              <a:rPr lang="it-IT" dirty="0" smtClean="0">
                <a:effectLst/>
                <a:hlinkClick r:id="rId5" tooltip="Superficie equipotenziale"/>
              </a:rPr>
              <a:t>superficie equipotenziale</a:t>
            </a:r>
            <a:r>
              <a:rPr lang="it-IT" dirty="0" smtClean="0">
                <a:effectLst/>
              </a:rPr>
              <a:t> (in cui, cioè, il </a:t>
            </a:r>
            <a:r>
              <a:rPr lang="it-IT" dirty="0" smtClean="0">
                <a:effectLst/>
                <a:hlinkClick r:id="rId6" tooltip="Potenziale gravitazionale"/>
              </a:rPr>
              <a:t>potenziale gravitazionale</a:t>
            </a:r>
            <a:r>
              <a:rPr lang="it-IT" dirty="0" smtClean="0">
                <a:effectLst/>
              </a:rPr>
              <a:t> ha valore uguale) che presenta i minimi scostamenti dal </a:t>
            </a:r>
            <a:r>
              <a:rPr lang="it-IT" dirty="0" smtClean="0">
                <a:effectLst/>
                <a:hlinkClick r:id="rId7" tooltip="Livello del mare"/>
              </a:rPr>
              <a:t>livello medio del mare</a:t>
            </a:r>
            <a:r>
              <a:rPr lang="it-IT" dirty="0" smtClean="0">
                <a:effectLst/>
              </a:rPr>
              <a:t>.</a:t>
            </a:r>
            <a:r>
              <a:rPr lang="it-IT" baseline="30000" dirty="0" smtClean="0">
                <a:effectLst/>
                <a:hlinkClick r:id="rId8"/>
              </a:rPr>
              <a:t>[</a:t>
            </a:r>
            <a:endParaRPr lang="it-IT" dirty="0"/>
          </a:p>
        </p:txBody>
      </p:sp>
      <p:sp>
        <p:nvSpPr>
          <p:cNvPr id="4" name="Segnaposto numero diapositiva 3"/>
          <p:cNvSpPr>
            <a:spLocks noGrp="1"/>
          </p:cNvSpPr>
          <p:nvPr>
            <p:ph type="sldNum" sz="quarter" idx="10"/>
          </p:nvPr>
        </p:nvSpPr>
        <p:spPr/>
        <p:txBody>
          <a:bodyPr/>
          <a:lstStyle/>
          <a:p>
            <a:fld id="{8AB50624-1047-403A-B544-BA739A32EA3C}" type="slidenum">
              <a:rPr lang="it-IT" smtClean="0"/>
              <a:t>10</a:t>
            </a:fld>
            <a:endParaRPr lang="it-IT"/>
          </a:p>
        </p:txBody>
      </p:sp>
    </p:spTree>
    <p:extLst>
      <p:ext uri="{BB962C8B-B14F-4D97-AF65-F5344CB8AC3E}">
        <p14:creationId xmlns:p14="http://schemas.microsoft.com/office/powerpoint/2010/main" val="107281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B50624-1047-403A-B544-BA739A32EA3C}" type="slidenum">
              <a:rPr lang="it-IT" smtClean="0"/>
              <a:t>11</a:t>
            </a:fld>
            <a:endParaRPr lang="it-IT"/>
          </a:p>
        </p:txBody>
      </p:sp>
    </p:spTree>
    <p:extLst>
      <p:ext uri="{BB962C8B-B14F-4D97-AF65-F5344CB8AC3E}">
        <p14:creationId xmlns:p14="http://schemas.microsoft.com/office/powerpoint/2010/main" val="231396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B50624-1047-403A-B544-BA739A32EA3C}" type="slidenum">
              <a:rPr lang="it-IT" smtClean="0"/>
              <a:t>12</a:t>
            </a:fld>
            <a:endParaRPr lang="it-IT"/>
          </a:p>
        </p:txBody>
      </p:sp>
    </p:spTree>
    <p:extLst>
      <p:ext uri="{BB962C8B-B14F-4D97-AF65-F5344CB8AC3E}">
        <p14:creationId xmlns:p14="http://schemas.microsoft.com/office/powerpoint/2010/main" val="209374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AB50624-1047-403A-B544-BA739A32EA3C}" type="slidenum">
              <a:rPr lang="it-IT" smtClean="0"/>
              <a:t>15</a:t>
            </a:fld>
            <a:endParaRPr lang="it-IT"/>
          </a:p>
        </p:txBody>
      </p:sp>
    </p:spTree>
    <p:extLst>
      <p:ext uri="{BB962C8B-B14F-4D97-AF65-F5344CB8AC3E}">
        <p14:creationId xmlns:p14="http://schemas.microsoft.com/office/powerpoint/2010/main" val="95910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51C51C-2335-4D8F-B615-B3557FCF1BA9}" type="datetimeFigureOut">
              <a:rPr lang="it-IT" smtClean="0"/>
              <a:t>17/10/2016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322748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951C51C-2335-4D8F-B615-B3557FCF1BA9}" type="datetimeFigureOut">
              <a:rPr lang="it-IT" smtClean="0"/>
              <a:t>17/10/2016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85587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951C51C-2335-4D8F-B615-B3557FCF1BA9}" type="datetimeFigureOut">
              <a:rPr lang="it-IT" smtClean="0"/>
              <a:t>17/10/2016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1788584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951C51C-2335-4D8F-B615-B3557FCF1BA9}" type="datetimeFigureOut">
              <a:rPr lang="it-IT" smtClean="0"/>
              <a:t>17/10/2016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192103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951C51C-2335-4D8F-B615-B3557FCF1BA9}" type="datetimeFigureOut">
              <a:rPr lang="it-IT" smtClean="0"/>
              <a:t>17/10/2016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1350779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951C51C-2335-4D8F-B615-B3557FCF1BA9}" type="datetimeFigureOut">
              <a:rPr lang="it-IT" smtClean="0"/>
              <a:t>17/10/2016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362814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951C51C-2335-4D8F-B615-B3557FCF1BA9}" type="datetimeFigureOut">
              <a:rPr lang="it-IT" smtClean="0"/>
              <a:t>17/10/2016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372850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951C51C-2335-4D8F-B615-B3557FCF1BA9}" type="datetimeFigureOut">
              <a:rPr lang="it-IT" smtClean="0"/>
              <a:t>17/10/2016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139018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1C51C-2335-4D8F-B615-B3557FCF1BA9}" type="datetimeFigureOut">
              <a:rPr lang="it-IT" smtClean="0"/>
              <a:t>17/10/2016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2562188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951C51C-2335-4D8F-B615-B3557FCF1BA9}" type="datetimeFigureOut">
              <a:rPr lang="it-IT" smtClean="0"/>
              <a:t>17/10/2016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180848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951C51C-2335-4D8F-B615-B3557FCF1BA9}" type="datetimeFigureOut">
              <a:rPr lang="it-IT" smtClean="0"/>
              <a:t>17/10/2016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1FE8C99-1F4D-4BCC-A6E6-DB274798C1AB}" type="slidenum">
              <a:rPr lang="it-IT" smtClean="0"/>
              <a:t>‹N›</a:t>
            </a:fld>
            <a:endParaRPr lang="it-IT"/>
          </a:p>
        </p:txBody>
      </p:sp>
    </p:spTree>
    <p:extLst>
      <p:ext uri="{BB962C8B-B14F-4D97-AF65-F5344CB8AC3E}">
        <p14:creationId xmlns:p14="http://schemas.microsoft.com/office/powerpoint/2010/main" val="1842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1C51C-2335-4D8F-B615-B3557FCF1BA9}" type="datetimeFigureOut">
              <a:rPr lang="it-IT" smtClean="0"/>
              <a:t>17/10/2016</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E8C99-1F4D-4BCC-A6E6-DB274798C1AB}" type="slidenum">
              <a:rPr lang="it-IT" smtClean="0"/>
              <a:t>‹N›</a:t>
            </a:fld>
            <a:endParaRPr lang="it-IT"/>
          </a:p>
        </p:txBody>
      </p:sp>
    </p:spTree>
    <p:extLst>
      <p:ext uri="{BB962C8B-B14F-4D97-AF65-F5344CB8AC3E}">
        <p14:creationId xmlns:p14="http://schemas.microsoft.com/office/powerpoint/2010/main" val="330741333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tiff"/><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tif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36.png"/><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tiff"/></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jpe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7.gif"/><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52.png"/><Relationship Id="rId10" Type="http://schemas.openxmlformats.org/officeDocument/2006/relationships/image" Target="../media/image56.jpeg"/><Relationship Id="rId4" Type="http://schemas.openxmlformats.org/officeDocument/2006/relationships/image" Target="../media/image51.jpe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2762205" y="5199208"/>
            <a:ext cx="363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dirty="0" smtClean="0">
                <a:solidFill>
                  <a:srgbClr val="0066FF"/>
                </a:solidFill>
              </a:rPr>
              <a:t>Giuseppe Civitarese</a:t>
            </a:r>
            <a:endParaRPr lang="it-IT" altLang="it-IT" sz="2400" dirty="0">
              <a:solidFill>
                <a:srgbClr val="0066FF"/>
              </a:solidFill>
            </a:endParaRPr>
          </a:p>
        </p:txBody>
      </p:sp>
      <p:pic>
        <p:nvPicPr>
          <p:cNvPr id="9" name="Immagine 8"/>
          <p:cNvPicPr>
            <a:picLocks noChangeAspect="1"/>
          </p:cNvPicPr>
          <p:nvPr/>
        </p:nvPicPr>
        <p:blipFill rotWithShape="1">
          <a:blip r:embed="rId2">
            <a:extLst>
              <a:ext uri="{28A0092B-C50C-407E-A947-70E740481C1C}">
                <a14:useLocalDpi xmlns:a14="http://schemas.microsoft.com/office/drawing/2010/main" val="0"/>
              </a:ext>
            </a:extLst>
          </a:blip>
          <a:srcRect b="10818"/>
          <a:stretch/>
        </p:blipFill>
        <p:spPr>
          <a:xfrm>
            <a:off x="1165438" y="201483"/>
            <a:ext cx="6821996" cy="4157590"/>
          </a:xfrm>
          <a:prstGeom prst="rect">
            <a:avLst/>
          </a:prstGeom>
        </p:spPr>
      </p:pic>
      <p:grpSp>
        <p:nvGrpSpPr>
          <p:cNvPr id="10" name="Gruppo 9"/>
          <p:cNvGrpSpPr>
            <a:grpSpLocks noChangeAspect="1"/>
          </p:cNvGrpSpPr>
          <p:nvPr/>
        </p:nvGrpSpPr>
        <p:grpSpPr>
          <a:xfrm>
            <a:off x="4063232" y="1680403"/>
            <a:ext cx="1942365" cy="2214563"/>
            <a:chOff x="3888615" y="3238038"/>
            <a:chExt cx="2589821" cy="2952750"/>
          </a:xfrm>
        </p:grpSpPr>
        <p:sp>
          <p:nvSpPr>
            <p:cNvPr id="11" name="Figura a mano libera 10"/>
            <p:cNvSpPr/>
            <p:nvPr/>
          </p:nvSpPr>
          <p:spPr>
            <a:xfrm>
              <a:off x="3888615" y="3238038"/>
              <a:ext cx="1847850" cy="2952750"/>
            </a:xfrm>
            <a:custGeom>
              <a:avLst/>
              <a:gdLst>
                <a:gd name="connsiteX0" fmla="*/ 219075 w 1847850"/>
                <a:gd name="connsiteY0" fmla="*/ 0 h 2952750"/>
                <a:gd name="connsiteX1" fmla="*/ 161925 w 1847850"/>
                <a:gd name="connsiteY1" fmla="*/ 14288 h 2952750"/>
                <a:gd name="connsiteX2" fmla="*/ 61913 w 1847850"/>
                <a:gd name="connsiteY2" fmla="*/ 33338 h 2952750"/>
                <a:gd name="connsiteX3" fmla="*/ 4763 w 1847850"/>
                <a:gd name="connsiteY3" fmla="*/ 52388 h 2952750"/>
                <a:gd name="connsiteX4" fmla="*/ 19050 w 1847850"/>
                <a:gd name="connsiteY4" fmla="*/ 95250 h 2952750"/>
                <a:gd name="connsiteX5" fmla="*/ 0 w 1847850"/>
                <a:gd name="connsiteY5" fmla="*/ 142875 h 2952750"/>
                <a:gd name="connsiteX6" fmla="*/ 14288 w 1847850"/>
                <a:gd name="connsiteY6" fmla="*/ 214313 h 2952750"/>
                <a:gd name="connsiteX7" fmla="*/ 57150 w 1847850"/>
                <a:gd name="connsiteY7" fmla="*/ 247650 h 2952750"/>
                <a:gd name="connsiteX8" fmla="*/ 152400 w 1847850"/>
                <a:gd name="connsiteY8" fmla="*/ 300038 h 2952750"/>
                <a:gd name="connsiteX9" fmla="*/ 190500 w 1847850"/>
                <a:gd name="connsiteY9" fmla="*/ 390525 h 2952750"/>
                <a:gd name="connsiteX10" fmla="*/ 228600 w 1847850"/>
                <a:gd name="connsiteY10" fmla="*/ 466725 h 2952750"/>
                <a:gd name="connsiteX11" fmla="*/ 295275 w 1847850"/>
                <a:gd name="connsiteY11" fmla="*/ 523875 h 2952750"/>
                <a:gd name="connsiteX12" fmla="*/ 361950 w 1847850"/>
                <a:gd name="connsiteY12" fmla="*/ 557213 h 2952750"/>
                <a:gd name="connsiteX13" fmla="*/ 447675 w 1847850"/>
                <a:gd name="connsiteY13" fmla="*/ 557213 h 2952750"/>
                <a:gd name="connsiteX14" fmla="*/ 519113 w 1847850"/>
                <a:gd name="connsiteY14" fmla="*/ 561975 h 2952750"/>
                <a:gd name="connsiteX15" fmla="*/ 533400 w 1847850"/>
                <a:gd name="connsiteY15" fmla="*/ 590550 h 2952750"/>
                <a:gd name="connsiteX16" fmla="*/ 504825 w 1847850"/>
                <a:gd name="connsiteY16" fmla="*/ 614363 h 2952750"/>
                <a:gd name="connsiteX17" fmla="*/ 509588 w 1847850"/>
                <a:gd name="connsiteY17" fmla="*/ 642938 h 2952750"/>
                <a:gd name="connsiteX18" fmla="*/ 638175 w 1847850"/>
                <a:gd name="connsiteY18" fmla="*/ 685800 h 2952750"/>
                <a:gd name="connsiteX19" fmla="*/ 728663 w 1847850"/>
                <a:gd name="connsiteY19" fmla="*/ 728663 h 2952750"/>
                <a:gd name="connsiteX20" fmla="*/ 804863 w 1847850"/>
                <a:gd name="connsiteY20" fmla="*/ 766763 h 2952750"/>
                <a:gd name="connsiteX21" fmla="*/ 804863 w 1847850"/>
                <a:gd name="connsiteY21" fmla="*/ 766763 h 2952750"/>
                <a:gd name="connsiteX22" fmla="*/ 885825 w 1847850"/>
                <a:gd name="connsiteY22" fmla="*/ 838200 h 2952750"/>
                <a:gd name="connsiteX23" fmla="*/ 895350 w 1847850"/>
                <a:gd name="connsiteY23" fmla="*/ 885825 h 2952750"/>
                <a:gd name="connsiteX24" fmla="*/ 885825 w 1847850"/>
                <a:gd name="connsiteY24" fmla="*/ 914400 h 2952750"/>
                <a:gd name="connsiteX25" fmla="*/ 833438 w 1847850"/>
                <a:gd name="connsiteY25" fmla="*/ 895350 h 2952750"/>
                <a:gd name="connsiteX26" fmla="*/ 819150 w 1847850"/>
                <a:gd name="connsiteY26" fmla="*/ 842963 h 2952750"/>
                <a:gd name="connsiteX27" fmla="*/ 819150 w 1847850"/>
                <a:gd name="connsiteY27" fmla="*/ 842963 h 2952750"/>
                <a:gd name="connsiteX28" fmla="*/ 733425 w 1847850"/>
                <a:gd name="connsiteY28" fmla="*/ 828675 h 2952750"/>
                <a:gd name="connsiteX29" fmla="*/ 671513 w 1847850"/>
                <a:gd name="connsiteY29" fmla="*/ 795338 h 2952750"/>
                <a:gd name="connsiteX30" fmla="*/ 609600 w 1847850"/>
                <a:gd name="connsiteY30" fmla="*/ 857250 h 2952750"/>
                <a:gd name="connsiteX31" fmla="*/ 595313 w 1847850"/>
                <a:gd name="connsiteY31" fmla="*/ 914400 h 2952750"/>
                <a:gd name="connsiteX32" fmla="*/ 595313 w 1847850"/>
                <a:gd name="connsiteY32" fmla="*/ 942975 h 2952750"/>
                <a:gd name="connsiteX33" fmla="*/ 671513 w 1847850"/>
                <a:gd name="connsiteY33" fmla="*/ 985838 h 2952750"/>
                <a:gd name="connsiteX34" fmla="*/ 666750 w 1847850"/>
                <a:gd name="connsiteY34" fmla="*/ 1076325 h 2952750"/>
                <a:gd name="connsiteX35" fmla="*/ 595313 w 1847850"/>
                <a:gd name="connsiteY35" fmla="*/ 1109663 h 2952750"/>
                <a:gd name="connsiteX36" fmla="*/ 590550 w 1847850"/>
                <a:gd name="connsiteY36" fmla="*/ 1157288 h 2952750"/>
                <a:gd name="connsiteX37" fmla="*/ 538163 w 1847850"/>
                <a:gd name="connsiteY37" fmla="*/ 1200150 h 2952750"/>
                <a:gd name="connsiteX38" fmla="*/ 519113 w 1847850"/>
                <a:gd name="connsiteY38" fmla="*/ 1238250 h 2952750"/>
                <a:gd name="connsiteX39" fmla="*/ 519113 w 1847850"/>
                <a:gd name="connsiteY39" fmla="*/ 1238250 h 2952750"/>
                <a:gd name="connsiteX40" fmla="*/ 442913 w 1847850"/>
                <a:gd name="connsiteY40" fmla="*/ 1262063 h 2952750"/>
                <a:gd name="connsiteX41" fmla="*/ 442913 w 1847850"/>
                <a:gd name="connsiteY41" fmla="*/ 1262063 h 2952750"/>
                <a:gd name="connsiteX42" fmla="*/ 414338 w 1847850"/>
                <a:gd name="connsiteY42" fmla="*/ 1219200 h 2952750"/>
                <a:gd name="connsiteX43" fmla="*/ 342900 w 1847850"/>
                <a:gd name="connsiteY43" fmla="*/ 1271588 h 2952750"/>
                <a:gd name="connsiteX44" fmla="*/ 314325 w 1847850"/>
                <a:gd name="connsiteY44" fmla="*/ 1333500 h 2952750"/>
                <a:gd name="connsiteX45" fmla="*/ 338138 w 1847850"/>
                <a:gd name="connsiteY45" fmla="*/ 1400175 h 2952750"/>
                <a:gd name="connsiteX46" fmla="*/ 342900 w 1847850"/>
                <a:gd name="connsiteY46" fmla="*/ 1443038 h 2952750"/>
                <a:gd name="connsiteX47" fmla="*/ 300038 w 1847850"/>
                <a:gd name="connsiteY47" fmla="*/ 1476375 h 2952750"/>
                <a:gd name="connsiteX48" fmla="*/ 304800 w 1847850"/>
                <a:gd name="connsiteY48" fmla="*/ 1514475 h 2952750"/>
                <a:gd name="connsiteX49" fmla="*/ 304800 w 1847850"/>
                <a:gd name="connsiteY49" fmla="*/ 2452688 h 2952750"/>
                <a:gd name="connsiteX50" fmla="*/ 314325 w 1847850"/>
                <a:gd name="connsiteY50" fmla="*/ 2495550 h 2952750"/>
                <a:gd name="connsiteX51" fmla="*/ 333375 w 1847850"/>
                <a:gd name="connsiteY51" fmla="*/ 2614613 h 2952750"/>
                <a:gd name="connsiteX52" fmla="*/ 419100 w 1847850"/>
                <a:gd name="connsiteY52" fmla="*/ 2686050 h 2952750"/>
                <a:gd name="connsiteX53" fmla="*/ 500063 w 1847850"/>
                <a:gd name="connsiteY53" fmla="*/ 2709863 h 2952750"/>
                <a:gd name="connsiteX54" fmla="*/ 590550 w 1847850"/>
                <a:gd name="connsiteY54" fmla="*/ 2728913 h 2952750"/>
                <a:gd name="connsiteX55" fmla="*/ 723900 w 1847850"/>
                <a:gd name="connsiteY55" fmla="*/ 2757488 h 2952750"/>
                <a:gd name="connsiteX56" fmla="*/ 828675 w 1847850"/>
                <a:gd name="connsiteY56" fmla="*/ 2800350 h 2952750"/>
                <a:gd name="connsiteX57" fmla="*/ 904875 w 1847850"/>
                <a:gd name="connsiteY57" fmla="*/ 2833688 h 2952750"/>
                <a:gd name="connsiteX58" fmla="*/ 952500 w 1847850"/>
                <a:gd name="connsiteY58" fmla="*/ 2895600 h 2952750"/>
                <a:gd name="connsiteX59" fmla="*/ 1062038 w 1847850"/>
                <a:gd name="connsiteY59" fmla="*/ 2952750 h 2952750"/>
                <a:gd name="connsiteX60" fmla="*/ 1171575 w 1847850"/>
                <a:gd name="connsiteY60" fmla="*/ 2933700 h 2952750"/>
                <a:gd name="connsiteX61" fmla="*/ 1276350 w 1847850"/>
                <a:gd name="connsiteY61" fmla="*/ 2857500 h 2952750"/>
                <a:gd name="connsiteX62" fmla="*/ 1314450 w 1847850"/>
                <a:gd name="connsiteY62" fmla="*/ 2747963 h 2952750"/>
                <a:gd name="connsiteX63" fmla="*/ 1295400 w 1847850"/>
                <a:gd name="connsiteY63" fmla="*/ 2681288 h 2952750"/>
                <a:gd name="connsiteX64" fmla="*/ 1266825 w 1847850"/>
                <a:gd name="connsiteY64" fmla="*/ 2609850 h 2952750"/>
                <a:gd name="connsiteX65" fmla="*/ 1257300 w 1847850"/>
                <a:gd name="connsiteY65" fmla="*/ 2543175 h 2952750"/>
                <a:gd name="connsiteX66" fmla="*/ 1304925 w 1847850"/>
                <a:gd name="connsiteY66" fmla="*/ 2466975 h 2952750"/>
                <a:gd name="connsiteX67" fmla="*/ 1385888 w 1847850"/>
                <a:gd name="connsiteY67" fmla="*/ 2386013 h 2952750"/>
                <a:gd name="connsiteX68" fmla="*/ 1471613 w 1847850"/>
                <a:gd name="connsiteY68" fmla="*/ 2352675 h 2952750"/>
                <a:gd name="connsiteX69" fmla="*/ 1538288 w 1847850"/>
                <a:gd name="connsiteY69" fmla="*/ 2333625 h 2952750"/>
                <a:gd name="connsiteX70" fmla="*/ 1585913 w 1847850"/>
                <a:gd name="connsiteY70" fmla="*/ 2300288 h 2952750"/>
                <a:gd name="connsiteX71" fmla="*/ 1700213 w 1847850"/>
                <a:gd name="connsiteY71" fmla="*/ 2300288 h 2952750"/>
                <a:gd name="connsiteX72" fmla="*/ 1804988 w 1847850"/>
                <a:gd name="connsiteY72" fmla="*/ 2338388 h 2952750"/>
                <a:gd name="connsiteX73" fmla="*/ 1847850 w 1847850"/>
                <a:gd name="connsiteY73" fmla="*/ 2352675 h 2952750"/>
                <a:gd name="connsiteX74" fmla="*/ 1847850 w 1847850"/>
                <a:gd name="connsiteY74" fmla="*/ 1752600 h 2952750"/>
                <a:gd name="connsiteX75" fmla="*/ 1643063 w 1847850"/>
                <a:gd name="connsiteY75" fmla="*/ 1543050 h 2952750"/>
                <a:gd name="connsiteX76" fmla="*/ 1619250 w 1847850"/>
                <a:gd name="connsiteY76" fmla="*/ 1495425 h 2952750"/>
                <a:gd name="connsiteX77" fmla="*/ 1538288 w 1847850"/>
                <a:gd name="connsiteY77" fmla="*/ 1471613 h 2952750"/>
                <a:gd name="connsiteX78" fmla="*/ 1462088 w 1847850"/>
                <a:gd name="connsiteY78" fmla="*/ 1490663 h 2952750"/>
                <a:gd name="connsiteX79" fmla="*/ 1476375 w 1847850"/>
                <a:gd name="connsiteY79" fmla="*/ 1371600 h 2952750"/>
                <a:gd name="connsiteX80" fmla="*/ 1452563 w 1847850"/>
                <a:gd name="connsiteY80" fmla="*/ 1314450 h 2952750"/>
                <a:gd name="connsiteX81" fmla="*/ 1395413 w 1847850"/>
                <a:gd name="connsiteY81" fmla="*/ 1276350 h 2952750"/>
                <a:gd name="connsiteX82" fmla="*/ 1319213 w 1847850"/>
                <a:gd name="connsiteY82" fmla="*/ 1223963 h 2952750"/>
                <a:gd name="connsiteX83" fmla="*/ 1276350 w 1847850"/>
                <a:gd name="connsiteY83" fmla="*/ 1162050 h 2952750"/>
                <a:gd name="connsiteX84" fmla="*/ 1285875 w 1847850"/>
                <a:gd name="connsiteY84" fmla="*/ 1081088 h 2952750"/>
                <a:gd name="connsiteX85" fmla="*/ 1252538 w 1847850"/>
                <a:gd name="connsiteY85" fmla="*/ 1033463 h 2952750"/>
                <a:gd name="connsiteX86" fmla="*/ 1200150 w 1847850"/>
                <a:gd name="connsiteY86" fmla="*/ 1000125 h 2952750"/>
                <a:gd name="connsiteX87" fmla="*/ 1128713 w 1847850"/>
                <a:gd name="connsiteY87" fmla="*/ 971550 h 2952750"/>
                <a:gd name="connsiteX88" fmla="*/ 1090613 w 1847850"/>
                <a:gd name="connsiteY88" fmla="*/ 923925 h 2952750"/>
                <a:gd name="connsiteX89" fmla="*/ 1090613 w 1847850"/>
                <a:gd name="connsiteY89" fmla="*/ 923925 h 2952750"/>
                <a:gd name="connsiteX90" fmla="*/ 1104900 w 1847850"/>
                <a:gd name="connsiteY90" fmla="*/ 885825 h 2952750"/>
                <a:gd name="connsiteX91" fmla="*/ 1042988 w 1847850"/>
                <a:gd name="connsiteY91" fmla="*/ 842963 h 2952750"/>
                <a:gd name="connsiteX92" fmla="*/ 1033463 w 1847850"/>
                <a:gd name="connsiteY92" fmla="*/ 738188 h 2952750"/>
                <a:gd name="connsiteX93" fmla="*/ 1052513 w 1847850"/>
                <a:gd name="connsiteY93" fmla="*/ 647700 h 2952750"/>
                <a:gd name="connsiteX94" fmla="*/ 1042988 w 1847850"/>
                <a:gd name="connsiteY94" fmla="*/ 576263 h 2952750"/>
                <a:gd name="connsiteX95" fmla="*/ 1014413 w 1847850"/>
                <a:gd name="connsiteY95" fmla="*/ 557213 h 2952750"/>
                <a:gd name="connsiteX96" fmla="*/ 862013 w 1847850"/>
                <a:gd name="connsiteY96" fmla="*/ 461963 h 2952750"/>
                <a:gd name="connsiteX97" fmla="*/ 738188 w 1847850"/>
                <a:gd name="connsiteY97" fmla="*/ 409575 h 2952750"/>
                <a:gd name="connsiteX98" fmla="*/ 647700 w 1847850"/>
                <a:gd name="connsiteY98" fmla="*/ 371475 h 2952750"/>
                <a:gd name="connsiteX99" fmla="*/ 566738 w 1847850"/>
                <a:gd name="connsiteY99" fmla="*/ 333375 h 2952750"/>
                <a:gd name="connsiteX100" fmla="*/ 509588 w 1847850"/>
                <a:gd name="connsiteY100" fmla="*/ 323850 h 2952750"/>
                <a:gd name="connsiteX101" fmla="*/ 471488 w 1847850"/>
                <a:gd name="connsiteY101" fmla="*/ 280988 h 2952750"/>
                <a:gd name="connsiteX102" fmla="*/ 414338 w 1847850"/>
                <a:gd name="connsiteY102" fmla="*/ 242888 h 2952750"/>
                <a:gd name="connsiteX103" fmla="*/ 371475 w 1847850"/>
                <a:gd name="connsiteY103" fmla="*/ 185738 h 2952750"/>
                <a:gd name="connsiteX104" fmla="*/ 328613 w 1847850"/>
                <a:gd name="connsiteY104" fmla="*/ 157163 h 2952750"/>
                <a:gd name="connsiteX105" fmla="*/ 300038 w 1847850"/>
                <a:gd name="connsiteY105" fmla="*/ 80963 h 2952750"/>
                <a:gd name="connsiteX106" fmla="*/ 276225 w 1847850"/>
                <a:gd name="connsiteY106" fmla="*/ 76200 h 2952750"/>
                <a:gd name="connsiteX107" fmla="*/ 238125 w 1847850"/>
                <a:gd name="connsiteY107" fmla="*/ 133350 h 2952750"/>
                <a:gd name="connsiteX108" fmla="*/ 195263 w 1847850"/>
                <a:gd name="connsiteY108" fmla="*/ 114300 h 2952750"/>
                <a:gd name="connsiteX109" fmla="*/ 171450 w 1847850"/>
                <a:gd name="connsiteY109" fmla="*/ 57150 h 2952750"/>
                <a:gd name="connsiteX110" fmla="*/ 219075 w 1847850"/>
                <a:gd name="connsiteY110" fmla="*/ 0 h 295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47850" h="2952750">
                  <a:moveTo>
                    <a:pt x="219075" y="0"/>
                  </a:moveTo>
                  <a:lnTo>
                    <a:pt x="161925" y="14288"/>
                  </a:lnTo>
                  <a:lnTo>
                    <a:pt x="61913" y="33338"/>
                  </a:lnTo>
                  <a:lnTo>
                    <a:pt x="4763" y="52388"/>
                  </a:lnTo>
                  <a:lnTo>
                    <a:pt x="19050" y="95250"/>
                  </a:lnTo>
                  <a:lnTo>
                    <a:pt x="0" y="142875"/>
                  </a:lnTo>
                  <a:lnTo>
                    <a:pt x="14288" y="214313"/>
                  </a:lnTo>
                  <a:lnTo>
                    <a:pt x="57150" y="247650"/>
                  </a:lnTo>
                  <a:lnTo>
                    <a:pt x="152400" y="300038"/>
                  </a:lnTo>
                  <a:lnTo>
                    <a:pt x="190500" y="390525"/>
                  </a:lnTo>
                  <a:lnTo>
                    <a:pt x="228600" y="466725"/>
                  </a:lnTo>
                  <a:lnTo>
                    <a:pt x="295275" y="523875"/>
                  </a:lnTo>
                  <a:lnTo>
                    <a:pt x="361950" y="557213"/>
                  </a:lnTo>
                  <a:lnTo>
                    <a:pt x="447675" y="557213"/>
                  </a:lnTo>
                  <a:lnTo>
                    <a:pt x="519113" y="561975"/>
                  </a:lnTo>
                  <a:lnTo>
                    <a:pt x="533400" y="590550"/>
                  </a:lnTo>
                  <a:lnTo>
                    <a:pt x="504825" y="614363"/>
                  </a:lnTo>
                  <a:lnTo>
                    <a:pt x="509588" y="642938"/>
                  </a:lnTo>
                  <a:lnTo>
                    <a:pt x="638175" y="685800"/>
                  </a:lnTo>
                  <a:lnTo>
                    <a:pt x="728663" y="728663"/>
                  </a:lnTo>
                  <a:lnTo>
                    <a:pt x="804863" y="766763"/>
                  </a:lnTo>
                  <a:lnTo>
                    <a:pt x="804863" y="766763"/>
                  </a:lnTo>
                  <a:lnTo>
                    <a:pt x="885825" y="838200"/>
                  </a:lnTo>
                  <a:lnTo>
                    <a:pt x="895350" y="885825"/>
                  </a:lnTo>
                  <a:lnTo>
                    <a:pt x="885825" y="914400"/>
                  </a:lnTo>
                  <a:lnTo>
                    <a:pt x="833438" y="895350"/>
                  </a:lnTo>
                  <a:lnTo>
                    <a:pt x="819150" y="842963"/>
                  </a:lnTo>
                  <a:lnTo>
                    <a:pt x="819150" y="842963"/>
                  </a:lnTo>
                  <a:lnTo>
                    <a:pt x="733425" y="828675"/>
                  </a:lnTo>
                  <a:lnTo>
                    <a:pt x="671513" y="795338"/>
                  </a:lnTo>
                  <a:lnTo>
                    <a:pt x="609600" y="857250"/>
                  </a:lnTo>
                  <a:lnTo>
                    <a:pt x="595313" y="914400"/>
                  </a:lnTo>
                  <a:lnTo>
                    <a:pt x="595313" y="942975"/>
                  </a:lnTo>
                  <a:lnTo>
                    <a:pt x="671513" y="985838"/>
                  </a:lnTo>
                  <a:lnTo>
                    <a:pt x="666750" y="1076325"/>
                  </a:lnTo>
                  <a:lnTo>
                    <a:pt x="595313" y="1109663"/>
                  </a:lnTo>
                  <a:lnTo>
                    <a:pt x="590550" y="1157288"/>
                  </a:lnTo>
                  <a:lnTo>
                    <a:pt x="538163" y="1200150"/>
                  </a:lnTo>
                  <a:lnTo>
                    <a:pt x="519113" y="1238250"/>
                  </a:lnTo>
                  <a:lnTo>
                    <a:pt x="519113" y="1238250"/>
                  </a:lnTo>
                  <a:lnTo>
                    <a:pt x="442913" y="1262063"/>
                  </a:lnTo>
                  <a:lnTo>
                    <a:pt x="442913" y="1262063"/>
                  </a:lnTo>
                  <a:lnTo>
                    <a:pt x="414338" y="1219200"/>
                  </a:lnTo>
                  <a:lnTo>
                    <a:pt x="342900" y="1271588"/>
                  </a:lnTo>
                  <a:lnTo>
                    <a:pt x="314325" y="1333500"/>
                  </a:lnTo>
                  <a:lnTo>
                    <a:pt x="338138" y="1400175"/>
                  </a:lnTo>
                  <a:lnTo>
                    <a:pt x="342900" y="1443038"/>
                  </a:lnTo>
                  <a:lnTo>
                    <a:pt x="300038" y="1476375"/>
                  </a:lnTo>
                  <a:lnTo>
                    <a:pt x="304800" y="1514475"/>
                  </a:lnTo>
                  <a:lnTo>
                    <a:pt x="304800" y="2452688"/>
                  </a:lnTo>
                  <a:lnTo>
                    <a:pt x="314325" y="2495550"/>
                  </a:lnTo>
                  <a:lnTo>
                    <a:pt x="333375" y="2614613"/>
                  </a:lnTo>
                  <a:lnTo>
                    <a:pt x="419100" y="2686050"/>
                  </a:lnTo>
                  <a:lnTo>
                    <a:pt x="500063" y="2709863"/>
                  </a:lnTo>
                  <a:lnTo>
                    <a:pt x="590550" y="2728913"/>
                  </a:lnTo>
                  <a:lnTo>
                    <a:pt x="723900" y="2757488"/>
                  </a:lnTo>
                  <a:lnTo>
                    <a:pt x="828675" y="2800350"/>
                  </a:lnTo>
                  <a:lnTo>
                    <a:pt x="904875" y="2833688"/>
                  </a:lnTo>
                  <a:lnTo>
                    <a:pt x="952500" y="2895600"/>
                  </a:lnTo>
                  <a:lnTo>
                    <a:pt x="1062038" y="2952750"/>
                  </a:lnTo>
                  <a:lnTo>
                    <a:pt x="1171575" y="2933700"/>
                  </a:lnTo>
                  <a:lnTo>
                    <a:pt x="1276350" y="2857500"/>
                  </a:lnTo>
                  <a:lnTo>
                    <a:pt x="1314450" y="2747963"/>
                  </a:lnTo>
                  <a:lnTo>
                    <a:pt x="1295400" y="2681288"/>
                  </a:lnTo>
                  <a:lnTo>
                    <a:pt x="1266825" y="2609850"/>
                  </a:lnTo>
                  <a:lnTo>
                    <a:pt x="1257300" y="2543175"/>
                  </a:lnTo>
                  <a:lnTo>
                    <a:pt x="1304925" y="2466975"/>
                  </a:lnTo>
                  <a:lnTo>
                    <a:pt x="1385888" y="2386013"/>
                  </a:lnTo>
                  <a:lnTo>
                    <a:pt x="1471613" y="2352675"/>
                  </a:lnTo>
                  <a:lnTo>
                    <a:pt x="1538288" y="2333625"/>
                  </a:lnTo>
                  <a:lnTo>
                    <a:pt x="1585913" y="2300288"/>
                  </a:lnTo>
                  <a:lnTo>
                    <a:pt x="1700213" y="2300288"/>
                  </a:lnTo>
                  <a:lnTo>
                    <a:pt x="1804988" y="2338388"/>
                  </a:lnTo>
                  <a:lnTo>
                    <a:pt x="1847850" y="2352675"/>
                  </a:lnTo>
                  <a:lnTo>
                    <a:pt x="1847850" y="1752600"/>
                  </a:lnTo>
                  <a:lnTo>
                    <a:pt x="1643063" y="1543050"/>
                  </a:lnTo>
                  <a:lnTo>
                    <a:pt x="1619250" y="1495425"/>
                  </a:lnTo>
                  <a:lnTo>
                    <a:pt x="1538288" y="1471613"/>
                  </a:lnTo>
                  <a:lnTo>
                    <a:pt x="1462088" y="1490663"/>
                  </a:lnTo>
                  <a:lnTo>
                    <a:pt x="1476375" y="1371600"/>
                  </a:lnTo>
                  <a:lnTo>
                    <a:pt x="1452563" y="1314450"/>
                  </a:lnTo>
                  <a:lnTo>
                    <a:pt x="1395413" y="1276350"/>
                  </a:lnTo>
                  <a:lnTo>
                    <a:pt x="1319213" y="1223963"/>
                  </a:lnTo>
                  <a:lnTo>
                    <a:pt x="1276350" y="1162050"/>
                  </a:lnTo>
                  <a:lnTo>
                    <a:pt x="1285875" y="1081088"/>
                  </a:lnTo>
                  <a:lnTo>
                    <a:pt x="1252538" y="1033463"/>
                  </a:lnTo>
                  <a:lnTo>
                    <a:pt x="1200150" y="1000125"/>
                  </a:lnTo>
                  <a:lnTo>
                    <a:pt x="1128713" y="971550"/>
                  </a:lnTo>
                  <a:lnTo>
                    <a:pt x="1090613" y="923925"/>
                  </a:lnTo>
                  <a:lnTo>
                    <a:pt x="1090613" y="923925"/>
                  </a:lnTo>
                  <a:lnTo>
                    <a:pt x="1104900" y="885825"/>
                  </a:lnTo>
                  <a:lnTo>
                    <a:pt x="1042988" y="842963"/>
                  </a:lnTo>
                  <a:lnTo>
                    <a:pt x="1033463" y="738188"/>
                  </a:lnTo>
                  <a:lnTo>
                    <a:pt x="1052513" y="647700"/>
                  </a:lnTo>
                  <a:lnTo>
                    <a:pt x="1042988" y="576263"/>
                  </a:lnTo>
                  <a:lnTo>
                    <a:pt x="1014413" y="557213"/>
                  </a:lnTo>
                  <a:lnTo>
                    <a:pt x="862013" y="461963"/>
                  </a:lnTo>
                  <a:lnTo>
                    <a:pt x="738188" y="409575"/>
                  </a:lnTo>
                  <a:lnTo>
                    <a:pt x="647700" y="371475"/>
                  </a:lnTo>
                  <a:lnTo>
                    <a:pt x="566738" y="333375"/>
                  </a:lnTo>
                  <a:lnTo>
                    <a:pt x="509588" y="323850"/>
                  </a:lnTo>
                  <a:lnTo>
                    <a:pt x="471488" y="280988"/>
                  </a:lnTo>
                  <a:lnTo>
                    <a:pt x="414338" y="242888"/>
                  </a:lnTo>
                  <a:lnTo>
                    <a:pt x="371475" y="185738"/>
                  </a:lnTo>
                  <a:lnTo>
                    <a:pt x="328613" y="157163"/>
                  </a:lnTo>
                  <a:lnTo>
                    <a:pt x="300038" y="80963"/>
                  </a:lnTo>
                  <a:lnTo>
                    <a:pt x="276225" y="76200"/>
                  </a:lnTo>
                  <a:lnTo>
                    <a:pt x="238125" y="133350"/>
                  </a:lnTo>
                  <a:lnTo>
                    <a:pt x="195263" y="114300"/>
                  </a:lnTo>
                  <a:lnTo>
                    <a:pt x="171450" y="57150"/>
                  </a:lnTo>
                  <a:lnTo>
                    <a:pt x="219075" y="0"/>
                  </a:lnTo>
                  <a:close/>
                </a:path>
              </a:pathLst>
            </a:custGeom>
            <a:solidFill>
              <a:srgbClr val="00B0F0">
                <a:alpha val="50000"/>
              </a:srgbClr>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asellaDiTesto 11"/>
            <p:cNvSpPr txBox="1"/>
            <p:nvPr/>
          </p:nvSpPr>
          <p:spPr>
            <a:xfrm>
              <a:off x="4272556" y="4791703"/>
              <a:ext cx="1313865" cy="410369"/>
            </a:xfrm>
            <a:prstGeom prst="rect">
              <a:avLst/>
            </a:prstGeom>
            <a:noFill/>
          </p:spPr>
          <p:txBody>
            <a:bodyPr wrap="none" rtlCol="0">
              <a:spAutoFit/>
            </a:bodyPr>
            <a:lstStyle/>
            <a:p>
              <a:r>
                <a:rPr lang="it-IT" sz="1400" dirty="0" smtClean="0"/>
                <a:t>Mare Ionio</a:t>
              </a:r>
              <a:endParaRPr lang="it-IT" sz="1400" dirty="0"/>
            </a:p>
          </p:txBody>
        </p:sp>
        <p:sp>
          <p:nvSpPr>
            <p:cNvPr id="13" name="CasellaDiTesto 12"/>
            <p:cNvSpPr txBox="1"/>
            <p:nvPr/>
          </p:nvSpPr>
          <p:spPr>
            <a:xfrm rot="1800000">
              <a:off x="3947547" y="3503805"/>
              <a:ext cx="997111" cy="369332"/>
            </a:xfrm>
            <a:prstGeom prst="rect">
              <a:avLst/>
            </a:prstGeom>
            <a:noFill/>
          </p:spPr>
          <p:txBody>
            <a:bodyPr wrap="none" rtlCol="0">
              <a:spAutoFit/>
            </a:bodyPr>
            <a:lstStyle/>
            <a:p>
              <a:r>
                <a:rPr lang="it-IT" sz="1200" dirty="0"/>
                <a:t>A</a:t>
              </a:r>
              <a:r>
                <a:rPr lang="it-IT" sz="1200" dirty="0" smtClean="0"/>
                <a:t>driatico</a:t>
              </a:r>
              <a:endParaRPr lang="it-IT" sz="1200" dirty="0"/>
            </a:p>
          </p:txBody>
        </p:sp>
        <p:sp>
          <p:nvSpPr>
            <p:cNvPr id="14" name="Callout 9 13"/>
            <p:cNvSpPr/>
            <p:nvPr/>
          </p:nvSpPr>
          <p:spPr>
            <a:xfrm>
              <a:off x="5076070" y="3895599"/>
              <a:ext cx="1402366" cy="144020"/>
            </a:xfrm>
            <a:prstGeom prst="callout1">
              <a:avLst>
                <a:gd name="adj1" fmla="val 60637"/>
                <a:gd name="adj2" fmla="val 987"/>
                <a:gd name="adj3" fmla="val 131899"/>
                <a:gd name="adj4" fmla="val -16664"/>
              </a:avLst>
            </a:prstGeom>
            <a:noFill/>
            <a:ln w="635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it-IT" sz="1100" i="1" dirty="0" smtClean="0"/>
                <a:t>Stretto d’Otranto</a:t>
              </a:r>
              <a:endParaRPr lang="it-IT" sz="1100" i="1" dirty="0"/>
            </a:p>
          </p:txBody>
        </p:sp>
      </p:grpSp>
      <p:sp>
        <p:nvSpPr>
          <p:cNvPr id="15" name="CasellaDiTesto 14"/>
          <p:cNvSpPr txBox="1"/>
          <p:nvPr/>
        </p:nvSpPr>
        <p:spPr>
          <a:xfrm>
            <a:off x="827480" y="4404353"/>
            <a:ext cx="7504664" cy="880690"/>
          </a:xfrm>
          <a:prstGeom prst="rect">
            <a:avLst/>
          </a:prstGeom>
          <a:noFill/>
        </p:spPr>
        <p:txBody>
          <a:bodyPr wrap="square" rtlCol="0">
            <a:spAutoFit/>
          </a:bodyPr>
          <a:lstStyle/>
          <a:p>
            <a:pPr algn="ctr">
              <a:lnSpc>
                <a:spcPts val="3000"/>
              </a:lnSpc>
            </a:pPr>
            <a:r>
              <a:rPr lang="it-IT" sz="3600" b="1" cap="small" dirty="0">
                <a:solidFill>
                  <a:srgbClr val="0066FF"/>
                </a:solidFill>
                <a:effectLst>
                  <a:outerShdw blurRad="50800" dist="38100" dir="2700000" algn="tl" rotWithShape="0">
                    <a:prstClr val="black">
                      <a:alpha val="40000"/>
                    </a:prstClr>
                  </a:outerShdw>
                </a:effectLst>
              </a:rPr>
              <a:t>Oceanografia del </a:t>
            </a:r>
            <a:r>
              <a:rPr lang="it-IT" sz="3600" b="1" cap="small" dirty="0" smtClean="0">
                <a:solidFill>
                  <a:srgbClr val="0066FF"/>
                </a:solidFill>
                <a:effectLst>
                  <a:outerShdw blurRad="50800" dist="38100" dir="2700000" algn="tl" rotWithShape="0">
                    <a:prstClr val="black">
                      <a:alpha val="40000"/>
                    </a:prstClr>
                  </a:outerShdw>
                </a:effectLst>
              </a:rPr>
              <a:t>Mediterraneo:</a:t>
            </a:r>
          </a:p>
          <a:p>
            <a:pPr algn="ctr">
              <a:lnSpc>
                <a:spcPts val="3000"/>
              </a:lnSpc>
            </a:pPr>
            <a:r>
              <a:rPr lang="it-IT" sz="3600" b="1" cap="small" dirty="0" smtClean="0">
                <a:solidFill>
                  <a:srgbClr val="0066FF"/>
                </a:solidFill>
                <a:effectLst>
                  <a:outerShdw blurRad="50800" dist="38100" dir="2700000" algn="tl" rotWithShape="0">
                    <a:prstClr val="black">
                      <a:alpha val="40000"/>
                    </a:prstClr>
                  </a:outerShdw>
                </a:effectLst>
              </a:rPr>
              <a:t>approcci </a:t>
            </a:r>
            <a:r>
              <a:rPr lang="it-IT" sz="3600" b="1" cap="small" dirty="0">
                <a:solidFill>
                  <a:srgbClr val="0066FF"/>
                </a:solidFill>
                <a:effectLst>
                  <a:outerShdw blurRad="50800" dist="38100" dir="2700000" algn="tl" rotWithShape="0">
                    <a:prstClr val="black">
                      <a:alpha val="40000"/>
                    </a:prstClr>
                  </a:outerShdw>
                </a:effectLst>
              </a:rPr>
              <a:t>innovativi per nuovi risultati</a:t>
            </a:r>
          </a:p>
        </p:txBody>
      </p:sp>
      <p:cxnSp>
        <p:nvCxnSpPr>
          <p:cNvPr id="16" name="Connettore 1 15"/>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grpSp>
        <p:nvGrpSpPr>
          <p:cNvPr id="19" name="Gruppo 18"/>
          <p:cNvGrpSpPr/>
          <p:nvPr/>
        </p:nvGrpSpPr>
        <p:grpSpPr>
          <a:xfrm>
            <a:off x="-4826663" y="6113562"/>
            <a:ext cx="3861464" cy="592138"/>
            <a:chOff x="2967588" y="81824"/>
            <a:chExt cx="3411099" cy="592138"/>
          </a:xfrm>
        </p:grpSpPr>
        <p:sp>
          <p:nvSpPr>
            <p:cNvPr id="20" name="CasellaDiTesto 19"/>
            <p:cNvSpPr txBox="1"/>
            <p:nvPr/>
          </p:nvSpPr>
          <p:spPr>
            <a:xfrm>
              <a:off x="2967588" y="188550"/>
              <a:ext cx="3411099" cy="369332"/>
            </a:xfrm>
            <a:prstGeom prst="rect">
              <a:avLst/>
            </a:prstGeom>
            <a:solidFill>
              <a:srgbClr val="0066FF"/>
            </a:solidFill>
          </p:spPr>
          <p:txBody>
            <a:bodyPr wrap="square" rtlCol="0">
              <a:noAutofit/>
            </a:bodyPr>
            <a:lstStyle/>
            <a:p>
              <a:r>
                <a:rPr lang="it-IT" dirty="0" smtClean="0"/>
                <a:t>Il Blu di    OGS      : la Ricerca </a:t>
              </a:r>
              <a:r>
                <a:rPr lang="it-IT" dirty="0"/>
                <a:t>per il </a:t>
              </a:r>
              <a:r>
                <a:rPr lang="it-IT" dirty="0" smtClean="0"/>
                <a:t>Mare</a:t>
              </a:r>
              <a:endParaRPr lang="it-IT" b="1" cap="small" dirty="0"/>
            </a:p>
          </p:txBody>
        </p:sp>
        <p:pic>
          <p:nvPicPr>
            <p:cNvPr id="21" name="Picture 14" descr="OGS_logo_TRASPARENTE_gerin"/>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3693655" y="81824"/>
              <a:ext cx="760412" cy="592138"/>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24" name="Immagine 23"/>
          <p:cNvPicPr>
            <a:picLocks noChangeAspect="1"/>
          </p:cNvPicPr>
          <p:nvPr/>
        </p:nvPicPr>
        <p:blipFill rotWithShape="1">
          <a:blip r:embed="rId4"/>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674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magine 32"/>
          <p:cNvPicPr>
            <a:picLocks noChangeAspect="1"/>
          </p:cNvPicPr>
          <p:nvPr/>
        </p:nvPicPr>
        <p:blipFill rotWithShape="1">
          <a:blip r:embed="rId3" cstate="print">
            <a:extLst>
              <a:ext uri="{28A0092B-C50C-407E-A947-70E740481C1C}">
                <a14:useLocalDpi xmlns:a14="http://schemas.microsoft.com/office/drawing/2010/main" val="0"/>
              </a:ext>
            </a:extLst>
          </a:blip>
          <a:srcRect l="11689" t="6747" r="13990"/>
          <a:stretch/>
        </p:blipFill>
        <p:spPr>
          <a:xfrm>
            <a:off x="4590325" y="2242645"/>
            <a:ext cx="4538527" cy="4428000"/>
          </a:xfrm>
          <a:prstGeom prst="rect">
            <a:avLst/>
          </a:prstGeom>
        </p:spPr>
      </p:pic>
      <p:pic>
        <p:nvPicPr>
          <p:cNvPr id="2" name="Picture 2" descr="E:\1A - PROGETTI &amp; LAVORI in corso\ADT et al.- Milena\1.immagini_Ionio_ANNUALI\1995_map.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49" t="6156" r="13732" b="1665"/>
          <a:stretch/>
        </p:blipFill>
        <p:spPr bwMode="auto">
          <a:xfrm>
            <a:off x="2347" y="2242230"/>
            <a:ext cx="4572000" cy="4427220"/>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p:cNvSpPr txBox="1"/>
          <p:nvPr/>
        </p:nvSpPr>
        <p:spPr>
          <a:xfrm>
            <a:off x="324925" y="1492166"/>
            <a:ext cx="3926844" cy="733534"/>
          </a:xfrm>
          <a:prstGeom prst="rect">
            <a:avLst/>
          </a:prstGeom>
          <a:noFill/>
        </p:spPr>
        <p:txBody>
          <a:bodyPr wrap="none" rtlCol="0">
            <a:spAutoFit/>
          </a:bodyPr>
          <a:lstStyle/>
          <a:p>
            <a:pPr algn="ctr">
              <a:lnSpc>
                <a:spcPts val="2500"/>
              </a:lnSpc>
            </a:pPr>
            <a:r>
              <a:rPr lang="it-IT" sz="4000" dirty="0" smtClean="0"/>
              <a:t>1995</a:t>
            </a:r>
          </a:p>
          <a:p>
            <a:pPr algn="ctr">
              <a:lnSpc>
                <a:spcPts val="2500"/>
              </a:lnSpc>
            </a:pPr>
            <a:r>
              <a:rPr lang="it-IT" sz="2800" dirty="0" smtClean="0"/>
              <a:t>Circolazione </a:t>
            </a:r>
            <a:r>
              <a:rPr lang="it-IT" sz="2800" b="1" dirty="0" smtClean="0">
                <a:solidFill>
                  <a:srgbClr val="00B0F0"/>
                </a:solidFill>
              </a:rPr>
              <a:t>Anticiclonica</a:t>
            </a:r>
            <a:endParaRPr lang="it-IT" sz="2800" b="1" dirty="0">
              <a:solidFill>
                <a:srgbClr val="00B0F0"/>
              </a:solidFill>
            </a:endParaRPr>
          </a:p>
        </p:txBody>
      </p:sp>
      <p:sp>
        <p:nvSpPr>
          <p:cNvPr id="26" name="CasellaDiTesto 25"/>
          <p:cNvSpPr txBox="1"/>
          <p:nvPr/>
        </p:nvSpPr>
        <p:spPr>
          <a:xfrm>
            <a:off x="827480" y="116540"/>
            <a:ext cx="7993110" cy="1077218"/>
          </a:xfrm>
          <a:prstGeom prst="rect">
            <a:avLst/>
          </a:prstGeom>
          <a:noFill/>
        </p:spPr>
        <p:txBody>
          <a:bodyPr wrap="square" rtlCol="0">
            <a:spAutoFit/>
          </a:bodyPr>
          <a:lstStyle/>
          <a:p>
            <a:r>
              <a:rPr lang="it-IT" sz="3200" dirty="0" smtClean="0"/>
              <a:t>Nel decennio del Transiente la circolazione dello Ionio si era invertita:</a:t>
            </a:r>
            <a:endParaRPr lang="it-IT" sz="3200" dirty="0"/>
          </a:p>
        </p:txBody>
      </p:sp>
      <p:cxnSp>
        <p:nvCxnSpPr>
          <p:cNvPr id="27" name="Straight Arrow Connector 6"/>
          <p:cNvCxnSpPr/>
          <p:nvPr/>
        </p:nvCxnSpPr>
        <p:spPr>
          <a:xfrm flipV="1">
            <a:off x="1692854" y="3356990"/>
            <a:ext cx="502816" cy="1293208"/>
          </a:xfrm>
          <a:prstGeom prst="straightConnector1">
            <a:avLst/>
          </a:prstGeom>
          <a:ln w="1270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Arc 11"/>
          <p:cNvSpPr/>
          <p:nvPr/>
        </p:nvSpPr>
        <p:spPr>
          <a:xfrm rot="811391" flipH="1">
            <a:off x="1611378" y="2974788"/>
            <a:ext cx="1182524" cy="1182524"/>
          </a:xfrm>
          <a:prstGeom prst="arc">
            <a:avLst>
              <a:gd name="adj1" fmla="val 10801304"/>
              <a:gd name="adj2" fmla="val 0"/>
            </a:avLst>
          </a:prstGeom>
          <a:ln w="1270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30" name="Straight Arrow Connector 6"/>
          <p:cNvCxnSpPr/>
          <p:nvPr/>
        </p:nvCxnSpPr>
        <p:spPr>
          <a:xfrm flipV="1">
            <a:off x="6301494" y="3356990"/>
            <a:ext cx="502816" cy="1293208"/>
          </a:xfrm>
          <a:prstGeom prst="straightConnector1">
            <a:avLst/>
          </a:prstGeom>
          <a:ln w="127000">
            <a:solidFill>
              <a:schemeClr val="tx1"/>
            </a:solidFill>
            <a:prstDash val="sysDot"/>
            <a:headEnd type="triangle" w="med" len="med"/>
            <a:tailEnd type="none" w="lg" len="med"/>
          </a:ln>
        </p:spPr>
        <p:style>
          <a:lnRef idx="1">
            <a:schemeClr val="accent1"/>
          </a:lnRef>
          <a:fillRef idx="0">
            <a:schemeClr val="accent1"/>
          </a:fillRef>
          <a:effectRef idx="0">
            <a:schemeClr val="accent1"/>
          </a:effectRef>
          <a:fontRef idx="minor">
            <a:schemeClr val="tx1"/>
          </a:fontRef>
        </p:style>
      </p:cxnSp>
      <p:sp>
        <p:nvSpPr>
          <p:cNvPr id="31" name="Arc 11"/>
          <p:cNvSpPr/>
          <p:nvPr/>
        </p:nvSpPr>
        <p:spPr>
          <a:xfrm rot="811391" flipH="1">
            <a:off x="6220018" y="2974788"/>
            <a:ext cx="1182524" cy="1182524"/>
          </a:xfrm>
          <a:prstGeom prst="arc">
            <a:avLst>
              <a:gd name="adj1" fmla="val 10801304"/>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2" name="CasellaDiTesto 31"/>
          <p:cNvSpPr txBox="1"/>
          <p:nvPr/>
        </p:nvSpPr>
        <p:spPr>
          <a:xfrm>
            <a:off x="5186247" y="1484730"/>
            <a:ext cx="3346685" cy="733534"/>
          </a:xfrm>
          <a:prstGeom prst="rect">
            <a:avLst/>
          </a:prstGeom>
          <a:noFill/>
        </p:spPr>
        <p:txBody>
          <a:bodyPr wrap="none" rtlCol="0">
            <a:spAutoFit/>
          </a:bodyPr>
          <a:lstStyle/>
          <a:p>
            <a:pPr algn="ctr">
              <a:lnSpc>
                <a:spcPts val="2500"/>
              </a:lnSpc>
            </a:pPr>
            <a:r>
              <a:rPr lang="it-IT" sz="4000" dirty="0" smtClean="0"/>
              <a:t>1998</a:t>
            </a:r>
          </a:p>
          <a:p>
            <a:pPr algn="ctr">
              <a:lnSpc>
                <a:spcPts val="2500"/>
              </a:lnSpc>
            </a:pPr>
            <a:r>
              <a:rPr lang="it-IT" sz="2800" dirty="0" smtClean="0"/>
              <a:t>Circolazione </a:t>
            </a:r>
            <a:r>
              <a:rPr lang="it-IT" sz="2800" b="1" dirty="0" smtClean="0">
                <a:solidFill>
                  <a:srgbClr val="00B0F0"/>
                </a:solidFill>
              </a:rPr>
              <a:t>Ciclonica</a:t>
            </a:r>
            <a:endParaRPr lang="it-IT" sz="2800" b="1" dirty="0">
              <a:solidFill>
                <a:srgbClr val="00B0F0"/>
              </a:solidFill>
            </a:endParaRPr>
          </a:p>
        </p:txBody>
      </p:sp>
    </p:spTree>
    <p:extLst>
      <p:ext uri="{BB962C8B-B14F-4D97-AF65-F5344CB8AC3E}">
        <p14:creationId xmlns:p14="http://schemas.microsoft.com/office/powerpoint/2010/main" val="16325442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cTn>
                              </p:par>
                              <p:par>
                                <p:cTn id="8" presetID="22" presetClass="entr" presetSubtype="8" repeatCount="indefinite"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repeatCount="indefinite"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1000"/>
                                        <p:tgtEl>
                                          <p:spTgt spid="30"/>
                                        </p:tgtEl>
                                      </p:cBhvr>
                                    </p:animEffect>
                                  </p:childTnLst>
                                </p:cTn>
                              </p:par>
                              <p:par>
                                <p:cTn id="16" presetID="22" presetClass="entr" presetSubtype="2" repeatCount="indefinite"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E:\1A - PROGETTI &amp; LAVORI in corso\ADT et al.- Milena\1.immagini_Ionio_ANNUALI\1995_map.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91" t="1452" r="9998" b="1665"/>
          <a:stretch/>
        </p:blipFill>
        <p:spPr bwMode="auto">
          <a:xfrm>
            <a:off x="35370" y="48520"/>
            <a:ext cx="2272729" cy="217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uppo 33"/>
          <p:cNvGrpSpPr/>
          <p:nvPr/>
        </p:nvGrpSpPr>
        <p:grpSpPr>
          <a:xfrm>
            <a:off x="31495" y="4529790"/>
            <a:ext cx="2279650" cy="2195513"/>
            <a:chOff x="2399730" y="4906730"/>
            <a:chExt cx="2279650" cy="2195513"/>
          </a:xfrm>
        </p:grpSpPr>
        <p:pic>
          <p:nvPicPr>
            <p:cNvPr id="30" name="Picture 12" descr="C:\Documents and Settings\Administrator\Desktop\SSH - Milena\immagini_Ionio_annuali2\2011_map.gif"/>
            <p:cNvPicPr>
              <a:picLocks noChangeAspect="1" noChangeArrowheads="1"/>
            </p:cNvPicPr>
            <p:nvPr/>
          </p:nvPicPr>
          <p:blipFill>
            <a:blip r:embed="rId4" cstate="print">
              <a:extLst>
                <a:ext uri="{28A0092B-C50C-407E-A947-70E740481C1C}">
                  <a14:useLocalDpi xmlns:a14="http://schemas.microsoft.com/office/drawing/2010/main" val="0"/>
                </a:ext>
              </a:extLst>
            </a:blip>
            <a:srcRect l="9627" r="9627"/>
            <a:stretch>
              <a:fillRect/>
            </a:stretch>
          </p:blipFill>
          <p:spPr bwMode="auto">
            <a:xfrm>
              <a:off x="2399730" y="4906730"/>
              <a:ext cx="22796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26"/>
            <p:cNvSpPr txBox="1">
              <a:spLocks noChangeArrowheads="1"/>
            </p:cNvSpPr>
            <p:nvPr/>
          </p:nvSpPr>
          <p:spPr bwMode="auto">
            <a:xfrm>
              <a:off x="2615827" y="6626376"/>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2011</a:t>
              </a:r>
              <a:endParaRPr lang="en-US" altLang="it-IT" b="1" dirty="0"/>
            </a:p>
          </p:txBody>
        </p:sp>
      </p:grpSp>
      <p:grpSp>
        <p:nvGrpSpPr>
          <p:cNvPr id="4" name="Group 8"/>
          <p:cNvGrpSpPr>
            <a:grpSpLocks/>
          </p:cNvGrpSpPr>
          <p:nvPr/>
        </p:nvGrpSpPr>
        <p:grpSpPr bwMode="auto">
          <a:xfrm>
            <a:off x="2296255" y="44530"/>
            <a:ext cx="6838157" cy="2194941"/>
            <a:chOff x="12700" y="44624"/>
            <a:chExt cx="6838156" cy="2194560"/>
          </a:xfrm>
        </p:grpSpPr>
        <p:pic>
          <p:nvPicPr>
            <p:cNvPr id="21" name="Picture 3" descr="C:\Documents and Settings\Administrator\Desktop\SSH - Milena\immagini_Ionio_annuali2\1996_map.gif"/>
            <p:cNvPicPr>
              <a:picLocks noChangeAspect="1" noChangeArrowheads="1"/>
            </p:cNvPicPr>
            <p:nvPr/>
          </p:nvPicPr>
          <p:blipFill>
            <a:blip r:embed="rId5" cstate="print">
              <a:extLst>
                <a:ext uri="{28A0092B-C50C-407E-A947-70E740481C1C}">
                  <a14:useLocalDpi xmlns:a14="http://schemas.microsoft.com/office/drawing/2010/main" val="0"/>
                </a:ext>
              </a:extLst>
            </a:blip>
            <a:srcRect l="9908" r="9344"/>
            <a:stretch>
              <a:fillRect/>
            </a:stretch>
          </p:blipFill>
          <p:spPr bwMode="auto">
            <a:xfrm>
              <a:off x="12700" y="44624"/>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Documents and Settings\Administrator\Desktop\SSH - Milena\immagini_Ionio_annuali2\1997_map.gif"/>
            <p:cNvPicPr>
              <a:picLocks noChangeAspect="1" noChangeArrowheads="1"/>
            </p:cNvPicPr>
            <p:nvPr/>
          </p:nvPicPr>
          <p:blipFill>
            <a:blip r:embed="rId6" cstate="print">
              <a:extLst>
                <a:ext uri="{28A0092B-C50C-407E-A947-70E740481C1C}">
                  <a14:useLocalDpi xmlns:a14="http://schemas.microsoft.com/office/drawing/2010/main" val="0"/>
                </a:ext>
              </a:extLst>
            </a:blip>
            <a:srcRect l="9627" r="9627"/>
            <a:stretch>
              <a:fillRect/>
            </a:stretch>
          </p:blipFill>
          <p:spPr bwMode="auto">
            <a:xfrm>
              <a:off x="2292350" y="44624"/>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C:\Documents and Settings\Administrator\Desktop\SSH - Milena\immagini_Ionio_annuali2\1998_map.gif"/>
            <p:cNvPicPr>
              <a:picLocks noChangeAspect="1" noChangeArrowheads="1"/>
            </p:cNvPicPr>
            <p:nvPr/>
          </p:nvPicPr>
          <p:blipFill>
            <a:blip r:embed="rId7" cstate="print">
              <a:extLst>
                <a:ext uri="{28A0092B-C50C-407E-A947-70E740481C1C}">
                  <a14:useLocalDpi xmlns:a14="http://schemas.microsoft.com/office/drawing/2010/main" val="0"/>
                </a:ext>
              </a:extLst>
            </a:blip>
            <a:srcRect l="9627" r="9627"/>
            <a:stretch>
              <a:fillRect/>
            </a:stretch>
          </p:blipFill>
          <p:spPr bwMode="auto">
            <a:xfrm>
              <a:off x="4571206" y="44624"/>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
            <p:cNvSpPr txBox="1">
              <a:spLocks noChangeArrowheads="1"/>
            </p:cNvSpPr>
            <p:nvPr/>
          </p:nvSpPr>
          <p:spPr bwMode="auto">
            <a:xfrm>
              <a:off x="237034" y="1763524"/>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1996</a:t>
              </a:r>
              <a:endParaRPr lang="en-US" altLang="it-IT" b="1" dirty="0"/>
            </a:p>
          </p:txBody>
        </p:sp>
        <p:sp>
          <p:nvSpPr>
            <p:cNvPr id="25" name="TextBox 19"/>
            <p:cNvSpPr txBox="1">
              <a:spLocks noChangeArrowheads="1"/>
            </p:cNvSpPr>
            <p:nvPr/>
          </p:nvSpPr>
          <p:spPr bwMode="auto">
            <a:xfrm>
              <a:off x="2508447" y="1772816"/>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1997</a:t>
              </a:r>
              <a:endParaRPr lang="en-US" altLang="it-IT" b="1" dirty="0"/>
            </a:p>
          </p:txBody>
        </p:sp>
        <p:sp>
          <p:nvSpPr>
            <p:cNvPr id="26" name="TextBox 20"/>
            <p:cNvSpPr txBox="1">
              <a:spLocks noChangeArrowheads="1"/>
            </p:cNvSpPr>
            <p:nvPr/>
          </p:nvSpPr>
          <p:spPr bwMode="auto">
            <a:xfrm>
              <a:off x="4782884" y="1772816"/>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1998</a:t>
              </a:r>
              <a:endParaRPr lang="en-US" altLang="it-IT" b="1" dirty="0"/>
            </a:p>
          </p:txBody>
        </p:sp>
      </p:grpSp>
      <p:grpSp>
        <p:nvGrpSpPr>
          <p:cNvPr id="5" name="Group 9"/>
          <p:cNvGrpSpPr>
            <a:grpSpLocks/>
          </p:cNvGrpSpPr>
          <p:nvPr/>
        </p:nvGrpSpPr>
        <p:grpSpPr bwMode="auto">
          <a:xfrm>
            <a:off x="24320" y="2287668"/>
            <a:ext cx="9118600" cy="2193925"/>
            <a:chOff x="12700" y="2287330"/>
            <a:chExt cx="9118600" cy="2194560"/>
          </a:xfrm>
        </p:grpSpPr>
        <p:pic>
          <p:nvPicPr>
            <p:cNvPr id="13" name="Picture 7" descr="C:\Documents and Settings\Administrator\Desktop\SSH - Milena\immagini_Ionio_annuali2\2006_map.gif"/>
            <p:cNvPicPr>
              <a:picLocks noChangeAspect="1" noChangeArrowheads="1"/>
            </p:cNvPicPr>
            <p:nvPr/>
          </p:nvPicPr>
          <p:blipFill>
            <a:blip r:embed="rId8" cstate="print">
              <a:extLst>
                <a:ext uri="{28A0092B-C50C-407E-A947-70E740481C1C}">
                  <a14:useLocalDpi xmlns:a14="http://schemas.microsoft.com/office/drawing/2010/main" val="0"/>
                </a:ext>
              </a:extLst>
            </a:blip>
            <a:srcRect l="9627" r="9627"/>
            <a:stretch>
              <a:fillRect/>
            </a:stretch>
          </p:blipFill>
          <p:spPr bwMode="auto">
            <a:xfrm>
              <a:off x="2292350" y="2287330"/>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C:\Documents and Settings\Administrator\Desktop\SSH - Milena\immagini_Ionio_annuali2\2007_map.gif"/>
            <p:cNvPicPr>
              <a:picLocks noChangeAspect="1" noChangeArrowheads="1"/>
            </p:cNvPicPr>
            <p:nvPr/>
          </p:nvPicPr>
          <p:blipFill>
            <a:blip r:embed="rId9" cstate="print">
              <a:extLst>
                <a:ext uri="{28A0092B-C50C-407E-A947-70E740481C1C}">
                  <a14:useLocalDpi xmlns:a14="http://schemas.microsoft.com/office/drawing/2010/main" val="0"/>
                </a:ext>
              </a:extLst>
            </a:blip>
            <a:srcRect l="9256" r="9998"/>
            <a:stretch>
              <a:fillRect/>
            </a:stretch>
          </p:blipFill>
          <p:spPr bwMode="auto">
            <a:xfrm>
              <a:off x="4570411" y="2287330"/>
              <a:ext cx="2279651"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Documents and Settings\Administrator\Desktop\SSH - Milena\immagini_Ionio_annuali2\2005_map.gif"/>
            <p:cNvPicPr>
              <a:picLocks noChangeAspect="1" noChangeArrowheads="1"/>
            </p:cNvPicPr>
            <p:nvPr/>
          </p:nvPicPr>
          <p:blipFill>
            <a:blip r:embed="rId10" cstate="print">
              <a:extLst>
                <a:ext uri="{28A0092B-C50C-407E-A947-70E740481C1C}">
                  <a14:useLocalDpi xmlns:a14="http://schemas.microsoft.com/office/drawing/2010/main" val="0"/>
                </a:ext>
              </a:extLst>
            </a:blip>
            <a:srcRect l="9862" r="9390"/>
            <a:stretch>
              <a:fillRect/>
            </a:stretch>
          </p:blipFill>
          <p:spPr bwMode="auto">
            <a:xfrm>
              <a:off x="12700" y="2287330"/>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1"/>
            <p:cNvSpPr txBox="1">
              <a:spLocks noChangeArrowheads="1"/>
            </p:cNvSpPr>
            <p:nvPr/>
          </p:nvSpPr>
          <p:spPr bwMode="auto">
            <a:xfrm>
              <a:off x="237034" y="4012168"/>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2005</a:t>
              </a:r>
              <a:endParaRPr lang="en-US" altLang="it-IT" b="1" dirty="0"/>
            </a:p>
          </p:txBody>
        </p:sp>
        <p:sp>
          <p:nvSpPr>
            <p:cNvPr id="17" name="TextBox 22"/>
            <p:cNvSpPr txBox="1">
              <a:spLocks noChangeArrowheads="1"/>
            </p:cNvSpPr>
            <p:nvPr/>
          </p:nvSpPr>
          <p:spPr bwMode="auto">
            <a:xfrm>
              <a:off x="2508447" y="4018518"/>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2006</a:t>
              </a:r>
              <a:endParaRPr lang="en-US" altLang="it-IT" b="1" dirty="0"/>
            </a:p>
          </p:txBody>
        </p:sp>
        <p:sp>
          <p:nvSpPr>
            <p:cNvPr id="18" name="TextBox 23"/>
            <p:cNvSpPr txBox="1">
              <a:spLocks noChangeArrowheads="1"/>
            </p:cNvSpPr>
            <p:nvPr/>
          </p:nvSpPr>
          <p:spPr bwMode="auto">
            <a:xfrm>
              <a:off x="4782090" y="4018518"/>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2007</a:t>
              </a:r>
              <a:endParaRPr lang="en-US" altLang="it-IT" b="1" dirty="0"/>
            </a:p>
          </p:txBody>
        </p:sp>
        <p:pic>
          <p:nvPicPr>
            <p:cNvPr id="19" name="Picture 15" descr="C:\Documents and Settings\Administrator\Desktop\SSH - Milena\immagini_Ionio_annuali2\2008_map.gif"/>
            <p:cNvPicPr>
              <a:picLocks noChangeAspect="1" noChangeArrowheads="1"/>
            </p:cNvPicPr>
            <p:nvPr/>
          </p:nvPicPr>
          <p:blipFill>
            <a:blip r:embed="rId11" cstate="print">
              <a:extLst>
                <a:ext uri="{28A0092B-C50C-407E-A947-70E740481C1C}">
                  <a14:useLocalDpi xmlns:a14="http://schemas.microsoft.com/office/drawing/2010/main" val="0"/>
                </a:ext>
              </a:extLst>
            </a:blip>
            <a:srcRect l="9654" r="9627"/>
            <a:stretch>
              <a:fillRect/>
            </a:stretch>
          </p:blipFill>
          <p:spPr bwMode="auto">
            <a:xfrm>
              <a:off x="6852444" y="2287330"/>
              <a:ext cx="2278856"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1"/>
            <p:cNvSpPr txBox="1">
              <a:spLocks noChangeArrowheads="1"/>
            </p:cNvSpPr>
            <p:nvPr/>
          </p:nvSpPr>
          <p:spPr bwMode="auto">
            <a:xfrm>
              <a:off x="7066880" y="4017764"/>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2008</a:t>
              </a:r>
              <a:endParaRPr lang="en-US" altLang="it-IT" b="1" dirty="0"/>
            </a:p>
          </p:txBody>
        </p:sp>
      </p:grpSp>
      <p:grpSp>
        <p:nvGrpSpPr>
          <p:cNvPr id="35" name="Group 78"/>
          <p:cNvGrpSpPr/>
          <p:nvPr/>
        </p:nvGrpSpPr>
        <p:grpSpPr>
          <a:xfrm>
            <a:off x="4579620" y="4530665"/>
            <a:ext cx="2278856" cy="2219073"/>
            <a:chOff x="6842919" y="4546600"/>
            <a:chExt cx="2278856" cy="2219073"/>
          </a:xfrm>
        </p:grpSpPr>
        <p:pic>
          <p:nvPicPr>
            <p:cNvPr id="36" name="Picture 2" descr="E:\1A - PROGETTI &amp; LAVORI in corso\ADT et al.- Milena\1.immagini_Ionio_ANNUALI\2013_map.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564" t="630" r="10290" b="-1002"/>
            <a:stretch/>
          </p:blipFill>
          <p:spPr bwMode="auto">
            <a:xfrm>
              <a:off x="6842919" y="4546600"/>
              <a:ext cx="2278856" cy="221907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27"/>
            <p:cNvSpPr txBox="1">
              <a:spLocks noChangeArrowheads="1"/>
            </p:cNvSpPr>
            <p:nvPr/>
          </p:nvSpPr>
          <p:spPr bwMode="auto">
            <a:xfrm>
              <a:off x="7063252" y="6268872"/>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smtClean="0"/>
                <a:t>2013</a:t>
              </a:r>
              <a:endParaRPr lang="en-US" altLang="it-IT" b="1" dirty="0"/>
            </a:p>
          </p:txBody>
        </p:sp>
      </p:grpSp>
      <p:grpSp>
        <p:nvGrpSpPr>
          <p:cNvPr id="38" name="Group 77"/>
          <p:cNvGrpSpPr/>
          <p:nvPr/>
        </p:nvGrpSpPr>
        <p:grpSpPr>
          <a:xfrm>
            <a:off x="2302005" y="4528232"/>
            <a:ext cx="2278062" cy="2196000"/>
            <a:chOff x="4572000" y="4547750"/>
            <a:chExt cx="2278062" cy="2196000"/>
          </a:xfrm>
        </p:grpSpPr>
        <p:pic>
          <p:nvPicPr>
            <p:cNvPr id="39" name="Picture 3" descr="E:\1A - PROGETTI &amp; LAVORI in corso\ADT et al.- Milena\1.immagini_Ionio_ANNUALI\2012_map.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145" r="10195"/>
            <a:stretch/>
          </p:blipFill>
          <p:spPr bwMode="auto">
            <a:xfrm>
              <a:off x="4572000" y="4547750"/>
              <a:ext cx="2278062" cy="2196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7"/>
            <p:cNvSpPr txBox="1">
              <a:spLocks noChangeArrowheads="1"/>
            </p:cNvSpPr>
            <p:nvPr/>
          </p:nvSpPr>
          <p:spPr bwMode="auto">
            <a:xfrm>
              <a:off x="4788024" y="6270840"/>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smtClean="0"/>
                <a:t>2012</a:t>
              </a:r>
              <a:endParaRPr lang="en-US" altLang="it-IT" b="1" dirty="0"/>
            </a:p>
          </p:txBody>
        </p:sp>
      </p:grpSp>
      <p:grpSp>
        <p:nvGrpSpPr>
          <p:cNvPr id="43" name="Gruppo 42"/>
          <p:cNvGrpSpPr/>
          <p:nvPr/>
        </p:nvGrpSpPr>
        <p:grpSpPr>
          <a:xfrm>
            <a:off x="6855190" y="4533663"/>
            <a:ext cx="2279936" cy="2195504"/>
            <a:chOff x="6855190" y="4533663"/>
            <a:chExt cx="2279936" cy="2195504"/>
          </a:xfrm>
        </p:grpSpPr>
        <p:pic>
          <p:nvPicPr>
            <p:cNvPr id="41" name="Immagine 40"/>
            <p:cNvPicPr>
              <a:picLocks noChangeAspect="1"/>
            </p:cNvPicPr>
            <p:nvPr/>
          </p:nvPicPr>
          <p:blipFill rotWithShape="1">
            <a:blip r:embed="rId14" cstate="print">
              <a:extLst>
                <a:ext uri="{28A0092B-C50C-407E-A947-70E740481C1C}">
                  <a14:useLocalDpi xmlns:a14="http://schemas.microsoft.com/office/drawing/2010/main" val="0"/>
                </a:ext>
              </a:extLst>
            </a:blip>
            <a:srcRect l="10088" t="296" r="9403" b="1"/>
            <a:stretch/>
          </p:blipFill>
          <p:spPr>
            <a:xfrm>
              <a:off x="6855190" y="4533663"/>
              <a:ext cx="2279936" cy="2195504"/>
            </a:xfrm>
            <a:prstGeom prst="rect">
              <a:avLst/>
            </a:prstGeom>
          </p:spPr>
        </p:pic>
        <p:sp>
          <p:nvSpPr>
            <p:cNvPr id="42" name="TextBox 27"/>
            <p:cNvSpPr txBox="1">
              <a:spLocks noChangeArrowheads="1"/>
            </p:cNvSpPr>
            <p:nvPr/>
          </p:nvSpPr>
          <p:spPr bwMode="auto">
            <a:xfrm>
              <a:off x="7039390" y="6263128"/>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smtClean="0"/>
                <a:t>2014</a:t>
              </a:r>
              <a:endParaRPr lang="en-US" altLang="it-IT" b="1" dirty="0"/>
            </a:p>
          </p:txBody>
        </p:sp>
      </p:grpSp>
      <p:cxnSp>
        <p:nvCxnSpPr>
          <p:cNvPr id="54" name="Straight Arrow Connector 6"/>
          <p:cNvCxnSpPr/>
          <p:nvPr/>
        </p:nvCxnSpPr>
        <p:spPr>
          <a:xfrm flipV="1">
            <a:off x="923885" y="696140"/>
            <a:ext cx="144016" cy="576064"/>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13"/>
          <p:cNvCxnSpPr/>
          <p:nvPr/>
        </p:nvCxnSpPr>
        <p:spPr>
          <a:xfrm flipH="1">
            <a:off x="7780075" y="652310"/>
            <a:ext cx="137292" cy="526678"/>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Arc 5"/>
          <p:cNvSpPr/>
          <p:nvPr/>
        </p:nvSpPr>
        <p:spPr>
          <a:xfrm>
            <a:off x="7708067" y="530916"/>
            <a:ext cx="432048" cy="432048"/>
          </a:xfrm>
          <a:prstGeom prst="arc">
            <a:avLst>
              <a:gd name="adj1" fmla="val 10801304"/>
              <a:gd name="adj2" fmla="val 0"/>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8" name="Arc 11"/>
          <p:cNvSpPr/>
          <p:nvPr/>
        </p:nvSpPr>
        <p:spPr>
          <a:xfrm flipH="1">
            <a:off x="870927" y="530916"/>
            <a:ext cx="432048" cy="432048"/>
          </a:xfrm>
          <a:prstGeom prst="arc">
            <a:avLst>
              <a:gd name="adj1" fmla="val 10801304"/>
              <a:gd name="adj2" fmla="val 0"/>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60" name="Straight Arrow Connector 6"/>
          <p:cNvCxnSpPr/>
          <p:nvPr/>
        </p:nvCxnSpPr>
        <p:spPr>
          <a:xfrm flipV="1">
            <a:off x="3226182" y="2905346"/>
            <a:ext cx="144016" cy="576064"/>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Arc 11"/>
          <p:cNvSpPr/>
          <p:nvPr/>
        </p:nvSpPr>
        <p:spPr>
          <a:xfrm flipH="1">
            <a:off x="3173224" y="2740122"/>
            <a:ext cx="432048" cy="432048"/>
          </a:xfrm>
          <a:prstGeom prst="arc">
            <a:avLst>
              <a:gd name="adj1" fmla="val 10801304"/>
              <a:gd name="adj2" fmla="val 0"/>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62" name="Straight Arrow Connector 13"/>
          <p:cNvCxnSpPr/>
          <p:nvPr/>
        </p:nvCxnSpPr>
        <p:spPr>
          <a:xfrm flipH="1">
            <a:off x="977052" y="5157240"/>
            <a:ext cx="137292" cy="526678"/>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Arc 5"/>
          <p:cNvSpPr/>
          <p:nvPr/>
        </p:nvSpPr>
        <p:spPr>
          <a:xfrm>
            <a:off x="905044" y="5035846"/>
            <a:ext cx="432048" cy="432048"/>
          </a:xfrm>
          <a:prstGeom prst="arc">
            <a:avLst>
              <a:gd name="adj1" fmla="val 10801304"/>
              <a:gd name="adj2" fmla="val 0"/>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Rettangolo 6"/>
          <p:cNvSpPr/>
          <p:nvPr/>
        </p:nvSpPr>
        <p:spPr>
          <a:xfrm>
            <a:off x="2311145" y="4526042"/>
            <a:ext cx="6832855" cy="2223696"/>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TextBox 4"/>
          <p:cNvSpPr txBox="1">
            <a:spLocks noChangeArrowheads="1"/>
          </p:cNvSpPr>
          <p:nvPr/>
        </p:nvSpPr>
        <p:spPr bwMode="auto">
          <a:xfrm>
            <a:off x="179390" y="1791820"/>
            <a:ext cx="648072" cy="36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smtClean="0"/>
              <a:t>1995</a:t>
            </a:r>
            <a:endParaRPr lang="en-US" altLang="it-IT" b="1" dirty="0"/>
          </a:p>
        </p:txBody>
      </p:sp>
      <p:sp>
        <p:nvSpPr>
          <p:cNvPr id="2" name="Rettangolo 1"/>
          <p:cNvSpPr/>
          <p:nvPr/>
        </p:nvSpPr>
        <p:spPr>
          <a:xfrm>
            <a:off x="-9588" y="0"/>
            <a:ext cx="9262238" cy="6858000"/>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683460" y="1268700"/>
            <a:ext cx="7921136" cy="3970318"/>
          </a:xfrm>
          <a:prstGeom prst="rect">
            <a:avLst/>
          </a:prstGeom>
          <a:noFill/>
        </p:spPr>
        <p:txBody>
          <a:bodyPr wrap="square" rtlCol="0">
            <a:spAutoFit/>
          </a:bodyPr>
          <a:lstStyle/>
          <a:p>
            <a:pPr algn="just"/>
            <a:r>
              <a:rPr lang="it-IT" sz="2800" dirty="0" smtClean="0"/>
              <a:t>La </a:t>
            </a:r>
            <a:r>
              <a:rPr lang="it-IT" sz="2800" b="1" dirty="0" smtClean="0">
                <a:solidFill>
                  <a:srgbClr val="00B0F0"/>
                </a:solidFill>
              </a:rPr>
              <a:t>circolazione dello Ionio </a:t>
            </a:r>
            <a:r>
              <a:rPr lang="it-IT" sz="2800" dirty="0" smtClean="0"/>
              <a:t>è influenzata sia dal vento che dall’</a:t>
            </a:r>
            <a:r>
              <a:rPr lang="it-IT" sz="2800" dirty="0" err="1" smtClean="0"/>
              <a:t>assimmetria</a:t>
            </a:r>
            <a:r>
              <a:rPr lang="it-IT" sz="2800" dirty="0" smtClean="0"/>
              <a:t> delle proprietà termoaline della colonna d’acqua nei vari punti del bacino, connessa a sua volta con la </a:t>
            </a:r>
            <a:r>
              <a:rPr lang="it-IT" sz="2800" b="1" dirty="0" smtClean="0">
                <a:solidFill>
                  <a:srgbClr val="00B0F0"/>
                </a:solidFill>
              </a:rPr>
              <a:t>densità delle acque profonde</a:t>
            </a:r>
            <a:r>
              <a:rPr lang="it-IT" sz="2800" dirty="0" smtClean="0"/>
              <a:t>. Studi recenti hanno dimostrato che questa è la causa principale delle inversioni di circolazione.</a:t>
            </a:r>
          </a:p>
          <a:p>
            <a:pPr algn="just"/>
            <a:endParaRPr lang="it-IT" sz="2800" dirty="0" smtClean="0"/>
          </a:p>
          <a:p>
            <a:pPr algn="ctr"/>
            <a:r>
              <a:rPr lang="it-IT" sz="2800" dirty="0" smtClean="0"/>
              <a:t>Quindi le </a:t>
            </a:r>
            <a:r>
              <a:rPr lang="it-IT" sz="2800" b="1" dirty="0" smtClean="0">
                <a:solidFill>
                  <a:srgbClr val="00B0F0"/>
                </a:solidFill>
              </a:rPr>
              <a:t>inversioni della circolazione ionica </a:t>
            </a:r>
            <a:r>
              <a:rPr lang="it-IT" sz="2800" dirty="0" smtClean="0"/>
              <a:t>sono dovute essenzialmente a </a:t>
            </a:r>
            <a:r>
              <a:rPr lang="it-IT" sz="2800" b="1" dirty="0" smtClean="0">
                <a:solidFill>
                  <a:srgbClr val="00B0F0"/>
                </a:solidFill>
              </a:rPr>
              <a:t>processi interni</a:t>
            </a:r>
            <a:r>
              <a:rPr lang="it-IT" sz="2800" dirty="0" smtClean="0"/>
              <a:t>.</a:t>
            </a:r>
            <a:r>
              <a:rPr lang="it-IT" sz="2800" b="1" dirty="0" smtClean="0">
                <a:solidFill>
                  <a:srgbClr val="00B0F0"/>
                </a:solidFill>
              </a:rPr>
              <a:t> </a:t>
            </a:r>
            <a:endParaRPr lang="it-IT" sz="2800" b="1" dirty="0">
              <a:solidFill>
                <a:srgbClr val="00B0F0"/>
              </a:solidFill>
            </a:endParaRPr>
          </a:p>
        </p:txBody>
      </p:sp>
      <p:grpSp>
        <p:nvGrpSpPr>
          <p:cNvPr id="47" name="Gruppo 46"/>
          <p:cNvGrpSpPr/>
          <p:nvPr/>
        </p:nvGrpSpPr>
        <p:grpSpPr>
          <a:xfrm>
            <a:off x="0" y="6182906"/>
            <a:ext cx="9144000" cy="684619"/>
            <a:chOff x="0" y="6182906"/>
            <a:chExt cx="9144000" cy="684619"/>
          </a:xfrm>
        </p:grpSpPr>
        <p:cxnSp>
          <p:nvCxnSpPr>
            <p:cNvPr id="48" name="Connettore 1 47"/>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9"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50" name="Immagine 49"/>
            <p:cNvPicPr>
              <a:picLocks noChangeAspect="1"/>
            </p:cNvPicPr>
            <p:nvPr/>
          </p:nvPicPr>
          <p:blipFill rotWithShape="1">
            <a:blip r:embed="rId15"/>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1811412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1000"/>
                                        <p:tgtEl>
                                          <p:spTgt spid="54"/>
                                        </p:tgtEl>
                                      </p:cBhvr>
                                    </p:animEffect>
                                  </p:childTnLst>
                                </p:cTn>
                              </p:par>
                              <p:par>
                                <p:cTn id="8" presetID="22" presetClass="entr" presetSubtype="8" repeatCount="indefinite"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1000"/>
                                        <p:tgtEl>
                                          <p:spTgt spid="58"/>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1000"/>
                                        <p:tgtEl>
                                          <p:spTgt spid="56"/>
                                        </p:tgtEl>
                                      </p:cBhvr>
                                    </p:animEffect>
                                  </p:childTnLst>
                                </p:cTn>
                              </p:par>
                              <p:par>
                                <p:cTn id="14" presetID="22" presetClass="entr" presetSubtype="2" repeatCount="indefinite"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right)">
                                      <p:cBhvr>
                                        <p:cTn id="16" dur="10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repeatCount="indefinite"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1000"/>
                                        <p:tgtEl>
                                          <p:spTgt spid="60"/>
                                        </p:tgtEl>
                                      </p:cBhvr>
                                    </p:animEffect>
                                  </p:childTnLst>
                                </p:cTn>
                              </p:par>
                              <p:par>
                                <p:cTn id="22" presetID="22" presetClass="entr" presetSubtype="8" repeatCount="indefinite"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1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repeatCount="indefinite"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up)">
                                      <p:cBhvr>
                                        <p:cTn id="29" dur="1000"/>
                                        <p:tgtEl>
                                          <p:spTgt spid="62"/>
                                        </p:tgtEl>
                                      </p:cBhvr>
                                    </p:animEffect>
                                  </p:childTnLst>
                                </p:cTn>
                              </p:par>
                              <p:par>
                                <p:cTn id="30" presetID="22" presetClass="entr" presetSubtype="2" repeatCount="indefinite"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right)">
                                      <p:cBhvr>
                                        <p:cTn id="32" dur="10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000"/>
                                        <p:tgtEl>
                                          <p:spTgt spid="3"/>
                                        </p:tgtEl>
                                      </p:cBhvr>
                                    </p:animEffect>
                                  </p:childTnLst>
                                </p:cTn>
                              </p:par>
                              <p:par>
                                <p:cTn id="41" presetID="10"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1" grpId="0" animBg="1"/>
      <p:bldP spid="63" grpId="0" animBg="1"/>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a:spLocks noChangeAspect="1" noChangeArrowheads="1" noTextEdit="1"/>
          </p:cNvSpPr>
          <p:nvPr/>
        </p:nvSpPr>
        <p:spPr bwMode="auto">
          <a:xfrm>
            <a:off x="2274888" y="1124680"/>
            <a:ext cx="4452937"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25" y="1200880"/>
            <a:ext cx="1620838"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6988" y="1200880"/>
            <a:ext cx="1620837"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sp>
        <p:nvSpPr>
          <p:cNvPr id="5" name="Rectangle 7"/>
          <p:cNvSpPr>
            <a:spLocks noChangeArrowheads="1"/>
          </p:cNvSpPr>
          <p:nvPr/>
        </p:nvSpPr>
        <p:spPr bwMode="auto">
          <a:xfrm>
            <a:off x="3852863" y="1224692"/>
            <a:ext cx="1603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dirty="0" smtClean="0">
                <a:solidFill>
                  <a:srgbClr val="00FF00"/>
                </a:solidFill>
                <a:latin typeface="Arial Black" panose="020B0A04020102020204" pitchFamily="34" charset="0"/>
              </a:rPr>
              <a:t>AW</a:t>
            </a:r>
            <a:endParaRPr lang="it-IT" altLang="it-IT" sz="2400" dirty="0">
              <a:latin typeface="Times New Roman" panose="02020603050405020304" pitchFamily="18" charset="0"/>
            </a:endParaRPr>
          </a:p>
        </p:txBody>
      </p:sp>
      <p:sp>
        <p:nvSpPr>
          <p:cNvPr id="6" name="Rectangle 8"/>
          <p:cNvSpPr>
            <a:spLocks noChangeArrowheads="1"/>
          </p:cNvSpPr>
          <p:nvPr/>
        </p:nvSpPr>
        <p:spPr bwMode="auto">
          <a:xfrm>
            <a:off x="3852863" y="1340580"/>
            <a:ext cx="18256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a:solidFill>
                  <a:srgbClr val="FF0000"/>
                </a:solidFill>
                <a:latin typeface="Arial Black" panose="020B0A04020102020204" pitchFamily="34" charset="0"/>
              </a:rPr>
              <a:t>LIW</a:t>
            </a:r>
            <a:endParaRPr lang="it-IT" altLang="it-IT" sz="2400">
              <a:latin typeface="Times New Roman" panose="02020603050405020304" pitchFamily="18" charset="0"/>
            </a:endParaRPr>
          </a:p>
        </p:txBody>
      </p:sp>
      <p:sp>
        <p:nvSpPr>
          <p:cNvPr id="7" name="Rectangle 9"/>
          <p:cNvSpPr>
            <a:spLocks noChangeArrowheads="1"/>
          </p:cNvSpPr>
          <p:nvPr/>
        </p:nvSpPr>
        <p:spPr bwMode="auto">
          <a:xfrm>
            <a:off x="3851275" y="1456467"/>
            <a:ext cx="2286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a:solidFill>
                  <a:srgbClr val="0033CC"/>
                </a:solidFill>
                <a:latin typeface="Arial Black" panose="020B0A04020102020204" pitchFamily="34" charset="0"/>
              </a:rPr>
              <a:t>ADW</a:t>
            </a:r>
            <a:endParaRPr lang="it-IT" altLang="it-IT" sz="2400">
              <a:latin typeface="Times New Roman" panose="02020603050405020304" pitchFamily="18" charset="0"/>
            </a:endParaRPr>
          </a:p>
        </p:txBody>
      </p:sp>
      <p:grpSp>
        <p:nvGrpSpPr>
          <p:cNvPr id="8" name="Group 10"/>
          <p:cNvGrpSpPr>
            <a:grpSpLocks/>
          </p:cNvGrpSpPr>
          <p:nvPr/>
        </p:nvGrpSpPr>
        <p:grpSpPr bwMode="auto">
          <a:xfrm>
            <a:off x="3559175" y="1272317"/>
            <a:ext cx="263525" cy="100013"/>
            <a:chOff x="2171" y="792"/>
            <a:chExt cx="166" cy="63"/>
          </a:xfrm>
        </p:grpSpPr>
        <p:sp>
          <p:nvSpPr>
            <p:cNvPr id="9" name="Freeform 11"/>
            <p:cNvSpPr>
              <a:spLocks/>
            </p:cNvSpPr>
            <p:nvPr/>
          </p:nvSpPr>
          <p:spPr bwMode="auto">
            <a:xfrm>
              <a:off x="2172" y="825"/>
              <a:ext cx="90" cy="30"/>
            </a:xfrm>
            <a:custGeom>
              <a:avLst/>
              <a:gdLst>
                <a:gd name="T0" fmla="*/ 0 w 90"/>
                <a:gd name="T1" fmla="*/ 25 h 30"/>
                <a:gd name="T2" fmla="*/ 86 w 90"/>
                <a:gd name="T3" fmla="*/ 0 h 30"/>
                <a:gd name="T4" fmla="*/ 90 w 90"/>
                <a:gd name="T5" fmla="*/ 5 h 30"/>
                <a:gd name="T6" fmla="*/ 5 w 90"/>
                <a:gd name="T7" fmla="*/ 30 h 30"/>
                <a:gd name="T8" fmla="*/ 0 w 90"/>
                <a:gd name="T9" fmla="*/ 25 h 30"/>
              </a:gdLst>
              <a:ahLst/>
              <a:cxnLst>
                <a:cxn ang="0">
                  <a:pos x="T0" y="T1"/>
                </a:cxn>
                <a:cxn ang="0">
                  <a:pos x="T2" y="T3"/>
                </a:cxn>
                <a:cxn ang="0">
                  <a:pos x="T4" y="T5"/>
                </a:cxn>
                <a:cxn ang="0">
                  <a:pos x="T6" y="T7"/>
                </a:cxn>
                <a:cxn ang="0">
                  <a:pos x="T8" y="T9"/>
                </a:cxn>
              </a:cxnLst>
              <a:rect l="0" t="0" r="r" b="b"/>
              <a:pathLst>
                <a:path w="90" h="30">
                  <a:moveTo>
                    <a:pt x="0" y="25"/>
                  </a:moveTo>
                  <a:lnTo>
                    <a:pt x="86" y="0"/>
                  </a:lnTo>
                  <a:lnTo>
                    <a:pt x="90" y="5"/>
                  </a:lnTo>
                  <a:lnTo>
                    <a:pt x="5" y="30"/>
                  </a:lnTo>
                  <a:lnTo>
                    <a:pt x="0" y="25"/>
                  </a:lnTo>
                  <a:close/>
                </a:path>
              </a:pathLst>
            </a:custGeom>
            <a:solidFill>
              <a:srgbClr val="31C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 name="Line 12"/>
            <p:cNvSpPr>
              <a:spLocks noChangeShapeType="1"/>
            </p:cNvSpPr>
            <p:nvPr/>
          </p:nvSpPr>
          <p:spPr bwMode="auto">
            <a:xfrm>
              <a:off x="2172" y="850"/>
              <a:ext cx="5" cy="5"/>
            </a:xfrm>
            <a:prstGeom prst="line">
              <a:avLst/>
            </a:prstGeom>
            <a:noFill/>
            <a:ln w="0">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 name="Freeform 13"/>
            <p:cNvSpPr>
              <a:spLocks/>
            </p:cNvSpPr>
            <p:nvPr/>
          </p:nvSpPr>
          <p:spPr bwMode="auto">
            <a:xfrm>
              <a:off x="2259" y="792"/>
              <a:ext cx="78" cy="50"/>
            </a:xfrm>
            <a:custGeom>
              <a:avLst/>
              <a:gdLst>
                <a:gd name="T0" fmla="*/ 0 w 78"/>
                <a:gd name="T1" fmla="*/ 45 h 50"/>
                <a:gd name="T2" fmla="*/ 74 w 78"/>
                <a:gd name="T3" fmla="*/ 0 h 50"/>
                <a:gd name="T4" fmla="*/ 78 w 78"/>
                <a:gd name="T5" fmla="*/ 5 h 50"/>
                <a:gd name="T6" fmla="*/ 4 w 78"/>
                <a:gd name="T7" fmla="*/ 50 h 50"/>
                <a:gd name="T8" fmla="*/ 0 w 78"/>
                <a:gd name="T9" fmla="*/ 45 h 50"/>
              </a:gdLst>
              <a:ahLst/>
              <a:cxnLst>
                <a:cxn ang="0">
                  <a:pos x="T0" y="T1"/>
                </a:cxn>
                <a:cxn ang="0">
                  <a:pos x="T2" y="T3"/>
                </a:cxn>
                <a:cxn ang="0">
                  <a:pos x="T4" y="T5"/>
                </a:cxn>
                <a:cxn ang="0">
                  <a:pos x="T6" y="T7"/>
                </a:cxn>
                <a:cxn ang="0">
                  <a:pos x="T8" y="T9"/>
                </a:cxn>
              </a:cxnLst>
              <a:rect l="0" t="0" r="r" b="b"/>
              <a:pathLst>
                <a:path w="78" h="50">
                  <a:moveTo>
                    <a:pt x="0" y="45"/>
                  </a:moveTo>
                  <a:lnTo>
                    <a:pt x="74" y="0"/>
                  </a:lnTo>
                  <a:lnTo>
                    <a:pt x="78" y="5"/>
                  </a:lnTo>
                  <a:lnTo>
                    <a:pt x="4" y="50"/>
                  </a:lnTo>
                  <a:lnTo>
                    <a:pt x="0" y="45"/>
                  </a:lnTo>
                  <a:close/>
                </a:path>
              </a:pathLst>
            </a:custGeom>
            <a:solidFill>
              <a:srgbClr val="36D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Line 14"/>
            <p:cNvSpPr>
              <a:spLocks noChangeShapeType="1"/>
            </p:cNvSpPr>
            <p:nvPr/>
          </p:nvSpPr>
          <p:spPr bwMode="auto">
            <a:xfrm>
              <a:off x="2259" y="837"/>
              <a:ext cx="4" cy="5"/>
            </a:xfrm>
            <a:prstGeom prst="line">
              <a:avLst/>
            </a:prstGeom>
            <a:noFill/>
            <a:ln w="0">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 name="Freeform 15"/>
            <p:cNvSpPr>
              <a:spLocks/>
            </p:cNvSpPr>
            <p:nvPr/>
          </p:nvSpPr>
          <p:spPr bwMode="auto">
            <a:xfrm>
              <a:off x="2171" y="792"/>
              <a:ext cx="162" cy="58"/>
            </a:xfrm>
            <a:custGeom>
              <a:avLst/>
              <a:gdLst>
                <a:gd name="T0" fmla="*/ 0 w 162"/>
                <a:gd name="T1" fmla="*/ 36 h 58"/>
                <a:gd name="T2" fmla="*/ 1 w 162"/>
                <a:gd name="T3" fmla="*/ 58 h 58"/>
                <a:gd name="T4" fmla="*/ 87 w 162"/>
                <a:gd name="T5" fmla="*/ 33 h 58"/>
                <a:gd name="T6" fmla="*/ 88 w 162"/>
                <a:gd name="T7" fmla="*/ 45 h 58"/>
                <a:gd name="T8" fmla="*/ 162 w 162"/>
                <a:gd name="T9" fmla="*/ 0 h 58"/>
                <a:gd name="T10" fmla="*/ 84 w 162"/>
                <a:gd name="T11" fmla="*/ 0 h 58"/>
                <a:gd name="T12" fmla="*/ 85 w 162"/>
                <a:gd name="T13" fmla="*/ 11 h 58"/>
                <a:gd name="T14" fmla="*/ 0 w 162"/>
                <a:gd name="T15" fmla="*/ 36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8">
                  <a:moveTo>
                    <a:pt x="0" y="36"/>
                  </a:moveTo>
                  <a:lnTo>
                    <a:pt x="1" y="58"/>
                  </a:lnTo>
                  <a:lnTo>
                    <a:pt x="87" y="33"/>
                  </a:lnTo>
                  <a:lnTo>
                    <a:pt x="88" y="45"/>
                  </a:lnTo>
                  <a:lnTo>
                    <a:pt x="162" y="0"/>
                  </a:lnTo>
                  <a:lnTo>
                    <a:pt x="84" y="0"/>
                  </a:lnTo>
                  <a:lnTo>
                    <a:pt x="85" y="11"/>
                  </a:lnTo>
                  <a:lnTo>
                    <a:pt x="0" y="36"/>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Line 16"/>
            <p:cNvSpPr>
              <a:spLocks noChangeShapeType="1"/>
            </p:cNvSpPr>
            <p:nvPr/>
          </p:nvSpPr>
          <p:spPr bwMode="auto">
            <a:xfrm>
              <a:off x="2171" y="828"/>
              <a:ext cx="1" cy="2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 name="Line 17"/>
            <p:cNvSpPr>
              <a:spLocks noChangeShapeType="1"/>
            </p:cNvSpPr>
            <p:nvPr/>
          </p:nvSpPr>
          <p:spPr bwMode="auto">
            <a:xfrm flipV="1">
              <a:off x="2172" y="825"/>
              <a:ext cx="86" cy="25"/>
            </a:xfrm>
            <a:prstGeom prst="line">
              <a:avLst/>
            </a:prstGeom>
            <a:noFill/>
            <a:ln w="7938">
              <a:solidFill>
                <a:srgbClr val="48FF4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 name="Line 18"/>
            <p:cNvSpPr>
              <a:spLocks noChangeShapeType="1"/>
            </p:cNvSpPr>
            <p:nvPr/>
          </p:nvSpPr>
          <p:spPr bwMode="auto">
            <a:xfrm>
              <a:off x="2258" y="825"/>
              <a:ext cx="1" cy="1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 name="Line 19"/>
            <p:cNvSpPr>
              <a:spLocks noChangeShapeType="1"/>
            </p:cNvSpPr>
            <p:nvPr/>
          </p:nvSpPr>
          <p:spPr bwMode="auto">
            <a:xfrm flipV="1">
              <a:off x="2259" y="792"/>
              <a:ext cx="74" cy="45"/>
            </a:xfrm>
            <a:prstGeom prst="line">
              <a:avLst/>
            </a:prstGeom>
            <a:noFill/>
            <a:ln w="7938">
              <a:solidFill>
                <a:srgbClr val="6FFF6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 name="Line 20"/>
            <p:cNvSpPr>
              <a:spLocks noChangeShapeType="1"/>
            </p:cNvSpPr>
            <p:nvPr/>
          </p:nvSpPr>
          <p:spPr bwMode="auto">
            <a:xfrm flipH="1">
              <a:off x="2255" y="792"/>
              <a:ext cx="78" cy="0"/>
            </a:xfrm>
            <a:prstGeom prst="line">
              <a:avLst/>
            </a:prstGeom>
            <a:noFill/>
            <a:ln w="7938">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 name="Line 21"/>
            <p:cNvSpPr>
              <a:spLocks noChangeShapeType="1"/>
            </p:cNvSpPr>
            <p:nvPr/>
          </p:nvSpPr>
          <p:spPr bwMode="auto">
            <a:xfrm>
              <a:off x="2255" y="792"/>
              <a:ext cx="1" cy="11"/>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 name="Line 22"/>
            <p:cNvSpPr>
              <a:spLocks noChangeShapeType="1"/>
            </p:cNvSpPr>
            <p:nvPr/>
          </p:nvSpPr>
          <p:spPr bwMode="auto">
            <a:xfrm flipH="1">
              <a:off x="2171" y="803"/>
              <a:ext cx="85" cy="25"/>
            </a:xfrm>
            <a:prstGeom prst="line">
              <a:avLst/>
            </a:prstGeom>
            <a:noFill/>
            <a:ln w="7938">
              <a:solidFill>
                <a:srgbClr val="2BA82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1" name="Group 23"/>
          <p:cNvGrpSpPr>
            <a:grpSpLocks/>
          </p:cNvGrpSpPr>
          <p:nvPr/>
        </p:nvGrpSpPr>
        <p:grpSpPr bwMode="auto">
          <a:xfrm>
            <a:off x="3565525" y="1389792"/>
            <a:ext cx="263525" cy="101600"/>
            <a:chOff x="2175" y="866"/>
            <a:chExt cx="166" cy="64"/>
          </a:xfrm>
        </p:grpSpPr>
        <p:sp>
          <p:nvSpPr>
            <p:cNvPr id="22" name="Freeform 24"/>
            <p:cNvSpPr>
              <a:spLocks/>
            </p:cNvSpPr>
            <p:nvPr/>
          </p:nvSpPr>
          <p:spPr bwMode="auto">
            <a:xfrm>
              <a:off x="2176" y="900"/>
              <a:ext cx="90" cy="30"/>
            </a:xfrm>
            <a:custGeom>
              <a:avLst/>
              <a:gdLst>
                <a:gd name="T0" fmla="*/ 0 w 90"/>
                <a:gd name="T1" fmla="*/ 25 h 30"/>
                <a:gd name="T2" fmla="*/ 86 w 90"/>
                <a:gd name="T3" fmla="*/ 0 h 30"/>
                <a:gd name="T4" fmla="*/ 90 w 90"/>
                <a:gd name="T5" fmla="*/ 5 h 30"/>
                <a:gd name="T6" fmla="*/ 5 w 90"/>
                <a:gd name="T7" fmla="*/ 30 h 30"/>
                <a:gd name="T8" fmla="*/ 0 w 90"/>
                <a:gd name="T9" fmla="*/ 25 h 30"/>
              </a:gdLst>
              <a:ahLst/>
              <a:cxnLst>
                <a:cxn ang="0">
                  <a:pos x="T0" y="T1"/>
                </a:cxn>
                <a:cxn ang="0">
                  <a:pos x="T2" y="T3"/>
                </a:cxn>
                <a:cxn ang="0">
                  <a:pos x="T4" y="T5"/>
                </a:cxn>
                <a:cxn ang="0">
                  <a:pos x="T6" y="T7"/>
                </a:cxn>
                <a:cxn ang="0">
                  <a:pos x="T8" y="T9"/>
                </a:cxn>
              </a:cxnLst>
              <a:rect l="0" t="0" r="r" b="b"/>
              <a:pathLst>
                <a:path w="90" h="30">
                  <a:moveTo>
                    <a:pt x="0" y="25"/>
                  </a:moveTo>
                  <a:lnTo>
                    <a:pt x="86" y="0"/>
                  </a:lnTo>
                  <a:lnTo>
                    <a:pt x="90" y="5"/>
                  </a:lnTo>
                  <a:lnTo>
                    <a:pt x="5" y="30"/>
                  </a:lnTo>
                  <a:lnTo>
                    <a:pt x="0" y="25"/>
                  </a:lnTo>
                  <a:close/>
                </a:path>
              </a:pathLst>
            </a:custGeom>
            <a:solidFill>
              <a:srgbClr val="F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Line 25"/>
            <p:cNvSpPr>
              <a:spLocks noChangeShapeType="1"/>
            </p:cNvSpPr>
            <p:nvPr/>
          </p:nvSpPr>
          <p:spPr bwMode="auto">
            <a:xfrm>
              <a:off x="2176" y="925"/>
              <a:ext cx="5" cy="5"/>
            </a:xfrm>
            <a:prstGeom prst="line">
              <a:avLst/>
            </a:prstGeom>
            <a:noFill/>
            <a:ln w="0">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 name="Freeform 26"/>
            <p:cNvSpPr>
              <a:spLocks/>
            </p:cNvSpPr>
            <p:nvPr/>
          </p:nvSpPr>
          <p:spPr bwMode="auto">
            <a:xfrm>
              <a:off x="2263" y="867"/>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 name="Line 27"/>
            <p:cNvSpPr>
              <a:spLocks noChangeShapeType="1"/>
            </p:cNvSpPr>
            <p:nvPr/>
          </p:nvSpPr>
          <p:spPr bwMode="auto">
            <a:xfrm>
              <a:off x="2263" y="91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 name="Freeform 28"/>
            <p:cNvSpPr>
              <a:spLocks/>
            </p:cNvSpPr>
            <p:nvPr/>
          </p:nvSpPr>
          <p:spPr bwMode="auto">
            <a:xfrm>
              <a:off x="2175" y="866"/>
              <a:ext cx="162" cy="59"/>
            </a:xfrm>
            <a:custGeom>
              <a:avLst/>
              <a:gdLst>
                <a:gd name="T0" fmla="*/ 0 w 162"/>
                <a:gd name="T1" fmla="*/ 36 h 59"/>
                <a:gd name="T2" fmla="*/ 1 w 162"/>
                <a:gd name="T3" fmla="*/ 59 h 59"/>
                <a:gd name="T4" fmla="*/ 87 w 162"/>
                <a:gd name="T5" fmla="*/ 34 h 59"/>
                <a:gd name="T6" fmla="*/ 88 w 162"/>
                <a:gd name="T7" fmla="*/ 45 h 59"/>
                <a:gd name="T8" fmla="*/ 162 w 162"/>
                <a:gd name="T9" fmla="*/ 1 h 59"/>
                <a:gd name="T10" fmla="*/ 84 w 162"/>
                <a:gd name="T11" fmla="*/ 0 h 59"/>
                <a:gd name="T12" fmla="*/ 85 w 162"/>
                <a:gd name="T13" fmla="*/ 11 h 59"/>
                <a:gd name="T14" fmla="*/ 0 w 162"/>
                <a:gd name="T15" fmla="*/ 36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6"/>
                  </a:moveTo>
                  <a:lnTo>
                    <a:pt x="1" y="59"/>
                  </a:lnTo>
                  <a:lnTo>
                    <a:pt x="87" y="34"/>
                  </a:lnTo>
                  <a:lnTo>
                    <a:pt x="88" y="45"/>
                  </a:lnTo>
                  <a:lnTo>
                    <a:pt x="162" y="1"/>
                  </a:lnTo>
                  <a:lnTo>
                    <a:pt x="84" y="0"/>
                  </a:lnTo>
                  <a:lnTo>
                    <a:pt x="85" y="11"/>
                  </a:lnTo>
                  <a:lnTo>
                    <a:pt x="0"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 name="Line 29"/>
            <p:cNvSpPr>
              <a:spLocks noChangeShapeType="1"/>
            </p:cNvSpPr>
            <p:nvPr/>
          </p:nvSpPr>
          <p:spPr bwMode="auto">
            <a:xfrm>
              <a:off x="2175" y="902"/>
              <a:ext cx="1" cy="23"/>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 name="Line 30"/>
            <p:cNvSpPr>
              <a:spLocks noChangeShapeType="1"/>
            </p:cNvSpPr>
            <p:nvPr/>
          </p:nvSpPr>
          <p:spPr bwMode="auto">
            <a:xfrm flipV="1">
              <a:off x="2176" y="900"/>
              <a:ext cx="86" cy="25"/>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 name="Line 31"/>
            <p:cNvSpPr>
              <a:spLocks noChangeShapeType="1"/>
            </p:cNvSpPr>
            <p:nvPr/>
          </p:nvSpPr>
          <p:spPr bwMode="auto">
            <a:xfrm>
              <a:off x="2262" y="900"/>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 name="Line 32"/>
            <p:cNvSpPr>
              <a:spLocks noChangeShapeType="1"/>
            </p:cNvSpPr>
            <p:nvPr/>
          </p:nvSpPr>
          <p:spPr bwMode="auto">
            <a:xfrm flipV="1">
              <a:off x="2263" y="867"/>
              <a:ext cx="74" cy="44"/>
            </a:xfrm>
            <a:prstGeom prst="line">
              <a:avLst/>
            </a:prstGeom>
            <a:noFill/>
            <a:ln w="7938">
              <a:solidFill>
                <a:srgbClr val="FF27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 name="Line 33"/>
            <p:cNvSpPr>
              <a:spLocks noChangeShapeType="1"/>
            </p:cNvSpPr>
            <p:nvPr/>
          </p:nvSpPr>
          <p:spPr bwMode="auto">
            <a:xfrm flipH="1" flipV="1">
              <a:off x="2259" y="866"/>
              <a:ext cx="78" cy="1"/>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 name="Line 34"/>
            <p:cNvSpPr>
              <a:spLocks noChangeShapeType="1"/>
            </p:cNvSpPr>
            <p:nvPr/>
          </p:nvSpPr>
          <p:spPr bwMode="auto">
            <a:xfrm>
              <a:off x="2259" y="866"/>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 name="Line 35"/>
            <p:cNvSpPr>
              <a:spLocks noChangeShapeType="1"/>
            </p:cNvSpPr>
            <p:nvPr/>
          </p:nvSpPr>
          <p:spPr bwMode="auto">
            <a:xfrm flipH="1">
              <a:off x="2175" y="877"/>
              <a:ext cx="85" cy="25"/>
            </a:xfrm>
            <a:prstGeom prst="line">
              <a:avLst/>
            </a:prstGeom>
            <a:noFill/>
            <a:ln w="7938">
              <a:solidFill>
                <a:srgbClr val="D20101"/>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34" name="Group 36"/>
          <p:cNvGrpSpPr>
            <a:grpSpLocks/>
          </p:cNvGrpSpPr>
          <p:nvPr/>
        </p:nvGrpSpPr>
        <p:grpSpPr bwMode="auto">
          <a:xfrm>
            <a:off x="3565525" y="1512030"/>
            <a:ext cx="263525" cy="101600"/>
            <a:chOff x="2175" y="943"/>
            <a:chExt cx="166" cy="64"/>
          </a:xfrm>
        </p:grpSpPr>
        <p:sp>
          <p:nvSpPr>
            <p:cNvPr id="35" name="Freeform 37"/>
            <p:cNvSpPr>
              <a:spLocks/>
            </p:cNvSpPr>
            <p:nvPr/>
          </p:nvSpPr>
          <p:spPr bwMode="auto">
            <a:xfrm>
              <a:off x="2176" y="977"/>
              <a:ext cx="90" cy="30"/>
            </a:xfrm>
            <a:custGeom>
              <a:avLst/>
              <a:gdLst>
                <a:gd name="T0" fmla="*/ 0 w 90"/>
                <a:gd name="T1" fmla="*/ 25 h 30"/>
                <a:gd name="T2" fmla="*/ 86 w 90"/>
                <a:gd name="T3" fmla="*/ 0 h 30"/>
                <a:gd name="T4" fmla="*/ 90 w 90"/>
                <a:gd name="T5" fmla="*/ 5 h 30"/>
                <a:gd name="T6" fmla="*/ 5 w 90"/>
                <a:gd name="T7" fmla="*/ 30 h 30"/>
                <a:gd name="T8" fmla="*/ 0 w 90"/>
                <a:gd name="T9" fmla="*/ 25 h 30"/>
              </a:gdLst>
              <a:ahLst/>
              <a:cxnLst>
                <a:cxn ang="0">
                  <a:pos x="T0" y="T1"/>
                </a:cxn>
                <a:cxn ang="0">
                  <a:pos x="T2" y="T3"/>
                </a:cxn>
                <a:cxn ang="0">
                  <a:pos x="T4" y="T5"/>
                </a:cxn>
                <a:cxn ang="0">
                  <a:pos x="T6" y="T7"/>
                </a:cxn>
                <a:cxn ang="0">
                  <a:pos x="T8" y="T9"/>
                </a:cxn>
              </a:cxnLst>
              <a:rect l="0" t="0" r="r" b="b"/>
              <a:pathLst>
                <a:path w="90" h="30">
                  <a:moveTo>
                    <a:pt x="0" y="25"/>
                  </a:moveTo>
                  <a:lnTo>
                    <a:pt x="86" y="0"/>
                  </a:lnTo>
                  <a:lnTo>
                    <a:pt x="90" y="5"/>
                  </a:lnTo>
                  <a:lnTo>
                    <a:pt x="5" y="30"/>
                  </a:lnTo>
                  <a:lnTo>
                    <a:pt x="0" y="25"/>
                  </a:lnTo>
                  <a:close/>
                </a:path>
              </a:pathLst>
            </a:custGeom>
            <a:solidFill>
              <a:srgbClr val="0000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 name="Line 38"/>
            <p:cNvSpPr>
              <a:spLocks noChangeShapeType="1"/>
            </p:cNvSpPr>
            <p:nvPr/>
          </p:nvSpPr>
          <p:spPr bwMode="auto">
            <a:xfrm>
              <a:off x="2176" y="1002"/>
              <a:ext cx="5" cy="5"/>
            </a:xfrm>
            <a:prstGeom prst="line">
              <a:avLst/>
            </a:prstGeom>
            <a:noFill/>
            <a:ln w="0">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7" name="Freeform 39"/>
            <p:cNvSpPr>
              <a:spLocks/>
            </p:cNvSpPr>
            <p:nvPr/>
          </p:nvSpPr>
          <p:spPr bwMode="auto">
            <a:xfrm>
              <a:off x="2263" y="944"/>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8" name="Line 40"/>
            <p:cNvSpPr>
              <a:spLocks noChangeShapeType="1"/>
            </p:cNvSpPr>
            <p:nvPr/>
          </p:nvSpPr>
          <p:spPr bwMode="auto">
            <a:xfrm>
              <a:off x="2263" y="988"/>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9" name="Freeform 41"/>
            <p:cNvSpPr>
              <a:spLocks/>
            </p:cNvSpPr>
            <p:nvPr/>
          </p:nvSpPr>
          <p:spPr bwMode="auto">
            <a:xfrm>
              <a:off x="2175" y="943"/>
              <a:ext cx="162" cy="59"/>
            </a:xfrm>
            <a:custGeom>
              <a:avLst/>
              <a:gdLst>
                <a:gd name="T0" fmla="*/ 0 w 162"/>
                <a:gd name="T1" fmla="*/ 37 h 59"/>
                <a:gd name="T2" fmla="*/ 1 w 162"/>
                <a:gd name="T3" fmla="*/ 59 h 59"/>
                <a:gd name="T4" fmla="*/ 87 w 162"/>
                <a:gd name="T5" fmla="*/ 34 h 59"/>
                <a:gd name="T6" fmla="*/ 88 w 162"/>
                <a:gd name="T7" fmla="*/ 45 h 59"/>
                <a:gd name="T8" fmla="*/ 162 w 162"/>
                <a:gd name="T9" fmla="*/ 1 h 59"/>
                <a:gd name="T10" fmla="*/ 84 w 162"/>
                <a:gd name="T11" fmla="*/ 0 h 59"/>
                <a:gd name="T12" fmla="*/ 85 w 162"/>
                <a:gd name="T13" fmla="*/ 12 h 59"/>
                <a:gd name="T14" fmla="*/ 0 w 162"/>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7"/>
                  </a:moveTo>
                  <a:lnTo>
                    <a:pt x="1" y="59"/>
                  </a:lnTo>
                  <a:lnTo>
                    <a:pt x="87" y="34"/>
                  </a:lnTo>
                  <a:lnTo>
                    <a:pt x="88" y="45"/>
                  </a:lnTo>
                  <a:lnTo>
                    <a:pt x="162" y="1"/>
                  </a:lnTo>
                  <a:lnTo>
                    <a:pt x="84" y="0"/>
                  </a:lnTo>
                  <a:lnTo>
                    <a:pt x="85" y="12"/>
                  </a:lnTo>
                  <a:lnTo>
                    <a:pt x="0" y="3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0" name="Line 42"/>
            <p:cNvSpPr>
              <a:spLocks noChangeShapeType="1"/>
            </p:cNvSpPr>
            <p:nvPr/>
          </p:nvSpPr>
          <p:spPr bwMode="auto">
            <a:xfrm>
              <a:off x="2175" y="980"/>
              <a:ext cx="1" cy="2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1" name="Line 43"/>
            <p:cNvSpPr>
              <a:spLocks noChangeShapeType="1"/>
            </p:cNvSpPr>
            <p:nvPr/>
          </p:nvSpPr>
          <p:spPr bwMode="auto">
            <a:xfrm flipV="1">
              <a:off x="2176" y="977"/>
              <a:ext cx="86" cy="25"/>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2" name="Line 44"/>
            <p:cNvSpPr>
              <a:spLocks noChangeShapeType="1"/>
            </p:cNvSpPr>
            <p:nvPr/>
          </p:nvSpPr>
          <p:spPr bwMode="auto">
            <a:xfrm>
              <a:off x="2262" y="977"/>
              <a:ext cx="1" cy="11"/>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3" name="Line 45"/>
            <p:cNvSpPr>
              <a:spLocks noChangeShapeType="1"/>
            </p:cNvSpPr>
            <p:nvPr/>
          </p:nvSpPr>
          <p:spPr bwMode="auto">
            <a:xfrm flipV="1">
              <a:off x="2263" y="944"/>
              <a:ext cx="74" cy="44"/>
            </a:xfrm>
            <a:prstGeom prst="line">
              <a:avLst/>
            </a:prstGeom>
            <a:noFill/>
            <a:ln w="7938">
              <a:solidFill>
                <a:srgbClr val="2727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4" name="Line 46"/>
            <p:cNvSpPr>
              <a:spLocks noChangeShapeType="1"/>
            </p:cNvSpPr>
            <p:nvPr/>
          </p:nvSpPr>
          <p:spPr bwMode="auto">
            <a:xfrm flipH="1" flipV="1">
              <a:off x="2259" y="943"/>
              <a:ext cx="78" cy="1"/>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5" name="Line 47"/>
            <p:cNvSpPr>
              <a:spLocks noChangeShapeType="1"/>
            </p:cNvSpPr>
            <p:nvPr/>
          </p:nvSpPr>
          <p:spPr bwMode="auto">
            <a:xfrm>
              <a:off x="2259" y="943"/>
              <a:ext cx="1" cy="1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6" name="Line 48"/>
            <p:cNvSpPr>
              <a:spLocks noChangeShapeType="1"/>
            </p:cNvSpPr>
            <p:nvPr/>
          </p:nvSpPr>
          <p:spPr bwMode="auto">
            <a:xfrm flipH="1">
              <a:off x="2175" y="955"/>
              <a:ext cx="85" cy="25"/>
            </a:xfrm>
            <a:prstGeom prst="line">
              <a:avLst/>
            </a:prstGeom>
            <a:noFill/>
            <a:ln w="7938">
              <a:solidFill>
                <a:srgbClr val="0101D2"/>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89" name="Rectangle 91"/>
          <p:cNvSpPr>
            <a:spLocks noChangeArrowheads="1"/>
          </p:cNvSpPr>
          <p:nvPr/>
        </p:nvSpPr>
        <p:spPr bwMode="auto">
          <a:xfrm>
            <a:off x="6105525" y="1229455"/>
            <a:ext cx="1603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dirty="0" smtClean="0">
                <a:solidFill>
                  <a:srgbClr val="00FF00"/>
                </a:solidFill>
                <a:latin typeface="Arial Black" panose="020B0A04020102020204" pitchFamily="34" charset="0"/>
              </a:rPr>
              <a:t>AW</a:t>
            </a:r>
            <a:endParaRPr lang="it-IT" altLang="it-IT" sz="2400" dirty="0">
              <a:latin typeface="Times New Roman" panose="02020603050405020304" pitchFamily="18" charset="0"/>
            </a:endParaRPr>
          </a:p>
        </p:txBody>
      </p:sp>
      <p:sp>
        <p:nvSpPr>
          <p:cNvPr id="90" name="Rectangle 92"/>
          <p:cNvSpPr>
            <a:spLocks noChangeArrowheads="1"/>
          </p:cNvSpPr>
          <p:nvPr/>
        </p:nvSpPr>
        <p:spPr bwMode="auto">
          <a:xfrm>
            <a:off x="6103938" y="1343755"/>
            <a:ext cx="18256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a:solidFill>
                  <a:srgbClr val="FF0000"/>
                </a:solidFill>
                <a:latin typeface="Arial Black" panose="020B0A04020102020204" pitchFamily="34" charset="0"/>
              </a:rPr>
              <a:t>LIW</a:t>
            </a:r>
            <a:endParaRPr lang="it-IT" altLang="it-IT" sz="2400">
              <a:latin typeface="Times New Roman" panose="02020603050405020304" pitchFamily="18" charset="0"/>
            </a:endParaRPr>
          </a:p>
        </p:txBody>
      </p:sp>
      <p:sp>
        <p:nvSpPr>
          <p:cNvPr id="91" name="Rectangle 93"/>
          <p:cNvSpPr>
            <a:spLocks noChangeArrowheads="1"/>
          </p:cNvSpPr>
          <p:nvPr/>
        </p:nvSpPr>
        <p:spPr bwMode="auto">
          <a:xfrm>
            <a:off x="6103938" y="1459642"/>
            <a:ext cx="2286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dirty="0">
                <a:solidFill>
                  <a:srgbClr val="0033CC"/>
                </a:solidFill>
                <a:latin typeface="Arial Black" panose="020B0A04020102020204" pitchFamily="34" charset="0"/>
              </a:rPr>
              <a:t>ADW</a:t>
            </a:r>
            <a:endParaRPr lang="it-IT" altLang="it-IT" sz="2400" dirty="0">
              <a:latin typeface="Times New Roman" panose="02020603050405020304" pitchFamily="18" charset="0"/>
            </a:endParaRPr>
          </a:p>
        </p:txBody>
      </p:sp>
      <p:grpSp>
        <p:nvGrpSpPr>
          <p:cNvPr id="92" name="Group 94"/>
          <p:cNvGrpSpPr>
            <a:grpSpLocks/>
          </p:cNvGrpSpPr>
          <p:nvPr/>
        </p:nvGrpSpPr>
        <p:grpSpPr bwMode="auto">
          <a:xfrm>
            <a:off x="5811838" y="1275492"/>
            <a:ext cx="263525" cy="100013"/>
            <a:chOff x="3790" y="794"/>
            <a:chExt cx="166" cy="63"/>
          </a:xfrm>
        </p:grpSpPr>
        <p:sp>
          <p:nvSpPr>
            <p:cNvPr id="93" name="Freeform 95"/>
            <p:cNvSpPr>
              <a:spLocks/>
            </p:cNvSpPr>
            <p:nvPr/>
          </p:nvSpPr>
          <p:spPr bwMode="auto">
            <a:xfrm>
              <a:off x="3792" y="827"/>
              <a:ext cx="89" cy="30"/>
            </a:xfrm>
            <a:custGeom>
              <a:avLst/>
              <a:gdLst>
                <a:gd name="T0" fmla="*/ 0 w 89"/>
                <a:gd name="T1" fmla="*/ 25 h 30"/>
                <a:gd name="T2" fmla="*/ 85 w 89"/>
                <a:gd name="T3" fmla="*/ 0 h 30"/>
                <a:gd name="T4" fmla="*/ 89 w 89"/>
                <a:gd name="T5" fmla="*/ 6 h 30"/>
                <a:gd name="T6" fmla="*/ 4 w 89"/>
                <a:gd name="T7" fmla="*/ 30 h 30"/>
                <a:gd name="T8" fmla="*/ 0 w 89"/>
                <a:gd name="T9" fmla="*/ 25 h 30"/>
              </a:gdLst>
              <a:ahLst/>
              <a:cxnLst>
                <a:cxn ang="0">
                  <a:pos x="T0" y="T1"/>
                </a:cxn>
                <a:cxn ang="0">
                  <a:pos x="T2" y="T3"/>
                </a:cxn>
                <a:cxn ang="0">
                  <a:pos x="T4" y="T5"/>
                </a:cxn>
                <a:cxn ang="0">
                  <a:pos x="T6" y="T7"/>
                </a:cxn>
                <a:cxn ang="0">
                  <a:pos x="T8" y="T9"/>
                </a:cxn>
              </a:cxnLst>
              <a:rect l="0" t="0" r="r" b="b"/>
              <a:pathLst>
                <a:path w="89" h="30">
                  <a:moveTo>
                    <a:pt x="0" y="25"/>
                  </a:moveTo>
                  <a:lnTo>
                    <a:pt x="85" y="0"/>
                  </a:lnTo>
                  <a:lnTo>
                    <a:pt x="89" y="6"/>
                  </a:lnTo>
                  <a:lnTo>
                    <a:pt x="4" y="30"/>
                  </a:lnTo>
                  <a:lnTo>
                    <a:pt x="0" y="25"/>
                  </a:lnTo>
                  <a:close/>
                </a:path>
              </a:pathLst>
            </a:custGeom>
            <a:solidFill>
              <a:srgbClr val="31C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4" name="Line 96"/>
            <p:cNvSpPr>
              <a:spLocks noChangeShapeType="1"/>
            </p:cNvSpPr>
            <p:nvPr/>
          </p:nvSpPr>
          <p:spPr bwMode="auto">
            <a:xfrm>
              <a:off x="3792" y="852"/>
              <a:ext cx="4" cy="5"/>
            </a:xfrm>
            <a:prstGeom prst="line">
              <a:avLst/>
            </a:prstGeom>
            <a:noFill/>
            <a:ln w="0">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 name="Freeform 97"/>
            <p:cNvSpPr>
              <a:spLocks/>
            </p:cNvSpPr>
            <p:nvPr/>
          </p:nvSpPr>
          <p:spPr bwMode="auto">
            <a:xfrm>
              <a:off x="3878" y="794"/>
              <a:ext cx="78" cy="50"/>
            </a:xfrm>
            <a:custGeom>
              <a:avLst/>
              <a:gdLst>
                <a:gd name="T0" fmla="*/ 0 w 78"/>
                <a:gd name="T1" fmla="*/ 45 h 50"/>
                <a:gd name="T2" fmla="*/ 74 w 78"/>
                <a:gd name="T3" fmla="*/ 0 h 50"/>
                <a:gd name="T4" fmla="*/ 78 w 78"/>
                <a:gd name="T5" fmla="*/ 5 h 50"/>
                <a:gd name="T6" fmla="*/ 4 w 78"/>
                <a:gd name="T7" fmla="*/ 50 h 50"/>
                <a:gd name="T8" fmla="*/ 0 w 78"/>
                <a:gd name="T9" fmla="*/ 45 h 50"/>
              </a:gdLst>
              <a:ahLst/>
              <a:cxnLst>
                <a:cxn ang="0">
                  <a:pos x="T0" y="T1"/>
                </a:cxn>
                <a:cxn ang="0">
                  <a:pos x="T2" y="T3"/>
                </a:cxn>
                <a:cxn ang="0">
                  <a:pos x="T4" y="T5"/>
                </a:cxn>
                <a:cxn ang="0">
                  <a:pos x="T6" y="T7"/>
                </a:cxn>
                <a:cxn ang="0">
                  <a:pos x="T8" y="T9"/>
                </a:cxn>
              </a:cxnLst>
              <a:rect l="0" t="0" r="r" b="b"/>
              <a:pathLst>
                <a:path w="78" h="50">
                  <a:moveTo>
                    <a:pt x="0" y="45"/>
                  </a:moveTo>
                  <a:lnTo>
                    <a:pt x="74" y="0"/>
                  </a:lnTo>
                  <a:lnTo>
                    <a:pt x="78" y="5"/>
                  </a:lnTo>
                  <a:lnTo>
                    <a:pt x="4" y="50"/>
                  </a:lnTo>
                  <a:lnTo>
                    <a:pt x="0" y="45"/>
                  </a:lnTo>
                  <a:close/>
                </a:path>
              </a:pathLst>
            </a:custGeom>
            <a:solidFill>
              <a:srgbClr val="36D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6" name="Line 98"/>
            <p:cNvSpPr>
              <a:spLocks noChangeShapeType="1"/>
            </p:cNvSpPr>
            <p:nvPr/>
          </p:nvSpPr>
          <p:spPr bwMode="auto">
            <a:xfrm>
              <a:off x="3878" y="839"/>
              <a:ext cx="4" cy="5"/>
            </a:xfrm>
            <a:prstGeom prst="line">
              <a:avLst/>
            </a:prstGeom>
            <a:noFill/>
            <a:ln w="0">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 name="Freeform 99"/>
            <p:cNvSpPr>
              <a:spLocks/>
            </p:cNvSpPr>
            <p:nvPr/>
          </p:nvSpPr>
          <p:spPr bwMode="auto">
            <a:xfrm>
              <a:off x="3790" y="794"/>
              <a:ext cx="162" cy="58"/>
            </a:xfrm>
            <a:custGeom>
              <a:avLst/>
              <a:gdLst>
                <a:gd name="T0" fmla="*/ 0 w 162"/>
                <a:gd name="T1" fmla="*/ 36 h 58"/>
                <a:gd name="T2" fmla="*/ 2 w 162"/>
                <a:gd name="T3" fmla="*/ 58 h 58"/>
                <a:gd name="T4" fmla="*/ 87 w 162"/>
                <a:gd name="T5" fmla="*/ 33 h 58"/>
                <a:gd name="T6" fmla="*/ 88 w 162"/>
                <a:gd name="T7" fmla="*/ 45 h 58"/>
                <a:gd name="T8" fmla="*/ 162 w 162"/>
                <a:gd name="T9" fmla="*/ 0 h 58"/>
                <a:gd name="T10" fmla="*/ 84 w 162"/>
                <a:gd name="T11" fmla="*/ 0 h 58"/>
                <a:gd name="T12" fmla="*/ 85 w 162"/>
                <a:gd name="T13" fmla="*/ 11 h 58"/>
                <a:gd name="T14" fmla="*/ 0 w 162"/>
                <a:gd name="T15" fmla="*/ 36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8">
                  <a:moveTo>
                    <a:pt x="0" y="36"/>
                  </a:moveTo>
                  <a:lnTo>
                    <a:pt x="2" y="58"/>
                  </a:lnTo>
                  <a:lnTo>
                    <a:pt x="87" y="33"/>
                  </a:lnTo>
                  <a:lnTo>
                    <a:pt x="88" y="45"/>
                  </a:lnTo>
                  <a:lnTo>
                    <a:pt x="162" y="0"/>
                  </a:lnTo>
                  <a:lnTo>
                    <a:pt x="84" y="0"/>
                  </a:lnTo>
                  <a:lnTo>
                    <a:pt x="85" y="11"/>
                  </a:lnTo>
                  <a:lnTo>
                    <a:pt x="0" y="36"/>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 name="Line 100"/>
            <p:cNvSpPr>
              <a:spLocks noChangeShapeType="1"/>
            </p:cNvSpPr>
            <p:nvPr/>
          </p:nvSpPr>
          <p:spPr bwMode="auto">
            <a:xfrm>
              <a:off x="3790" y="830"/>
              <a:ext cx="2" cy="2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 name="Line 101"/>
            <p:cNvSpPr>
              <a:spLocks noChangeShapeType="1"/>
            </p:cNvSpPr>
            <p:nvPr/>
          </p:nvSpPr>
          <p:spPr bwMode="auto">
            <a:xfrm flipV="1">
              <a:off x="3792" y="827"/>
              <a:ext cx="85" cy="25"/>
            </a:xfrm>
            <a:prstGeom prst="line">
              <a:avLst/>
            </a:prstGeom>
            <a:noFill/>
            <a:ln w="7938">
              <a:solidFill>
                <a:srgbClr val="48FF4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 name="Line 102"/>
            <p:cNvSpPr>
              <a:spLocks noChangeShapeType="1"/>
            </p:cNvSpPr>
            <p:nvPr/>
          </p:nvSpPr>
          <p:spPr bwMode="auto">
            <a:xfrm>
              <a:off x="3877" y="827"/>
              <a:ext cx="1" cy="1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 name="Line 103"/>
            <p:cNvSpPr>
              <a:spLocks noChangeShapeType="1"/>
            </p:cNvSpPr>
            <p:nvPr/>
          </p:nvSpPr>
          <p:spPr bwMode="auto">
            <a:xfrm flipV="1">
              <a:off x="3878" y="794"/>
              <a:ext cx="74" cy="45"/>
            </a:xfrm>
            <a:prstGeom prst="line">
              <a:avLst/>
            </a:prstGeom>
            <a:noFill/>
            <a:ln w="7938">
              <a:solidFill>
                <a:srgbClr val="6FFF6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 name="Line 104"/>
            <p:cNvSpPr>
              <a:spLocks noChangeShapeType="1"/>
            </p:cNvSpPr>
            <p:nvPr/>
          </p:nvSpPr>
          <p:spPr bwMode="auto">
            <a:xfrm flipH="1">
              <a:off x="3874" y="794"/>
              <a:ext cx="78" cy="0"/>
            </a:xfrm>
            <a:prstGeom prst="line">
              <a:avLst/>
            </a:prstGeom>
            <a:noFill/>
            <a:ln w="7938">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 name="Line 105"/>
            <p:cNvSpPr>
              <a:spLocks noChangeShapeType="1"/>
            </p:cNvSpPr>
            <p:nvPr/>
          </p:nvSpPr>
          <p:spPr bwMode="auto">
            <a:xfrm>
              <a:off x="3874" y="794"/>
              <a:ext cx="1" cy="11"/>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 name="Line 106"/>
            <p:cNvSpPr>
              <a:spLocks noChangeShapeType="1"/>
            </p:cNvSpPr>
            <p:nvPr/>
          </p:nvSpPr>
          <p:spPr bwMode="auto">
            <a:xfrm flipH="1">
              <a:off x="3790" y="805"/>
              <a:ext cx="85" cy="25"/>
            </a:xfrm>
            <a:prstGeom prst="line">
              <a:avLst/>
            </a:prstGeom>
            <a:noFill/>
            <a:ln w="7938">
              <a:solidFill>
                <a:srgbClr val="2BA82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05" name="Group 107"/>
          <p:cNvGrpSpPr>
            <a:grpSpLocks/>
          </p:cNvGrpSpPr>
          <p:nvPr/>
        </p:nvGrpSpPr>
        <p:grpSpPr bwMode="auto">
          <a:xfrm>
            <a:off x="5818188" y="1392967"/>
            <a:ext cx="263525" cy="101600"/>
            <a:chOff x="3794" y="868"/>
            <a:chExt cx="166" cy="64"/>
          </a:xfrm>
        </p:grpSpPr>
        <p:sp>
          <p:nvSpPr>
            <p:cNvPr id="106" name="Freeform 108"/>
            <p:cNvSpPr>
              <a:spLocks/>
            </p:cNvSpPr>
            <p:nvPr/>
          </p:nvSpPr>
          <p:spPr bwMode="auto">
            <a:xfrm>
              <a:off x="3796" y="902"/>
              <a:ext cx="89" cy="30"/>
            </a:xfrm>
            <a:custGeom>
              <a:avLst/>
              <a:gdLst>
                <a:gd name="T0" fmla="*/ 0 w 89"/>
                <a:gd name="T1" fmla="*/ 25 h 30"/>
                <a:gd name="T2" fmla="*/ 85 w 89"/>
                <a:gd name="T3" fmla="*/ 0 h 30"/>
                <a:gd name="T4" fmla="*/ 89 w 89"/>
                <a:gd name="T5" fmla="*/ 5 h 30"/>
                <a:gd name="T6" fmla="*/ 4 w 89"/>
                <a:gd name="T7" fmla="*/ 30 h 30"/>
                <a:gd name="T8" fmla="*/ 0 w 89"/>
                <a:gd name="T9" fmla="*/ 25 h 30"/>
              </a:gdLst>
              <a:ahLst/>
              <a:cxnLst>
                <a:cxn ang="0">
                  <a:pos x="T0" y="T1"/>
                </a:cxn>
                <a:cxn ang="0">
                  <a:pos x="T2" y="T3"/>
                </a:cxn>
                <a:cxn ang="0">
                  <a:pos x="T4" y="T5"/>
                </a:cxn>
                <a:cxn ang="0">
                  <a:pos x="T6" y="T7"/>
                </a:cxn>
                <a:cxn ang="0">
                  <a:pos x="T8" y="T9"/>
                </a:cxn>
              </a:cxnLst>
              <a:rect l="0" t="0" r="r" b="b"/>
              <a:pathLst>
                <a:path w="89" h="30">
                  <a:moveTo>
                    <a:pt x="0" y="25"/>
                  </a:moveTo>
                  <a:lnTo>
                    <a:pt x="85" y="0"/>
                  </a:lnTo>
                  <a:lnTo>
                    <a:pt x="89" y="5"/>
                  </a:lnTo>
                  <a:lnTo>
                    <a:pt x="4" y="30"/>
                  </a:lnTo>
                  <a:lnTo>
                    <a:pt x="0" y="25"/>
                  </a:lnTo>
                  <a:close/>
                </a:path>
              </a:pathLst>
            </a:custGeom>
            <a:solidFill>
              <a:srgbClr val="F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 name="Line 109"/>
            <p:cNvSpPr>
              <a:spLocks noChangeShapeType="1"/>
            </p:cNvSpPr>
            <p:nvPr/>
          </p:nvSpPr>
          <p:spPr bwMode="auto">
            <a:xfrm>
              <a:off x="3796" y="927"/>
              <a:ext cx="4" cy="5"/>
            </a:xfrm>
            <a:prstGeom prst="line">
              <a:avLst/>
            </a:prstGeom>
            <a:noFill/>
            <a:ln w="0">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 name="Freeform 110"/>
            <p:cNvSpPr>
              <a:spLocks/>
            </p:cNvSpPr>
            <p:nvPr/>
          </p:nvSpPr>
          <p:spPr bwMode="auto">
            <a:xfrm>
              <a:off x="3882" y="869"/>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 name="Line 111"/>
            <p:cNvSpPr>
              <a:spLocks noChangeShapeType="1"/>
            </p:cNvSpPr>
            <p:nvPr/>
          </p:nvSpPr>
          <p:spPr bwMode="auto">
            <a:xfrm>
              <a:off x="3882" y="913"/>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 name="Freeform 112"/>
            <p:cNvSpPr>
              <a:spLocks/>
            </p:cNvSpPr>
            <p:nvPr/>
          </p:nvSpPr>
          <p:spPr bwMode="auto">
            <a:xfrm>
              <a:off x="3794" y="868"/>
              <a:ext cx="162" cy="59"/>
            </a:xfrm>
            <a:custGeom>
              <a:avLst/>
              <a:gdLst>
                <a:gd name="T0" fmla="*/ 0 w 162"/>
                <a:gd name="T1" fmla="*/ 37 h 59"/>
                <a:gd name="T2" fmla="*/ 2 w 162"/>
                <a:gd name="T3" fmla="*/ 59 h 59"/>
                <a:gd name="T4" fmla="*/ 87 w 162"/>
                <a:gd name="T5" fmla="*/ 34 h 59"/>
                <a:gd name="T6" fmla="*/ 88 w 162"/>
                <a:gd name="T7" fmla="*/ 45 h 59"/>
                <a:gd name="T8" fmla="*/ 162 w 162"/>
                <a:gd name="T9" fmla="*/ 1 h 59"/>
                <a:gd name="T10" fmla="*/ 84 w 162"/>
                <a:gd name="T11" fmla="*/ 0 h 59"/>
                <a:gd name="T12" fmla="*/ 85 w 162"/>
                <a:gd name="T13" fmla="*/ 11 h 59"/>
                <a:gd name="T14" fmla="*/ 0 w 162"/>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7"/>
                  </a:moveTo>
                  <a:lnTo>
                    <a:pt x="2" y="59"/>
                  </a:lnTo>
                  <a:lnTo>
                    <a:pt x="87" y="34"/>
                  </a:lnTo>
                  <a:lnTo>
                    <a:pt x="88" y="45"/>
                  </a:lnTo>
                  <a:lnTo>
                    <a:pt x="162" y="1"/>
                  </a:lnTo>
                  <a:lnTo>
                    <a:pt x="84" y="0"/>
                  </a:lnTo>
                  <a:lnTo>
                    <a:pt x="85" y="11"/>
                  </a:lnTo>
                  <a:lnTo>
                    <a:pt x="0"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 name="Line 113"/>
            <p:cNvSpPr>
              <a:spLocks noChangeShapeType="1"/>
            </p:cNvSpPr>
            <p:nvPr/>
          </p:nvSpPr>
          <p:spPr bwMode="auto">
            <a:xfrm>
              <a:off x="3794" y="905"/>
              <a:ext cx="2" cy="22"/>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 name="Line 114"/>
            <p:cNvSpPr>
              <a:spLocks noChangeShapeType="1"/>
            </p:cNvSpPr>
            <p:nvPr/>
          </p:nvSpPr>
          <p:spPr bwMode="auto">
            <a:xfrm flipV="1">
              <a:off x="3796" y="902"/>
              <a:ext cx="85" cy="25"/>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 name="Line 115"/>
            <p:cNvSpPr>
              <a:spLocks noChangeShapeType="1"/>
            </p:cNvSpPr>
            <p:nvPr/>
          </p:nvSpPr>
          <p:spPr bwMode="auto">
            <a:xfrm>
              <a:off x="3881" y="902"/>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 name="Line 116"/>
            <p:cNvSpPr>
              <a:spLocks noChangeShapeType="1"/>
            </p:cNvSpPr>
            <p:nvPr/>
          </p:nvSpPr>
          <p:spPr bwMode="auto">
            <a:xfrm flipV="1">
              <a:off x="3882" y="869"/>
              <a:ext cx="74" cy="44"/>
            </a:xfrm>
            <a:prstGeom prst="line">
              <a:avLst/>
            </a:prstGeom>
            <a:noFill/>
            <a:ln w="7938">
              <a:solidFill>
                <a:srgbClr val="FF27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 name="Line 117"/>
            <p:cNvSpPr>
              <a:spLocks noChangeShapeType="1"/>
            </p:cNvSpPr>
            <p:nvPr/>
          </p:nvSpPr>
          <p:spPr bwMode="auto">
            <a:xfrm flipH="1" flipV="1">
              <a:off x="3878" y="868"/>
              <a:ext cx="78" cy="1"/>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 name="Line 118"/>
            <p:cNvSpPr>
              <a:spLocks noChangeShapeType="1"/>
            </p:cNvSpPr>
            <p:nvPr/>
          </p:nvSpPr>
          <p:spPr bwMode="auto">
            <a:xfrm>
              <a:off x="3878" y="868"/>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 name="Line 119"/>
            <p:cNvSpPr>
              <a:spLocks noChangeShapeType="1"/>
            </p:cNvSpPr>
            <p:nvPr/>
          </p:nvSpPr>
          <p:spPr bwMode="auto">
            <a:xfrm flipH="1">
              <a:off x="3794" y="879"/>
              <a:ext cx="85" cy="26"/>
            </a:xfrm>
            <a:prstGeom prst="line">
              <a:avLst/>
            </a:prstGeom>
            <a:noFill/>
            <a:ln w="7938">
              <a:solidFill>
                <a:srgbClr val="D20101"/>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8" name="Group 120"/>
          <p:cNvGrpSpPr>
            <a:grpSpLocks/>
          </p:cNvGrpSpPr>
          <p:nvPr/>
        </p:nvGrpSpPr>
        <p:grpSpPr bwMode="auto">
          <a:xfrm>
            <a:off x="5818188" y="1515205"/>
            <a:ext cx="263525" cy="101600"/>
            <a:chOff x="3794" y="945"/>
            <a:chExt cx="166" cy="64"/>
          </a:xfrm>
        </p:grpSpPr>
        <p:sp>
          <p:nvSpPr>
            <p:cNvPr id="119" name="Freeform 121"/>
            <p:cNvSpPr>
              <a:spLocks/>
            </p:cNvSpPr>
            <p:nvPr/>
          </p:nvSpPr>
          <p:spPr bwMode="auto">
            <a:xfrm>
              <a:off x="3796" y="979"/>
              <a:ext cx="89" cy="30"/>
            </a:xfrm>
            <a:custGeom>
              <a:avLst/>
              <a:gdLst>
                <a:gd name="T0" fmla="*/ 0 w 89"/>
                <a:gd name="T1" fmla="*/ 25 h 30"/>
                <a:gd name="T2" fmla="*/ 85 w 89"/>
                <a:gd name="T3" fmla="*/ 0 h 30"/>
                <a:gd name="T4" fmla="*/ 89 w 89"/>
                <a:gd name="T5" fmla="*/ 5 h 30"/>
                <a:gd name="T6" fmla="*/ 4 w 89"/>
                <a:gd name="T7" fmla="*/ 30 h 30"/>
                <a:gd name="T8" fmla="*/ 0 w 89"/>
                <a:gd name="T9" fmla="*/ 25 h 30"/>
              </a:gdLst>
              <a:ahLst/>
              <a:cxnLst>
                <a:cxn ang="0">
                  <a:pos x="T0" y="T1"/>
                </a:cxn>
                <a:cxn ang="0">
                  <a:pos x="T2" y="T3"/>
                </a:cxn>
                <a:cxn ang="0">
                  <a:pos x="T4" y="T5"/>
                </a:cxn>
                <a:cxn ang="0">
                  <a:pos x="T6" y="T7"/>
                </a:cxn>
                <a:cxn ang="0">
                  <a:pos x="T8" y="T9"/>
                </a:cxn>
              </a:cxnLst>
              <a:rect l="0" t="0" r="r" b="b"/>
              <a:pathLst>
                <a:path w="89" h="30">
                  <a:moveTo>
                    <a:pt x="0" y="25"/>
                  </a:moveTo>
                  <a:lnTo>
                    <a:pt x="85" y="0"/>
                  </a:lnTo>
                  <a:lnTo>
                    <a:pt x="89" y="5"/>
                  </a:lnTo>
                  <a:lnTo>
                    <a:pt x="4" y="30"/>
                  </a:lnTo>
                  <a:lnTo>
                    <a:pt x="0" y="25"/>
                  </a:lnTo>
                  <a:close/>
                </a:path>
              </a:pathLst>
            </a:custGeom>
            <a:solidFill>
              <a:srgbClr val="0000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 name="Line 122"/>
            <p:cNvSpPr>
              <a:spLocks noChangeShapeType="1"/>
            </p:cNvSpPr>
            <p:nvPr/>
          </p:nvSpPr>
          <p:spPr bwMode="auto">
            <a:xfrm>
              <a:off x="3796" y="1004"/>
              <a:ext cx="4" cy="5"/>
            </a:xfrm>
            <a:prstGeom prst="line">
              <a:avLst/>
            </a:prstGeom>
            <a:noFill/>
            <a:ln w="0">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 name="Freeform 123"/>
            <p:cNvSpPr>
              <a:spLocks/>
            </p:cNvSpPr>
            <p:nvPr/>
          </p:nvSpPr>
          <p:spPr bwMode="auto">
            <a:xfrm>
              <a:off x="3882" y="946"/>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 name="Line 124"/>
            <p:cNvSpPr>
              <a:spLocks noChangeShapeType="1"/>
            </p:cNvSpPr>
            <p:nvPr/>
          </p:nvSpPr>
          <p:spPr bwMode="auto">
            <a:xfrm>
              <a:off x="3882" y="990"/>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 name="Freeform 125"/>
            <p:cNvSpPr>
              <a:spLocks/>
            </p:cNvSpPr>
            <p:nvPr/>
          </p:nvSpPr>
          <p:spPr bwMode="auto">
            <a:xfrm>
              <a:off x="3794" y="945"/>
              <a:ext cx="162" cy="59"/>
            </a:xfrm>
            <a:custGeom>
              <a:avLst/>
              <a:gdLst>
                <a:gd name="T0" fmla="*/ 0 w 162"/>
                <a:gd name="T1" fmla="*/ 37 h 59"/>
                <a:gd name="T2" fmla="*/ 2 w 162"/>
                <a:gd name="T3" fmla="*/ 59 h 59"/>
                <a:gd name="T4" fmla="*/ 87 w 162"/>
                <a:gd name="T5" fmla="*/ 34 h 59"/>
                <a:gd name="T6" fmla="*/ 88 w 162"/>
                <a:gd name="T7" fmla="*/ 45 h 59"/>
                <a:gd name="T8" fmla="*/ 162 w 162"/>
                <a:gd name="T9" fmla="*/ 1 h 59"/>
                <a:gd name="T10" fmla="*/ 84 w 162"/>
                <a:gd name="T11" fmla="*/ 0 h 59"/>
                <a:gd name="T12" fmla="*/ 85 w 162"/>
                <a:gd name="T13" fmla="*/ 12 h 59"/>
                <a:gd name="T14" fmla="*/ 0 w 162"/>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7"/>
                  </a:moveTo>
                  <a:lnTo>
                    <a:pt x="2" y="59"/>
                  </a:lnTo>
                  <a:lnTo>
                    <a:pt x="87" y="34"/>
                  </a:lnTo>
                  <a:lnTo>
                    <a:pt x="88" y="45"/>
                  </a:lnTo>
                  <a:lnTo>
                    <a:pt x="162" y="1"/>
                  </a:lnTo>
                  <a:lnTo>
                    <a:pt x="84" y="0"/>
                  </a:lnTo>
                  <a:lnTo>
                    <a:pt x="85" y="12"/>
                  </a:lnTo>
                  <a:lnTo>
                    <a:pt x="0" y="3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 name="Line 126"/>
            <p:cNvSpPr>
              <a:spLocks noChangeShapeType="1"/>
            </p:cNvSpPr>
            <p:nvPr/>
          </p:nvSpPr>
          <p:spPr bwMode="auto">
            <a:xfrm>
              <a:off x="3794" y="982"/>
              <a:ext cx="2" cy="2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 name="Line 127"/>
            <p:cNvSpPr>
              <a:spLocks noChangeShapeType="1"/>
            </p:cNvSpPr>
            <p:nvPr/>
          </p:nvSpPr>
          <p:spPr bwMode="auto">
            <a:xfrm flipV="1">
              <a:off x="3796" y="979"/>
              <a:ext cx="85" cy="25"/>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 name="Line 128"/>
            <p:cNvSpPr>
              <a:spLocks noChangeShapeType="1"/>
            </p:cNvSpPr>
            <p:nvPr/>
          </p:nvSpPr>
          <p:spPr bwMode="auto">
            <a:xfrm>
              <a:off x="3881" y="979"/>
              <a:ext cx="1" cy="11"/>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 name="Line 129"/>
            <p:cNvSpPr>
              <a:spLocks noChangeShapeType="1"/>
            </p:cNvSpPr>
            <p:nvPr/>
          </p:nvSpPr>
          <p:spPr bwMode="auto">
            <a:xfrm flipV="1">
              <a:off x="3882" y="946"/>
              <a:ext cx="74" cy="44"/>
            </a:xfrm>
            <a:prstGeom prst="line">
              <a:avLst/>
            </a:prstGeom>
            <a:noFill/>
            <a:ln w="7938">
              <a:solidFill>
                <a:srgbClr val="2727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 name="Line 130"/>
            <p:cNvSpPr>
              <a:spLocks noChangeShapeType="1"/>
            </p:cNvSpPr>
            <p:nvPr/>
          </p:nvSpPr>
          <p:spPr bwMode="auto">
            <a:xfrm flipH="1" flipV="1">
              <a:off x="3878" y="945"/>
              <a:ext cx="78" cy="1"/>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 name="Line 131"/>
            <p:cNvSpPr>
              <a:spLocks noChangeShapeType="1"/>
            </p:cNvSpPr>
            <p:nvPr/>
          </p:nvSpPr>
          <p:spPr bwMode="auto">
            <a:xfrm>
              <a:off x="3878" y="945"/>
              <a:ext cx="1" cy="1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 name="Line 132"/>
            <p:cNvSpPr>
              <a:spLocks noChangeShapeType="1"/>
            </p:cNvSpPr>
            <p:nvPr/>
          </p:nvSpPr>
          <p:spPr bwMode="auto">
            <a:xfrm flipH="1">
              <a:off x="3794" y="957"/>
              <a:ext cx="85" cy="25"/>
            </a:xfrm>
            <a:prstGeom prst="line">
              <a:avLst/>
            </a:prstGeom>
            <a:noFill/>
            <a:ln w="7938">
              <a:solidFill>
                <a:srgbClr val="0101D2"/>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73" name="Group 175"/>
          <p:cNvGrpSpPr>
            <a:grpSpLocks/>
          </p:cNvGrpSpPr>
          <p:nvPr/>
        </p:nvGrpSpPr>
        <p:grpSpPr bwMode="auto">
          <a:xfrm>
            <a:off x="2967038" y="1211992"/>
            <a:ext cx="341312" cy="504825"/>
            <a:chOff x="1813" y="784"/>
            <a:chExt cx="215" cy="318"/>
          </a:xfrm>
        </p:grpSpPr>
        <p:sp>
          <p:nvSpPr>
            <p:cNvPr id="174" name="Freeform 176"/>
            <p:cNvSpPr>
              <a:spLocks/>
            </p:cNvSpPr>
            <p:nvPr/>
          </p:nvSpPr>
          <p:spPr bwMode="auto">
            <a:xfrm>
              <a:off x="1813" y="818"/>
              <a:ext cx="7" cy="8"/>
            </a:xfrm>
            <a:custGeom>
              <a:avLst/>
              <a:gdLst>
                <a:gd name="T0" fmla="*/ 0 w 7"/>
                <a:gd name="T1" fmla="*/ 0 h 8"/>
                <a:gd name="T2" fmla="*/ 2 w 7"/>
                <a:gd name="T3" fmla="*/ 3 h 8"/>
                <a:gd name="T4" fmla="*/ 7 w 7"/>
                <a:gd name="T5" fmla="*/ 8 h 8"/>
                <a:gd name="T6" fmla="*/ 4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2" y="3"/>
                  </a:lnTo>
                  <a:lnTo>
                    <a:pt x="7" y="8"/>
                  </a:lnTo>
                  <a:lnTo>
                    <a:pt x="4" y="6"/>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5" name="Line 177"/>
            <p:cNvSpPr>
              <a:spLocks noChangeShapeType="1"/>
            </p:cNvSpPr>
            <p:nvPr/>
          </p:nvSpPr>
          <p:spPr bwMode="auto">
            <a:xfrm>
              <a:off x="1813" y="818"/>
              <a:ext cx="4" cy="6"/>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6" name="Freeform 178"/>
            <p:cNvSpPr>
              <a:spLocks/>
            </p:cNvSpPr>
            <p:nvPr/>
          </p:nvSpPr>
          <p:spPr bwMode="auto">
            <a:xfrm>
              <a:off x="1815" y="821"/>
              <a:ext cx="7" cy="8"/>
            </a:xfrm>
            <a:custGeom>
              <a:avLst/>
              <a:gdLst>
                <a:gd name="T0" fmla="*/ 0 w 7"/>
                <a:gd name="T1" fmla="*/ 0 h 8"/>
                <a:gd name="T2" fmla="*/ 3 w 7"/>
                <a:gd name="T3" fmla="*/ 3 h 8"/>
                <a:gd name="T4" fmla="*/ 7 w 7"/>
                <a:gd name="T5" fmla="*/ 8 h 8"/>
                <a:gd name="T6" fmla="*/ 5 w 7"/>
                <a:gd name="T7" fmla="*/ 5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3"/>
                  </a:lnTo>
                  <a:lnTo>
                    <a:pt x="7" y="8"/>
                  </a:lnTo>
                  <a:lnTo>
                    <a:pt x="5"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 name="Line 179"/>
            <p:cNvSpPr>
              <a:spLocks noChangeShapeType="1"/>
            </p:cNvSpPr>
            <p:nvPr/>
          </p:nvSpPr>
          <p:spPr bwMode="auto">
            <a:xfrm>
              <a:off x="1815" y="821"/>
              <a:ext cx="5"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8" name="Freeform 180"/>
            <p:cNvSpPr>
              <a:spLocks/>
            </p:cNvSpPr>
            <p:nvPr/>
          </p:nvSpPr>
          <p:spPr bwMode="auto">
            <a:xfrm>
              <a:off x="1818" y="824"/>
              <a:ext cx="7" cy="8"/>
            </a:xfrm>
            <a:custGeom>
              <a:avLst/>
              <a:gdLst>
                <a:gd name="T0" fmla="*/ 0 w 7"/>
                <a:gd name="T1" fmla="*/ 0 h 8"/>
                <a:gd name="T2" fmla="*/ 3 w 7"/>
                <a:gd name="T3" fmla="*/ 3 h 8"/>
                <a:gd name="T4" fmla="*/ 7 w 7"/>
                <a:gd name="T5" fmla="*/ 8 h 8"/>
                <a:gd name="T6" fmla="*/ 4 w 7"/>
                <a:gd name="T7" fmla="*/ 5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3"/>
                  </a:lnTo>
                  <a:lnTo>
                    <a:pt x="7" y="8"/>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 name="Line 181"/>
            <p:cNvSpPr>
              <a:spLocks noChangeShapeType="1"/>
            </p:cNvSpPr>
            <p:nvPr/>
          </p:nvSpPr>
          <p:spPr bwMode="auto">
            <a:xfrm>
              <a:off x="1818" y="824"/>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0" name="Freeform 182"/>
            <p:cNvSpPr>
              <a:spLocks/>
            </p:cNvSpPr>
            <p:nvPr/>
          </p:nvSpPr>
          <p:spPr bwMode="auto">
            <a:xfrm>
              <a:off x="1821" y="827"/>
              <a:ext cx="7" cy="8"/>
            </a:xfrm>
            <a:custGeom>
              <a:avLst/>
              <a:gdLst>
                <a:gd name="T0" fmla="*/ 0 w 7"/>
                <a:gd name="T1" fmla="*/ 0 h 8"/>
                <a:gd name="T2" fmla="*/ 3 w 7"/>
                <a:gd name="T3" fmla="*/ 3 h 8"/>
                <a:gd name="T4" fmla="*/ 7 w 7"/>
                <a:gd name="T5" fmla="*/ 8 h 8"/>
                <a:gd name="T6" fmla="*/ 4 w 7"/>
                <a:gd name="T7" fmla="*/ 5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3"/>
                  </a:lnTo>
                  <a:lnTo>
                    <a:pt x="7" y="8"/>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1" name="Line 183"/>
            <p:cNvSpPr>
              <a:spLocks noChangeShapeType="1"/>
            </p:cNvSpPr>
            <p:nvPr/>
          </p:nvSpPr>
          <p:spPr bwMode="auto">
            <a:xfrm>
              <a:off x="1821" y="827"/>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2" name="Freeform 184"/>
            <p:cNvSpPr>
              <a:spLocks/>
            </p:cNvSpPr>
            <p:nvPr/>
          </p:nvSpPr>
          <p:spPr bwMode="auto">
            <a:xfrm>
              <a:off x="1824" y="830"/>
              <a:ext cx="8" cy="9"/>
            </a:xfrm>
            <a:custGeom>
              <a:avLst/>
              <a:gdLst>
                <a:gd name="T0" fmla="*/ 0 w 8"/>
                <a:gd name="T1" fmla="*/ 0 h 9"/>
                <a:gd name="T2" fmla="*/ 4 w 8"/>
                <a:gd name="T3" fmla="*/ 3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3"/>
                  </a:lnTo>
                  <a:lnTo>
                    <a:pt x="8" y="9"/>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3" name="Line 185"/>
            <p:cNvSpPr>
              <a:spLocks noChangeShapeType="1"/>
            </p:cNvSpPr>
            <p:nvPr/>
          </p:nvSpPr>
          <p:spPr bwMode="auto">
            <a:xfrm>
              <a:off x="1824" y="830"/>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4" name="Freeform 186"/>
            <p:cNvSpPr>
              <a:spLocks/>
            </p:cNvSpPr>
            <p:nvPr/>
          </p:nvSpPr>
          <p:spPr bwMode="auto">
            <a:xfrm>
              <a:off x="1828" y="833"/>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5" name="Line 187"/>
            <p:cNvSpPr>
              <a:spLocks noChangeShapeType="1"/>
            </p:cNvSpPr>
            <p:nvPr/>
          </p:nvSpPr>
          <p:spPr bwMode="auto">
            <a:xfrm>
              <a:off x="1828" y="833"/>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6" name="Freeform 188"/>
            <p:cNvSpPr>
              <a:spLocks/>
            </p:cNvSpPr>
            <p:nvPr/>
          </p:nvSpPr>
          <p:spPr bwMode="auto">
            <a:xfrm>
              <a:off x="1832" y="837"/>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7" name="Line 189"/>
            <p:cNvSpPr>
              <a:spLocks noChangeShapeType="1"/>
            </p:cNvSpPr>
            <p:nvPr/>
          </p:nvSpPr>
          <p:spPr bwMode="auto">
            <a:xfrm>
              <a:off x="1832" y="837"/>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8" name="Freeform 190"/>
            <p:cNvSpPr>
              <a:spLocks/>
            </p:cNvSpPr>
            <p:nvPr/>
          </p:nvSpPr>
          <p:spPr bwMode="auto">
            <a:xfrm>
              <a:off x="1836" y="841"/>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9" name="Line 191"/>
            <p:cNvSpPr>
              <a:spLocks noChangeShapeType="1"/>
            </p:cNvSpPr>
            <p:nvPr/>
          </p:nvSpPr>
          <p:spPr bwMode="auto">
            <a:xfrm>
              <a:off x="1836" y="841"/>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0" name="Freeform 192"/>
            <p:cNvSpPr>
              <a:spLocks/>
            </p:cNvSpPr>
            <p:nvPr/>
          </p:nvSpPr>
          <p:spPr bwMode="auto">
            <a:xfrm>
              <a:off x="1840" y="845"/>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1" name="Line 193"/>
            <p:cNvSpPr>
              <a:spLocks noChangeShapeType="1"/>
            </p:cNvSpPr>
            <p:nvPr/>
          </p:nvSpPr>
          <p:spPr bwMode="auto">
            <a:xfrm>
              <a:off x="1840" y="845"/>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2" name="Freeform 194"/>
            <p:cNvSpPr>
              <a:spLocks/>
            </p:cNvSpPr>
            <p:nvPr/>
          </p:nvSpPr>
          <p:spPr bwMode="auto">
            <a:xfrm>
              <a:off x="1844" y="849"/>
              <a:ext cx="9" cy="10"/>
            </a:xfrm>
            <a:custGeom>
              <a:avLst/>
              <a:gdLst>
                <a:gd name="T0" fmla="*/ 0 w 9"/>
                <a:gd name="T1" fmla="*/ 0 h 10"/>
                <a:gd name="T2" fmla="*/ 5 w 9"/>
                <a:gd name="T3" fmla="*/ 5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3" name="Line 195"/>
            <p:cNvSpPr>
              <a:spLocks noChangeShapeType="1"/>
            </p:cNvSpPr>
            <p:nvPr/>
          </p:nvSpPr>
          <p:spPr bwMode="auto">
            <a:xfrm>
              <a:off x="1844" y="849"/>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4" name="Freeform 196"/>
            <p:cNvSpPr>
              <a:spLocks/>
            </p:cNvSpPr>
            <p:nvPr/>
          </p:nvSpPr>
          <p:spPr bwMode="auto">
            <a:xfrm>
              <a:off x="1849" y="854"/>
              <a:ext cx="8" cy="10"/>
            </a:xfrm>
            <a:custGeom>
              <a:avLst/>
              <a:gdLst>
                <a:gd name="T0" fmla="*/ 0 w 8"/>
                <a:gd name="T1" fmla="*/ 0 h 10"/>
                <a:gd name="T2" fmla="*/ 4 w 8"/>
                <a:gd name="T3" fmla="*/ 4 h 10"/>
                <a:gd name="T4" fmla="*/ 8 w 8"/>
                <a:gd name="T5" fmla="*/ 10 h 10"/>
                <a:gd name="T6" fmla="*/ 4 w 8"/>
                <a:gd name="T7" fmla="*/ 5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5" name="Line 197"/>
            <p:cNvSpPr>
              <a:spLocks noChangeShapeType="1"/>
            </p:cNvSpPr>
            <p:nvPr/>
          </p:nvSpPr>
          <p:spPr bwMode="auto">
            <a:xfrm>
              <a:off x="1849" y="854"/>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6" name="Freeform 198"/>
            <p:cNvSpPr>
              <a:spLocks/>
            </p:cNvSpPr>
            <p:nvPr/>
          </p:nvSpPr>
          <p:spPr bwMode="auto">
            <a:xfrm>
              <a:off x="1853" y="858"/>
              <a:ext cx="9" cy="11"/>
            </a:xfrm>
            <a:custGeom>
              <a:avLst/>
              <a:gdLst>
                <a:gd name="T0" fmla="*/ 0 w 9"/>
                <a:gd name="T1" fmla="*/ 0 h 11"/>
                <a:gd name="T2" fmla="*/ 5 w 9"/>
                <a:gd name="T3" fmla="*/ 5 h 11"/>
                <a:gd name="T4" fmla="*/ 9 w 9"/>
                <a:gd name="T5" fmla="*/ 11 h 11"/>
                <a:gd name="T6" fmla="*/ 4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7" name="Line 199"/>
            <p:cNvSpPr>
              <a:spLocks noChangeShapeType="1"/>
            </p:cNvSpPr>
            <p:nvPr/>
          </p:nvSpPr>
          <p:spPr bwMode="auto">
            <a:xfrm>
              <a:off x="1853" y="858"/>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8" name="Freeform 200"/>
            <p:cNvSpPr>
              <a:spLocks/>
            </p:cNvSpPr>
            <p:nvPr/>
          </p:nvSpPr>
          <p:spPr bwMode="auto">
            <a:xfrm>
              <a:off x="1858" y="863"/>
              <a:ext cx="14" cy="16"/>
            </a:xfrm>
            <a:custGeom>
              <a:avLst/>
              <a:gdLst>
                <a:gd name="T0" fmla="*/ 0 w 14"/>
                <a:gd name="T1" fmla="*/ 0 h 16"/>
                <a:gd name="T2" fmla="*/ 10 w 14"/>
                <a:gd name="T3" fmla="*/ 10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 name="Line 201"/>
            <p:cNvSpPr>
              <a:spLocks noChangeShapeType="1"/>
            </p:cNvSpPr>
            <p:nvPr/>
          </p:nvSpPr>
          <p:spPr bwMode="auto">
            <a:xfrm>
              <a:off x="1858" y="863"/>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0" name="Freeform 202"/>
            <p:cNvSpPr>
              <a:spLocks/>
            </p:cNvSpPr>
            <p:nvPr/>
          </p:nvSpPr>
          <p:spPr bwMode="auto">
            <a:xfrm>
              <a:off x="1868" y="873"/>
              <a:ext cx="14" cy="16"/>
            </a:xfrm>
            <a:custGeom>
              <a:avLst/>
              <a:gdLst>
                <a:gd name="T0" fmla="*/ 0 w 14"/>
                <a:gd name="T1" fmla="*/ 0 h 16"/>
                <a:gd name="T2" fmla="*/ 10 w 14"/>
                <a:gd name="T3" fmla="*/ 10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1" name="Line 203"/>
            <p:cNvSpPr>
              <a:spLocks noChangeShapeType="1"/>
            </p:cNvSpPr>
            <p:nvPr/>
          </p:nvSpPr>
          <p:spPr bwMode="auto">
            <a:xfrm>
              <a:off x="1868" y="873"/>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2" name="Freeform 204"/>
            <p:cNvSpPr>
              <a:spLocks/>
            </p:cNvSpPr>
            <p:nvPr/>
          </p:nvSpPr>
          <p:spPr bwMode="auto">
            <a:xfrm>
              <a:off x="1878" y="883"/>
              <a:ext cx="14" cy="16"/>
            </a:xfrm>
            <a:custGeom>
              <a:avLst/>
              <a:gdLst>
                <a:gd name="T0" fmla="*/ 0 w 14"/>
                <a:gd name="T1" fmla="*/ 0 h 16"/>
                <a:gd name="T2" fmla="*/ 10 w 14"/>
                <a:gd name="T3" fmla="*/ 11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3" name="Line 205"/>
            <p:cNvSpPr>
              <a:spLocks noChangeShapeType="1"/>
            </p:cNvSpPr>
            <p:nvPr/>
          </p:nvSpPr>
          <p:spPr bwMode="auto">
            <a:xfrm>
              <a:off x="1878" y="883"/>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 name="Freeform 206"/>
            <p:cNvSpPr>
              <a:spLocks/>
            </p:cNvSpPr>
            <p:nvPr/>
          </p:nvSpPr>
          <p:spPr bwMode="auto">
            <a:xfrm>
              <a:off x="1888" y="894"/>
              <a:ext cx="14" cy="16"/>
            </a:xfrm>
            <a:custGeom>
              <a:avLst/>
              <a:gdLst>
                <a:gd name="T0" fmla="*/ 0 w 14"/>
                <a:gd name="T1" fmla="*/ 0 h 16"/>
                <a:gd name="T2" fmla="*/ 10 w 14"/>
                <a:gd name="T3" fmla="*/ 11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5"/>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5" name="Line 207"/>
            <p:cNvSpPr>
              <a:spLocks noChangeShapeType="1"/>
            </p:cNvSpPr>
            <p:nvPr/>
          </p:nvSpPr>
          <p:spPr bwMode="auto">
            <a:xfrm>
              <a:off x="1888" y="894"/>
              <a:ext cx="4" cy="5"/>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 name="Freeform 208"/>
            <p:cNvSpPr>
              <a:spLocks/>
            </p:cNvSpPr>
            <p:nvPr/>
          </p:nvSpPr>
          <p:spPr bwMode="auto">
            <a:xfrm>
              <a:off x="1898" y="905"/>
              <a:ext cx="14" cy="16"/>
            </a:xfrm>
            <a:custGeom>
              <a:avLst/>
              <a:gdLst>
                <a:gd name="T0" fmla="*/ 0 w 14"/>
                <a:gd name="T1" fmla="*/ 0 h 16"/>
                <a:gd name="T2" fmla="*/ 10 w 14"/>
                <a:gd name="T3" fmla="*/ 10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5"/>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7" name="Line 209"/>
            <p:cNvSpPr>
              <a:spLocks noChangeShapeType="1"/>
            </p:cNvSpPr>
            <p:nvPr/>
          </p:nvSpPr>
          <p:spPr bwMode="auto">
            <a:xfrm>
              <a:off x="1898" y="905"/>
              <a:ext cx="4" cy="5"/>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 name="Freeform 210"/>
            <p:cNvSpPr>
              <a:spLocks/>
            </p:cNvSpPr>
            <p:nvPr/>
          </p:nvSpPr>
          <p:spPr bwMode="auto">
            <a:xfrm>
              <a:off x="1908" y="915"/>
              <a:ext cx="13" cy="17"/>
            </a:xfrm>
            <a:custGeom>
              <a:avLst/>
              <a:gdLst>
                <a:gd name="T0" fmla="*/ 0 w 13"/>
                <a:gd name="T1" fmla="*/ 0 h 17"/>
                <a:gd name="T2" fmla="*/ 9 w 13"/>
                <a:gd name="T3" fmla="*/ 11 h 17"/>
                <a:gd name="T4" fmla="*/ 13 w 13"/>
                <a:gd name="T5" fmla="*/ 17 h 17"/>
                <a:gd name="T6" fmla="*/ 4 w 13"/>
                <a:gd name="T7" fmla="*/ 6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9" y="11"/>
                  </a:lnTo>
                  <a:lnTo>
                    <a:pt x="13" y="17"/>
                  </a:lnTo>
                  <a:lnTo>
                    <a:pt x="4" y="6"/>
                  </a:lnTo>
                  <a:lnTo>
                    <a:pt x="0" y="0"/>
                  </a:lnTo>
                  <a:close/>
                </a:path>
              </a:pathLst>
            </a:custGeom>
            <a:solidFill>
              <a:srgbClr val="0000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9" name="Line 211"/>
            <p:cNvSpPr>
              <a:spLocks noChangeShapeType="1"/>
            </p:cNvSpPr>
            <p:nvPr/>
          </p:nvSpPr>
          <p:spPr bwMode="auto">
            <a:xfrm>
              <a:off x="1908" y="915"/>
              <a:ext cx="4" cy="6"/>
            </a:xfrm>
            <a:prstGeom prst="line">
              <a:avLst/>
            </a:prstGeom>
            <a:noFill/>
            <a:ln w="0">
              <a:solidFill>
                <a:srgbClr val="00008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 name="Freeform 212"/>
            <p:cNvSpPr>
              <a:spLocks/>
            </p:cNvSpPr>
            <p:nvPr/>
          </p:nvSpPr>
          <p:spPr bwMode="auto">
            <a:xfrm>
              <a:off x="1917" y="926"/>
              <a:ext cx="8" cy="11"/>
            </a:xfrm>
            <a:custGeom>
              <a:avLst/>
              <a:gdLst>
                <a:gd name="T0" fmla="*/ 0 w 8"/>
                <a:gd name="T1" fmla="*/ 0 h 11"/>
                <a:gd name="T2" fmla="*/ 5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5" y="5"/>
                  </a:lnTo>
                  <a:lnTo>
                    <a:pt x="8" y="11"/>
                  </a:lnTo>
                  <a:lnTo>
                    <a:pt x="4" y="6"/>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1" name="Line 213"/>
            <p:cNvSpPr>
              <a:spLocks noChangeShapeType="1"/>
            </p:cNvSpPr>
            <p:nvPr/>
          </p:nvSpPr>
          <p:spPr bwMode="auto">
            <a:xfrm>
              <a:off x="1917" y="926"/>
              <a:ext cx="4" cy="6"/>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 name="Freeform 214"/>
            <p:cNvSpPr>
              <a:spLocks/>
            </p:cNvSpPr>
            <p:nvPr/>
          </p:nvSpPr>
          <p:spPr bwMode="auto">
            <a:xfrm>
              <a:off x="1922" y="931"/>
              <a:ext cx="8" cy="11"/>
            </a:xfrm>
            <a:custGeom>
              <a:avLst/>
              <a:gdLst>
                <a:gd name="T0" fmla="*/ 0 w 8"/>
                <a:gd name="T1" fmla="*/ 0 h 11"/>
                <a:gd name="T2" fmla="*/ 4 w 8"/>
                <a:gd name="T3" fmla="*/ 6 h 11"/>
                <a:gd name="T4" fmla="*/ 8 w 8"/>
                <a:gd name="T5" fmla="*/ 11 h 11"/>
                <a:gd name="T6" fmla="*/ 3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6"/>
                  </a:lnTo>
                  <a:lnTo>
                    <a:pt x="8" y="11"/>
                  </a:lnTo>
                  <a:lnTo>
                    <a:pt x="3" y="6"/>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3" name="Line 215"/>
            <p:cNvSpPr>
              <a:spLocks noChangeShapeType="1"/>
            </p:cNvSpPr>
            <p:nvPr/>
          </p:nvSpPr>
          <p:spPr bwMode="auto">
            <a:xfrm>
              <a:off x="1922" y="931"/>
              <a:ext cx="3" cy="6"/>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 name="Freeform 216"/>
            <p:cNvSpPr>
              <a:spLocks/>
            </p:cNvSpPr>
            <p:nvPr/>
          </p:nvSpPr>
          <p:spPr bwMode="auto">
            <a:xfrm>
              <a:off x="1926" y="937"/>
              <a:ext cx="7" cy="10"/>
            </a:xfrm>
            <a:custGeom>
              <a:avLst/>
              <a:gdLst>
                <a:gd name="T0" fmla="*/ 0 w 7"/>
                <a:gd name="T1" fmla="*/ 0 h 10"/>
                <a:gd name="T2" fmla="*/ 4 w 7"/>
                <a:gd name="T3" fmla="*/ 5 h 10"/>
                <a:gd name="T4" fmla="*/ 7 w 7"/>
                <a:gd name="T5" fmla="*/ 10 h 10"/>
                <a:gd name="T6" fmla="*/ 4 w 7"/>
                <a:gd name="T7" fmla="*/ 5 h 10"/>
                <a:gd name="T8" fmla="*/ 0 w 7"/>
                <a:gd name="T9" fmla="*/ 0 h 10"/>
              </a:gdLst>
              <a:ahLst/>
              <a:cxnLst>
                <a:cxn ang="0">
                  <a:pos x="T0" y="T1"/>
                </a:cxn>
                <a:cxn ang="0">
                  <a:pos x="T2" y="T3"/>
                </a:cxn>
                <a:cxn ang="0">
                  <a:pos x="T4" y="T5"/>
                </a:cxn>
                <a:cxn ang="0">
                  <a:pos x="T6" y="T7"/>
                </a:cxn>
                <a:cxn ang="0">
                  <a:pos x="T8" y="T9"/>
                </a:cxn>
              </a:cxnLst>
              <a:rect l="0" t="0" r="r" b="b"/>
              <a:pathLst>
                <a:path w="7" h="10">
                  <a:moveTo>
                    <a:pt x="0" y="0"/>
                  </a:moveTo>
                  <a:lnTo>
                    <a:pt x="4" y="5"/>
                  </a:lnTo>
                  <a:lnTo>
                    <a:pt x="7" y="10"/>
                  </a:lnTo>
                  <a:lnTo>
                    <a:pt x="4" y="5"/>
                  </a:lnTo>
                  <a:lnTo>
                    <a:pt x="0" y="0"/>
                  </a:lnTo>
                  <a:close/>
                </a:path>
              </a:pathLst>
            </a:custGeom>
            <a:solidFill>
              <a:srgbClr val="0000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 name="Line 217"/>
            <p:cNvSpPr>
              <a:spLocks noChangeShapeType="1"/>
            </p:cNvSpPr>
            <p:nvPr/>
          </p:nvSpPr>
          <p:spPr bwMode="auto">
            <a:xfrm>
              <a:off x="1926" y="937"/>
              <a:ext cx="4" cy="5"/>
            </a:xfrm>
            <a:prstGeom prst="line">
              <a:avLst/>
            </a:prstGeom>
            <a:noFill/>
            <a:ln w="0">
              <a:solidFill>
                <a:srgbClr val="0000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 name="Freeform 218"/>
            <p:cNvSpPr>
              <a:spLocks/>
            </p:cNvSpPr>
            <p:nvPr/>
          </p:nvSpPr>
          <p:spPr bwMode="auto">
            <a:xfrm>
              <a:off x="1930" y="942"/>
              <a:ext cx="7" cy="10"/>
            </a:xfrm>
            <a:custGeom>
              <a:avLst/>
              <a:gdLst>
                <a:gd name="T0" fmla="*/ 0 w 7"/>
                <a:gd name="T1" fmla="*/ 0 h 10"/>
                <a:gd name="T2" fmla="*/ 3 w 7"/>
                <a:gd name="T3" fmla="*/ 5 h 10"/>
                <a:gd name="T4" fmla="*/ 7 w 7"/>
                <a:gd name="T5" fmla="*/ 10 h 10"/>
                <a:gd name="T6" fmla="*/ 3 w 7"/>
                <a:gd name="T7" fmla="*/ 5 h 10"/>
                <a:gd name="T8" fmla="*/ 0 w 7"/>
                <a:gd name="T9" fmla="*/ 0 h 10"/>
              </a:gdLst>
              <a:ahLst/>
              <a:cxnLst>
                <a:cxn ang="0">
                  <a:pos x="T0" y="T1"/>
                </a:cxn>
                <a:cxn ang="0">
                  <a:pos x="T2" y="T3"/>
                </a:cxn>
                <a:cxn ang="0">
                  <a:pos x="T4" y="T5"/>
                </a:cxn>
                <a:cxn ang="0">
                  <a:pos x="T6" y="T7"/>
                </a:cxn>
                <a:cxn ang="0">
                  <a:pos x="T8" y="T9"/>
                </a:cxn>
              </a:cxnLst>
              <a:rect l="0" t="0" r="r" b="b"/>
              <a:pathLst>
                <a:path w="7" h="10">
                  <a:moveTo>
                    <a:pt x="0" y="0"/>
                  </a:moveTo>
                  <a:lnTo>
                    <a:pt x="3" y="5"/>
                  </a:lnTo>
                  <a:lnTo>
                    <a:pt x="7" y="10"/>
                  </a:lnTo>
                  <a:lnTo>
                    <a:pt x="3" y="5"/>
                  </a:lnTo>
                  <a:lnTo>
                    <a:pt x="0" y="0"/>
                  </a:lnTo>
                  <a:close/>
                </a:path>
              </a:pathLst>
            </a:custGeom>
            <a:solidFill>
              <a:srgbClr val="0000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7" name="Line 219"/>
            <p:cNvSpPr>
              <a:spLocks noChangeShapeType="1"/>
            </p:cNvSpPr>
            <p:nvPr/>
          </p:nvSpPr>
          <p:spPr bwMode="auto">
            <a:xfrm>
              <a:off x="1930" y="942"/>
              <a:ext cx="3" cy="5"/>
            </a:xfrm>
            <a:prstGeom prst="line">
              <a:avLst/>
            </a:prstGeom>
            <a:noFill/>
            <a:ln w="0">
              <a:solidFill>
                <a:srgbClr val="00008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 name="Freeform 220"/>
            <p:cNvSpPr>
              <a:spLocks/>
            </p:cNvSpPr>
            <p:nvPr/>
          </p:nvSpPr>
          <p:spPr bwMode="auto">
            <a:xfrm>
              <a:off x="1998" y="951"/>
              <a:ext cx="4" cy="8"/>
            </a:xfrm>
            <a:custGeom>
              <a:avLst/>
              <a:gdLst>
                <a:gd name="T0" fmla="*/ 0 w 4"/>
                <a:gd name="T1" fmla="*/ 2 h 8"/>
                <a:gd name="T2" fmla="*/ 0 w 4"/>
                <a:gd name="T3" fmla="*/ 0 h 8"/>
                <a:gd name="T4" fmla="*/ 4 w 4"/>
                <a:gd name="T5" fmla="*/ 5 h 8"/>
                <a:gd name="T6" fmla="*/ 4 w 4"/>
                <a:gd name="T7" fmla="*/ 8 h 8"/>
                <a:gd name="T8" fmla="*/ 0 w 4"/>
                <a:gd name="T9" fmla="*/ 2 h 8"/>
              </a:gdLst>
              <a:ahLst/>
              <a:cxnLst>
                <a:cxn ang="0">
                  <a:pos x="T0" y="T1"/>
                </a:cxn>
                <a:cxn ang="0">
                  <a:pos x="T2" y="T3"/>
                </a:cxn>
                <a:cxn ang="0">
                  <a:pos x="T4" y="T5"/>
                </a:cxn>
                <a:cxn ang="0">
                  <a:pos x="T6" y="T7"/>
                </a:cxn>
                <a:cxn ang="0">
                  <a:pos x="T8" y="T9"/>
                </a:cxn>
              </a:cxnLst>
              <a:rect l="0" t="0" r="r" b="b"/>
              <a:pathLst>
                <a:path w="4" h="8">
                  <a:moveTo>
                    <a:pt x="0" y="2"/>
                  </a:moveTo>
                  <a:lnTo>
                    <a:pt x="0" y="0"/>
                  </a:lnTo>
                  <a:lnTo>
                    <a:pt x="4" y="5"/>
                  </a:lnTo>
                  <a:lnTo>
                    <a:pt x="4" y="8"/>
                  </a:lnTo>
                  <a:lnTo>
                    <a:pt x="0" y="2"/>
                  </a:lnTo>
                  <a:close/>
                </a:path>
              </a:pathLst>
            </a:custGeom>
            <a:solidFill>
              <a:srgbClr val="0000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9" name="Line 221"/>
            <p:cNvSpPr>
              <a:spLocks noChangeShapeType="1"/>
            </p:cNvSpPr>
            <p:nvPr/>
          </p:nvSpPr>
          <p:spPr bwMode="auto">
            <a:xfrm>
              <a:off x="1998" y="953"/>
              <a:ext cx="4" cy="6"/>
            </a:xfrm>
            <a:prstGeom prst="line">
              <a:avLst/>
            </a:prstGeom>
            <a:noFill/>
            <a:ln w="0">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 name="Freeform 222"/>
            <p:cNvSpPr>
              <a:spLocks/>
            </p:cNvSpPr>
            <p:nvPr/>
          </p:nvSpPr>
          <p:spPr bwMode="auto">
            <a:xfrm>
              <a:off x="1997" y="948"/>
              <a:ext cx="5" cy="8"/>
            </a:xfrm>
            <a:custGeom>
              <a:avLst/>
              <a:gdLst>
                <a:gd name="T0" fmla="*/ 1 w 5"/>
                <a:gd name="T1" fmla="*/ 3 h 8"/>
                <a:gd name="T2" fmla="*/ 0 w 5"/>
                <a:gd name="T3" fmla="*/ 0 h 8"/>
                <a:gd name="T4" fmla="*/ 4 w 5"/>
                <a:gd name="T5" fmla="*/ 6 h 8"/>
                <a:gd name="T6" fmla="*/ 5 w 5"/>
                <a:gd name="T7" fmla="*/ 8 h 8"/>
                <a:gd name="T8" fmla="*/ 1 w 5"/>
                <a:gd name="T9" fmla="*/ 3 h 8"/>
              </a:gdLst>
              <a:ahLst/>
              <a:cxnLst>
                <a:cxn ang="0">
                  <a:pos x="T0" y="T1"/>
                </a:cxn>
                <a:cxn ang="0">
                  <a:pos x="T2" y="T3"/>
                </a:cxn>
                <a:cxn ang="0">
                  <a:pos x="T4" y="T5"/>
                </a:cxn>
                <a:cxn ang="0">
                  <a:pos x="T6" y="T7"/>
                </a:cxn>
                <a:cxn ang="0">
                  <a:pos x="T8" y="T9"/>
                </a:cxn>
              </a:cxnLst>
              <a:rect l="0" t="0" r="r" b="b"/>
              <a:pathLst>
                <a:path w="5" h="8">
                  <a:moveTo>
                    <a:pt x="1" y="3"/>
                  </a:moveTo>
                  <a:lnTo>
                    <a:pt x="0" y="0"/>
                  </a:lnTo>
                  <a:lnTo>
                    <a:pt x="4" y="6"/>
                  </a:lnTo>
                  <a:lnTo>
                    <a:pt x="5" y="8"/>
                  </a:lnTo>
                  <a:lnTo>
                    <a:pt x="1" y="3"/>
                  </a:lnTo>
                  <a:close/>
                </a:path>
              </a:pathLst>
            </a:custGeom>
            <a:solidFill>
              <a:srgbClr val="0000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 name="Line 223"/>
            <p:cNvSpPr>
              <a:spLocks noChangeShapeType="1"/>
            </p:cNvSpPr>
            <p:nvPr/>
          </p:nvSpPr>
          <p:spPr bwMode="auto">
            <a:xfrm>
              <a:off x="1998" y="951"/>
              <a:ext cx="4" cy="5"/>
            </a:xfrm>
            <a:prstGeom prst="line">
              <a:avLst/>
            </a:prstGeom>
            <a:noFill/>
            <a:ln w="0">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 name="Freeform 224"/>
            <p:cNvSpPr>
              <a:spLocks/>
            </p:cNvSpPr>
            <p:nvPr/>
          </p:nvSpPr>
          <p:spPr bwMode="auto">
            <a:xfrm>
              <a:off x="1996" y="946"/>
              <a:ext cx="5" cy="8"/>
            </a:xfrm>
            <a:custGeom>
              <a:avLst/>
              <a:gdLst>
                <a:gd name="T0" fmla="*/ 1 w 5"/>
                <a:gd name="T1" fmla="*/ 2 h 8"/>
                <a:gd name="T2" fmla="*/ 0 w 5"/>
                <a:gd name="T3" fmla="*/ 0 h 8"/>
                <a:gd name="T4" fmla="*/ 4 w 5"/>
                <a:gd name="T5" fmla="*/ 5 h 8"/>
                <a:gd name="T6" fmla="*/ 5 w 5"/>
                <a:gd name="T7" fmla="*/ 8 h 8"/>
                <a:gd name="T8" fmla="*/ 1 w 5"/>
                <a:gd name="T9" fmla="*/ 2 h 8"/>
              </a:gdLst>
              <a:ahLst/>
              <a:cxnLst>
                <a:cxn ang="0">
                  <a:pos x="T0" y="T1"/>
                </a:cxn>
                <a:cxn ang="0">
                  <a:pos x="T2" y="T3"/>
                </a:cxn>
                <a:cxn ang="0">
                  <a:pos x="T4" y="T5"/>
                </a:cxn>
                <a:cxn ang="0">
                  <a:pos x="T6" y="T7"/>
                </a:cxn>
                <a:cxn ang="0">
                  <a:pos x="T8" y="T9"/>
                </a:cxn>
              </a:cxnLst>
              <a:rect l="0" t="0" r="r" b="b"/>
              <a:pathLst>
                <a:path w="5" h="8">
                  <a:moveTo>
                    <a:pt x="1" y="2"/>
                  </a:moveTo>
                  <a:lnTo>
                    <a:pt x="0" y="0"/>
                  </a:lnTo>
                  <a:lnTo>
                    <a:pt x="4" y="5"/>
                  </a:lnTo>
                  <a:lnTo>
                    <a:pt x="5" y="8"/>
                  </a:lnTo>
                  <a:lnTo>
                    <a:pt x="1" y="2"/>
                  </a:ln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 name="Line 225"/>
            <p:cNvSpPr>
              <a:spLocks noChangeShapeType="1"/>
            </p:cNvSpPr>
            <p:nvPr/>
          </p:nvSpPr>
          <p:spPr bwMode="auto">
            <a:xfrm>
              <a:off x="1997" y="948"/>
              <a:ext cx="4" cy="6"/>
            </a:xfrm>
            <a:prstGeom prst="line">
              <a:avLst/>
            </a:prstGeom>
            <a:noFill/>
            <a:ln w="0">
              <a:solidFill>
                <a:srgbClr val="0000E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 name="Freeform 226"/>
            <p:cNvSpPr>
              <a:spLocks/>
            </p:cNvSpPr>
            <p:nvPr/>
          </p:nvSpPr>
          <p:spPr bwMode="auto">
            <a:xfrm>
              <a:off x="1994" y="940"/>
              <a:ext cx="6" cy="11"/>
            </a:xfrm>
            <a:custGeom>
              <a:avLst/>
              <a:gdLst>
                <a:gd name="T0" fmla="*/ 2 w 6"/>
                <a:gd name="T1" fmla="*/ 6 h 11"/>
                <a:gd name="T2" fmla="*/ 0 w 6"/>
                <a:gd name="T3" fmla="*/ 0 h 11"/>
                <a:gd name="T4" fmla="*/ 4 w 6"/>
                <a:gd name="T5" fmla="*/ 6 h 11"/>
                <a:gd name="T6" fmla="*/ 6 w 6"/>
                <a:gd name="T7" fmla="*/ 11 h 11"/>
                <a:gd name="T8" fmla="*/ 2 w 6"/>
                <a:gd name="T9" fmla="*/ 6 h 11"/>
              </a:gdLst>
              <a:ahLst/>
              <a:cxnLst>
                <a:cxn ang="0">
                  <a:pos x="T0" y="T1"/>
                </a:cxn>
                <a:cxn ang="0">
                  <a:pos x="T2" y="T3"/>
                </a:cxn>
                <a:cxn ang="0">
                  <a:pos x="T4" y="T5"/>
                </a:cxn>
                <a:cxn ang="0">
                  <a:pos x="T6" y="T7"/>
                </a:cxn>
                <a:cxn ang="0">
                  <a:pos x="T8" y="T9"/>
                </a:cxn>
              </a:cxnLst>
              <a:rect l="0" t="0" r="r" b="b"/>
              <a:pathLst>
                <a:path w="6" h="11">
                  <a:moveTo>
                    <a:pt x="2" y="6"/>
                  </a:moveTo>
                  <a:lnTo>
                    <a:pt x="0" y="0"/>
                  </a:lnTo>
                  <a:lnTo>
                    <a:pt x="4" y="6"/>
                  </a:lnTo>
                  <a:lnTo>
                    <a:pt x="6" y="11"/>
                  </a:lnTo>
                  <a:lnTo>
                    <a:pt x="2" y="6"/>
                  </a:lnTo>
                  <a:close/>
                </a:path>
              </a:pathLst>
            </a:custGeom>
            <a:solidFill>
              <a:srgbClr val="000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 name="Line 227"/>
            <p:cNvSpPr>
              <a:spLocks noChangeShapeType="1"/>
            </p:cNvSpPr>
            <p:nvPr/>
          </p:nvSpPr>
          <p:spPr bwMode="auto">
            <a:xfrm>
              <a:off x="1996" y="946"/>
              <a:ext cx="4" cy="5"/>
            </a:xfrm>
            <a:prstGeom prst="line">
              <a:avLst/>
            </a:prstGeom>
            <a:noFill/>
            <a:ln w="0">
              <a:solidFill>
                <a:srgbClr val="0000D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 name="Freeform 228"/>
            <p:cNvSpPr>
              <a:spLocks/>
            </p:cNvSpPr>
            <p:nvPr/>
          </p:nvSpPr>
          <p:spPr bwMode="auto">
            <a:xfrm>
              <a:off x="1991" y="935"/>
              <a:ext cx="7" cy="11"/>
            </a:xfrm>
            <a:custGeom>
              <a:avLst/>
              <a:gdLst>
                <a:gd name="T0" fmla="*/ 3 w 7"/>
                <a:gd name="T1" fmla="*/ 5 h 11"/>
                <a:gd name="T2" fmla="*/ 0 w 7"/>
                <a:gd name="T3" fmla="*/ 0 h 11"/>
                <a:gd name="T4" fmla="*/ 4 w 7"/>
                <a:gd name="T5" fmla="*/ 6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6"/>
                  </a:lnTo>
                  <a:lnTo>
                    <a:pt x="7" y="11"/>
                  </a:lnTo>
                  <a:lnTo>
                    <a:pt x="3" y="5"/>
                  </a:lnTo>
                  <a:close/>
                </a:path>
              </a:pathLst>
            </a:custGeom>
            <a:solidFill>
              <a:srgbClr val="00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 name="Line 229"/>
            <p:cNvSpPr>
              <a:spLocks noChangeShapeType="1"/>
            </p:cNvSpPr>
            <p:nvPr/>
          </p:nvSpPr>
          <p:spPr bwMode="auto">
            <a:xfrm>
              <a:off x="1994" y="940"/>
              <a:ext cx="4" cy="6"/>
            </a:xfrm>
            <a:prstGeom prst="line">
              <a:avLst/>
            </a:prstGeom>
            <a:noFill/>
            <a:ln w="0">
              <a:solidFill>
                <a:srgbClr val="0000D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 name="Freeform 230"/>
            <p:cNvSpPr>
              <a:spLocks/>
            </p:cNvSpPr>
            <p:nvPr/>
          </p:nvSpPr>
          <p:spPr bwMode="auto">
            <a:xfrm>
              <a:off x="1988" y="930"/>
              <a:ext cx="7" cy="11"/>
            </a:xfrm>
            <a:custGeom>
              <a:avLst/>
              <a:gdLst>
                <a:gd name="T0" fmla="*/ 3 w 7"/>
                <a:gd name="T1" fmla="*/ 5 h 11"/>
                <a:gd name="T2" fmla="*/ 0 w 7"/>
                <a:gd name="T3" fmla="*/ 0 h 11"/>
                <a:gd name="T4" fmla="*/ 4 w 7"/>
                <a:gd name="T5" fmla="*/ 5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5"/>
                  </a:lnTo>
                  <a:lnTo>
                    <a:pt x="7" y="11"/>
                  </a:lnTo>
                  <a:lnTo>
                    <a:pt x="3" y="5"/>
                  </a:lnTo>
                  <a:close/>
                </a:path>
              </a:pathLst>
            </a:custGeom>
            <a:solidFill>
              <a:srgbClr val="0000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9" name="Line 231"/>
            <p:cNvSpPr>
              <a:spLocks noChangeShapeType="1"/>
            </p:cNvSpPr>
            <p:nvPr/>
          </p:nvSpPr>
          <p:spPr bwMode="auto">
            <a:xfrm>
              <a:off x="1991" y="935"/>
              <a:ext cx="4" cy="6"/>
            </a:xfrm>
            <a:prstGeom prst="line">
              <a:avLst/>
            </a:prstGeom>
            <a:noFill/>
            <a:ln w="0">
              <a:solidFill>
                <a:srgbClr val="0000D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 name="Freeform 232"/>
            <p:cNvSpPr>
              <a:spLocks/>
            </p:cNvSpPr>
            <p:nvPr/>
          </p:nvSpPr>
          <p:spPr bwMode="auto">
            <a:xfrm>
              <a:off x="1985" y="924"/>
              <a:ext cx="7" cy="11"/>
            </a:xfrm>
            <a:custGeom>
              <a:avLst/>
              <a:gdLst>
                <a:gd name="T0" fmla="*/ 3 w 7"/>
                <a:gd name="T1" fmla="*/ 6 h 11"/>
                <a:gd name="T2" fmla="*/ 0 w 7"/>
                <a:gd name="T3" fmla="*/ 0 h 11"/>
                <a:gd name="T4" fmla="*/ 4 w 7"/>
                <a:gd name="T5" fmla="*/ 6 h 11"/>
                <a:gd name="T6" fmla="*/ 7 w 7"/>
                <a:gd name="T7" fmla="*/ 11 h 11"/>
                <a:gd name="T8" fmla="*/ 3 w 7"/>
                <a:gd name="T9" fmla="*/ 6 h 11"/>
              </a:gdLst>
              <a:ahLst/>
              <a:cxnLst>
                <a:cxn ang="0">
                  <a:pos x="T0" y="T1"/>
                </a:cxn>
                <a:cxn ang="0">
                  <a:pos x="T2" y="T3"/>
                </a:cxn>
                <a:cxn ang="0">
                  <a:pos x="T4" y="T5"/>
                </a:cxn>
                <a:cxn ang="0">
                  <a:pos x="T6" y="T7"/>
                </a:cxn>
                <a:cxn ang="0">
                  <a:pos x="T8" y="T9"/>
                </a:cxn>
              </a:cxnLst>
              <a:rect l="0" t="0" r="r" b="b"/>
              <a:pathLst>
                <a:path w="7" h="11">
                  <a:moveTo>
                    <a:pt x="3" y="6"/>
                  </a:moveTo>
                  <a:lnTo>
                    <a:pt x="0" y="0"/>
                  </a:lnTo>
                  <a:lnTo>
                    <a:pt x="4" y="6"/>
                  </a:lnTo>
                  <a:lnTo>
                    <a:pt x="7" y="11"/>
                  </a:lnTo>
                  <a:lnTo>
                    <a:pt x="3" y="6"/>
                  </a:lnTo>
                  <a:close/>
                </a:path>
              </a:pathLst>
            </a:custGeom>
            <a:solidFill>
              <a:srgbClr val="000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1" name="Line 233"/>
            <p:cNvSpPr>
              <a:spLocks noChangeShapeType="1"/>
            </p:cNvSpPr>
            <p:nvPr/>
          </p:nvSpPr>
          <p:spPr bwMode="auto">
            <a:xfrm>
              <a:off x="1988" y="930"/>
              <a:ext cx="4" cy="5"/>
            </a:xfrm>
            <a:prstGeom prst="line">
              <a:avLst/>
            </a:prstGeom>
            <a:noFill/>
            <a:ln w="0">
              <a:solidFill>
                <a:srgbClr val="0000D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 name="Freeform 234"/>
            <p:cNvSpPr>
              <a:spLocks/>
            </p:cNvSpPr>
            <p:nvPr/>
          </p:nvSpPr>
          <p:spPr bwMode="auto">
            <a:xfrm>
              <a:off x="1981" y="919"/>
              <a:ext cx="8" cy="11"/>
            </a:xfrm>
            <a:custGeom>
              <a:avLst/>
              <a:gdLst>
                <a:gd name="T0" fmla="*/ 4 w 8"/>
                <a:gd name="T1" fmla="*/ 5 h 11"/>
                <a:gd name="T2" fmla="*/ 0 w 8"/>
                <a:gd name="T3" fmla="*/ 0 h 11"/>
                <a:gd name="T4" fmla="*/ 4 w 8"/>
                <a:gd name="T5" fmla="*/ 6 h 11"/>
                <a:gd name="T6" fmla="*/ 8 w 8"/>
                <a:gd name="T7" fmla="*/ 11 h 11"/>
                <a:gd name="T8" fmla="*/ 4 w 8"/>
                <a:gd name="T9" fmla="*/ 5 h 11"/>
              </a:gdLst>
              <a:ahLst/>
              <a:cxnLst>
                <a:cxn ang="0">
                  <a:pos x="T0" y="T1"/>
                </a:cxn>
                <a:cxn ang="0">
                  <a:pos x="T2" y="T3"/>
                </a:cxn>
                <a:cxn ang="0">
                  <a:pos x="T4" y="T5"/>
                </a:cxn>
                <a:cxn ang="0">
                  <a:pos x="T6" y="T7"/>
                </a:cxn>
                <a:cxn ang="0">
                  <a:pos x="T8" y="T9"/>
                </a:cxn>
              </a:cxnLst>
              <a:rect l="0" t="0" r="r" b="b"/>
              <a:pathLst>
                <a:path w="8" h="11">
                  <a:moveTo>
                    <a:pt x="4" y="5"/>
                  </a:moveTo>
                  <a:lnTo>
                    <a:pt x="0" y="0"/>
                  </a:lnTo>
                  <a:lnTo>
                    <a:pt x="4" y="6"/>
                  </a:lnTo>
                  <a:lnTo>
                    <a:pt x="8" y="11"/>
                  </a:lnTo>
                  <a:lnTo>
                    <a:pt x="4" y="5"/>
                  </a:lnTo>
                  <a:close/>
                </a:path>
              </a:pathLst>
            </a:custGeom>
            <a:solidFill>
              <a:srgbClr val="000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 name="Line 235"/>
            <p:cNvSpPr>
              <a:spLocks noChangeShapeType="1"/>
            </p:cNvSpPr>
            <p:nvPr/>
          </p:nvSpPr>
          <p:spPr bwMode="auto">
            <a:xfrm>
              <a:off x="1985" y="924"/>
              <a:ext cx="4" cy="6"/>
            </a:xfrm>
            <a:prstGeom prst="line">
              <a:avLst/>
            </a:prstGeom>
            <a:noFill/>
            <a:ln w="0">
              <a:solidFill>
                <a:srgbClr val="0000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 name="Freeform 236"/>
            <p:cNvSpPr>
              <a:spLocks/>
            </p:cNvSpPr>
            <p:nvPr/>
          </p:nvSpPr>
          <p:spPr bwMode="auto">
            <a:xfrm>
              <a:off x="1987" y="945"/>
              <a:ext cx="41" cy="157"/>
            </a:xfrm>
            <a:custGeom>
              <a:avLst/>
              <a:gdLst>
                <a:gd name="T0" fmla="*/ 0 w 41"/>
                <a:gd name="T1" fmla="*/ 152 h 157"/>
                <a:gd name="T2" fmla="*/ 37 w 41"/>
                <a:gd name="T3" fmla="*/ 0 h 157"/>
                <a:gd name="T4" fmla="*/ 41 w 41"/>
                <a:gd name="T5" fmla="*/ 5 h 157"/>
                <a:gd name="T6" fmla="*/ 4 w 41"/>
                <a:gd name="T7" fmla="*/ 157 h 157"/>
                <a:gd name="T8" fmla="*/ 0 w 41"/>
                <a:gd name="T9" fmla="*/ 152 h 157"/>
              </a:gdLst>
              <a:ahLst/>
              <a:cxnLst>
                <a:cxn ang="0">
                  <a:pos x="T0" y="T1"/>
                </a:cxn>
                <a:cxn ang="0">
                  <a:pos x="T2" y="T3"/>
                </a:cxn>
                <a:cxn ang="0">
                  <a:pos x="T4" y="T5"/>
                </a:cxn>
                <a:cxn ang="0">
                  <a:pos x="T6" y="T7"/>
                </a:cxn>
                <a:cxn ang="0">
                  <a:pos x="T8" y="T9"/>
                </a:cxn>
              </a:cxnLst>
              <a:rect l="0" t="0" r="r" b="b"/>
              <a:pathLst>
                <a:path w="41" h="157">
                  <a:moveTo>
                    <a:pt x="0" y="152"/>
                  </a:moveTo>
                  <a:lnTo>
                    <a:pt x="37" y="0"/>
                  </a:lnTo>
                  <a:lnTo>
                    <a:pt x="41" y="5"/>
                  </a:lnTo>
                  <a:lnTo>
                    <a:pt x="4" y="157"/>
                  </a:lnTo>
                  <a:lnTo>
                    <a:pt x="0" y="15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 name="Line 237"/>
            <p:cNvSpPr>
              <a:spLocks noChangeShapeType="1"/>
            </p:cNvSpPr>
            <p:nvPr/>
          </p:nvSpPr>
          <p:spPr bwMode="auto">
            <a:xfrm>
              <a:off x="1987" y="1097"/>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 name="Freeform 238"/>
            <p:cNvSpPr>
              <a:spLocks/>
            </p:cNvSpPr>
            <p:nvPr/>
          </p:nvSpPr>
          <p:spPr bwMode="auto">
            <a:xfrm>
              <a:off x="1813" y="784"/>
              <a:ext cx="211" cy="313"/>
            </a:xfrm>
            <a:custGeom>
              <a:avLst/>
              <a:gdLst>
                <a:gd name="T0" fmla="*/ 0 w 211"/>
                <a:gd name="T1" fmla="*/ 34 h 313"/>
                <a:gd name="T2" fmla="*/ 5 w 211"/>
                <a:gd name="T3" fmla="*/ 40 h 313"/>
                <a:gd name="T4" fmla="*/ 11 w 211"/>
                <a:gd name="T5" fmla="*/ 46 h 313"/>
                <a:gd name="T6" fmla="*/ 19 w 211"/>
                <a:gd name="T7" fmla="*/ 53 h 313"/>
                <a:gd name="T8" fmla="*/ 27 w 211"/>
                <a:gd name="T9" fmla="*/ 61 h 313"/>
                <a:gd name="T10" fmla="*/ 36 w 211"/>
                <a:gd name="T11" fmla="*/ 70 h 313"/>
                <a:gd name="T12" fmla="*/ 45 w 211"/>
                <a:gd name="T13" fmla="*/ 79 h 313"/>
                <a:gd name="T14" fmla="*/ 65 w 211"/>
                <a:gd name="T15" fmla="*/ 99 h 313"/>
                <a:gd name="T16" fmla="*/ 85 w 211"/>
                <a:gd name="T17" fmla="*/ 121 h 313"/>
                <a:gd name="T18" fmla="*/ 104 w 211"/>
                <a:gd name="T19" fmla="*/ 142 h 313"/>
                <a:gd name="T20" fmla="*/ 113 w 211"/>
                <a:gd name="T21" fmla="*/ 153 h 313"/>
                <a:gd name="T22" fmla="*/ 120 w 211"/>
                <a:gd name="T23" fmla="*/ 163 h 313"/>
                <a:gd name="T24" fmla="*/ 127 w 211"/>
                <a:gd name="T25" fmla="*/ 172 h 313"/>
                <a:gd name="T26" fmla="*/ 132 w 211"/>
                <a:gd name="T27" fmla="*/ 181 h 313"/>
                <a:gd name="T28" fmla="*/ 134 w 211"/>
                <a:gd name="T29" fmla="*/ 186 h 313"/>
                <a:gd name="T30" fmla="*/ 174 w 211"/>
                <a:gd name="T31" fmla="*/ 313 h 313"/>
                <a:gd name="T32" fmla="*/ 185 w 211"/>
                <a:gd name="T33" fmla="*/ 169 h 313"/>
                <a:gd name="T34" fmla="*/ 184 w 211"/>
                <a:gd name="T35" fmla="*/ 164 h 313"/>
                <a:gd name="T36" fmla="*/ 181 w 211"/>
                <a:gd name="T37" fmla="*/ 156 h 313"/>
                <a:gd name="T38" fmla="*/ 175 w 211"/>
                <a:gd name="T39" fmla="*/ 146 h 313"/>
                <a:gd name="T40" fmla="*/ 168 w 211"/>
                <a:gd name="T41" fmla="*/ 135 h 313"/>
                <a:gd name="T42" fmla="*/ 160 w 211"/>
                <a:gd name="T43" fmla="*/ 124 h 313"/>
                <a:gd name="T44" fmla="*/ 151 w 211"/>
                <a:gd name="T45" fmla="*/ 113 h 313"/>
                <a:gd name="T46" fmla="*/ 137 w 211"/>
                <a:gd name="T47" fmla="*/ 96 h 313"/>
                <a:gd name="T48" fmla="*/ 116 w 211"/>
                <a:gd name="T49" fmla="*/ 74 h 313"/>
                <a:gd name="T50" fmla="*/ 95 w 211"/>
                <a:gd name="T51" fmla="*/ 53 h 313"/>
                <a:gd name="T52" fmla="*/ 80 w 211"/>
                <a:gd name="T53" fmla="*/ 38 h 313"/>
                <a:gd name="T54" fmla="*/ 71 w 211"/>
                <a:gd name="T55" fmla="*/ 29 h 313"/>
                <a:gd name="T56" fmla="*/ 62 w 211"/>
                <a:gd name="T57" fmla="*/ 21 h 313"/>
                <a:gd name="T58" fmla="*/ 54 w 211"/>
                <a:gd name="T59" fmla="*/ 14 h 313"/>
                <a:gd name="T60" fmla="*/ 48 w 211"/>
                <a:gd name="T61" fmla="*/ 7 h 313"/>
                <a:gd name="T62" fmla="*/ 43 w 211"/>
                <a:gd name="T63" fmla="*/ 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 h="313">
                  <a:moveTo>
                    <a:pt x="40" y="0"/>
                  </a:moveTo>
                  <a:lnTo>
                    <a:pt x="0" y="34"/>
                  </a:lnTo>
                  <a:lnTo>
                    <a:pt x="2" y="37"/>
                  </a:lnTo>
                  <a:lnTo>
                    <a:pt x="5" y="40"/>
                  </a:lnTo>
                  <a:lnTo>
                    <a:pt x="8" y="43"/>
                  </a:lnTo>
                  <a:lnTo>
                    <a:pt x="11" y="46"/>
                  </a:lnTo>
                  <a:lnTo>
                    <a:pt x="15" y="49"/>
                  </a:lnTo>
                  <a:lnTo>
                    <a:pt x="19" y="53"/>
                  </a:lnTo>
                  <a:lnTo>
                    <a:pt x="23" y="57"/>
                  </a:lnTo>
                  <a:lnTo>
                    <a:pt x="27" y="61"/>
                  </a:lnTo>
                  <a:lnTo>
                    <a:pt x="31" y="65"/>
                  </a:lnTo>
                  <a:lnTo>
                    <a:pt x="36" y="70"/>
                  </a:lnTo>
                  <a:lnTo>
                    <a:pt x="40" y="74"/>
                  </a:lnTo>
                  <a:lnTo>
                    <a:pt x="45" y="79"/>
                  </a:lnTo>
                  <a:lnTo>
                    <a:pt x="55" y="89"/>
                  </a:lnTo>
                  <a:lnTo>
                    <a:pt x="65" y="99"/>
                  </a:lnTo>
                  <a:lnTo>
                    <a:pt x="75" y="110"/>
                  </a:lnTo>
                  <a:lnTo>
                    <a:pt x="85" y="121"/>
                  </a:lnTo>
                  <a:lnTo>
                    <a:pt x="95" y="131"/>
                  </a:lnTo>
                  <a:lnTo>
                    <a:pt x="104" y="142"/>
                  </a:lnTo>
                  <a:lnTo>
                    <a:pt x="109" y="147"/>
                  </a:lnTo>
                  <a:lnTo>
                    <a:pt x="113" y="153"/>
                  </a:lnTo>
                  <a:lnTo>
                    <a:pt x="117" y="158"/>
                  </a:lnTo>
                  <a:lnTo>
                    <a:pt x="120" y="163"/>
                  </a:lnTo>
                  <a:lnTo>
                    <a:pt x="124" y="168"/>
                  </a:lnTo>
                  <a:lnTo>
                    <a:pt x="127" y="172"/>
                  </a:lnTo>
                  <a:lnTo>
                    <a:pt x="129" y="177"/>
                  </a:lnTo>
                  <a:lnTo>
                    <a:pt x="132" y="181"/>
                  </a:lnTo>
                  <a:lnTo>
                    <a:pt x="134" y="185"/>
                  </a:lnTo>
                  <a:lnTo>
                    <a:pt x="134" y="186"/>
                  </a:lnTo>
                  <a:lnTo>
                    <a:pt x="110" y="194"/>
                  </a:lnTo>
                  <a:lnTo>
                    <a:pt x="174" y="313"/>
                  </a:lnTo>
                  <a:lnTo>
                    <a:pt x="211" y="161"/>
                  </a:lnTo>
                  <a:lnTo>
                    <a:pt x="185" y="169"/>
                  </a:lnTo>
                  <a:lnTo>
                    <a:pt x="185" y="167"/>
                  </a:lnTo>
                  <a:lnTo>
                    <a:pt x="184" y="164"/>
                  </a:lnTo>
                  <a:lnTo>
                    <a:pt x="183" y="162"/>
                  </a:lnTo>
                  <a:lnTo>
                    <a:pt x="181" y="156"/>
                  </a:lnTo>
                  <a:lnTo>
                    <a:pt x="178" y="151"/>
                  </a:lnTo>
                  <a:lnTo>
                    <a:pt x="175" y="146"/>
                  </a:lnTo>
                  <a:lnTo>
                    <a:pt x="172" y="140"/>
                  </a:lnTo>
                  <a:lnTo>
                    <a:pt x="168" y="135"/>
                  </a:lnTo>
                  <a:lnTo>
                    <a:pt x="164" y="130"/>
                  </a:lnTo>
                  <a:lnTo>
                    <a:pt x="160" y="124"/>
                  </a:lnTo>
                  <a:lnTo>
                    <a:pt x="156" y="119"/>
                  </a:lnTo>
                  <a:lnTo>
                    <a:pt x="151" y="113"/>
                  </a:lnTo>
                  <a:lnTo>
                    <a:pt x="147" y="107"/>
                  </a:lnTo>
                  <a:lnTo>
                    <a:pt x="137" y="96"/>
                  </a:lnTo>
                  <a:lnTo>
                    <a:pt x="127" y="85"/>
                  </a:lnTo>
                  <a:lnTo>
                    <a:pt x="116" y="74"/>
                  </a:lnTo>
                  <a:lnTo>
                    <a:pt x="106" y="63"/>
                  </a:lnTo>
                  <a:lnTo>
                    <a:pt x="95" y="53"/>
                  </a:lnTo>
                  <a:lnTo>
                    <a:pt x="85" y="43"/>
                  </a:lnTo>
                  <a:lnTo>
                    <a:pt x="80" y="38"/>
                  </a:lnTo>
                  <a:lnTo>
                    <a:pt x="75" y="34"/>
                  </a:lnTo>
                  <a:lnTo>
                    <a:pt x="71" y="29"/>
                  </a:lnTo>
                  <a:lnTo>
                    <a:pt x="66" y="25"/>
                  </a:lnTo>
                  <a:lnTo>
                    <a:pt x="62" y="21"/>
                  </a:lnTo>
                  <a:lnTo>
                    <a:pt x="58" y="17"/>
                  </a:lnTo>
                  <a:lnTo>
                    <a:pt x="54" y="14"/>
                  </a:lnTo>
                  <a:lnTo>
                    <a:pt x="51" y="10"/>
                  </a:lnTo>
                  <a:lnTo>
                    <a:pt x="48" y="7"/>
                  </a:lnTo>
                  <a:lnTo>
                    <a:pt x="45" y="4"/>
                  </a:lnTo>
                  <a:lnTo>
                    <a:pt x="43" y="2"/>
                  </a:lnTo>
                  <a:lnTo>
                    <a:pt x="4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 name="Line 239"/>
            <p:cNvSpPr>
              <a:spLocks noChangeShapeType="1"/>
            </p:cNvSpPr>
            <p:nvPr/>
          </p:nvSpPr>
          <p:spPr bwMode="auto">
            <a:xfrm flipH="1">
              <a:off x="1813" y="784"/>
              <a:ext cx="40" cy="34"/>
            </a:xfrm>
            <a:prstGeom prst="line">
              <a:avLst/>
            </a:prstGeom>
            <a:noFill/>
            <a:ln w="7938">
              <a:solidFill>
                <a:srgbClr val="0E0EC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 name="Line 240"/>
            <p:cNvSpPr>
              <a:spLocks noChangeShapeType="1"/>
            </p:cNvSpPr>
            <p:nvPr/>
          </p:nvSpPr>
          <p:spPr bwMode="auto">
            <a:xfrm>
              <a:off x="1813" y="818"/>
              <a:ext cx="2" cy="3"/>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 name="Line 241"/>
            <p:cNvSpPr>
              <a:spLocks noChangeShapeType="1"/>
            </p:cNvSpPr>
            <p:nvPr/>
          </p:nvSpPr>
          <p:spPr bwMode="auto">
            <a:xfrm>
              <a:off x="1815" y="821"/>
              <a:ext cx="3" cy="3"/>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 name="Line 242"/>
            <p:cNvSpPr>
              <a:spLocks noChangeShapeType="1"/>
            </p:cNvSpPr>
            <p:nvPr/>
          </p:nvSpPr>
          <p:spPr bwMode="auto">
            <a:xfrm>
              <a:off x="1818" y="824"/>
              <a:ext cx="3" cy="3"/>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 name="Line 243"/>
            <p:cNvSpPr>
              <a:spLocks noChangeShapeType="1"/>
            </p:cNvSpPr>
            <p:nvPr/>
          </p:nvSpPr>
          <p:spPr bwMode="auto">
            <a:xfrm>
              <a:off x="1821" y="827"/>
              <a:ext cx="3" cy="3"/>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 name="Line 244"/>
            <p:cNvSpPr>
              <a:spLocks noChangeShapeType="1"/>
            </p:cNvSpPr>
            <p:nvPr/>
          </p:nvSpPr>
          <p:spPr bwMode="auto">
            <a:xfrm>
              <a:off x="1824" y="830"/>
              <a:ext cx="4" cy="3"/>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 name="Line 245"/>
            <p:cNvSpPr>
              <a:spLocks noChangeShapeType="1"/>
            </p:cNvSpPr>
            <p:nvPr/>
          </p:nvSpPr>
          <p:spPr bwMode="auto">
            <a:xfrm>
              <a:off x="1828" y="833"/>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 name="Line 246"/>
            <p:cNvSpPr>
              <a:spLocks noChangeShapeType="1"/>
            </p:cNvSpPr>
            <p:nvPr/>
          </p:nvSpPr>
          <p:spPr bwMode="auto">
            <a:xfrm>
              <a:off x="1832" y="837"/>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 name="Line 247"/>
            <p:cNvSpPr>
              <a:spLocks noChangeShapeType="1"/>
            </p:cNvSpPr>
            <p:nvPr/>
          </p:nvSpPr>
          <p:spPr bwMode="auto">
            <a:xfrm>
              <a:off x="1836" y="841"/>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 name="Line 248"/>
            <p:cNvSpPr>
              <a:spLocks noChangeShapeType="1"/>
            </p:cNvSpPr>
            <p:nvPr/>
          </p:nvSpPr>
          <p:spPr bwMode="auto">
            <a:xfrm>
              <a:off x="1840" y="845"/>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 name="Line 249"/>
            <p:cNvSpPr>
              <a:spLocks noChangeShapeType="1"/>
            </p:cNvSpPr>
            <p:nvPr/>
          </p:nvSpPr>
          <p:spPr bwMode="auto">
            <a:xfrm>
              <a:off x="1844" y="849"/>
              <a:ext cx="5" cy="5"/>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 name="Line 250"/>
            <p:cNvSpPr>
              <a:spLocks noChangeShapeType="1"/>
            </p:cNvSpPr>
            <p:nvPr/>
          </p:nvSpPr>
          <p:spPr bwMode="auto">
            <a:xfrm>
              <a:off x="1849" y="854"/>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 name="Line 251"/>
            <p:cNvSpPr>
              <a:spLocks noChangeShapeType="1"/>
            </p:cNvSpPr>
            <p:nvPr/>
          </p:nvSpPr>
          <p:spPr bwMode="auto">
            <a:xfrm>
              <a:off x="1853" y="858"/>
              <a:ext cx="5" cy="5"/>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 name="Line 252"/>
            <p:cNvSpPr>
              <a:spLocks noChangeShapeType="1"/>
            </p:cNvSpPr>
            <p:nvPr/>
          </p:nvSpPr>
          <p:spPr bwMode="auto">
            <a:xfrm>
              <a:off x="1858" y="863"/>
              <a:ext cx="10" cy="10"/>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 name="Line 253"/>
            <p:cNvSpPr>
              <a:spLocks noChangeShapeType="1"/>
            </p:cNvSpPr>
            <p:nvPr/>
          </p:nvSpPr>
          <p:spPr bwMode="auto">
            <a:xfrm>
              <a:off x="1868" y="873"/>
              <a:ext cx="10" cy="10"/>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 name="Line 254"/>
            <p:cNvSpPr>
              <a:spLocks noChangeShapeType="1"/>
            </p:cNvSpPr>
            <p:nvPr/>
          </p:nvSpPr>
          <p:spPr bwMode="auto">
            <a:xfrm>
              <a:off x="1878" y="883"/>
              <a:ext cx="10" cy="11"/>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 name="Line 255"/>
            <p:cNvSpPr>
              <a:spLocks noChangeShapeType="1"/>
            </p:cNvSpPr>
            <p:nvPr/>
          </p:nvSpPr>
          <p:spPr bwMode="auto">
            <a:xfrm>
              <a:off x="1888" y="894"/>
              <a:ext cx="10" cy="11"/>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 name="Line 256"/>
            <p:cNvSpPr>
              <a:spLocks noChangeShapeType="1"/>
            </p:cNvSpPr>
            <p:nvPr/>
          </p:nvSpPr>
          <p:spPr bwMode="auto">
            <a:xfrm>
              <a:off x="1898" y="905"/>
              <a:ext cx="10" cy="10"/>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 name="Line 257"/>
            <p:cNvSpPr>
              <a:spLocks noChangeShapeType="1"/>
            </p:cNvSpPr>
            <p:nvPr/>
          </p:nvSpPr>
          <p:spPr bwMode="auto">
            <a:xfrm>
              <a:off x="1908" y="915"/>
              <a:ext cx="9" cy="11"/>
            </a:xfrm>
            <a:prstGeom prst="line">
              <a:avLst/>
            </a:prstGeom>
            <a:noFill/>
            <a:ln w="7938">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 name="Line 258"/>
            <p:cNvSpPr>
              <a:spLocks noChangeShapeType="1"/>
            </p:cNvSpPr>
            <p:nvPr/>
          </p:nvSpPr>
          <p:spPr bwMode="auto">
            <a:xfrm>
              <a:off x="1917" y="926"/>
              <a:ext cx="5" cy="5"/>
            </a:xfrm>
            <a:prstGeom prst="line">
              <a:avLst/>
            </a:prstGeom>
            <a:noFill/>
            <a:ln w="7938">
              <a:solidFill>
                <a:srgbClr val="0000F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 name="Line 259"/>
            <p:cNvSpPr>
              <a:spLocks noChangeShapeType="1"/>
            </p:cNvSpPr>
            <p:nvPr/>
          </p:nvSpPr>
          <p:spPr bwMode="auto">
            <a:xfrm>
              <a:off x="1922" y="931"/>
              <a:ext cx="4" cy="6"/>
            </a:xfrm>
            <a:prstGeom prst="line">
              <a:avLst/>
            </a:prstGeom>
            <a:noFill/>
            <a:ln w="7938">
              <a:solidFill>
                <a:srgbClr val="0000F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 name="Line 260"/>
            <p:cNvSpPr>
              <a:spLocks noChangeShapeType="1"/>
            </p:cNvSpPr>
            <p:nvPr/>
          </p:nvSpPr>
          <p:spPr bwMode="auto">
            <a:xfrm>
              <a:off x="1926" y="937"/>
              <a:ext cx="4" cy="5"/>
            </a:xfrm>
            <a:prstGeom prst="line">
              <a:avLst/>
            </a:prstGeom>
            <a:noFill/>
            <a:ln w="7938">
              <a:solidFill>
                <a:srgbClr val="0000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 name="Line 261"/>
            <p:cNvSpPr>
              <a:spLocks noChangeShapeType="1"/>
            </p:cNvSpPr>
            <p:nvPr/>
          </p:nvSpPr>
          <p:spPr bwMode="auto">
            <a:xfrm>
              <a:off x="1930" y="942"/>
              <a:ext cx="3" cy="5"/>
            </a:xfrm>
            <a:prstGeom prst="line">
              <a:avLst/>
            </a:prstGeom>
            <a:noFill/>
            <a:ln w="7938">
              <a:solidFill>
                <a:srgbClr val="0000E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 name="Line 262"/>
            <p:cNvSpPr>
              <a:spLocks noChangeShapeType="1"/>
            </p:cNvSpPr>
            <p:nvPr/>
          </p:nvSpPr>
          <p:spPr bwMode="auto">
            <a:xfrm>
              <a:off x="1933" y="947"/>
              <a:ext cx="4" cy="4"/>
            </a:xfrm>
            <a:prstGeom prst="line">
              <a:avLst/>
            </a:prstGeom>
            <a:noFill/>
            <a:ln w="7938">
              <a:solidFill>
                <a:srgbClr val="0000E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 name="Line 263"/>
            <p:cNvSpPr>
              <a:spLocks noChangeShapeType="1"/>
            </p:cNvSpPr>
            <p:nvPr/>
          </p:nvSpPr>
          <p:spPr bwMode="auto">
            <a:xfrm>
              <a:off x="1937" y="951"/>
              <a:ext cx="3" cy="5"/>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 name="Line 264"/>
            <p:cNvSpPr>
              <a:spLocks noChangeShapeType="1"/>
            </p:cNvSpPr>
            <p:nvPr/>
          </p:nvSpPr>
          <p:spPr bwMode="auto">
            <a:xfrm>
              <a:off x="1940" y="956"/>
              <a:ext cx="2" cy="5"/>
            </a:xfrm>
            <a:prstGeom prst="line">
              <a:avLst/>
            </a:prstGeom>
            <a:noFill/>
            <a:ln w="7938">
              <a:solidFill>
                <a:srgbClr val="0000E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 name="Line 265"/>
            <p:cNvSpPr>
              <a:spLocks noChangeShapeType="1"/>
            </p:cNvSpPr>
            <p:nvPr/>
          </p:nvSpPr>
          <p:spPr bwMode="auto">
            <a:xfrm>
              <a:off x="1942" y="961"/>
              <a:ext cx="3" cy="4"/>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 name="Line 266"/>
            <p:cNvSpPr>
              <a:spLocks noChangeShapeType="1"/>
            </p:cNvSpPr>
            <p:nvPr/>
          </p:nvSpPr>
          <p:spPr bwMode="auto">
            <a:xfrm>
              <a:off x="1945" y="965"/>
              <a:ext cx="2" cy="4"/>
            </a:xfrm>
            <a:prstGeom prst="line">
              <a:avLst/>
            </a:prstGeom>
            <a:noFill/>
            <a:ln w="7938">
              <a:solidFill>
                <a:srgbClr val="0000E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 name="Line 267"/>
            <p:cNvSpPr>
              <a:spLocks noChangeShapeType="1"/>
            </p:cNvSpPr>
            <p:nvPr/>
          </p:nvSpPr>
          <p:spPr bwMode="auto">
            <a:xfrm>
              <a:off x="1947" y="969"/>
              <a:ext cx="0" cy="1"/>
            </a:xfrm>
            <a:prstGeom prst="line">
              <a:avLst/>
            </a:prstGeom>
            <a:noFill/>
            <a:ln w="7938">
              <a:solidFill>
                <a:srgbClr val="0000E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 name="Line 268"/>
            <p:cNvSpPr>
              <a:spLocks noChangeShapeType="1"/>
            </p:cNvSpPr>
            <p:nvPr/>
          </p:nvSpPr>
          <p:spPr bwMode="auto">
            <a:xfrm flipH="1">
              <a:off x="1923" y="970"/>
              <a:ext cx="24"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 name="Line 269"/>
            <p:cNvSpPr>
              <a:spLocks noChangeShapeType="1"/>
            </p:cNvSpPr>
            <p:nvPr/>
          </p:nvSpPr>
          <p:spPr bwMode="auto">
            <a:xfrm>
              <a:off x="1923" y="978"/>
              <a:ext cx="64" cy="119"/>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 name="Line 270"/>
            <p:cNvSpPr>
              <a:spLocks noChangeShapeType="1"/>
            </p:cNvSpPr>
            <p:nvPr/>
          </p:nvSpPr>
          <p:spPr bwMode="auto">
            <a:xfrm flipV="1">
              <a:off x="1987" y="945"/>
              <a:ext cx="37" cy="152"/>
            </a:xfrm>
            <a:prstGeom prst="line">
              <a:avLst/>
            </a:prstGeom>
            <a:noFill/>
            <a:ln w="7938">
              <a:solidFill>
                <a:srgbClr val="3636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 name="Line 271"/>
            <p:cNvSpPr>
              <a:spLocks noChangeShapeType="1"/>
            </p:cNvSpPr>
            <p:nvPr/>
          </p:nvSpPr>
          <p:spPr bwMode="auto">
            <a:xfrm flipH="1">
              <a:off x="1998" y="945"/>
              <a:ext cx="26"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 name="Line 272"/>
            <p:cNvSpPr>
              <a:spLocks noChangeShapeType="1"/>
            </p:cNvSpPr>
            <p:nvPr/>
          </p:nvSpPr>
          <p:spPr bwMode="auto">
            <a:xfrm flipV="1">
              <a:off x="1998" y="951"/>
              <a:ext cx="0" cy="2"/>
            </a:xfrm>
            <a:prstGeom prst="line">
              <a:avLst/>
            </a:prstGeom>
            <a:noFill/>
            <a:ln w="7938">
              <a:solidFill>
                <a:srgbClr val="0505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 name="Line 273"/>
            <p:cNvSpPr>
              <a:spLocks noChangeShapeType="1"/>
            </p:cNvSpPr>
            <p:nvPr/>
          </p:nvSpPr>
          <p:spPr bwMode="auto">
            <a:xfrm flipH="1" flipV="1">
              <a:off x="1997" y="948"/>
              <a:ext cx="1" cy="3"/>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 name="Line 274"/>
            <p:cNvSpPr>
              <a:spLocks noChangeShapeType="1"/>
            </p:cNvSpPr>
            <p:nvPr/>
          </p:nvSpPr>
          <p:spPr bwMode="auto">
            <a:xfrm flipH="1" flipV="1">
              <a:off x="1996" y="946"/>
              <a:ext cx="1" cy="2"/>
            </a:xfrm>
            <a:prstGeom prst="line">
              <a:avLst/>
            </a:prstGeom>
            <a:noFill/>
            <a:ln w="7938">
              <a:solidFill>
                <a:srgbClr val="0101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 name="Line 275"/>
            <p:cNvSpPr>
              <a:spLocks noChangeShapeType="1"/>
            </p:cNvSpPr>
            <p:nvPr/>
          </p:nvSpPr>
          <p:spPr bwMode="auto">
            <a:xfrm flipH="1" flipV="1">
              <a:off x="1994" y="940"/>
              <a:ext cx="2"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 name="Line 276"/>
            <p:cNvSpPr>
              <a:spLocks noChangeShapeType="1"/>
            </p:cNvSpPr>
            <p:nvPr/>
          </p:nvSpPr>
          <p:spPr bwMode="auto">
            <a:xfrm flipH="1" flipV="1">
              <a:off x="1991" y="935"/>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 name="Line 277"/>
            <p:cNvSpPr>
              <a:spLocks noChangeShapeType="1"/>
            </p:cNvSpPr>
            <p:nvPr/>
          </p:nvSpPr>
          <p:spPr bwMode="auto">
            <a:xfrm flipH="1" flipV="1">
              <a:off x="1988" y="930"/>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 name="Line 278"/>
            <p:cNvSpPr>
              <a:spLocks noChangeShapeType="1"/>
            </p:cNvSpPr>
            <p:nvPr/>
          </p:nvSpPr>
          <p:spPr bwMode="auto">
            <a:xfrm flipH="1" flipV="1">
              <a:off x="1985" y="924"/>
              <a:ext cx="3"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 name="Line 279"/>
            <p:cNvSpPr>
              <a:spLocks noChangeShapeType="1"/>
            </p:cNvSpPr>
            <p:nvPr/>
          </p:nvSpPr>
          <p:spPr bwMode="auto">
            <a:xfrm flipH="1" flipV="1">
              <a:off x="1981" y="919"/>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 name="Line 280"/>
            <p:cNvSpPr>
              <a:spLocks noChangeShapeType="1"/>
            </p:cNvSpPr>
            <p:nvPr/>
          </p:nvSpPr>
          <p:spPr bwMode="auto">
            <a:xfrm flipH="1" flipV="1">
              <a:off x="1977" y="914"/>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 name="Line 281"/>
            <p:cNvSpPr>
              <a:spLocks noChangeShapeType="1"/>
            </p:cNvSpPr>
            <p:nvPr/>
          </p:nvSpPr>
          <p:spPr bwMode="auto">
            <a:xfrm flipH="1" flipV="1">
              <a:off x="1973" y="908"/>
              <a:ext cx="4"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 name="Line 282"/>
            <p:cNvSpPr>
              <a:spLocks noChangeShapeType="1"/>
            </p:cNvSpPr>
            <p:nvPr/>
          </p:nvSpPr>
          <p:spPr bwMode="auto">
            <a:xfrm flipH="1" flipV="1">
              <a:off x="1969" y="903"/>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 name="Line 283"/>
            <p:cNvSpPr>
              <a:spLocks noChangeShapeType="1"/>
            </p:cNvSpPr>
            <p:nvPr/>
          </p:nvSpPr>
          <p:spPr bwMode="auto">
            <a:xfrm flipH="1" flipV="1">
              <a:off x="1964" y="897"/>
              <a:ext cx="5"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 name="Line 284"/>
            <p:cNvSpPr>
              <a:spLocks noChangeShapeType="1"/>
            </p:cNvSpPr>
            <p:nvPr/>
          </p:nvSpPr>
          <p:spPr bwMode="auto">
            <a:xfrm flipH="1" flipV="1">
              <a:off x="1960" y="891"/>
              <a:ext cx="4"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 name="Line 285"/>
            <p:cNvSpPr>
              <a:spLocks noChangeShapeType="1"/>
            </p:cNvSpPr>
            <p:nvPr/>
          </p:nvSpPr>
          <p:spPr bwMode="auto">
            <a:xfrm flipH="1" flipV="1">
              <a:off x="1950" y="880"/>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 name="Line 286"/>
            <p:cNvSpPr>
              <a:spLocks noChangeShapeType="1"/>
            </p:cNvSpPr>
            <p:nvPr/>
          </p:nvSpPr>
          <p:spPr bwMode="auto">
            <a:xfrm flipH="1" flipV="1">
              <a:off x="1940" y="869"/>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 name="Line 287"/>
            <p:cNvSpPr>
              <a:spLocks noChangeShapeType="1"/>
            </p:cNvSpPr>
            <p:nvPr/>
          </p:nvSpPr>
          <p:spPr bwMode="auto">
            <a:xfrm flipH="1" flipV="1">
              <a:off x="1929" y="858"/>
              <a:ext cx="11"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 name="Line 288"/>
            <p:cNvSpPr>
              <a:spLocks noChangeShapeType="1"/>
            </p:cNvSpPr>
            <p:nvPr/>
          </p:nvSpPr>
          <p:spPr bwMode="auto">
            <a:xfrm flipH="1" flipV="1">
              <a:off x="1919" y="847"/>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 name="Line 289"/>
            <p:cNvSpPr>
              <a:spLocks noChangeShapeType="1"/>
            </p:cNvSpPr>
            <p:nvPr/>
          </p:nvSpPr>
          <p:spPr bwMode="auto">
            <a:xfrm flipH="1" flipV="1">
              <a:off x="1908" y="837"/>
              <a:ext cx="11"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 name="Line 290"/>
            <p:cNvSpPr>
              <a:spLocks noChangeShapeType="1"/>
            </p:cNvSpPr>
            <p:nvPr/>
          </p:nvSpPr>
          <p:spPr bwMode="auto">
            <a:xfrm flipH="1" flipV="1">
              <a:off x="1898" y="827"/>
              <a:ext cx="10"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 name="Line 291"/>
            <p:cNvSpPr>
              <a:spLocks noChangeShapeType="1"/>
            </p:cNvSpPr>
            <p:nvPr/>
          </p:nvSpPr>
          <p:spPr bwMode="auto">
            <a:xfrm flipH="1" flipV="1">
              <a:off x="1893" y="822"/>
              <a:ext cx="5"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 name="Line 292"/>
            <p:cNvSpPr>
              <a:spLocks noChangeShapeType="1"/>
            </p:cNvSpPr>
            <p:nvPr/>
          </p:nvSpPr>
          <p:spPr bwMode="auto">
            <a:xfrm flipH="1" flipV="1">
              <a:off x="1888" y="818"/>
              <a:ext cx="5"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 name="Line 293"/>
            <p:cNvSpPr>
              <a:spLocks noChangeShapeType="1"/>
            </p:cNvSpPr>
            <p:nvPr/>
          </p:nvSpPr>
          <p:spPr bwMode="auto">
            <a:xfrm flipH="1" flipV="1">
              <a:off x="1884" y="813"/>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 name="Line 294"/>
            <p:cNvSpPr>
              <a:spLocks noChangeShapeType="1"/>
            </p:cNvSpPr>
            <p:nvPr/>
          </p:nvSpPr>
          <p:spPr bwMode="auto">
            <a:xfrm flipH="1" flipV="1">
              <a:off x="1879" y="809"/>
              <a:ext cx="5"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 name="Line 295"/>
            <p:cNvSpPr>
              <a:spLocks noChangeShapeType="1"/>
            </p:cNvSpPr>
            <p:nvPr/>
          </p:nvSpPr>
          <p:spPr bwMode="auto">
            <a:xfrm flipH="1" flipV="1">
              <a:off x="1875" y="805"/>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 name="Line 296"/>
            <p:cNvSpPr>
              <a:spLocks noChangeShapeType="1"/>
            </p:cNvSpPr>
            <p:nvPr/>
          </p:nvSpPr>
          <p:spPr bwMode="auto">
            <a:xfrm flipH="1" flipV="1">
              <a:off x="1871" y="801"/>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 name="Line 297"/>
            <p:cNvSpPr>
              <a:spLocks noChangeShapeType="1"/>
            </p:cNvSpPr>
            <p:nvPr/>
          </p:nvSpPr>
          <p:spPr bwMode="auto">
            <a:xfrm flipH="1" flipV="1">
              <a:off x="1867" y="798"/>
              <a:ext cx="4"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 name="Line 298"/>
            <p:cNvSpPr>
              <a:spLocks noChangeShapeType="1"/>
            </p:cNvSpPr>
            <p:nvPr/>
          </p:nvSpPr>
          <p:spPr bwMode="auto">
            <a:xfrm flipH="1" flipV="1">
              <a:off x="1864" y="794"/>
              <a:ext cx="3"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 name="Line 299"/>
            <p:cNvSpPr>
              <a:spLocks noChangeShapeType="1"/>
            </p:cNvSpPr>
            <p:nvPr/>
          </p:nvSpPr>
          <p:spPr bwMode="auto">
            <a:xfrm flipH="1" flipV="1">
              <a:off x="1861" y="791"/>
              <a:ext cx="3"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 name="Line 300"/>
            <p:cNvSpPr>
              <a:spLocks noChangeShapeType="1"/>
            </p:cNvSpPr>
            <p:nvPr/>
          </p:nvSpPr>
          <p:spPr bwMode="auto">
            <a:xfrm flipH="1" flipV="1">
              <a:off x="1858" y="788"/>
              <a:ext cx="3"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 name="Line 301"/>
            <p:cNvSpPr>
              <a:spLocks noChangeShapeType="1"/>
            </p:cNvSpPr>
            <p:nvPr/>
          </p:nvSpPr>
          <p:spPr bwMode="auto">
            <a:xfrm flipH="1" flipV="1">
              <a:off x="1856" y="786"/>
              <a:ext cx="2" cy="2"/>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 name="Line 302"/>
            <p:cNvSpPr>
              <a:spLocks noChangeShapeType="1"/>
            </p:cNvSpPr>
            <p:nvPr/>
          </p:nvSpPr>
          <p:spPr bwMode="auto">
            <a:xfrm flipH="1" flipV="1">
              <a:off x="1853" y="784"/>
              <a:ext cx="3" cy="2"/>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301" name="Line 303"/>
          <p:cNvSpPr>
            <a:spLocks noChangeShapeType="1"/>
          </p:cNvSpPr>
          <p:nvPr/>
        </p:nvSpPr>
        <p:spPr bwMode="auto">
          <a:xfrm flipH="1" flipV="1">
            <a:off x="3582988" y="2208942"/>
            <a:ext cx="22225" cy="4762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302" name="Group 304"/>
          <p:cNvGrpSpPr>
            <a:grpSpLocks/>
          </p:cNvGrpSpPr>
          <p:nvPr/>
        </p:nvGrpSpPr>
        <p:grpSpPr bwMode="auto">
          <a:xfrm>
            <a:off x="2795588" y="1129442"/>
            <a:ext cx="738187" cy="1738313"/>
            <a:chOff x="1705" y="732"/>
            <a:chExt cx="465" cy="1095"/>
          </a:xfrm>
          <a:solidFill>
            <a:srgbClr val="FF0000">
              <a:alpha val="30000"/>
            </a:srgbClr>
          </a:solidFill>
        </p:grpSpPr>
        <p:grpSp>
          <p:nvGrpSpPr>
            <p:cNvPr id="303" name="Group 305"/>
            <p:cNvGrpSpPr>
              <a:grpSpLocks/>
            </p:cNvGrpSpPr>
            <p:nvPr/>
          </p:nvGrpSpPr>
          <p:grpSpPr bwMode="auto">
            <a:xfrm>
              <a:off x="1754" y="840"/>
              <a:ext cx="343" cy="799"/>
              <a:chOff x="1754" y="840"/>
              <a:chExt cx="343" cy="799"/>
            </a:xfrm>
            <a:grpFill/>
          </p:grpSpPr>
          <p:sp>
            <p:nvSpPr>
              <p:cNvPr id="716" name="Freeform 306"/>
              <p:cNvSpPr>
                <a:spLocks/>
              </p:cNvSpPr>
              <p:nvPr/>
            </p:nvSpPr>
            <p:spPr bwMode="auto">
              <a:xfrm>
                <a:off x="1963" y="840"/>
                <a:ext cx="27" cy="21"/>
              </a:xfrm>
              <a:custGeom>
                <a:avLst/>
                <a:gdLst>
                  <a:gd name="T0" fmla="*/ 0 w 27"/>
                  <a:gd name="T1" fmla="*/ 14 h 21"/>
                  <a:gd name="T2" fmla="*/ 23 w 27"/>
                  <a:gd name="T3" fmla="*/ 0 h 21"/>
                  <a:gd name="T4" fmla="*/ 27 w 27"/>
                  <a:gd name="T5" fmla="*/ 8 h 21"/>
                  <a:gd name="T6" fmla="*/ 3 w 27"/>
                  <a:gd name="T7" fmla="*/ 21 h 21"/>
                  <a:gd name="T8" fmla="*/ 0 w 27"/>
                  <a:gd name="T9" fmla="*/ 14 h 21"/>
                </a:gdLst>
                <a:ahLst/>
                <a:cxnLst>
                  <a:cxn ang="0">
                    <a:pos x="T0" y="T1"/>
                  </a:cxn>
                  <a:cxn ang="0">
                    <a:pos x="T2" y="T3"/>
                  </a:cxn>
                  <a:cxn ang="0">
                    <a:pos x="T4" y="T5"/>
                  </a:cxn>
                  <a:cxn ang="0">
                    <a:pos x="T6" y="T7"/>
                  </a:cxn>
                  <a:cxn ang="0">
                    <a:pos x="T8" y="T9"/>
                  </a:cxn>
                </a:cxnLst>
                <a:rect l="0" t="0" r="r" b="b"/>
                <a:pathLst>
                  <a:path w="27" h="21">
                    <a:moveTo>
                      <a:pt x="0" y="14"/>
                    </a:moveTo>
                    <a:lnTo>
                      <a:pt x="23" y="0"/>
                    </a:lnTo>
                    <a:lnTo>
                      <a:pt x="27" y="8"/>
                    </a:lnTo>
                    <a:lnTo>
                      <a:pt x="3" y="21"/>
                    </a:lnTo>
                    <a:lnTo>
                      <a:pt x="0" y="14"/>
                    </a:lnTo>
                    <a:close/>
                  </a:path>
                </a:pathLst>
              </a:custGeom>
              <a:grpFill/>
              <a:ln w="3175">
                <a:solidFill>
                  <a:srgbClr val="FF0000">
                    <a:alpha val="25000"/>
                  </a:srgbClr>
                </a:solidFill>
                <a:prstDash val="solid"/>
                <a:round/>
                <a:headEnd/>
                <a:tailEnd/>
              </a:ln>
            </p:spPr>
            <p:txBody>
              <a:bodyPr/>
              <a:lstStyle/>
              <a:p>
                <a:endParaRPr lang="it-IT"/>
              </a:p>
            </p:txBody>
          </p:sp>
          <p:sp>
            <p:nvSpPr>
              <p:cNvPr id="717" name="Line 307"/>
              <p:cNvSpPr>
                <a:spLocks noChangeShapeType="1"/>
              </p:cNvSpPr>
              <p:nvPr/>
            </p:nvSpPr>
            <p:spPr bwMode="auto">
              <a:xfrm>
                <a:off x="1963" y="85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18" name="Freeform 308"/>
              <p:cNvSpPr>
                <a:spLocks/>
              </p:cNvSpPr>
              <p:nvPr/>
            </p:nvSpPr>
            <p:spPr bwMode="auto">
              <a:xfrm>
                <a:off x="1806" y="1622"/>
                <a:ext cx="11" cy="17"/>
              </a:xfrm>
              <a:custGeom>
                <a:avLst/>
                <a:gdLst>
                  <a:gd name="T0" fmla="*/ 7 w 11"/>
                  <a:gd name="T1" fmla="*/ 11 h 17"/>
                  <a:gd name="T2" fmla="*/ 0 w 11"/>
                  <a:gd name="T3" fmla="*/ 0 h 17"/>
                  <a:gd name="T4" fmla="*/ 4 w 11"/>
                  <a:gd name="T5" fmla="*/ 6 h 17"/>
                  <a:gd name="T6" fmla="*/ 11 w 11"/>
                  <a:gd name="T7" fmla="*/ 17 h 17"/>
                  <a:gd name="T8" fmla="*/ 7 w 11"/>
                  <a:gd name="T9" fmla="*/ 11 h 17"/>
                </a:gdLst>
                <a:ahLst/>
                <a:cxnLst>
                  <a:cxn ang="0">
                    <a:pos x="T0" y="T1"/>
                  </a:cxn>
                  <a:cxn ang="0">
                    <a:pos x="T2" y="T3"/>
                  </a:cxn>
                  <a:cxn ang="0">
                    <a:pos x="T4" y="T5"/>
                  </a:cxn>
                  <a:cxn ang="0">
                    <a:pos x="T6" y="T7"/>
                  </a:cxn>
                  <a:cxn ang="0">
                    <a:pos x="T8" y="T9"/>
                  </a:cxn>
                </a:cxnLst>
                <a:rect l="0" t="0" r="r" b="b"/>
                <a:pathLst>
                  <a:path w="11" h="17">
                    <a:moveTo>
                      <a:pt x="7" y="11"/>
                    </a:moveTo>
                    <a:lnTo>
                      <a:pt x="0" y="0"/>
                    </a:lnTo>
                    <a:lnTo>
                      <a:pt x="4" y="6"/>
                    </a:lnTo>
                    <a:lnTo>
                      <a:pt x="11" y="17"/>
                    </a:lnTo>
                    <a:lnTo>
                      <a:pt x="7" y="11"/>
                    </a:lnTo>
                    <a:close/>
                  </a:path>
                </a:pathLst>
              </a:custGeom>
              <a:grpFill/>
              <a:ln w="3175">
                <a:solidFill>
                  <a:srgbClr val="FF0000">
                    <a:alpha val="25000"/>
                  </a:srgbClr>
                </a:solidFill>
                <a:prstDash val="solid"/>
                <a:round/>
                <a:headEnd/>
                <a:tailEnd/>
              </a:ln>
            </p:spPr>
            <p:txBody>
              <a:bodyPr/>
              <a:lstStyle/>
              <a:p>
                <a:endParaRPr lang="it-IT"/>
              </a:p>
            </p:txBody>
          </p:sp>
          <p:sp>
            <p:nvSpPr>
              <p:cNvPr id="719" name="Line 309"/>
              <p:cNvSpPr>
                <a:spLocks noChangeShapeType="1"/>
              </p:cNvSpPr>
              <p:nvPr/>
            </p:nvSpPr>
            <p:spPr bwMode="auto">
              <a:xfrm>
                <a:off x="1813" y="1633"/>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20" name="Freeform 310"/>
              <p:cNvSpPr>
                <a:spLocks/>
              </p:cNvSpPr>
              <p:nvPr/>
            </p:nvSpPr>
            <p:spPr bwMode="auto">
              <a:xfrm>
                <a:off x="1799" y="1611"/>
                <a:ext cx="11" cy="17"/>
              </a:xfrm>
              <a:custGeom>
                <a:avLst/>
                <a:gdLst>
                  <a:gd name="T0" fmla="*/ 7 w 11"/>
                  <a:gd name="T1" fmla="*/ 11 h 17"/>
                  <a:gd name="T2" fmla="*/ 0 w 11"/>
                  <a:gd name="T3" fmla="*/ 0 h 17"/>
                  <a:gd name="T4" fmla="*/ 4 w 11"/>
                  <a:gd name="T5" fmla="*/ 6 h 17"/>
                  <a:gd name="T6" fmla="*/ 11 w 11"/>
                  <a:gd name="T7" fmla="*/ 17 h 17"/>
                  <a:gd name="T8" fmla="*/ 7 w 11"/>
                  <a:gd name="T9" fmla="*/ 11 h 17"/>
                </a:gdLst>
                <a:ahLst/>
                <a:cxnLst>
                  <a:cxn ang="0">
                    <a:pos x="T0" y="T1"/>
                  </a:cxn>
                  <a:cxn ang="0">
                    <a:pos x="T2" y="T3"/>
                  </a:cxn>
                  <a:cxn ang="0">
                    <a:pos x="T4" y="T5"/>
                  </a:cxn>
                  <a:cxn ang="0">
                    <a:pos x="T6" y="T7"/>
                  </a:cxn>
                  <a:cxn ang="0">
                    <a:pos x="T8" y="T9"/>
                  </a:cxn>
                </a:cxnLst>
                <a:rect l="0" t="0" r="r" b="b"/>
                <a:pathLst>
                  <a:path w="11" h="17">
                    <a:moveTo>
                      <a:pt x="7" y="11"/>
                    </a:moveTo>
                    <a:lnTo>
                      <a:pt x="0" y="0"/>
                    </a:lnTo>
                    <a:lnTo>
                      <a:pt x="4" y="6"/>
                    </a:lnTo>
                    <a:lnTo>
                      <a:pt x="11" y="17"/>
                    </a:lnTo>
                    <a:lnTo>
                      <a:pt x="7" y="11"/>
                    </a:lnTo>
                    <a:close/>
                  </a:path>
                </a:pathLst>
              </a:custGeom>
              <a:grpFill/>
              <a:ln w="3175">
                <a:solidFill>
                  <a:srgbClr val="FF0000">
                    <a:alpha val="25000"/>
                  </a:srgbClr>
                </a:solidFill>
                <a:prstDash val="solid"/>
                <a:round/>
                <a:headEnd/>
                <a:tailEnd/>
              </a:ln>
            </p:spPr>
            <p:txBody>
              <a:bodyPr/>
              <a:lstStyle/>
              <a:p>
                <a:endParaRPr lang="it-IT"/>
              </a:p>
            </p:txBody>
          </p:sp>
          <p:sp>
            <p:nvSpPr>
              <p:cNvPr id="721" name="Line 311"/>
              <p:cNvSpPr>
                <a:spLocks noChangeShapeType="1"/>
              </p:cNvSpPr>
              <p:nvPr/>
            </p:nvSpPr>
            <p:spPr bwMode="auto">
              <a:xfrm>
                <a:off x="1806" y="162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22" name="Freeform 312"/>
              <p:cNvSpPr>
                <a:spLocks/>
              </p:cNvSpPr>
              <p:nvPr/>
            </p:nvSpPr>
            <p:spPr bwMode="auto">
              <a:xfrm>
                <a:off x="1793" y="1599"/>
                <a:ext cx="10" cy="18"/>
              </a:xfrm>
              <a:custGeom>
                <a:avLst/>
                <a:gdLst>
                  <a:gd name="T0" fmla="*/ 6 w 10"/>
                  <a:gd name="T1" fmla="*/ 12 h 18"/>
                  <a:gd name="T2" fmla="*/ 0 w 10"/>
                  <a:gd name="T3" fmla="*/ 0 h 18"/>
                  <a:gd name="T4" fmla="*/ 4 w 10"/>
                  <a:gd name="T5" fmla="*/ 6 h 18"/>
                  <a:gd name="T6" fmla="*/ 10 w 10"/>
                  <a:gd name="T7" fmla="*/ 18 h 18"/>
                  <a:gd name="T8" fmla="*/ 6 w 10"/>
                  <a:gd name="T9" fmla="*/ 12 h 18"/>
                </a:gdLst>
                <a:ahLst/>
                <a:cxnLst>
                  <a:cxn ang="0">
                    <a:pos x="T0" y="T1"/>
                  </a:cxn>
                  <a:cxn ang="0">
                    <a:pos x="T2" y="T3"/>
                  </a:cxn>
                  <a:cxn ang="0">
                    <a:pos x="T4" y="T5"/>
                  </a:cxn>
                  <a:cxn ang="0">
                    <a:pos x="T6" y="T7"/>
                  </a:cxn>
                  <a:cxn ang="0">
                    <a:pos x="T8" y="T9"/>
                  </a:cxn>
                </a:cxnLst>
                <a:rect l="0" t="0" r="r" b="b"/>
                <a:pathLst>
                  <a:path w="10" h="18">
                    <a:moveTo>
                      <a:pt x="6" y="12"/>
                    </a:moveTo>
                    <a:lnTo>
                      <a:pt x="0" y="0"/>
                    </a:lnTo>
                    <a:lnTo>
                      <a:pt x="4" y="6"/>
                    </a:lnTo>
                    <a:lnTo>
                      <a:pt x="10" y="18"/>
                    </a:lnTo>
                    <a:lnTo>
                      <a:pt x="6" y="12"/>
                    </a:lnTo>
                    <a:close/>
                  </a:path>
                </a:pathLst>
              </a:custGeom>
              <a:grpFill/>
              <a:ln w="3175">
                <a:solidFill>
                  <a:srgbClr val="FF0000">
                    <a:alpha val="25000"/>
                  </a:srgbClr>
                </a:solidFill>
                <a:prstDash val="solid"/>
                <a:round/>
                <a:headEnd/>
                <a:tailEnd/>
              </a:ln>
            </p:spPr>
            <p:txBody>
              <a:bodyPr/>
              <a:lstStyle/>
              <a:p>
                <a:endParaRPr lang="it-IT"/>
              </a:p>
            </p:txBody>
          </p:sp>
          <p:sp>
            <p:nvSpPr>
              <p:cNvPr id="723" name="Line 313"/>
              <p:cNvSpPr>
                <a:spLocks noChangeShapeType="1"/>
              </p:cNvSpPr>
              <p:nvPr/>
            </p:nvSpPr>
            <p:spPr bwMode="auto">
              <a:xfrm>
                <a:off x="1799" y="161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24" name="Freeform 314"/>
              <p:cNvSpPr>
                <a:spLocks/>
              </p:cNvSpPr>
              <p:nvPr/>
            </p:nvSpPr>
            <p:spPr bwMode="auto">
              <a:xfrm>
                <a:off x="1787" y="1588"/>
                <a:ext cx="10" cy="17"/>
              </a:xfrm>
              <a:custGeom>
                <a:avLst/>
                <a:gdLst>
                  <a:gd name="T0" fmla="*/ 6 w 10"/>
                  <a:gd name="T1" fmla="*/ 11 h 17"/>
                  <a:gd name="T2" fmla="*/ 0 w 10"/>
                  <a:gd name="T3" fmla="*/ 0 h 17"/>
                  <a:gd name="T4" fmla="*/ 4 w 10"/>
                  <a:gd name="T5" fmla="*/ 6 h 17"/>
                  <a:gd name="T6" fmla="*/ 10 w 10"/>
                  <a:gd name="T7" fmla="*/ 17 h 17"/>
                  <a:gd name="T8" fmla="*/ 6 w 10"/>
                  <a:gd name="T9" fmla="*/ 11 h 17"/>
                </a:gdLst>
                <a:ahLst/>
                <a:cxnLst>
                  <a:cxn ang="0">
                    <a:pos x="T0" y="T1"/>
                  </a:cxn>
                  <a:cxn ang="0">
                    <a:pos x="T2" y="T3"/>
                  </a:cxn>
                  <a:cxn ang="0">
                    <a:pos x="T4" y="T5"/>
                  </a:cxn>
                  <a:cxn ang="0">
                    <a:pos x="T6" y="T7"/>
                  </a:cxn>
                  <a:cxn ang="0">
                    <a:pos x="T8" y="T9"/>
                  </a:cxn>
                </a:cxnLst>
                <a:rect l="0" t="0" r="r" b="b"/>
                <a:pathLst>
                  <a:path w="10" h="17">
                    <a:moveTo>
                      <a:pt x="6" y="11"/>
                    </a:moveTo>
                    <a:lnTo>
                      <a:pt x="0" y="0"/>
                    </a:lnTo>
                    <a:lnTo>
                      <a:pt x="4" y="6"/>
                    </a:lnTo>
                    <a:lnTo>
                      <a:pt x="10" y="17"/>
                    </a:lnTo>
                    <a:lnTo>
                      <a:pt x="6" y="11"/>
                    </a:lnTo>
                    <a:close/>
                  </a:path>
                </a:pathLst>
              </a:custGeom>
              <a:grpFill/>
              <a:ln w="3175">
                <a:solidFill>
                  <a:srgbClr val="FF0000">
                    <a:alpha val="25000"/>
                  </a:srgbClr>
                </a:solidFill>
                <a:prstDash val="solid"/>
                <a:round/>
                <a:headEnd/>
                <a:tailEnd/>
              </a:ln>
            </p:spPr>
            <p:txBody>
              <a:bodyPr/>
              <a:lstStyle/>
              <a:p>
                <a:endParaRPr lang="it-IT"/>
              </a:p>
            </p:txBody>
          </p:sp>
          <p:sp>
            <p:nvSpPr>
              <p:cNvPr id="725" name="Line 315"/>
              <p:cNvSpPr>
                <a:spLocks noChangeShapeType="1"/>
              </p:cNvSpPr>
              <p:nvPr/>
            </p:nvSpPr>
            <p:spPr bwMode="auto">
              <a:xfrm>
                <a:off x="1793" y="159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26" name="Freeform 316"/>
              <p:cNvSpPr>
                <a:spLocks/>
              </p:cNvSpPr>
              <p:nvPr/>
            </p:nvSpPr>
            <p:spPr bwMode="auto">
              <a:xfrm>
                <a:off x="1781" y="1575"/>
                <a:ext cx="10" cy="19"/>
              </a:xfrm>
              <a:custGeom>
                <a:avLst/>
                <a:gdLst>
                  <a:gd name="T0" fmla="*/ 6 w 10"/>
                  <a:gd name="T1" fmla="*/ 13 h 19"/>
                  <a:gd name="T2" fmla="*/ 0 w 10"/>
                  <a:gd name="T3" fmla="*/ 0 h 19"/>
                  <a:gd name="T4" fmla="*/ 4 w 10"/>
                  <a:gd name="T5" fmla="*/ 6 h 19"/>
                  <a:gd name="T6" fmla="*/ 10 w 10"/>
                  <a:gd name="T7" fmla="*/ 19 h 19"/>
                  <a:gd name="T8" fmla="*/ 6 w 10"/>
                  <a:gd name="T9" fmla="*/ 13 h 19"/>
                </a:gdLst>
                <a:ahLst/>
                <a:cxnLst>
                  <a:cxn ang="0">
                    <a:pos x="T0" y="T1"/>
                  </a:cxn>
                  <a:cxn ang="0">
                    <a:pos x="T2" y="T3"/>
                  </a:cxn>
                  <a:cxn ang="0">
                    <a:pos x="T4" y="T5"/>
                  </a:cxn>
                  <a:cxn ang="0">
                    <a:pos x="T6" y="T7"/>
                  </a:cxn>
                  <a:cxn ang="0">
                    <a:pos x="T8" y="T9"/>
                  </a:cxn>
                </a:cxnLst>
                <a:rect l="0" t="0" r="r" b="b"/>
                <a:pathLst>
                  <a:path w="10" h="19">
                    <a:moveTo>
                      <a:pt x="6" y="13"/>
                    </a:moveTo>
                    <a:lnTo>
                      <a:pt x="0" y="0"/>
                    </a:lnTo>
                    <a:lnTo>
                      <a:pt x="4" y="6"/>
                    </a:lnTo>
                    <a:lnTo>
                      <a:pt x="10" y="19"/>
                    </a:lnTo>
                    <a:lnTo>
                      <a:pt x="6" y="13"/>
                    </a:lnTo>
                    <a:close/>
                  </a:path>
                </a:pathLst>
              </a:custGeom>
              <a:grpFill/>
              <a:ln w="3175">
                <a:solidFill>
                  <a:srgbClr val="FF0000">
                    <a:alpha val="25000"/>
                  </a:srgbClr>
                </a:solidFill>
                <a:prstDash val="solid"/>
                <a:round/>
                <a:headEnd/>
                <a:tailEnd/>
              </a:ln>
            </p:spPr>
            <p:txBody>
              <a:bodyPr/>
              <a:lstStyle/>
              <a:p>
                <a:endParaRPr lang="it-IT"/>
              </a:p>
            </p:txBody>
          </p:sp>
          <p:sp>
            <p:nvSpPr>
              <p:cNvPr id="727" name="Line 317"/>
              <p:cNvSpPr>
                <a:spLocks noChangeShapeType="1"/>
              </p:cNvSpPr>
              <p:nvPr/>
            </p:nvSpPr>
            <p:spPr bwMode="auto">
              <a:xfrm>
                <a:off x="1787" y="158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28" name="Freeform 318"/>
              <p:cNvSpPr>
                <a:spLocks/>
              </p:cNvSpPr>
              <p:nvPr/>
            </p:nvSpPr>
            <p:spPr bwMode="auto">
              <a:xfrm>
                <a:off x="1776" y="1563"/>
                <a:ext cx="9" cy="18"/>
              </a:xfrm>
              <a:custGeom>
                <a:avLst/>
                <a:gdLst>
                  <a:gd name="T0" fmla="*/ 5 w 9"/>
                  <a:gd name="T1" fmla="*/ 12 h 18"/>
                  <a:gd name="T2" fmla="*/ 0 w 9"/>
                  <a:gd name="T3" fmla="*/ 0 h 18"/>
                  <a:gd name="T4" fmla="*/ 4 w 9"/>
                  <a:gd name="T5" fmla="*/ 6 h 18"/>
                  <a:gd name="T6" fmla="*/ 9 w 9"/>
                  <a:gd name="T7" fmla="*/ 18 h 18"/>
                  <a:gd name="T8" fmla="*/ 5 w 9"/>
                  <a:gd name="T9" fmla="*/ 12 h 18"/>
                </a:gdLst>
                <a:ahLst/>
                <a:cxnLst>
                  <a:cxn ang="0">
                    <a:pos x="T0" y="T1"/>
                  </a:cxn>
                  <a:cxn ang="0">
                    <a:pos x="T2" y="T3"/>
                  </a:cxn>
                  <a:cxn ang="0">
                    <a:pos x="T4" y="T5"/>
                  </a:cxn>
                  <a:cxn ang="0">
                    <a:pos x="T6" y="T7"/>
                  </a:cxn>
                  <a:cxn ang="0">
                    <a:pos x="T8" y="T9"/>
                  </a:cxn>
                </a:cxnLst>
                <a:rect l="0" t="0" r="r" b="b"/>
                <a:pathLst>
                  <a:path w="9" h="18">
                    <a:moveTo>
                      <a:pt x="5" y="12"/>
                    </a:moveTo>
                    <a:lnTo>
                      <a:pt x="0" y="0"/>
                    </a:lnTo>
                    <a:lnTo>
                      <a:pt x="4" y="6"/>
                    </a:lnTo>
                    <a:lnTo>
                      <a:pt x="9" y="18"/>
                    </a:lnTo>
                    <a:lnTo>
                      <a:pt x="5" y="12"/>
                    </a:lnTo>
                    <a:close/>
                  </a:path>
                </a:pathLst>
              </a:custGeom>
              <a:grpFill/>
              <a:ln w="3175">
                <a:solidFill>
                  <a:srgbClr val="FF0000">
                    <a:alpha val="25000"/>
                  </a:srgbClr>
                </a:solidFill>
                <a:prstDash val="solid"/>
                <a:round/>
                <a:headEnd/>
                <a:tailEnd/>
              </a:ln>
            </p:spPr>
            <p:txBody>
              <a:bodyPr/>
              <a:lstStyle/>
              <a:p>
                <a:endParaRPr lang="it-IT"/>
              </a:p>
            </p:txBody>
          </p:sp>
          <p:sp>
            <p:nvSpPr>
              <p:cNvPr id="729" name="Line 319"/>
              <p:cNvSpPr>
                <a:spLocks noChangeShapeType="1"/>
              </p:cNvSpPr>
              <p:nvPr/>
            </p:nvSpPr>
            <p:spPr bwMode="auto">
              <a:xfrm>
                <a:off x="1781" y="1575"/>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30" name="Freeform 320"/>
              <p:cNvSpPr>
                <a:spLocks/>
              </p:cNvSpPr>
              <p:nvPr/>
            </p:nvSpPr>
            <p:spPr bwMode="auto">
              <a:xfrm>
                <a:off x="1771" y="1551"/>
                <a:ext cx="9" cy="18"/>
              </a:xfrm>
              <a:custGeom>
                <a:avLst/>
                <a:gdLst>
                  <a:gd name="T0" fmla="*/ 5 w 9"/>
                  <a:gd name="T1" fmla="*/ 12 h 18"/>
                  <a:gd name="T2" fmla="*/ 0 w 9"/>
                  <a:gd name="T3" fmla="*/ 0 h 18"/>
                  <a:gd name="T4" fmla="*/ 5 w 9"/>
                  <a:gd name="T5" fmla="*/ 6 h 18"/>
                  <a:gd name="T6" fmla="*/ 9 w 9"/>
                  <a:gd name="T7" fmla="*/ 18 h 18"/>
                  <a:gd name="T8" fmla="*/ 5 w 9"/>
                  <a:gd name="T9" fmla="*/ 12 h 18"/>
                </a:gdLst>
                <a:ahLst/>
                <a:cxnLst>
                  <a:cxn ang="0">
                    <a:pos x="T0" y="T1"/>
                  </a:cxn>
                  <a:cxn ang="0">
                    <a:pos x="T2" y="T3"/>
                  </a:cxn>
                  <a:cxn ang="0">
                    <a:pos x="T4" y="T5"/>
                  </a:cxn>
                  <a:cxn ang="0">
                    <a:pos x="T6" y="T7"/>
                  </a:cxn>
                  <a:cxn ang="0">
                    <a:pos x="T8" y="T9"/>
                  </a:cxn>
                </a:cxnLst>
                <a:rect l="0" t="0" r="r" b="b"/>
                <a:pathLst>
                  <a:path w="9" h="18">
                    <a:moveTo>
                      <a:pt x="5" y="12"/>
                    </a:moveTo>
                    <a:lnTo>
                      <a:pt x="0" y="0"/>
                    </a:lnTo>
                    <a:lnTo>
                      <a:pt x="5" y="6"/>
                    </a:lnTo>
                    <a:lnTo>
                      <a:pt x="9" y="18"/>
                    </a:lnTo>
                    <a:lnTo>
                      <a:pt x="5" y="12"/>
                    </a:lnTo>
                    <a:close/>
                  </a:path>
                </a:pathLst>
              </a:custGeom>
              <a:grpFill/>
              <a:ln w="3175">
                <a:solidFill>
                  <a:srgbClr val="FF0000">
                    <a:alpha val="25000"/>
                  </a:srgbClr>
                </a:solidFill>
                <a:prstDash val="solid"/>
                <a:round/>
                <a:headEnd/>
                <a:tailEnd/>
              </a:ln>
            </p:spPr>
            <p:txBody>
              <a:bodyPr/>
              <a:lstStyle/>
              <a:p>
                <a:endParaRPr lang="it-IT"/>
              </a:p>
            </p:txBody>
          </p:sp>
          <p:sp>
            <p:nvSpPr>
              <p:cNvPr id="731" name="Line 321"/>
              <p:cNvSpPr>
                <a:spLocks noChangeShapeType="1"/>
              </p:cNvSpPr>
              <p:nvPr/>
            </p:nvSpPr>
            <p:spPr bwMode="auto">
              <a:xfrm>
                <a:off x="1776" y="1563"/>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32" name="Freeform 322"/>
              <p:cNvSpPr>
                <a:spLocks/>
              </p:cNvSpPr>
              <p:nvPr/>
            </p:nvSpPr>
            <p:spPr bwMode="auto">
              <a:xfrm>
                <a:off x="1767" y="1538"/>
                <a:ext cx="9" cy="19"/>
              </a:xfrm>
              <a:custGeom>
                <a:avLst/>
                <a:gdLst>
                  <a:gd name="T0" fmla="*/ 4 w 9"/>
                  <a:gd name="T1" fmla="*/ 13 h 19"/>
                  <a:gd name="T2" fmla="*/ 0 w 9"/>
                  <a:gd name="T3" fmla="*/ 0 h 19"/>
                  <a:gd name="T4" fmla="*/ 4 w 9"/>
                  <a:gd name="T5" fmla="*/ 6 h 19"/>
                  <a:gd name="T6" fmla="*/ 9 w 9"/>
                  <a:gd name="T7" fmla="*/ 19 h 19"/>
                  <a:gd name="T8" fmla="*/ 4 w 9"/>
                  <a:gd name="T9" fmla="*/ 13 h 19"/>
                </a:gdLst>
                <a:ahLst/>
                <a:cxnLst>
                  <a:cxn ang="0">
                    <a:pos x="T0" y="T1"/>
                  </a:cxn>
                  <a:cxn ang="0">
                    <a:pos x="T2" y="T3"/>
                  </a:cxn>
                  <a:cxn ang="0">
                    <a:pos x="T4" y="T5"/>
                  </a:cxn>
                  <a:cxn ang="0">
                    <a:pos x="T6" y="T7"/>
                  </a:cxn>
                  <a:cxn ang="0">
                    <a:pos x="T8" y="T9"/>
                  </a:cxn>
                </a:cxnLst>
                <a:rect l="0" t="0" r="r" b="b"/>
                <a:pathLst>
                  <a:path w="9" h="19">
                    <a:moveTo>
                      <a:pt x="4" y="13"/>
                    </a:moveTo>
                    <a:lnTo>
                      <a:pt x="0" y="0"/>
                    </a:lnTo>
                    <a:lnTo>
                      <a:pt x="4" y="6"/>
                    </a:lnTo>
                    <a:lnTo>
                      <a:pt x="9" y="19"/>
                    </a:lnTo>
                    <a:lnTo>
                      <a:pt x="4" y="13"/>
                    </a:lnTo>
                    <a:close/>
                  </a:path>
                </a:pathLst>
              </a:custGeom>
              <a:grpFill/>
              <a:ln w="3175">
                <a:solidFill>
                  <a:srgbClr val="FF0000">
                    <a:alpha val="25000"/>
                  </a:srgbClr>
                </a:solidFill>
                <a:prstDash val="solid"/>
                <a:round/>
                <a:headEnd/>
                <a:tailEnd/>
              </a:ln>
            </p:spPr>
            <p:txBody>
              <a:bodyPr/>
              <a:lstStyle/>
              <a:p>
                <a:endParaRPr lang="it-IT"/>
              </a:p>
            </p:txBody>
          </p:sp>
          <p:sp>
            <p:nvSpPr>
              <p:cNvPr id="733" name="Line 323"/>
              <p:cNvSpPr>
                <a:spLocks noChangeShapeType="1"/>
              </p:cNvSpPr>
              <p:nvPr/>
            </p:nvSpPr>
            <p:spPr bwMode="auto">
              <a:xfrm>
                <a:off x="1771" y="1551"/>
                <a:ext cx="5" cy="6"/>
              </a:xfrm>
              <a:prstGeom prst="line">
                <a:avLst/>
              </a:prstGeom>
              <a:grpFill/>
              <a:ln w="3175">
                <a:solidFill>
                  <a:srgbClr val="FF0000">
                    <a:alpha val="25000"/>
                  </a:srgbClr>
                </a:solidFill>
                <a:prstDash val="solid"/>
                <a:round/>
                <a:headEnd/>
                <a:tailEnd/>
              </a:ln>
            </p:spPr>
            <p:txBody>
              <a:bodyPr/>
              <a:lstStyle/>
              <a:p>
                <a:endParaRPr lang="it-IT"/>
              </a:p>
            </p:txBody>
          </p:sp>
          <p:sp>
            <p:nvSpPr>
              <p:cNvPr id="734" name="Freeform 324"/>
              <p:cNvSpPr>
                <a:spLocks/>
              </p:cNvSpPr>
              <p:nvPr/>
            </p:nvSpPr>
            <p:spPr bwMode="auto">
              <a:xfrm>
                <a:off x="1764" y="1526"/>
                <a:ext cx="7" cy="18"/>
              </a:xfrm>
              <a:custGeom>
                <a:avLst/>
                <a:gdLst>
                  <a:gd name="T0" fmla="*/ 3 w 7"/>
                  <a:gd name="T1" fmla="*/ 12 h 18"/>
                  <a:gd name="T2" fmla="*/ 0 w 7"/>
                  <a:gd name="T3" fmla="*/ 0 h 18"/>
                  <a:gd name="T4" fmla="*/ 4 w 7"/>
                  <a:gd name="T5" fmla="*/ 6 h 18"/>
                  <a:gd name="T6" fmla="*/ 7 w 7"/>
                  <a:gd name="T7" fmla="*/ 18 h 18"/>
                  <a:gd name="T8" fmla="*/ 3 w 7"/>
                  <a:gd name="T9" fmla="*/ 12 h 18"/>
                </a:gdLst>
                <a:ahLst/>
                <a:cxnLst>
                  <a:cxn ang="0">
                    <a:pos x="T0" y="T1"/>
                  </a:cxn>
                  <a:cxn ang="0">
                    <a:pos x="T2" y="T3"/>
                  </a:cxn>
                  <a:cxn ang="0">
                    <a:pos x="T4" y="T5"/>
                  </a:cxn>
                  <a:cxn ang="0">
                    <a:pos x="T6" y="T7"/>
                  </a:cxn>
                  <a:cxn ang="0">
                    <a:pos x="T8" y="T9"/>
                  </a:cxn>
                </a:cxnLst>
                <a:rect l="0" t="0" r="r" b="b"/>
                <a:pathLst>
                  <a:path w="7" h="18">
                    <a:moveTo>
                      <a:pt x="3" y="12"/>
                    </a:moveTo>
                    <a:lnTo>
                      <a:pt x="0" y="0"/>
                    </a:lnTo>
                    <a:lnTo>
                      <a:pt x="4" y="6"/>
                    </a:lnTo>
                    <a:lnTo>
                      <a:pt x="7" y="18"/>
                    </a:lnTo>
                    <a:lnTo>
                      <a:pt x="3" y="12"/>
                    </a:lnTo>
                    <a:close/>
                  </a:path>
                </a:pathLst>
              </a:custGeom>
              <a:grpFill/>
              <a:ln w="3175">
                <a:solidFill>
                  <a:srgbClr val="FF0000">
                    <a:alpha val="25000"/>
                  </a:srgbClr>
                </a:solidFill>
                <a:prstDash val="solid"/>
                <a:round/>
                <a:headEnd/>
                <a:tailEnd/>
              </a:ln>
            </p:spPr>
            <p:txBody>
              <a:bodyPr/>
              <a:lstStyle/>
              <a:p>
                <a:endParaRPr lang="it-IT"/>
              </a:p>
            </p:txBody>
          </p:sp>
          <p:sp>
            <p:nvSpPr>
              <p:cNvPr id="735" name="Line 325"/>
              <p:cNvSpPr>
                <a:spLocks noChangeShapeType="1"/>
              </p:cNvSpPr>
              <p:nvPr/>
            </p:nvSpPr>
            <p:spPr bwMode="auto">
              <a:xfrm>
                <a:off x="1767" y="153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36" name="Freeform 326"/>
              <p:cNvSpPr>
                <a:spLocks/>
              </p:cNvSpPr>
              <p:nvPr/>
            </p:nvSpPr>
            <p:spPr bwMode="auto">
              <a:xfrm>
                <a:off x="1761" y="1514"/>
                <a:ext cx="7" cy="18"/>
              </a:xfrm>
              <a:custGeom>
                <a:avLst/>
                <a:gdLst>
                  <a:gd name="T0" fmla="*/ 3 w 7"/>
                  <a:gd name="T1" fmla="*/ 12 h 18"/>
                  <a:gd name="T2" fmla="*/ 0 w 7"/>
                  <a:gd name="T3" fmla="*/ 0 h 18"/>
                  <a:gd name="T4" fmla="*/ 4 w 7"/>
                  <a:gd name="T5" fmla="*/ 6 h 18"/>
                  <a:gd name="T6" fmla="*/ 7 w 7"/>
                  <a:gd name="T7" fmla="*/ 18 h 18"/>
                  <a:gd name="T8" fmla="*/ 3 w 7"/>
                  <a:gd name="T9" fmla="*/ 12 h 18"/>
                </a:gdLst>
                <a:ahLst/>
                <a:cxnLst>
                  <a:cxn ang="0">
                    <a:pos x="T0" y="T1"/>
                  </a:cxn>
                  <a:cxn ang="0">
                    <a:pos x="T2" y="T3"/>
                  </a:cxn>
                  <a:cxn ang="0">
                    <a:pos x="T4" y="T5"/>
                  </a:cxn>
                  <a:cxn ang="0">
                    <a:pos x="T6" y="T7"/>
                  </a:cxn>
                  <a:cxn ang="0">
                    <a:pos x="T8" y="T9"/>
                  </a:cxn>
                </a:cxnLst>
                <a:rect l="0" t="0" r="r" b="b"/>
                <a:pathLst>
                  <a:path w="7" h="18">
                    <a:moveTo>
                      <a:pt x="3" y="12"/>
                    </a:moveTo>
                    <a:lnTo>
                      <a:pt x="0" y="0"/>
                    </a:lnTo>
                    <a:lnTo>
                      <a:pt x="4" y="6"/>
                    </a:lnTo>
                    <a:lnTo>
                      <a:pt x="7" y="18"/>
                    </a:lnTo>
                    <a:lnTo>
                      <a:pt x="3" y="12"/>
                    </a:lnTo>
                    <a:close/>
                  </a:path>
                </a:pathLst>
              </a:custGeom>
              <a:grpFill/>
              <a:ln w="3175">
                <a:solidFill>
                  <a:srgbClr val="FF0000">
                    <a:alpha val="25000"/>
                  </a:srgbClr>
                </a:solidFill>
                <a:prstDash val="solid"/>
                <a:round/>
                <a:headEnd/>
                <a:tailEnd/>
              </a:ln>
            </p:spPr>
            <p:txBody>
              <a:bodyPr/>
              <a:lstStyle/>
              <a:p>
                <a:endParaRPr lang="it-IT"/>
              </a:p>
            </p:txBody>
          </p:sp>
          <p:sp>
            <p:nvSpPr>
              <p:cNvPr id="737" name="Line 327"/>
              <p:cNvSpPr>
                <a:spLocks noChangeShapeType="1"/>
              </p:cNvSpPr>
              <p:nvPr/>
            </p:nvSpPr>
            <p:spPr bwMode="auto">
              <a:xfrm>
                <a:off x="1764" y="152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38" name="Freeform 328"/>
              <p:cNvSpPr>
                <a:spLocks/>
              </p:cNvSpPr>
              <p:nvPr/>
            </p:nvSpPr>
            <p:spPr bwMode="auto">
              <a:xfrm>
                <a:off x="1758" y="1502"/>
                <a:ext cx="7" cy="18"/>
              </a:xfrm>
              <a:custGeom>
                <a:avLst/>
                <a:gdLst>
                  <a:gd name="T0" fmla="*/ 3 w 7"/>
                  <a:gd name="T1" fmla="*/ 12 h 18"/>
                  <a:gd name="T2" fmla="*/ 0 w 7"/>
                  <a:gd name="T3" fmla="*/ 0 h 18"/>
                  <a:gd name="T4" fmla="*/ 4 w 7"/>
                  <a:gd name="T5" fmla="*/ 6 h 18"/>
                  <a:gd name="T6" fmla="*/ 7 w 7"/>
                  <a:gd name="T7" fmla="*/ 18 h 18"/>
                  <a:gd name="T8" fmla="*/ 3 w 7"/>
                  <a:gd name="T9" fmla="*/ 12 h 18"/>
                </a:gdLst>
                <a:ahLst/>
                <a:cxnLst>
                  <a:cxn ang="0">
                    <a:pos x="T0" y="T1"/>
                  </a:cxn>
                  <a:cxn ang="0">
                    <a:pos x="T2" y="T3"/>
                  </a:cxn>
                  <a:cxn ang="0">
                    <a:pos x="T4" y="T5"/>
                  </a:cxn>
                  <a:cxn ang="0">
                    <a:pos x="T6" y="T7"/>
                  </a:cxn>
                  <a:cxn ang="0">
                    <a:pos x="T8" y="T9"/>
                  </a:cxn>
                </a:cxnLst>
                <a:rect l="0" t="0" r="r" b="b"/>
                <a:pathLst>
                  <a:path w="7" h="18">
                    <a:moveTo>
                      <a:pt x="3" y="12"/>
                    </a:moveTo>
                    <a:lnTo>
                      <a:pt x="0" y="0"/>
                    </a:lnTo>
                    <a:lnTo>
                      <a:pt x="4" y="6"/>
                    </a:lnTo>
                    <a:lnTo>
                      <a:pt x="7" y="18"/>
                    </a:lnTo>
                    <a:lnTo>
                      <a:pt x="3" y="12"/>
                    </a:lnTo>
                    <a:close/>
                  </a:path>
                </a:pathLst>
              </a:custGeom>
              <a:grpFill/>
              <a:ln w="3175">
                <a:solidFill>
                  <a:srgbClr val="FF0000">
                    <a:alpha val="25000"/>
                  </a:srgbClr>
                </a:solidFill>
                <a:prstDash val="solid"/>
                <a:round/>
                <a:headEnd/>
                <a:tailEnd/>
              </a:ln>
            </p:spPr>
            <p:txBody>
              <a:bodyPr/>
              <a:lstStyle/>
              <a:p>
                <a:endParaRPr lang="it-IT"/>
              </a:p>
            </p:txBody>
          </p:sp>
          <p:sp>
            <p:nvSpPr>
              <p:cNvPr id="739" name="Line 329"/>
              <p:cNvSpPr>
                <a:spLocks noChangeShapeType="1"/>
              </p:cNvSpPr>
              <p:nvPr/>
            </p:nvSpPr>
            <p:spPr bwMode="auto">
              <a:xfrm>
                <a:off x="1761" y="1514"/>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40" name="Freeform 330"/>
              <p:cNvSpPr>
                <a:spLocks/>
              </p:cNvSpPr>
              <p:nvPr/>
            </p:nvSpPr>
            <p:spPr bwMode="auto">
              <a:xfrm>
                <a:off x="1756" y="1490"/>
                <a:ext cx="6" cy="18"/>
              </a:xfrm>
              <a:custGeom>
                <a:avLst/>
                <a:gdLst>
                  <a:gd name="T0" fmla="*/ 2 w 6"/>
                  <a:gd name="T1" fmla="*/ 12 h 18"/>
                  <a:gd name="T2" fmla="*/ 0 w 6"/>
                  <a:gd name="T3" fmla="*/ 0 h 18"/>
                  <a:gd name="T4" fmla="*/ 4 w 6"/>
                  <a:gd name="T5" fmla="*/ 6 h 18"/>
                  <a:gd name="T6" fmla="*/ 6 w 6"/>
                  <a:gd name="T7" fmla="*/ 18 h 18"/>
                  <a:gd name="T8" fmla="*/ 2 w 6"/>
                  <a:gd name="T9" fmla="*/ 12 h 18"/>
                </a:gdLst>
                <a:ahLst/>
                <a:cxnLst>
                  <a:cxn ang="0">
                    <a:pos x="T0" y="T1"/>
                  </a:cxn>
                  <a:cxn ang="0">
                    <a:pos x="T2" y="T3"/>
                  </a:cxn>
                  <a:cxn ang="0">
                    <a:pos x="T4" y="T5"/>
                  </a:cxn>
                  <a:cxn ang="0">
                    <a:pos x="T6" y="T7"/>
                  </a:cxn>
                  <a:cxn ang="0">
                    <a:pos x="T8" y="T9"/>
                  </a:cxn>
                </a:cxnLst>
                <a:rect l="0" t="0" r="r" b="b"/>
                <a:pathLst>
                  <a:path w="6" h="18">
                    <a:moveTo>
                      <a:pt x="2" y="12"/>
                    </a:moveTo>
                    <a:lnTo>
                      <a:pt x="0" y="0"/>
                    </a:lnTo>
                    <a:lnTo>
                      <a:pt x="4" y="6"/>
                    </a:lnTo>
                    <a:lnTo>
                      <a:pt x="6" y="18"/>
                    </a:lnTo>
                    <a:lnTo>
                      <a:pt x="2" y="12"/>
                    </a:lnTo>
                    <a:close/>
                  </a:path>
                </a:pathLst>
              </a:custGeom>
              <a:grpFill/>
              <a:ln w="3175">
                <a:solidFill>
                  <a:srgbClr val="FF0000">
                    <a:alpha val="25000"/>
                  </a:srgbClr>
                </a:solidFill>
                <a:prstDash val="solid"/>
                <a:round/>
                <a:headEnd/>
                <a:tailEnd/>
              </a:ln>
            </p:spPr>
            <p:txBody>
              <a:bodyPr/>
              <a:lstStyle/>
              <a:p>
                <a:endParaRPr lang="it-IT"/>
              </a:p>
            </p:txBody>
          </p:sp>
          <p:sp>
            <p:nvSpPr>
              <p:cNvPr id="741" name="Line 331"/>
              <p:cNvSpPr>
                <a:spLocks noChangeShapeType="1"/>
              </p:cNvSpPr>
              <p:nvPr/>
            </p:nvSpPr>
            <p:spPr bwMode="auto">
              <a:xfrm>
                <a:off x="1758" y="15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42" name="Freeform 332"/>
              <p:cNvSpPr>
                <a:spLocks/>
              </p:cNvSpPr>
              <p:nvPr/>
            </p:nvSpPr>
            <p:spPr bwMode="auto">
              <a:xfrm>
                <a:off x="1755" y="1478"/>
                <a:ext cx="5" cy="18"/>
              </a:xfrm>
              <a:custGeom>
                <a:avLst/>
                <a:gdLst>
                  <a:gd name="T0" fmla="*/ 1 w 5"/>
                  <a:gd name="T1" fmla="*/ 12 h 18"/>
                  <a:gd name="T2" fmla="*/ 0 w 5"/>
                  <a:gd name="T3" fmla="*/ 0 h 18"/>
                  <a:gd name="T4" fmla="*/ 4 w 5"/>
                  <a:gd name="T5" fmla="*/ 6 h 18"/>
                  <a:gd name="T6" fmla="*/ 5 w 5"/>
                  <a:gd name="T7" fmla="*/ 18 h 18"/>
                  <a:gd name="T8" fmla="*/ 1 w 5"/>
                  <a:gd name="T9" fmla="*/ 12 h 18"/>
                </a:gdLst>
                <a:ahLst/>
                <a:cxnLst>
                  <a:cxn ang="0">
                    <a:pos x="T0" y="T1"/>
                  </a:cxn>
                  <a:cxn ang="0">
                    <a:pos x="T2" y="T3"/>
                  </a:cxn>
                  <a:cxn ang="0">
                    <a:pos x="T4" y="T5"/>
                  </a:cxn>
                  <a:cxn ang="0">
                    <a:pos x="T6" y="T7"/>
                  </a:cxn>
                  <a:cxn ang="0">
                    <a:pos x="T8" y="T9"/>
                  </a:cxn>
                </a:cxnLst>
                <a:rect l="0" t="0" r="r" b="b"/>
                <a:pathLst>
                  <a:path w="5" h="18">
                    <a:moveTo>
                      <a:pt x="1" y="12"/>
                    </a:moveTo>
                    <a:lnTo>
                      <a:pt x="0" y="0"/>
                    </a:lnTo>
                    <a:lnTo>
                      <a:pt x="4" y="6"/>
                    </a:lnTo>
                    <a:lnTo>
                      <a:pt x="5" y="18"/>
                    </a:lnTo>
                    <a:lnTo>
                      <a:pt x="1" y="12"/>
                    </a:lnTo>
                    <a:close/>
                  </a:path>
                </a:pathLst>
              </a:custGeom>
              <a:grpFill/>
              <a:ln w="3175">
                <a:solidFill>
                  <a:srgbClr val="FF0000">
                    <a:alpha val="25000"/>
                  </a:srgbClr>
                </a:solidFill>
                <a:prstDash val="solid"/>
                <a:round/>
                <a:headEnd/>
                <a:tailEnd/>
              </a:ln>
            </p:spPr>
            <p:txBody>
              <a:bodyPr/>
              <a:lstStyle/>
              <a:p>
                <a:endParaRPr lang="it-IT"/>
              </a:p>
            </p:txBody>
          </p:sp>
          <p:sp>
            <p:nvSpPr>
              <p:cNvPr id="743" name="Line 333"/>
              <p:cNvSpPr>
                <a:spLocks noChangeShapeType="1"/>
              </p:cNvSpPr>
              <p:nvPr/>
            </p:nvSpPr>
            <p:spPr bwMode="auto">
              <a:xfrm>
                <a:off x="1756" y="149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44" name="Freeform 334"/>
              <p:cNvSpPr>
                <a:spLocks/>
              </p:cNvSpPr>
              <p:nvPr/>
            </p:nvSpPr>
            <p:spPr bwMode="auto">
              <a:xfrm>
                <a:off x="1754" y="1467"/>
                <a:ext cx="5" cy="17"/>
              </a:xfrm>
              <a:custGeom>
                <a:avLst/>
                <a:gdLst>
                  <a:gd name="T0" fmla="*/ 1 w 5"/>
                  <a:gd name="T1" fmla="*/ 11 h 17"/>
                  <a:gd name="T2" fmla="*/ 0 w 5"/>
                  <a:gd name="T3" fmla="*/ 0 h 17"/>
                  <a:gd name="T4" fmla="*/ 4 w 5"/>
                  <a:gd name="T5" fmla="*/ 6 h 17"/>
                  <a:gd name="T6" fmla="*/ 5 w 5"/>
                  <a:gd name="T7" fmla="*/ 17 h 17"/>
                  <a:gd name="T8" fmla="*/ 1 w 5"/>
                  <a:gd name="T9" fmla="*/ 11 h 17"/>
                </a:gdLst>
                <a:ahLst/>
                <a:cxnLst>
                  <a:cxn ang="0">
                    <a:pos x="T0" y="T1"/>
                  </a:cxn>
                  <a:cxn ang="0">
                    <a:pos x="T2" y="T3"/>
                  </a:cxn>
                  <a:cxn ang="0">
                    <a:pos x="T4" y="T5"/>
                  </a:cxn>
                  <a:cxn ang="0">
                    <a:pos x="T6" y="T7"/>
                  </a:cxn>
                  <a:cxn ang="0">
                    <a:pos x="T8" y="T9"/>
                  </a:cxn>
                </a:cxnLst>
                <a:rect l="0" t="0" r="r" b="b"/>
                <a:pathLst>
                  <a:path w="5" h="17">
                    <a:moveTo>
                      <a:pt x="1" y="11"/>
                    </a:moveTo>
                    <a:lnTo>
                      <a:pt x="0" y="0"/>
                    </a:lnTo>
                    <a:lnTo>
                      <a:pt x="4" y="6"/>
                    </a:lnTo>
                    <a:lnTo>
                      <a:pt x="5" y="17"/>
                    </a:lnTo>
                    <a:lnTo>
                      <a:pt x="1" y="11"/>
                    </a:lnTo>
                    <a:close/>
                  </a:path>
                </a:pathLst>
              </a:custGeom>
              <a:grpFill/>
              <a:ln w="3175">
                <a:solidFill>
                  <a:srgbClr val="FF0000">
                    <a:alpha val="25000"/>
                  </a:srgbClr>
                </a:solidFill>
                <a:prstDash val="solid"/>
                <a:round/>
                <a:headEnd/>
                <a:tailEnd/>
              </a:ln>
            </p:spPr>
            <p:txBody>
              <a:bodyPr/>
              <a:lstStyle/>
              <a:p>
                <a:endParaRPr lang="it-IT"/>
              </a:p>
            </p:txBody>
          </p:sp>
          <p:sp>
            <p:nvSpPr>
              <p:cNvPr id="745" name="Line 335"/>
              <p:cNvSpPr>
                <a:spLocks noChangeShapeType="1"/>
              </p:cNvSpPr>
              <p:nvPr/>
            </p:nvSpPr>
            <p:spPr bwMode="auto">
              <a:xfrm>
                <a:off x="1755" y="147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46" name="Freeform 336"/>
              <p:cNvSpPr>
                <a:spLocks/>
              </p:cNvSpPr>
              <p:nvPr/>
            </p:nvSpPr>
            <p:spPr bwMode="auto">
              <a:xfrm>
                <a:off x="1754" y="1462"/>
                <a:ext cx="4" cy="11"/>
              </a:xfrm>
              <a:custGeom>
                <a:avLst/>
                <a:gdLst>
                  <a:gd name="T0" fmla="*/ 0 w 4"/>
                  <a:gd name="T1" fmla="*/ 5 h 11"/>
                  <a:gd name="T2" fmla="*/ 0 w 4"/>
                  <a:gd name="T3" fmla="*/ 0 h 11"/>
                  <a:gd name="T4" fmla="*/ 4 w 4"/>
                  <a:gd name="T5" fmla="*/ 6 h 11"/>
                  <a:gd name="T6" fmla="*/ 4 w 4"/>
                  <a:gd name="T7" fmla="*/ 11 h 11"/>
                  <a:gd name="T8" fmla="*/ 0 w 4"/>
                  <a:gd name="T9" fmla="*/ 5 h 11"/>
                </a:gdLst>
                <a:ahLst/>
                <a:cxnLst>
                  <a:cxn ang="0">
                    <a:pos x="T0" y="T1"/>
                  </a:cxn>
                  <a:cxn ang="0">
                    <a:pos x="T2" y="T3"/>
                  </a:cxn>
                  <a:cxn ang="0">
                    <a:pos x="T4" y="T5"/>
                  </a:cxn>
                  <a:cxn ang="0">
                    <a:pos x="T6" y="T7"/>
                  </a:cxn>
                  <a:cxn ang="0">
                    <a:pos x="T8" y="T9"/>
                  </a:cxn>
                </a:cxnLst>
                <a:rect l="0" t="0" r="r" b="b"/>
                <a:pathLst>
                  <a:path w="4" h="11">
                    <a:moveTo>
                      <a:pt x="0" y="5"/>
                    </a:moveTo>
                    <a:lnTo>
                      <a:pt x="0" y="0"/>
                    </a:lnTo>
                    <a:lnTo>
                      <a:pt x="4" y="6"/>
                    </a:lnTo>
                    <a:lnTo>
                      <a:pt x="4" y="11"/>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47" name="Line 337"/>
              <p:cNvSpPr>
                <a:spLocks noChangeShapeType="1"/>
              </p:cNvSpPr>
              <p:nvPr/>
            </p:nvSpPr>
            <p:spPr bwMode="auto">
              <a:xfrm>
                <a:off x="1754" y="146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48" name="Freeform 338"/>
              <p:cNvSpPr>
                <a:spLocks/>
              </p:cNvSpPr>
              <p:nvPr/>
            </p:nvSpPr>
            <p:spPr bwMode="auto">
              <a:xfrm>
                <a:off x="1754" y="1456"/>
                <a:ext cx="5" cy="12"/>
              </a:xfrm>
              <a:custGeom>
                <a:avLst/>
                <a:gdLst>
                  <a:gd name="T0" fmla="*/ 0 w 5"/>
                  <a:gd name="T1" fmla="*/ 6 h 12"/>
                  <a:gd name="T2" fmla="*/ 1 w 5"/>
                  <a:gd name="T3" fmla="*/ 0 h 12"/>
                  <a:gd name="T4" fmla="*/ 5 w 5"/>
                  <a:gd name="T5" fmla="*/ 7 h 12"/>
                  <a:gd name="T6" fmla="*/ 4 w 5"/>
                  <a:gd name="T7" fmla="*/ 12 h 12"/>
                  <a:gd name="T8" fmla="*/ 0 w 5"/>
                  <a:gd name="T9" fmla="*/ 6 h 12"/>
                </a:gdLst>
                <a:ahLst/>
                <a:cxnLst>
                  <a:cxn ang="0">
                    <a:pos x="T0" y="T1"/>
                  </a:cxn>
                  <a:cxn ang="0">
                    <a:pos x="T2" y="T3"/>
                  </a:cxn>
                  <a:cxn ang="0">
                    <a:pos x="T4" y="T5"/>
                  </a:cxn>
                  <a:cxn ang="0">
                    <a:pos x="T6" y="T7"/>
                  </a:cxn>
                  <a:cxn ang="0">
                    <a:pos x="T8" y="T9"/>
                  </a:cxn>
                </a:cxnLst>
                <a:rect l="0" t="0" r="r" b="b"/>
                <a:pathLst>
                  <a:path w="5" h="12">
                    <a:moveTo>
                      <a:pt x="0" y="6"/>
                    </a:moveTo>
                    <a:lnTo>
                      <a:pt x="1" y="0"/>
                    </a:lnTo>
                    <a:lnTo>
                      <a:pt x="5" y="7"/>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49" name="Line 339"/>
              <p:cNvSpPr>
                <a:spLocks noChangeShapeType="1"/>
              </p:cNvSpPr>
              <p:nvPr/>
            </p:nvSpPr>
            <p:spPr bwMode="auto">
              <a:xfrm>
                <a:off x="1754" y="146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50" name="Freeform 340"/>
              <p:cNvSpPr>
                <a:spLocks/>
              </p:cNvSpPr>
              <p:nvPr/>
            </p:nvSpPr>
            <p:spPr bwMode="auto">
              <a:xfrm>
                <a:off x="1755" y="1451"/>
                <a:ext cx="4" cy="12"/>
              </a:xfrm>
              <a:custGeom>
                <a:avLst/>
                <a:gdLst>
                  <a:gd name="T0" fmla="*/ 0 w 4"/>
                  <a:gd name="T1" fmla="*/ 5 h 12"/>
                  <a:gd name="T2" fmla="*/ 0 w 4"/>
                  <a:gd name="T3" fmla="*/ 0 h 12"/>
                  <a:gd name="T4" fmla="*/ 4 w 4"/>
                  <a:gd name="T5" fmla="*/ 6 h 12"/>
                  <a:gd name="T6" fmla="*/ 4 w 4"/>
                  <a:gd name="T7" fmla="*/ 12 h 12"/>
                  <a:gd name="T8" fmla="*/ 0 w 4"/>
                  <a:gd name="T9" fmla="*/ 5 h 12"/>
                </a:gdLst>
                <a:ahLst/>
                <a:cxnLst>
                  <a:cxn ang="0">
                    <a:pos x="T0" y="T1"/>
                  </a:cxn>
                  <a:cxn ang="0">
                    <a:pos x="T2" y="T3"/>
                  </a:cxn>
                  <a:cxn ang="0">
                    <a:pos x="T4" y="T5"/>
                  </a:cxn>
                  <a:cxn ang="0">
                    <a:pos x="T6" y="T7"/>
                  </a:cxn>
                  <a:cxn ang="0">
                    <a:pos x="T8" y="T9"/>
                  </a:cxn>
                </a:cxnLst>
                <a:rect l="0" t="0" r="r" b="b"/>
                <a:pathLst>
                  <a:path w="4" h="12">
                    <a:moveTo>
                      <a:pt x="0" y="5"/>
                    </a:moveTo>
                    <a:lnTo>
                      <a:pt x="0" y="0"/>
                    </a:lnTo>
                    <a:lnTo>
                      <a:pt x="4" y="6"/>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51" name="Line 341"/>
              <p:cNvSpPr>
                <a:spLocks noChangeShapeType="1"/>
              </p:cNvSpPr>
              <p:nvPr/>
            </p:nvSpPr>
            <p:spPr bwMode="auto">
              <a:xfrm>
                <a:off x="1755" y="145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52" name="Freeform 342"/>
              <p:cNvSpPr>
                <a:spLocks/>
              </p:cNvSpPr>
              <p:nvPr/>
            </p:nvSpPr>
            <p:spPr bwMode="auto">
              <a:xfrm>
                <a:off x="1755" y="1445"/>
                <a:ext cx="4" cy="12"/>
              </a:xfrm>
              <a:custGeom>
                <a:avLst/>
                <a:gdLst>
                  <a:gd name="T0" fmla="*/ 0 w 4"/>
                  <a:gd name="T1" fmla="*/ 6 h 12"/>
                  <a:gd name="T2" fmla="*/ 0 w 4"/>
                  <a:gd name="T3" fmla="*/ 0 h 12"/>
                  <a:gd name="T4" fmla="*/ 4 w 4"/>
                  <a:gd name="T5" fmla="*/ 6 h 12"/>
                  <a:gd name="T6" fmla="*/ 4 w 4"/>
                  <a:gd name="T7" fmla="*/ 12 h 12"/>
                  <a:gd name="T8" fmla="*/ 0 w 4"/>
                  <a:gd name="T9" fmla="*/ 6 h 12"/>
                </a:gdLst>
                <a:ahLst/>
                <a:cxnLst>
                  <a:cxn ang="0">
                    <a:pos x="T0" y="T1"/>
                  </a:cxn>
                  <a:cxn ang="0">
                    <a:pos x="T2" y="T3"/>
                  </a:cxn>
                  <a:cxn ang="0">
                    <a:pos x="T4" y="T5"/>
                  </a:cxn>
                  <a:cxn ang="0">
                    <a:pos x="T6" y="T7"/>
                  </a:cxn>
                  <a:cxn ang="0">
                    <a:pos x="T8" y="T9"/>
                  </a:cxn>
                </a:cxnLst>
                <a:rect l="0" t="0" r="r" b="b"/>
                <a:pathLst>
                  <a:path w="4" h="12">
                    <a:moveTo>
                      <a:pt x="0" y="6"/>
                    </a:moveTo>
                    <a:lnTo>
                      <a:pt x="0" y="0"/>
                    </a:lnTo>
                    <a:lnTo>
                      <a:pt x="4" y="6"/>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53" name="Line 343"/>
              <p:cNvSpPr>
                <a:spLocks noChangeShapeType="1"/>
              </p:cNvSpPr>
              <p:nvPr/>
            </p:nvSpPr>
            <p:spPr bwMode="auto">
              <a:xfrm>
                <a:off x="1755" y="145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54" name="Freeform 344"/>
              <p:cNvSpPr>
                <a:spLocks/>
              </p:cNvSpPr>
              <p:nvPr/>
            </p:nvSpPr>
            <p:spPr bwMode="auto">
              <a:xfrm>
                <a:off x="1755" y="1433"/>
                <a:ext cx="6" cy="18"/>
              </a:xfrm>
              <a:custGeom>
                <a:avLst/>
                <a:gdLst>
                  <a:gd name="T0" fmla="*/ 0 w 6"/>
                  <a:gd name="T1" fmla="*/ 12 h 18"/>
                  <a:gd name="T2" fmla="*/ 2 w 6"/>
                  <a:gd name="T3" fmla="*/ 0 h 18"/>
                  <a:gd name="T4" fmla="*/ 6 w 6"/>
                  <a:gd name="T5" fmla="*/ 7 h 18"/>
                  <a:gd name="T6" fmla="*/ 4 w 6"/>
                  <a:gd name="T7" fmla="*/ 18 h 18"/>
                  <a:gd name="T8" fmla="*/ 0 w 6"/>
                  <a:gd name="T9" fmla="*/ 12 h 18"/>
                </a:gdLst>
                <a:ahLst/>
                <a:cxnLst>
                  <a:cxn ang="0">
                    <a:pos x="T0" y="T1"/>
                  </a:cxn>
                  <a:cxn ang="0">
                    <a:pos x="T2" y="T3"/>
                  </a:cxn>
                  <a:cxn ang="0">
                    <a:pos x="T4" y="T5"/>
                  </a:cxn>
                  <a:cxn ang="0">
                    <a:pos x="T6" y="T7"/>
                  </a:cxn>
                  <a:cxn ang="0">
                    <a:pos x="T8" y="T9"/>
                  </a:cxn>
                </a:cxnLst>
                <a:rect l="0" t="0" r="r" b="b"/>
                <a:pathLst>
                  <a:path w="6" h="18">
                    <a:moveTo>
                      <a:pt x="0" y="12"/>
                    </a:moveTo>
                    <a:lnTo>
                      <a:pt x="2" y="0"/>
                    </a:lnTo>
                    <a:lnTo>
                      <a:pt x="6" y="7"/>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755" name="Line 345"/>
              <p:cNvSpPr>
                <a:spLocks noChangeShapeType="1"/>
              </p:cNvSpPr>
              <p:nvPr/>
            </p:nvSpPr>
            <p:spPr bwMode="auto">
              <a:xfrm>
                <a:off x="1755" y="1445"/>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56" name="Freeform 346"/>
              <p:cNvSpPr>
                <a:spLocks/>
              </p:cNvSpPr>
              <p:nvPr/>
            </p:nvSpPr>
            <p:spPr bwMode="auto">
              <a:xfrm>
                <a:off x="1757" y="1422"/>
                <a:ext cx="6" cy="18"/>
              </a:xfrm>
              <a:custGeom>
                <a:avLst/>
                <a:gdLst>
                  <a:gd name="T0" fmla="*/ 0 w 6"/>
                  <a:gd name="T1" fmla="*/ 11 h 18"/>
                  <a:gd name="T2" fmla="*/ 2 w 6"/>
                  <a:gd name="T3" fmla="*/ 0 h 18"/>
                  <a:gd name="T4" fmla="*/ 6 w 6"/>
                  <a:gd name="T5" fmla="*/ 6 h 18"/>
                  <a:gd name="T6" fmla="*/ 4 w 6"/>
                  <a:gd name="T7" fmla="*/ 18 h 18"/>
                  <a:gd name="T8" fmla="*/ 0 w 6"/>
                  <a:gd name="T9" fmla="*/ 11 h 18"/>
                </a:gdLst>
                <a:ahLst/>
                <a:cxnLst>
                  <a:cxn ang="0">
                    <a:pos x="T0" y="T1"/>
                  </a:cxn>
                  <a:cxn ang="0">
                    <a:pos x="T2" y="T3"/>
                  </a:cxn>
                  <a:cxn ang="0">
                    <a:pos x="T4" y="T5"/>
                  </a:cxn>
                  <a:cxn ang="0">
                    <a:pos x="T6" y="T7"/>
                  </a:cxn>
                  <a:cxn ang="0">
                    <a:pos x="T8" y="T9"/>
                  </a:cxn>
                </a:cxnLst>
                <a:rect l="0" t="0" r="r" b="b"/>
                <a:pathLst>
                  <a:path w="6" h="18">
                    <a:moveTo>
                      <a:pt x="0" y="11"/>
                    </a:moveTo>
                    <a:lnTo>
                      <a:pt x="2" y="0"/>
                    </a:lnTo>
                    <a:lnTo>
                      <a:pt x="6" y="6"/>
                    </a:lnTo>
                    <a:lnTo>
                      <a:pt x="4" y="18"/>
                    </a:lnTo>
                    <a:lnTo>
                      <a:pt x="0" y="11"/>
                    </a:lnTo>
                    <a:close/>
                  </a:path>
                </a:pathLst>
              </a:custGeom>
              <a:grpFill/>
              <a:ln w="3175">
                <a:solidFill>
                  <a:srgbClr val="FF0000">
                    <a:alpha val="25000"/>
                  </a:srgbClr>
                </a:solidFill>
                <a:prstDash val="solid"/>
                <a:round/>
                <a:headEnd/>
                <a:tailEnd/>
              </a:ln>
            </p:spPr>
            <p:txBody>
              <a:bodyPr/>
              <a:lstStyle/>
              <a:p>
                <a:endParaRPr lang="it-IT"/>
              </a:p>
            </p:txBody>
          </p:sp>
          <p:sp>
            <p:nvSpPr>
              <p:cNvPr id="757" name="Line 347"/>
              <p:cNvSpPr>
                <a:spLocks noChangeShapeType="1"/>
              </p:cNvSpPr>
              <p:nvPr/>
            </p:nvSpPr>
            <p:spPr bwMode="auto">
              <a:xfrm>
                <a:off x="1757" y="143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58" name="Freeform 348"/>
              <p:cNvSpPr>
                <a:spLocks/>
              </p:cNvSpPr>
              <p:nvPr/>
            </p:nvSpPr>
            <p:spPr bwMode="auto">
              <a:xfrm>
                <a:off x="1759" y="1410"/>
                <a:ext cx="7" cy="18"/>
              </a:xfrm>
              <a:custGeom>
                <a:avLst/>
                <a:gdLst>
                  <a:gd name="T0" fmla="*/ 0 w 7"/>
                  <a:gd name="T1" fmla="*/ 12 h 18"/>
                  <a:gd name="T2" fmla="*/ 3 w 7"/>
                  <a:gd name="T3" fmla="*/ 0 h 18"/>
                  <a:gd name="T4" fmla="*/ 7 w 7"/>
                  <a:gd name="T5" fmla="*/ 6 h 18"/>
                  <a:gd name="T6" fmla="*/ 4 w 7"/>
                  <a:gd name="T7" fmla="*/ 18 h 18"/>
                  <a:gd name="T8" fmla="*/ 0 w 7"/>
                  <a:gd name="T9" fmla="*/ 12 h 18"/>
                </a:gdLst>
                <a:ahLst/>
                <a:cxnLst>
                  <a:cxn ang="0">
                    <a:pos x="T0" y="T1"/>
                  </a:cxn>
                  <a:cxn ang="0">
                    <a:pos x="T2" y="T3"/>
                  </a:cxn>
                  <a:cxn ang="0">
                    <a:pos x="T4" y="T5"/>
                  </a:cxn>
                  <a:cxn ang="0">
                    <a:pos x="T6" y="T7"/>
                  </a:cxn>
                  <a:cxn ang="0">
                    <a:pos x="T8" y="T9"/>
                  </a:cxn>
                </a:cxnLst>
                <a:rect l="0" t="0" r="r" b="b"/>
                <a:pathLst>
                  <a:path w="7" h="18">
                    <a:moveTo>
                      <a:pt x="0" y="12"/>
                    </a:moveTo>
                    <a:lnTo>
                      <a:pt x="3" y="0"/>
                    </a:lnTo>
                    <a:lnTo>
                      <a:pt x="7"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759" name="Line 349"/>
              <p:cNvSpPr>
                <a:spLocks noChangeShapeType="1"/>
              </p:cNvSpPr>
              <p:nvPr/>
            </p:nvSpPr>
            <p:spPr bwMode="auto">
              <a:xfrm>
                <a:off x="1759" y="142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60" name="Freeform 350"/>
              <p:cNvSpPr>
                <a:spLocks/>
              </p:cNvSpPr>
              <p:nvPr/>
            </p:nvSpPr>
            <p:spPr bwMode="auto">
              <a:xfrm>
                <a:off x="1762" y="1398"/>
                <a:ext cx="7" cy="18"/>
              </a:xfrm>
              <a:custGeom>
                <a:avLst/>
                <a:gdLst>
                  <a:gd name="T0" fmla="*/ 0 w 7"/>
                  <a:gd name="T1" fmla="*/ 12 h 18"/>
                  <a:gd name="T2" fmla="*/ 3 w 7"/>
                  <a:gd name="T3" fmla="*/ 0 h 18"/>
                  <a:gd name="T4" fmla="*/ 7 w 7"/>
                  <a:gd name="T5" fmla="*/ 6 h 18"/>
                  <a:gd name="T6" fmla="*/ 4 w 7"/>
                  <a:gd name="T7" fmla="*/ 18 h 18"/>
                  <a:gd name="T8" fmla="*/ 0 w 7"/>
                  <a:gd name="T9" fmla="*/ 12 h 18"/>
                </a:gdLst>
                <a:ahLst/>
                <a:cxnLst>
                  <a:cxn ang="0">
                    <a:pos x="T0" y="T1"/>
                  </a:cxn>
                  <a:cxn ang="0">
                    <a:pos x="T2" y="T3"/>
                  </a:cxn>
                  <a:cxn ang="0">
                    <a:pos x="T4" y="T5"/>
                  </a:cxn>
                  <a:cxn ang="0">
                    <a:pos x="T6" y="T7"/>
                  </a:cxn>
                  <a:cxn ang="0">
                    <a:pos x="T8" y="T9"/>
                  </a:cxn>
                </a:cxnLst>
                <a:rect l="0" t="0" r="r" b="b"/>
                <a:pathLst>
                  <a:path w="7" h="18">
                    <a:moveTo>
                      <a:pt x="0" y="12"/>
                    </a:moveTo>
                    <a:lnTo>
                      <a:pt x="3" y="0"/>
                    </a:lnTo>
                    <a:lnTo>
                      <a:pt x="7"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761" name="Line 351"/>
              <p:cNvSpPr>
                <a:spLocks noChangeShapeType="1"/>
              </p:cNvSpPr>
              <p:nvPr/>
            </p:nvSpPr>
            <p:spPr bwMode="auto">
              <a:xfrm>
                <a:off x="1762" y="141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62" name="Freeform 352"/>
              <p:cNvSpPr>
                <a:spLocks/>
              </p:cNvSpPr>
              <p:nvPr/>
            </p:nvSpPr>
            <p:spPr bwMode="auto">
              <a:xfrm>
                <a:off x="1765" y="1386"/>
                <a:ext cx="8" cy="18"/>
              </a:xfrm>
              <a:custGeom>
                <a:avLst/>
                <a:gdLst>
                  <a:gd name="T0" fmla="*/ 0 w 8"/>
                  <a:gd name="T1" fmla="*/ 12 h 18"/>
                  <a:gd name="T2" fmla="*/ 4 w 8"/>
                  <a:gd name="T3" fmla="*/ 0 h 18"/>
                  <a:gd name="T4" fmla="*/ 8 w 8"/>
                  <a:gd name="T5" fmla="*/ 6 h 18"/>
                  <a:gd name="T6" fmla="*/ 4 w 8"/>
                  <a:gd name="T7" fmla="*/ 18 h 18"/>
                  <a:gd name="T8" fmla="*/ 0 w 8"/>
                  <a:gd name="T9" fmla="*/ 12 h 18"/>
                </a:gdLst>
                <a:ahLst/>
                <a:cxnLst>
                  <a:cxn ang="0">
                    <a:pos x="T0" y="T1"/>
                  </a:cxn>
                  <a:cxn ang="0">
                    <a:pos x="T2" y="T3"/>
                  </a:cxn>
                  <a:cxn ang="0">
                    <a:pos x="T4" y="T5"/>
                  </a:cxn>
                  <a:cxn ang="0">
                    <a:pos x="T6" y="T7"/>
                  </a:cxn>
                  <a:cxn ang="0">
                    <a:pos x="T8" y="T9"/>
                  </a:cxn>
                </a:cxnLst>
                <a:rect l="0" t="0" r="r" b="b"/>
                <a:pathLst>
                  <a:path w="8" h="18">
                    <a:moveTo>
                      <a:pt x="0" y="12"/>
                    </a:moveTo>
                    <a:lnTo>
                      <a:pt x="4" y="0"/>
                    </a:lnTo>
                    <a:lnTo>
                      <a:pt x="8"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763" name="Line 353"/>
              <p:cNvSpPr>
                <a:spLocks noChangeShapeType="1"/>
              </p:cNvSpPr>
              <p:nvPr/>
            </p:nvSpPr>
            <p:spPr bwMode="auto">
              <a:xfrm>
                <a:off x="1765" y="139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64" name="Freeform 354"/>
              <p:cNvSpPr>
                <a:spLocks/>
              </p:cNvSpPr>
              <p:nvPr/>
            </p:nvSpPr>
            <p:spPr bwMode="auto">
              <a:xfrm>
                <a:off x="1769" y="1374"/>
                <a:ext cx="8" cy="18"/>
              </a:xfrm>
              <a:custGeom>
                <a:avLst/>
                <a:gdLst>
                  <a:gd name="T0" fmla="*/ 0 w 8"/>
                  <a:gd name="T1" fmla="*/ 12 h 18"/>
                  <a:gd name="T2" fmla="*/ 4 w 8"/>
                  <a:gd name="T3" fmla="*/ 0 h 18"/>
                  <a:gd name="T4" fmla="*/ 8 w 8"/>
                  <a:gd name="T5" fmla="*/ 6 h 18"/>
                  <a:gd name="T6" fmla="*/ 4 w 8"/>
                  <a:gd name="T7" fmla="*/ 18 h 18"/>
                  <a:gd name="T8" fmla="*/ 0 w 8"/>
                  <a:gd name="T9" fmla="*/ 12 h 18"/>
                </a:gdLst>
                <a:ahLst/>
                <a:cxnLst>
                  <a:cxn ang="0">
                    <a:pos x="T0" y="T1"/>
                  </a:cxn>
                  <a:cxn ang="0">
                    <a:pos x="T2" y="T3"/>
                  </a:cxn>
                  <a:cxn ang="0">
                    <a:pos x="T4" y="T5"/>
                  </a:cxn>
                  <a:cxn ang="0">
                    <a:pos x="T6" y="T7"/>
                  </a:cxn>
                  <a:cxn ang="0">
                    <a:pos x="T8" y="T9"/>
                  </a:cxn>
                </a:cxnLst>
                <a:rect l="0" t="0" r="r" b="b"/>
                <a:pathLst>
                  <a:path w="8" h="18">
                    <a:moveTo>
                      <a:pt x="0" y="12"/>
                    </a:moveTo>
                    <a:lnTo>
                      <a:pt x="4" y="0"/>
                    </a:lnTo>
                    <a:lnTo>
                      <a:pt x="8"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765" name="Line 355"/>
              <p:cNvSpPr>
                <a:spLocks noChangeShapeType="1"/>
              </p:cNvSpPr>
              <p:nvPr/>
            </p:nvSpPr>
            <p:spPr bwMode="auto">
              <a:xfrm>
                <a:off x="1769" y="138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66" name="Freeform 356"/>
              <p:cNvSpPr>
                <a:spLocks/>
              </p:cNvSpPr>
              <p:nvPr/>
            </p:nvSpPr>
            <p:spPr bwMode="auto">
              <a:xfrm>
                <a:off x="1773" y="1362"/>
                <a:ext cx="8" cy="18"/>
              </a:xfrm>
              <a:custGeom>
                <a:avLst/>
                <a:gdLst>
                  <a:gd name="T0" fmla="*/ 0 w 8"/>
                  <a:gd name="T1" fmla="*/ 12 h 18"/>
                  <a:gd name="T2" fmla="*/ 4 w 8"/>
                  <a:gd name="T3" fmla="*/ 0 h 18"/>
                  <a:gd name="T4" fmla="*/ 8 w 8"/>
                  <a:gd name="T5" fmla="*/ 6 h 18"/>
                  <a:gd name="T6" fmla="*/ 4 w 8"/>
                  <a:gd name="T7" fmla="*/ 18 h 18"/>
                  <a:gd name="T8" fmla="*/ 0 w 8"/>
                  <a:gd name="T9" fmla="*/ 12 h 18"/>
                </a:gdLst>
                <a:ahLst/>
                <a:cxnLst>
                  <a:cxn ang="0">
                    <a:pos x="T0" y="T1"/>
                  </a:cxn>
                  <a:cxn ang="0">
                    <a:pos x="T2" y="T3"/>
                  </a:cxn>
                  <a:cxn ang="0">
                    <a:pos x="T4" y="T5"/>
                  </a:cxn>
                  <a:cxn ang="0">
                    <a:pos x="T6" y="T7"/>
                  </a:cxn>
                  <a:cxn ang="0">
                    <a:pos x="T8" y="T9"/>
                  </a:cxn>
                </a:cxnLst>
                <a:rect l="0" t="0" r="r" b="b"/>
                <a:pathLst>
                  <a:path w="8" h="18">
                    <a:moveTo>
                      <a:pt x="0" y="12"/>
                    </a:moveTo>
                    <a:lnTo>
                      <a:pt x="4" y="0"/>
                    </a:lnTo>
                    <a:lnTo>
                      <a:pt x="8"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767" name="Line 357"/>
              <p:cNvSpPr>
                <a:spLocks noChangeShapeType="1"/>
              </p:cNvSpPr>
              <p:nvPr/>
            </p:nvSpPr>
            <p:spPr bwMode="auto">
              <a:xfrm>
                <a:off x="1773" y="1374"/>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68" name="Freeform 358"/>
              <p:cNvSpPr>
                <a:spLocks/>
              </p:cNvSpPr>
              <p:nvPr/>
            </p:nvSpPr>
            <p:spPr bwMode="auto">
              <a:xfrm>
                <a:off x="1777" y="1351"/>
                <a:ext cx="9" cy="17"/>
              </a:xfrm>
              <a:custGeom>
                <a:avLst/>
                <a:gdLst>
                  <a:gd name="T0" fmla="*/ 0 w 9"/>
                  <a:gd name="T1" fmla="*/ 11 h 17"/>
                  <a:gd name="T2" fmla="*/ 5 w 9"/>
                  <a:gd name="T3" fmla="*/ 0 h 17"/>
                  <a:gd name="T4" fmla="*/ 9 w 9"/>
                  <a:gd name="T5" fmla="*/ 6 h 17"/>
                  <a:gd name="T6" fmla="*/ 4 w 9"/>
                  <a:gd name="T7" fmla="*/ 17 h 17"/>
                  <a:gd name="T8" fmla="*/ 0 w 9"/>
                  <a:gd name="T9" fmla="*/ 11 h 17"/>
                </a:gdLst>
                <a:ahLst/>
                <a:cxnLst>
                  <a:cxn ang="0">
                    <a:pos x="T0" y="T1"/>
                  </a:cxn>
                  <a:cxn ang="0">
                    <a:pos x="T2" y="T3"/>
                  </a:cxn>
                  <a:cxn ang="0">
                    <a:pos x="T4" y="T5"/>
                  </a:cxn>
                  <a:cxn ang="0">
                    <a:pos x="T6" y="T7"/>
                  </a:cxn>
                  <a:cxn ang="0">
                    <a:pos x="T8" y="T9"/>
                  </a:cxn>
                </a:cxnLst>
                <a:rect l="0" t="0" r="r" b="b"/>
                <a:pathLst>
                  <a:path w="9" h="17">
                    <a:moveTo>
                      <a:pt x="0" y="11"/>
                    </a:moveTo>
                    <a:lnTo>
                      <a:pt x="5" y="0"/>
                    </a:lnTo>
                    <a:lnTo>
                      <a:pt x="9" y="6"/>
                    </a:lnTo>
                    <a:lnTo>
                      <a:pt x="4" y="17"/>
                    </a:lnTo>
                    <a:lnTo>
                      <a:pt x="0" y="11"/>
                    </a:lnTo>
                    <a:close/>
                  </a:path>
                </a:pathLst>
              </a:custGeom>
              <a:grpFill/>
              <a:ln w="3175">
                <a:solidFill>
                  <a:srgbClr val="FF0000">
                    <a:alpha val="25000"/>
                  </a:srgbClr>
                </a:solidFill>
                <a:prstDash val="solid"/>
                <a:round/>
                <a:headEnd/>
                <a:tailEnd/>
              </a:ln>
            </p:spPr>
            <p:txBody>
              <a:bodyPr/>
              <a:lstStyle/>
              <a:p>
                <a:endParaRPr lang="it-IT"/>
              </a:p>
            </p:txBody>
          </p:sp>
          <p:sp>
            <p:nvSpPr>
              <p:cNvPr id="769" name="Line 359"/>
              <p:cNvSpPr>
                <a:spLocks noChangeShapeType="1"/>
              </p:cNvSpPr>
              <p:nvPr/>
            </p:nvSpPr>
            <p:spPr bwMode="auto">
              <a:xfrm>
                <a:off x="1777" y="136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70" name="Freeform 360"/>
              <p:cNvSpPr>
                <a:spLocks/>
              </p:cNvSpPr>
              <p:nvPr/>
            </p:nvSpPr>
            <p:spPr bwMode="auto">
              <a:xfrm>
                <a:off x="1782" y="1339"/>
                <a:ext cx="9" cy="18"/>
              </a:xfrm>
              <a:custGeom>
                <a:avLst/>
                <a:gdLst>
                  <a:gd name="T0" fmla="*/ 0 w 9"/>
                  <a:gd name="T1" fmla="*/ 12 h 18"/>
                  <a:gd name="T2" fmla="*/ 6 w 9"/>
                  <a:gd name="T3" fmla="*/ 0 h 18"/>
                  <a:gd name="T4" fmla="*/ 9 w 9"/>
                  <a:gd name="T5" fmla="*/ 7 h 18"/>
                  <a:gd name="T6" fmla="*/ 4 w 9"/>
                  <a:gd name="T7" fmla="*/ 18 h 18"/>
                  <a:gd name="T8" fmla="*/ 0 w 9"/>
                  <a:gd name="T9" fmla="*/ 12 h 18"/>
                </a:gdLst>
                <a:ahLst/>
                <a:cxnLst>
                  <a:cxn ang="0">
                    <a:pos x="T0" y="T1"/>
                  </a:cxn>
                  <a:cxn ang="0">
                    <a:pos x="T2" y="T3"/>
                  </a:cxn>
                  <a:cxn ang="0">
                    <a:pos x="T4" y="T5"/>
                  </a:cxn>
                  <a:cxn ang="0">
                    <a:pos x="T6" y="T7"/>
                  </a:cxn>
                  <a:cxn ang="0">
                    <a:pos x="T8" y="T9"/>
                  </a:cxn>
                </a:cxnLst>
                <a:rect l="0" t="0" r="r" b="b"/>
                <a:pathLst>
                  <a:path w="9" h="18">
                    <a:moveTo>
                      <a:pt x="0" y="12"/>
                    </a:moveTo>
                    <a:lnTo>
                      <a:pt x="6" y="0"/>
                    </a:lnTo>
                    <a:lnTo>
                      <a:pt x="9" y="7"/>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771" name="Line 361"/>
              <p:cNvSpPr>
                <a:spLocks noChangeShapeType="1"/>
              </p:cNvSpPr>
              <p:nvPr/>
            </p:nvSpPr>
            <p:spPr bwMode="auto">
              <a:xfrm>
                <a:off x="1782" y="135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72" name="Freeform 362"/>
              <p:cNvSpPr>
                <a:spLocks/>
              </p:cNvSpPr>
              <p:nvPr/>
            </p:nvSpPr>
            <p:spPr bwMode="auto">
              <a:xfrm>
                <a:off x="1788" y="1328"/>
                <a:ext cx="9" cy="18"/>
              </a:xfrm>
              <a:custGeom>
                <a:avLst/>
                <a:gdLst>
                  <a:gd name="T0" fmla="*/ 0 w 9"/>
                  <a:gd name="T1" fmla="*/ 11 h 18"/>
                  <a:gd name="T2" fmla="*/ 5 w 9"/>
                  <a:gd name="T3" fmla="*/ 0 h 18"/>
                  <a:gd name="T4" fmla="*/ 9 w 9"/>
                  <a:gd name="T5" fmla="*/ 7 h 18"/>
                  <a:gd name="T6" fmla="*/ 3 w 9"/>
                  <a:gd name="T7" fmla="*/ 18 h 18"/>
                  <a:gd name="T8" fmla="*/ 0 w 9"/>
                  <a:gd name="T9" fmla="*/ 11 h 18"/>
                </a:gdLst>
                <a:ahLst/>
                <a:cxnLst>
                  <a:cxn ang="0">
                    <a:pos x="T0" y="T1"/>
                  </a:cxn>
                  <a:cxn ang="0">
                    <a:pos x="T2" y="T3"/>
                  </a:cxn>
                  <a:cxn ang="0">
                    <a:pos x="T4" y="T5"/>
                  </a:cxn>
                  <a:cxn ang="0">
                    <a:pos x="T6" y="T7"/>
                  </a:cxn>
                  <a:cxn ang="0">
                    <a:pos x="T8" y="T9"/>
                  </a:cxn>
                </a:cxnLst>
                <a:rect l="0" t="0" r="r" b="b"/>
                <a:pathLst>
                  <a:path w="9" h="18">
                    <a:moveTo>
                      <a:pt x="0" y="11"/>
                    </a:moveTo>
                    <a:lnTo>
                      <a:pt x="5" y="0"/>
                    </a:lnTo>
                    <a:lnTo>
                      <a:pt x="9" y="7"/>
                    </a:lnTo>
                    <a:lnTo>
                      <a:pt x="3" y="18"/>
                    </a:lnTo>
                    <a:lnTo>
                      <a:pt x="0" y="11"/>
                    </a:lnTo>
                    <a:close/>
                  </a:path>
                </a:pathLst>
              </a:custGeom>
              <a:grpFill/>
              <a:ln w="3175">
                <a:solidFill>
                  <a:srgbClr val="FF0000">
                    <a:alpha val="25000"/>
                  </a:srgbClr>
                </a:solidFill>
                <a:prstDash val="solid"/>
                <a:round/>
                <a:headEnd/>
                <a:tailEnd/>
              </a:ln>
            </p:spPr>
            <p:txBody>
              <a:bodyPr/>
              <a:lstStyle/>
              <a:p>
                <a:endParaRPr lang="it-IT"/>
              </a:p>
            </p:txBody>
          </p:sp>
          <p:sp>
            <p:nvSpPr>
              <p:cNvPr id="773" name="Line 363"/>
              <p:cNvSpPr>
                <a:spLocks noChangeShapeType="1"/>
              </p:cNvSpPr>
              <p:nvPr/>
            </p:nvSpPr>
            <p:spPr bwMode="auto">
              <a:xfrm>
                <a:off x="1788" y="1339"/>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74" name="Freeform 364"/>
              <p:cNvSpPr>
                <a:spLocks/>
              </p:cNvSpPr>
              <p:nvPr/>
            </p:nvSpPr>
            <p:spPr bwMode="auto">
              <a:xfrm>
                <a:off x="1793" y="1318"/>
                <a:ext cx="9" cy="17"/>
              </a:xfrm>
              <a:custGeom>
                <a:avLst/>
                <a:gdLst>
                  <a:gd name="T0" fmla="*/ 0 w 9"/>
                  <a:gd name="T1" fmla="*/ 10 h 17"/>
                  <a:gd name="T2" fmla="*/ 6 w 9"/>
                  <a:gd name="T3" fmla="*/ 0 h 17"/>
                  <a:gd name="T4" fmla="*/ 9 w 9"/>
                  <a:gd name="T5" fmla="*/ 6 h 17"/>
                  <a:gd name="T6" fmla="*/ 4 w 9"/>
                  <a:gd name="T7" fmla="*/ 17 h 17"/>
                  <a:gd name="T8" fmla="*/ 0 w 9"/>
                  <a:gd name="T9" fmla="*/ 10 h 17"/>
                </a:gdLst>
                <a:ahLst/>
                <a:cxnLst>
                  <a:cxn ang="0">
                    <a:pos x="T0" y="T1"/>
                  </a:cxn>
                  <a:cxn ang="0">
                    <a:pos x="T2" y="T3"/>
                  </a:cxn>
                  <a:cxn ang="0">
                    <a:pos x="T4" y="T5"/>
                  </a:cxn>
                  <a:cxn ang="0">
                    <a:pos x="T6" y="T7"/>
                  </a:cxn>
                  <a:cxn ang="0">
                    <a:pos x="T8" y="T9"/>
                  </a:cxn>
                </a:cxnLst>
                <a:rect l="0" t="0" r="r" b="b"/>
                <a:pathLst>
                  <a:path w="9" h="17">
                    <a:moveTo>
                      <a:pt x="0" y="10"/>
                    </a:moveTo>
                    <a:lnTo>
                      <a:pt x="6" y="0"/>
                    </a:lnTo>
                    <a:lnTo>
                      <a:pt x="9" y="6"/>
                    </a:lnTo>
                    <a:lnTo>
                      <a:pt x="4" y="17"/>
                    </a:lnTo>
                    <a:lnTo>
                      <a:pt x="0" y="10"/>
                    </a:lnTo>
                    <a:close/>
                  </a:path>
                </a:pathLst>
              </a:custGeom>
              <a:grpFill/>
              <a:ln w="3175">
                <a:solidFill>
                  <a:srgbClr val="FF0000">
                    <a:alpha val="25000"/>
                  </a:srgbClr>
                </a:solidFill>
                <a:prstDash val="solid"/>
                <a:round/>
                <a:headEnd/>
                <a:tailEnd/>
              </a:ln>
            </p:spPr>
            <p:txBody>
              <a:bodyPr/>
              <a:lstStyle/>
              <a:p>
                <a:endParaRPr lang="it-IT"/>
              </a:p>
            </p:txBody>
          </p:sp>
          <p:sp>
            <p:nvSpPr>
              <p:cNvPr id="775" name="Line 365"/>
              <p:cNvSpPr>
                <a:spLocks noChangeShapeType="1"/>
              </p:cNvSpPr>
              <p:nvPr/>
            </p:nvSpPr>
            <p:spPr bwMode="auto">
              <a:xfrm>
                <a:off x="1793" y="1328"/>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76" name="Freeform 366"/>
              <p:cNvSpPr>
                <a:spLocks/>
              </p:cNvSpPr>
              <p:nvPr/>
            </p:nvSpPr>
            <p:spPr bwMode="auto">
              <a:xfrm>
                <a:off x="1799" y="1308"/>
                <a:ext cx="9" cy="16"/>
              </a:xfrm>
              <a:custGeom>
                <a:avLst/>
                <a:gdLst>
                  <a:gd name="T0" fmla="*/ 0 w 9"/>
                  <a:gd name="T1" fmla="*/ 10 h 16"/>
                  <a:gd name="T2" fmla="*/ 5 w 9"/>
                  <a:gd name="T3" fmla="*/ 0 h 16"/>
                  <a:gd name="T4" fmla="*/ 9 w 9"/>
                  <a:gd name="T5" fmla="*/ 6 h 16"/>
                  <a:gd name="T6" fmla="*/ 3 w 9"/>
                  <a:gd name="T7" fmla="*/ 16 h 16"/>
                  <a:gd name="T8" fmla="*/ 0 w 9"/>
                  <a:gd name="T9" fmla="*/ 10 h 16"/>
                </a:gdLst>
                <a:ahLst/>
                <a:cxnLst>
                  <a:cxn ang="0">
                    <a:pos x="T0" y="T1"/>
                  </a:cxn>
                  <a:cxn ang="0">
                    <a:pos x="T2" y="T3"/>
                  </a:cxn>
                  <a:cxn ang="0">
                    <a:pos x="T4" y="T5"/>
                  </a:cxn>
                  <a:cxn ang="0">
                    <a:pos x="T6" y="T7"/>
                  </a:cxn>
                  <a:cxn ang="0">
                    <a:pos x="T8" y="T9"/>
                  </a:cxn>
                </a:cxnLst>
                <a:rect l="0" t="0" r="r" b="b"/>
                <a:pathLst>
                  <a:path w="9" h="16">
                    <a:moveTo>
                      <a:pt x="0" y="10"/>
                    </a:moveTo>
                    <a:lnTo>
                      <a:pt x="5" y="0"/>
                    </a:lnTo>
                    <a:lnTo>
                      <a:pt x="9" y="6"/>
                    </a:lnTo>
                    <a:lnTo>
                      <a:pt x="3" y="16"/>
                    </a:lnTo>
                    <a:lnTo>
                      <a:pt x="0" y="10"/>
                    </a:lnTo>
                    <a:close/>
                  </a:path>
                </a:pathLst>
              </a:custGeom>
              <a:grpFill/>
              <a:ln w="3175">
                <a:solidFill>
                  <a:srgbClr val="FF0000">
                    <a:alpha val="25000"/>
                  </a:srgbClr>
                </a:solidFill>
                <a:prstDash val="solid"/>
                <a:round/>
                <a:headEnd/>
                <a:tailEnd/>
              </a:ln>
            </p:spPr>
            <p:txBody>
              <a:bodyPr/>
              <a:lstStyle/>
              <a:p>
                <a:endParaRPr lang="it-IT"/>
              </a:p>
            </p:txBody>
          </p:sp>
          <p:sp>
            <p:nvSpPr>
              <p:cNvPr id="777" name="Line 367"/>
              <p:cNvSpPr>
                <a:spLocks noChangeShapeType="1"/>
              </p:cNvSpPr>
              <p:nvPr/>
            </p:nvSpPr>
            <p:spPr bwMode="auto">
              <a:xfrm>
                <a:off x="1799" y="1318"/>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778" name="Freeform 368"/>
              <p:cNvSpPr>
                <a:spLocks/>
              </p:cNvSpPr>
              <p:nvPr/>
            </p:nvSpPr>
            <p:spPr bwMode="auto">
              <a:xfrm>
                <a:off x="1804" y="1303"/>
                <a:ext cx="7" cy="11"/>
              </a:xfrm>
              <a:custGeom>
                <a:avLst/>
                <a:gdLst>
                  <a:gd name="T0" fmla="*/ 0 w 7"/>
                  <a:gd name="T1" fmla="*/ 5 h 11"/>
                  <a:gd name="T2" fmla="*/ 3 w 7"/>
                  <a:gd name="T3" fmla="*/ 0 h 11"/>
                  <a:gd name="T4" fmla="*/ 7 w 7"/>
                  <a:gd name="T5" fmla="*/ 7 h 11"/>
                  <a:gd name="T6" fmla="*/ 4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3" y="0"/>
                    </a:lnTo>
                    <a:lnTo>
                      <a:pt x="7" y="7"/>
                    </a:lnTo>
                    <a:lnTo>
                      <a:pt x="4" y="11"/>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79" name="Line 369"/>
              <p:cNvSpPr>
                <a:spLocks noChangeShapeType="1"/>
              </p:cNvSpPr>
              <p:nvPr/>
            </p:nvSpPr>
            <p:spPr bwMode="auto">
              <a:xfrm>
                <a:off x="1804" y="130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80" name="Freeform 370"/>
              <p:cNvSpPr>
                <a:spLocks/>
              </p:cNvSpPr>
              <p:nvPr/>
            </p:nvSpPr>
            <p:spPr bwMode="auto">
              <a:xfrm>
                <a:off x="1807" y="1299"/>
                <a:ext cx="7" cy="11"/>
              </a:xfrm>
              <a:custGeom>
                <a:avLst/>
                <a:gdLst>
                  <a:gd name="T0" fmla="*/ 0 w 7"/>
                  <a:gd name="T1" fmla="*/ 4 h 11"/>
                  <a:gd name="T2" fmla="*/ 3 w 7"/>
                  <a:gd name="T3" fmla="*/ 0 h 11"/>
                  <a:gd name="T4" fmla="*/ 7 w 7"/>
                  <a:gd name="T5" fmla="*/ 6 h 11"/>
                  <a:gd name="T6" fmla="*/ 4 w 7"/>
                  <a:gd name="T7" fmla="*/ 11 h 11"/>
                  <a:gd name="T8" fmla="*/ 0 w 7"/>
                  <a:gd name="T9" fmla="*/ 4 h 11"/>
                </a:gdLst>
                <a:ahLst/>
                <a:cxnLst>
                  <a:cxn ang="0">
                    <a:pos x="T0" y="T1"/>
                  </a:cxn>
                  <a:cxn ang="0">
                    <a:pos x="T2" y="T3"/>
                  </a:cxn>
                  <a:cxn ang="0">
                    <a:pos x="T4" y="T5"/>
                  </a:cxn>
                  <a:cxn ang="0">
                    <a:pos x="T6" y="T7"/>
                  </a:cxn>
                  <a:cxn ang="0">
                    <a:pos x="T8" y="T9"/>
                  </a:cxn>
                </a:cxnLst>
                <a:rect l="0" t="0" r="r" b="b"/>
                <a:pathLst>
                  <a:path w="7" h="11">
                    <a:moveTo>
                      <a:pt x="0" y="4"/>
                    </a:moveTo>
                    <a:lnTo>
                      <a:pt x="3" y="0"/>
                    </a:lnTo>
                    <a:lnTo>
                      <a:pt x="7" y="6"/>
                    </a:lnTo>
                    <a:lnTo>
                      <a:pt x="4"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81" name="Line 371"/>
              <p:cNvSpPr>
                <a:spLocks noChangeShapeType="1"/>
              </p:cNvSpPr>
              <p:nvPr/>
            </p:nvSpPr>
            <p:spPr bwMode="auto">
              <a:xfrm>
                <a:off x="1807" y="130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82" name="Freeform 372"/>
              <p:cNvSpPr>
                <a:spLocks/>
              </p:cNvSpPr>
              <p:nvPr/>
            </p:nvSpPr>
            <p:spPr bwMode="auto">
              <a:xfrm>
                <a:off x="1810" y="1294"/>
                <a:ext cx="7" cy="11"/>
              </a:xfrm>
              <a:custGeom>
                <a:avLst/>
                <a:gdLst>
                  <a:gd name="T0" fmla="*/ 0 w 7"/>
                  <a:gd name="T1" fmla="*/ 5 h 11"/>
                  <a:gd name="T2" fmla="*/ 3 w 7"/>
                  <a:gd name="T3" fmla="*/ 0 h 11"/>
                  <a:gd name="T4" fmla="*/ 7 w 7"/>
                  <a:gd name="T5" fmla="*/ 7 h 11"/>
                  <a:gd name="T6" fmla="*/ 4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3" y="0"/>
                    </a:lnTo>
                    <a:lnTo>
                      <a:pt x="7" y="7"/>
                    </a:lnTo>
                    <a:lnTo>
                      <a:pt x="4" y="11"/>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83" name="Line 373"/>
              <p:cNvSpPr>
                <a:spLocks noChangeShapeType="1"/>
              </p:cNvSpPr>
              <p:nvPr/>
            </p:nvSpPr>
            <p:spPr bwMode="auto">
              <a:xfrm>
                <a:off x="1810" y="129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84" name="Freeform 374"/>
              <p:cNvSpPr>
                <a:spLocks/>
              </p:cNvSpPr>
              <p:nvPr/>
            </p:nvSpPr>
            <p:spPr bwMode="auto">
              <a:xfrm>
                <a:off x="1813" y="1290"/>
                <a:ext cx="6" cy="11"/>
              </a:xfrm>
              <a:custGeom>
                <a:avLst/>
                <a:gdLst>
                  <a:gd name="T0" fmla="*/ 0 w 6"/>
                  <a:gd name="T1" fmla="*/ 4 h 11"/>
                  <a:gd name="T2" fmla="*/ 3 w 6"/>
                  <a:gd name="T3" fmla="*/ 0 h 11"/>
                  <a:gd name="T4" fmla="*/ 6 w 6"/>
                  <a:gd name="T5" fmla="*/ 7 h 11"/>
                  <a:gd name="T6" fmla="*/ 4 w 6"/>
                  <a:gd name="T7" fmla="*/ 11 h 11"/>
                  <a:gd name="T8" fmla="*/ 0 w 6"/>
                  <a:gd name="T9" fmla="*/ 4 h 11"/>
                </a:gdLst>
                <a:ahLst/>
                <a:cxnLst>
                  <a:cxn ang="0">
                    <a:pos x="T0" y="T1"/>
                  </a:cxn>
                  <a:cxn ang="0">
                    <a:pos x="T2" y="T3"/>
                  </a:cxn>
                  <a:cxn ang="0">
                    <a:pos x="T4" y="T5"/>
                  </a:cxn>
                  <a:cxn ang="0">
                    <a:pos x="T6" y="T7"/>
                  </a:cxn>
                  <a:cxn ang="0">
                    <a:pos x="T8" y="T9"/>
                  </a:cxn>
                </a:cxnLst>
                <a:rect l="0" t="0" r="r" b="b"/>
                <a:pathLst>
                  <a:path w="6" h="11">
                    <a:moveTo>
                      <a:pt x="0" y="4"/>
                    </a:moveTo>
                    <a:lnTo>
                      <a:pt x="3" y="0"/>
                    </a:lnTo>
                    <a:lnTo>
                      <a:pt x="6" y="7"/>
                    </a:lnTo>
                    <a:lnTo>
                      <a:pt x="4"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85" name="Line 375"/>
              <p:cNvSpPr>
                <a:spLocks noChangeShapeType="1"/>
              </p:cNvSpPr>
              <p:nvPr/>
            </p:nvSpPr>
            <p:spPr bwMode="auto">
              <a:xfrm>
                <a:off x="1813" y="1294"/>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86" name="Freeform 376"/>
              <p:cNvSpPr>
                <a:spLocks/>
              </p:cNvSpPr>
              <p:nvPr/>
            </p:nvSpPr>
            <p:spPr bwMode="auto">
              <a:xfrm>
                <a:off x="1816" y="1286"/>
                <a:ext cx="6" cy="11"/>
              </a:xfrm>
              <a:custGeom>
                <a:avLst/>
                <a:gdLst>
                  <a:gd name="T0" fmla="*/ 0 w 6"/>
                  <a:gd name="T1" fmla="*/ 4 h 11"/>
                  <a:gd name="T2" fmla="*/ 2 w 6"/>
                  <a:gd name="T3" fmla="*/ 0 h 11"/>
                  <a:gd name="T4" fmla="*/ 6 w 6"/>
                  <a:gd name="T5" fmla="*/ 7 h 11"/>
                  <a:gd name="T6" fmla="*/ 3 w 6"/>
                  <a:gd name="T7" fmla="*/ 11 h 11"/>
                  <a:gd name="T8" fmla="*/ 0 w 6"/>
                  <a:gd name="T9" fmla="*/ 4 h 11"/>
                </a:gdLst>
                <a:ahLst/>
                <a:cxnLst>
                  <a:cxn ang="0">
                    <a:pos x="T0" y="T1"/>
                  </a:cxn>
                  <a:cxn ang="0">
                    <a:pos x="T2" y="T3"/>
                  </a:cxn>
                  <a:cxn ang="0">
                    <a:pos x="T4" y="T5"/>
                  </a:cxn>
                  <a:cxn ang="0">
                    <a:pos x="T6" y="T7"/>
                  </a:cxn>
                  <a:cxn ang="0">
                    <a:pos x="T8" y="T9"/>
                  </a:cxn>
                </a:cxnLst>
                <a:rect l="0" t="0" r="r" b="b"/>
                <a:pathLst>
                  <a:path w="6" h="11">
                    <a:moveTo>
                      <a:pt x="0" y="4"/>
                    </a:moveTo>
                    <a:lnTo>
                      <a:pt x="2" y="0"/>
                    </a:lnTo>
                    <a:lnTo>
                      <a:pt x="6" y="7"/>
                    </a:lnTo>
                    <a:lnTo>
                      <a:pt x="3"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87" name="Line 377"/>
              <p:cNvSpPr>
                <a:spLocks noChangeShapeType="1"/>
              </p:cNvSpPr>
              <p:nvPr/>
            </p:nvSpPr>
            <p:spPr bwMode="auto">
              <a:xfrm>
                <a:off x="1816" y="129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88" name="Freeform 378"/>
              <p:cNvSpPr>
                <a:spLocks/>
              </p:cNvSpPr>
              <p:nvPr/>
            </p:nvSpPr>
            <p:spPr bwMode="auto">
              <a:xfrm>
                <a:off x="1818" y="1283"/>
                <a:ext cx="7" cy="10"/>
              </a:xfrm>
              <a:custGeom>
                <a:avLst/>
                <a:gdLst>
                  <a:gd name="T0" fmla="*/ 0 w 7"/>
                  <a:gd name="T1" fmla="*/ 3 h 10"/>
                  <a:gd name="T2" fmla="*/ 3 w 7"/>
                  <a:gd name="T3" fmla="*/ 0 h 10"/>
                  <a:gd name="T4" fmla="*/ 7 w 7"/>
                  <a:gd name="T5" fmla="*/ 6 h 10"/>
                  <a:gd name="T6" fmla="*/ 4 w 7"/>
                  <a:gd name="T7" fmla="*/ 10 h 10"/>
                  <a:gd name="T8" fmla="*/ 0 w 7"/>
                  <a:gd name="T9" fmla="*/ 3 h 10"/>
                </a:gdLst>
                <a:ahLst/>
                <a:cxnLst>
                  <a:cxn ang="0">
                    <a:pos x="T0" y="T1"/>
                  </a:cxn>
                  <a:cxn ang="0">
                    <a:pos x="T2" y="T3"/>
                  </a:cxn>
                  <a:cxn ang="0">
                    <a:pos x="T4" y="T5"/>
                  </a:cxn>
                  <a:cxn ang="0">
                    <a:pos x="T6" y="T7"/>
                  </a:cxn>
                  <a:cxn ang="0">
                    <a:pos x="T8" y="T9"/>
                  </a:cxn>
                </a:cxnLst>
                <a:rect l="0" t="0" r="r" b="b"/>
                <a:pathLst>
                  <a:path w="7" h="10">
                    <a:moveTo>
                      <a:pt x="0" y="3"/>
                    </a:moveTo>
                    <a:lnTo>
                      <a:pt x="3" y="0"/>
                    </a:lnTo>
                    <a:lnTo>
                      <a:pt x="7" y="6"/>
                    </a:lnTo>
                    <a:lnTo>
                      <a:pt x="4" y="10"/>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89" name="Line 379"/>
              <p:cNvSpPr>
                <a:spLocks noChangeShapeType="1"/>
              </p:cNvSpPr>
              <p:nvPr/>
            </p:nvSpPr>
            <p:spPr bwMode="auto">
              <a:xfrm>
                <a:off x="1818" y="128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90" name="Freeform 380"/>
              <p:cNvSpPr>
                <a:spLocks/>
              </p:cNvSpPr>
              <p:nvPr/>
            </p:nvSpPr>
            <p:spPr bwMode="auto">
              <a:xfrm>
                <a:off x="1821" y="1280"/>
                <a:ext cx="7" cy="9"/>
              </a:xfrm>
              <a:custGeom>
                <a:avLst/>
                <a:gdLst>
                  <a:gd name="T0" fmla="*/ 0 w 7"/>
                  <a:gd name="T1" fmla="*/ 3 h 9"/>
                  <a:gd name="T2" fmla="*/ 3 w 7"/>
                  <a:gd name="T3" fmla="*/ 0 h 9"/>
                  <a:gd name="T4" fmla="*/ 7 w 7"/>
                  <a:gd name="T5" fmla="*/ 6 h 9"/>
                  <a:gd name="T6" fmla="*/ 4 w 7"/>
                  <a:gd name="T7" fmla="*/ 9 h 9"/>
                  <a:gd name="T8" fmla="*/ 0 w 7"/>
                  <a:gd name="T9" fmla="*/ 3 h 9"/>
                </a:gdLst>
                <a:ahLst/>
                <a:cxnLst>
                  <a:cxn ang="0">
                    <a:pos x="T0" y="T1"/>
                  </a:cxn>
                  <a:cxn ang="0">
                    <a:pos x="T2" y="T3"/>
                  </a:cxn>
                  <a:cxn ang="0">
                    <a:pos x="T4" y="T5"/>
                  </a:cxn>
                  <a:cxn ang="0">
                    <a:pos x="T6" y="T7"/>
                  </a:cxn>
                  <a:cxn ang="0">
                    <a:pos x="T8" y="T9"/>
                  </a:cxn>
                </a:cxnLst>
                <a:rect l="0" t="0" r="r" b="b"/>
                <a:pathLst>
                  <a:path w="7" h="9">
                    <a:moveTo>
                      <a:pt x="0" y="3"/>
                    </a:moveTo>
                    <a:lnTo>
                      <a:pt x="3" y="0"/>
                    </a:lnTo>
                    <a:lnTo>
                      <a:pt x="7" y="6"/>
                    </a:lnTo>
                    <a:lnTo>
                      <a:pt x="4" y="9"/>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91" name="Line 381"/>
              <p:cNvSpPr>
                <a:spLocks noChangeShapeType="1"/>
              </p:cNvSpPr>
              <p:nvPr/>
            </p:nvSpPr>
            <p:spPr bwMode="auto">
              <a:xfrm>
                <a:off x="1821" y="1283"/>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92" name="Freeform 382"/>
              <p:cNvSpPr>
                <a:spLocks/>
              </p:cNvSpPr>
              <p:nvPr/>
            </p:nvSpPr>
            <p:spPr bwMode="auto">
              <a:xfrm>
                <a:off x="1824" y="1276"/>
                <a:ext cx="7" cy="10"/>
              </a:xfrm>
              <a:custGeom>
                <a:avLst/>
                <a:gdLst>
                  <a:gd name="T0" fmla="*/ 0 w 7"/>
                  <a:gd name="T1" fmla="*/ 4 h 10"/>
                  <a:gd name="T2" fmla="*/ 3 w 7"/>
                  <a:gd name="T3" fmla="*/ 0 h 10"/>
                  <a:gd name="T4" fmla="*/ 7 w 7"/>
                  <a:gd name="T5" fmla="*/ 7 h 10"/>
                  <a:gd name="T6" fmla="*/ 4 w 7"/>
                  <a:gd name="T7" fmla="*/ 10 h 10"/>
                  <a:gd name="T8" fmla="*/ 0 w 7"/>
                  <a:gd name="T9" fmla="*/ 4 h 10"/>
                </a:gdLst>
                <a:ahLst/>
                <a:cxnLst>
                  <a:cxn ang="0">
                    <a:pos x="T0" y="T1"/>
                  </a:cxn>
                  <a:cxn ang="0">
                    <a:pos x="T2" y="T3"/>
                  </a:cxn>
                  <a:cxn ang="0">
                    <a:pos x="T4" y="T5"/>
                  </a:cxn>
                  <a:cxn ang="0">
                    <a:pos x="T6" y="T7"/>
                  </a:cxn>
                  <a:cxn ang="0">
                    <a:pos x="T8" y="T9"/>
                  </a:cxn>
                </a:cxnLst>
                <a:rect l="0" t="0" r="r" b="b"/>
                <a:pathLst>
                  <a:path w="7" h="10">
                    <a:moveTo>
                      <a:pt x="0" y="4"/>
                    </a:moveTo>
                    <a:lnTo>
                      <a:pt x="3" y="0"/>
                    </a:lnTo>
                    <a:lnTo>
                      <a:pt x="7" y="7"/>
                    </a:lnTo>
                    <a:lnTo>
                      <a:pt x="4" y="10"/>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93" name="Line 383"/>
              <p:cNvSpPr>
                <a:spLocks noChangeShapeType="1"/>
              </p:cNvSpPr>
              <p:nvPr/>
            </p:nvSpPr>
            <p:spPr bwMode="auto">
              <a:xfrm>
                <a:off x="1824" y="128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94" name="Freeform 384"/>
              <p:cNvSpPr>
                <a:spLocks/>
              </p:cNvSpPr>
              <p:nvPr/>
            </p:nvSpPr>
            <p:spPr bwMode="auto">
              <a:xfrm>
                <a:off x="1827" y="1273"/>
                <a:ext cx="7" cy="10"/>
              </a:xfrm>
              <a:custGeom>
                <a:avLst/>
                <a:gdLst>
                  <a:gd name="T0" fmla="*/ 0 w 7"/>
                  <a:gd name="T1" fmla="*/ 3 h 10"/>
                  <a:gd name="T2" fmla="*/ 3 w 7"/>
                  <a:gd name="T3" fmla="*/ 0 h 10"/>
                  <a:gd name="T4" fmla="*/ 7 w 7"/>
                  <a:gd name="T5" fmla="*/ 7 h 10"/>
                  <a:gd name="T6" fmla="*/ 4 w 7"/>
                  <a:gd name="T7" fmla="*/ 10 h 10"/>
                  <a:gd name="T8" fmla="*/ 0 w 7"/>
                  <a:gd name="T9" fmla="*/ 3 h 10"/>
                </a:gdLst>
                <a:ahLst/>
                <a:cxnLst>
                  <a:cxn ang="0">
                    <a:pos x="T0" y="T1"/>
                  </a:cxn>
                  <a:cxn ang="0">
                    <a:pos x="T2" y="T3"/>
                  </a:cxn>
                  <a:cxn ang="0">
                    <a:pos x="T4" y="T5"/>
                  </a:cxn>
                  <a:cxn ang="0">
                    <a:pos x="T6" y="T7"/>
                  </a:cxn>
                  <a:cxn ang="0">
                    <a:pos x="T8" y="T9"/>
                  </a:cxn>
                </a:cxnLst>
                <a:rect l="0" t="0" r="r" b="b"/>
                <a:pathLst>
                  <a:path w="7" h="10">
                    <a:moveTo>
                      <a:pt x="0" y="3"/>
                    </a:moveTo>
                    <a:lnTo>
                      <a:pt x="3" y="0"/>
                    </a:lnTo>
                    <a:lnTo>
                      <a:pt x="7" y="7"/>
                    </a:lnTo>
                    <a:lnTo>
                      <a:pt x="4" y="10"/>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95" name="Line 385"/>
              <p:cNvSpPr>
                <a:spLocks noChangeShapeType="1"/>
              </p:cNvSpPr>
              <p:nvPr/>
            </p:nvSpPr>
            <p:spPr bwMode="auto">
              <a:xfrm>
                <a:off x="1827" y="127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96" name="Freeform 386"/>
              <p:cNvSpPr>
                <a:spLocks/>
              </p:cNvSpPr>
              <p:nvPr/>
            </p:nvSpPr>
            <p:spPr bwMode="auto">
              <a:xfrm>
                <a:off x="1830" y="1270"/>
                <a:ext cx="7" cy="10"/>
              </a:xfrm>
              <a:custGeom>
                <a:avLst/>
                <a:gdLst>
                  <a:gd name="T0" fmla="*/ 0 w 7"/>
                  <a:gd name="T1" fmla="*/ 3 h 10"/>
                  <a:gd name="T2" fmla="*/ 3 w 7"/>
                  <a:gd name="T3" fmla="*/ 0 h 10"/>
                  <a:gd name="T4" fmla="*/ 7 w 7"/>
                  <a:gd name="T5" fmla="*/ 6 h 10"/>
                  <a:gd name="T6" fmla="*/ 4 w 7"/>
                  <a:gd name="T7" fmla="*/ 10 h 10"/>
                  <a:gd name="T8" fmla="*/ 0 w 7"/>
                  <a:gd name="T9" fmla="*/ 3 h 10"/>
                </a:gdLst>
                <a:ahLst/>
                <a:cxnLst>
                  <a:cxn ang="0">
                    <a:pos x="T0" y="T1"/>
                  </a:cxn>
                  <a:cxn ang="0">
                    <a:pos x="T2" y="T3"/>
                  </a:cxn>
                  <a:cxn ang="0">
                    <a:pos x="T4" y="T5"/>
                  </a:cxn>
                  <a:cxn ang="0">
                    <a:pos x="T6" y="T7"/>
                  </a:cxn>
                  <a:cxn ang="0">
                    <a:pos x="T8" y="T9"/>
                  </a:cxn>
                </a:cxnLst>
                <a:rect l="0" t="0" r="r" b="b"/>
                <a:pathLst>
                  <a:path w="7" h="10">
                    <a:moveTo>
                      <a:pt x="0" y="3"/>
                    </a:moveTo>
                    <a:lnTo>
                      <a:pt x="3" y="0"/>
                    </a:lnTo>
                    <a:lnTo>
                      <a:pt x="7" y="6"/>
                    </a:lnTo>
                    <a:lnTo>
                      <a:pt x="4" y="10"/>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97" name="Line 387"/>
              <p:cNvSpPr>
                <a:spLocks noChangeShapeType="1"/>
              </p:cNvSpPr>
              <p:nvPr/>
            </p:nvSpPr>
            <p:spPr bwMode="auto">
              <a:xfrm>
                <a:off x="1830" y="127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98" name="Freeform 388"/>
              <p:cNvSpPr>
                <a:spLocks/>
              </p:cNvSpPr>
              <p:nvPr/>
            </p:nvSpPr>
            <p:spPr bwMode="auto">
              <a:xfrm>
                <a:off x="1833" y="1263"/>
                <a:ext cx="11" cy="13"/>
              </a:xfrm>
              <a:custGeom>
                <a:avLst/>
                <a:gdLst>
                  <a:gd name="T0" fmla="*/ 0 w 11"/>
                  <a:gd name="T1" fmla="*/ 7 h 13"/>
                  <a:gd name="T2" fmla="*/ 7 w 11"/>
                  <a:gd name="T3" fmla="*/ 0 h 13"/>
                  <a:gd name="T4" fmla="*/ 11 w 11"/>
                  <a:gd name="T5" fmla="*/ 7 h 13"/>
                  <a:gd name="T6" fmla="*/ 4 w 11"/>
                  <a:gd name="T7" fmla="*/ 13 h 13"/>
                  <a:gd name="T8" fmla="*/ 0 w 11"/>
                  <a:gd name="T9" fmla="*/ 7 h 13"/>
                </a:gdLst>
                <a:ahLst/>
                <a:cxnLst>
                  <a:cxn ang="0">
                    <a:pos x="T0" y="T1"/>
                  </a:cxn>
                  <a:cxn ang="0">
                    <a:pos x="T2" y="T3"/>
                  </a:cxn>
                  <a:cxn ang="0">
                    <a:pos x="T4" y="T5"/>
                  </a:cxn>
                  <a:cxn ang="0">
                    <a:pos x="T6" y="T7"/>
                  </a:cxn>
                  <a:cxn ang="0">
                    <a:pos x="T8" y="T9"/>
                  </a:cxn>
                </a:cxnLst>
                <a:rect l="0" t="0" r="r" b="b"/>
                <a:pathLst>
                  <a:path w="11" h="13">
                    <a:moveTo>
                      <a:pt x="0" y="7"/>
                    </a:moveTo>
                    <a:lnTo>
                      <a:pt x="7" y="0"/>
                    </a:lnTo>
                    <a:lnTo>
                      <a:pt x="11" y="7"/>
                    </a:lnTo>
                    <a:lnTo>
                      <a:pt x="4" y="13"/>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799" name="Line 389"/>
              <p:cNvSpPr>
                <a:spLocks noChangeShapeType="1"/>
              </p:cNvSpPr>
              <p:nvPr/>
            </p:nvSpPr>
            <p:spPr bwMode="auto">
              <a:xfrm>
                <a:off x="1833" y="127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800" name="Freeform 390"/>
              <p:cNvSpPr>
                <a:spLocks/>
              </p:cNvSpPr>
              <p:nvPr/>
            </p:nvSpPr>
            <p:spPr bwMode="auto">
              <a:xfrm>
                <a:off x="1840" y="1257"/>
                <a:ext cx="11" cy="13"/>
              </a:xfrm>
              <a:custGeom>
                <a:avLst/>
                <a:gdLst>
                  <a:gd name="T0" fmla="*/ 0 w 11"/>
                  <a:gd name="T1" fmla="*/ 6 h 13"/>
                  <a:gd name="T2" fmla="*/ 7 w 11"/>
                  <a:gd name="T3" fmla="*/ 0 h 13"/>
                  <a:gd name="T4" fmla="*/ 11 w 11"/>
                  <a:gd name="T5" fmla="*/ 7 h 13"/>
                  <a:gd name="T6" fmla="*/ 4 w 11"/>
                  <a:gd name="T7" fmla="*/ 13 h 13"/>
                  <a:gd name="T8" fmla="*/ 0 w 11"/>
                  <a:gd name="T9" fmla="*/ 6 h 13"/>
                </a:gdLst>
                <a:ahLst/>
                <a:cxnLst>
                  <a:cxn ang="0">
                    <a:pos x="T0" y="T1"/>
                  </a:cxn>
                  <a:cxn ang="0">
                    <a:pos x="T2" y="T3"/>
                  </a:cxn>
                  <a:cxn ang="0">
                    <a:pos x="T4" y="T5"/>
                  </a:cxn>
                  <a:cxn ang="0">
                    <a:pos x="T6" y="T7"/>
                  </a:cxn>
                  <a:cxn ang="0">
                    <a:pos x="T8" y="T9"/>
                  </a:cxn>
                </a:cxnLst>
                <a:rect l="0" t="0" r="r" b="b"/>
                <a:pathLst>
                  <a:path w="11" h="13">
                    <a:moveTo>
                      <a:pt x="0" y="6"/>
                    </a:moveTo>
                    <a:lnTo>
                      <a:pt x="7" y="0"/>
                    </a:lnTo>
                    <a:lnTo>
                      <a:pt x="11"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01" name="Line 391"/>
              <p:cNvSpPr>
                <a:spLocks noChangeShapeType="1"/>
              </p:cNvSpPr>
              <p:nvPr/>
            </p:nvSpPr>
            <p:spPr bwMode="auto">
              <a:xfrm>
                <a:off x="1840" y="126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02" name="Freeform 392"/>
              <p:cNvSpPr>
                <a:spLocks/>
              </p:cNvSpPr>
              <p:nvPr/>
            </p:nvSpPr>
            <p:spPr bwMode="auto">
              <a:xfrm>
                <a:off x="1847" y="1251"/>
                <a:ext cx="12" cy="13"/>
              </a:xfrm>
              <a:custGeom>
                <a:avLst/>
                <a:gdLst>
                  <a:gd name="T0" fmla="*/ 0 w 12"/>
                  <a:gd name="T1" fmla="*/ 6 h 13"/>
                  <a:gd name="T2" fmla="*/ 8 w 12"/>
                  <a:gd name="T3" fmla="*/ 0 h 13"/>
                  <a:gd name="T4" fmla="*/ 12 w 12"/>
                  <a:gd name="T5" fmla="*/ 7 h 13"/>
                  <a:gd name="T6" fmla="*/ 4 w 12"/>
                  <a:gd name="T7" fmla="*/ 13 h 13"/>
                  <a:gd name="T8" fmla="*/ 0 w 12"/>
                  <a:gd name="T9" fmla="*/ 6 h 13"/>
                </a:gdLst>
                <a:ahLst/>
                <a:cxnLst>
                  <a:cxn ang="0">
                    <a:pos x="T0" y="T1"/>
                  </a:cxn>
                  <a:cxn ang="0">
                    <a:pos x="T2" y="T3"/>
                  </a:cxn>
                  <a:cxn ang="0">
                    <a:pos x="T4" y="T5"/>
                  </a:cxn>
                  <a:cxn ang="0">
                    <a:pos x="T6" y="T7"/>
                  </a:cxn>
                  <a:cxn ang="0">
                    <a:pos x="T8" y="T9"/>
                  </a:cxn>
                </a:cxnLst>
                <a:rect l="0" t="0" r="r" b="b"/>
                <a:pathLst>
                  <a:path w="12" h="13">
                    <a:moveTo>
                      <a:pt x="0" y="6"/>
                    </a:moveTo>
                    <a:lnTo>
                      <a:pt x="8" y="0"/>
                    </a:lnTo>
                    <a:lnTo>
                      <a:pt x="12"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03" name="Line 393"/>
              <p:cNvSpPr>
                <a:spLocks noChangeShapeType="1"/>
              </p:cNvSpPr>
              <p:nvPr/>
            </p:nvSpPr>
            <p:spPr bwMode="auto">
              <a:xfrm>
                <a:off x="1847" y="1257"/>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04" name="Freeform 394"/>
              <p:cNvSpPr>
                <a:spLocks/>
              </p:cNvSpPr>
              <p:nvPr/>
            </p:nvSpPr>
            <p:spPr bwMode="auto">
              <a:xfrm>
                <a:off x="1855" y="1246"/>
                <a:ext cx="12" cy="12"/>
              </a:xfrm>
              <a:custGeom>
                <a:avLst/>
                <a:gdLst>
                  <a:gd name="T0" fmla="*/ 0 w 12"/>
                  <a:gd name="T1" fmla="*/ 5 h 12"/>
                  <a:gd name="T2" fmla="*/ 8 w 12"/>
                  <a:gd name="T3" fmla="*/ 0 h 12"/>
                  <a:gd name="T4" fmla="*/ 12 w 12"/>
                  <a:gd name="T5" fmla="*/ 6 h 12"/>
                  <a:gd name="T6" fmla="*/ 4 w 12"/>
                  <a:gd name="T7" fmla="*/ 12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lnTo>
                      <a:pt x="8" y="0"/>
                    </a:lnTo>
                    <a:lnTo>
                      <a:pt x="12" y="6"/>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05" name="Line 395"/>
              <p:cNvSpPr>
                <a:spLocks noChangeShapeType="1"/>
              </p:cNvSpPr>
              <p:nvPr/>
            </p:nvSpPr>
            <p:spPr bwMode="auto">
              <a:xfrm>
                <a:off x="1855" y="125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06" name="Freeform 396"/>
              <p:cNvSpPr>
                <a:spLocks/>
              </p:cNvSpPr>
              <p:nvPr/>
            </p:nvSpPr>
            <p:spPr bwMode="auto">
              <a:xfrm>
                <a:off x="1863" y="1240"/>
                <a:ext cx="12" cy="12"/>
              </a:xfrm>
              <a:custGeom>
                <a:avLst/>
                <a:gdLst>
                  <a:gd name="T0" fmla="*/ 0 w 12"/>
                  <a:gd name="T1" fmla="*/ 6 h 12"/>
                  <a:gd name="T2" fmla="*/ 9 w 12"/>
                  <a:gd name="T3" fmla="*/ 0 h 12"/>
                  <a:gd name="T4" fmla="*/ 12 w 12"/>
                  <a:gd name="T5" fmla="*/ 6 h 12"/>
                  <a:gd name="T6" fmla="*/ 4 w 12"/>
                  <a:gd name="T7" fmla="*/ 12 h 12"/>
                  <a:gd name="T8" fmla="*/ 0 w 12"/>
                  <a:gd name="T9" fmla="*/ 6 h 12"/>
                </a:gdLst>
                <a:ahLst/>
                <a:cxnLst>
                  <a:cxn ang="0">
                    <a:pos x="T0" y="T1"/>
                  </a:cxn>
                  <a:cxn ang="0">
                    <a:pos x="T2" y="T3"/>
                  </a:cxn>
                  <a:cxn ang="0">
                    <a:pos x="T4" y="T5"/>
                  </a:cxn>
                  <a:cxn ang="0">
                    <a:pos x="T6" y="T7"/>
                  </a:cxn>
                  <a:cxn ang="0">
                    <a:pos x="T8" y="T9"/>
                  </a:cxn>
                </a:cxnLst>
                <a:rect l="0" t="0" r="r" b="b"/>
                <a:pathLst>
                  <a:path w="12" h="12">
                    <a:moveTo>
                      <a:pt x="0" y="6"/>
                    </a:moveTo>
                    <a:lnTo>
                      <a:pt x="9" y="0"/>
                    </a:lnTo>
                    <a:lnTo>
                      <a:pt x="12" y="6"/>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07" name="Line 397"/>
              <p:cNvSpPr>
                <a:spLocks noChangeShapeType="1"/>
              </p:cNvSpPr>
              <p:nvPr/>
            </p:nvSpPr>
            <p:spPr bwMode="auto">
              <a:xfrm>
                <a:off x="1863" y="124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808" name="Freeform 398"/>
              <p:cNvSpPr>
                <a:spLocks/>
              </p:cNvSpPr>
              <p:nvPr/>
            </p:nvSpPr>
            <p:spPr bwMode="auto">
              <a:xfrm>
                <a:off x="1872" y="1234"/>
                <a:ext cx="12" cy="12"/>
              </a:xfrm>
              <a:custGeom>
                <a:avLst/>
                <a:gdLst>
                  <a:gd name="T0" fmla="*/ 0 w 12"/>
                  <a:gd name="T1" fmla="*/ 6 h 12"/>
                  <a:gd name="T2" fmla="*/ 8 w 12"/>
                  <a:gd name="T3" fmla="*/ 0 h 12"/>
                  <a:gd name="T4" fmla="*/ 12 w 12"/>
                  <a:gd name="T5" fmla="*/ 7 h 12"/>
                  <a:gd name="T6" fmla="*/ 3 w 12"/>
                  <a:gd name="T7" fmla="*/ 12 h 12"/>
                  <a:gd name="T8" fmla="*/ 0 w 12"/>
                  <a:gd name="T9" fmla="*/ 6 h 12"/>
                </a:gdLst>
                <a:ahLst/>
                <a:cxnLst>
                  <a:cxn ang="0">
                    <a:pos x="T0" y="T1"/>
                  </a:cxn>
                  <a:cxn ang="0">
                    <a:pos x="T2" y="T3"/>
                  </a:cxn>
                  <a:cxn ang="0">
                    <a:pos x="T4" y="T5"/>
                  </a:cxn>
                  <a:cxn ang="0">
                    <a:pos x="T6" y="T7"/>
                  </a:cxn>
                  <a:cxn ang="0">
                    <a:pos x="T8" y="T9"/>
                  </a:cxn>
                </a:cxnLst>
                <a:rect l="0" t="0" r="r" b="b"/>
                <a:pathLst>
                  <a:path w="12" h="12">
                    <a:moveTo>
                      <a:pt x="0" y="6"/>
                    </a:moveTo>
                    <a:lnTo>
                      <a:pt x="8" y="0"/>
                    </a:lnTo>
                    <a:lnTo>
                      <a:pt x="12" y="7"/>
                    </a:lnTo>
                    <a:lnTo>
                      <a:pt x="3"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09" name="Line 399"/>
              <p:cNvSpPr>
                <a:spLocks noChangeShapeType="1"/>
              </p:cNvSpPr>
              <p:nvPr/>
            </p:nvSpPr>
            <p:spPr bwMode="auto">
              <a:xfrm>
                <a:off x="1872" y="1240"/>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810" name="Freeform 400"/>
              <p:cNvSpPr>
                <a:spLocks/>
              </p:cNvSpPr>
              <p:nvPr/>
            </p:nvSpPr>
            <p:spPr bwMode="auto">
              <a:xfrm>
                <a:off x="1880" y="1228"/>
                <a:ext cx="13" cy="13"/>
              </a:xfrm>
              <a:custGeom>
                <a:avLst/>
                <a:gdLst>
                  <a:gd name="T0" fmla="*/ 0 w 13"/>
                  <a:gd name="T1" fmla="*/ 6 h 13"/>
                  <a:gd name="T2" fmla="*/ 9 w 13"/>
                  <a:gd name="T3" fmla="*/ 0 h 13"/>
                  <a:gd name="T4" fmla="*/ 13 w 13"/>
                  <a:gd name="T5" fmla="*/ 7 h 13"/>
                  <a:gd name="T6" fmla="*/ 4 w 13"/>
                  <a:gd name="T7" fmla="*/ 13 h 13"/>
                  <a:gd name="T8" fmla="*/ 0 w 13"/>
                  <a:gd name="T9" fmla="*/ 6 h 13"/>
                </a:gdLst>
                <a:ahLst/>
                <a:cxnLst>
                  <a:cxn ang="0">
                    <a:pos x="T0" y="T1"/>
                  </a:cxn>
                  <a:cxn ang="0">
                    <a:pos x="T2" y="T3"/>
                  </a:cxn>
                  <a:cxn ang="0">
                    <a:pos x="T4" y="T5"/>
                  </a:cxn>
                  <a:cxn ang="0">
                    <a:pos x="T6" y="T7"/>
                  </a:cxn>
                  <a:cxn ang="0">
                    <a:pos x="T8" y="T9"/>
                  </a:cxn>
                </a:cxnLst>
                <a:rect l="0" t="0" r="r" b="b"/>
                <a:pathLst>
                  <a:path w="13" h="13">
                    <a:moveTo>
                      <a:pt x="0" y="6"/>
                    </a:moveTo>
                    <a:lnTo>
                      <a:pt x="9" y="0"/>
                    </a:lnTo>
                    <a:lnTo>
                      <a:pt x="13"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11" name="Line 401"/>
              <p:cNvSpPr>
                <a:spLocks noChangeShapeType="1"/>
              </p:cNvSpPr>
              <p:nvPr/>
            </p:nvSpPr>
            <p:spPr bwMode="auto">
              <a:xfrm>
                <a:off x="1880" y="1234"/>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12" name="Freeform 402"/>
              <p:cNvSpPr>
                <a:spLocks/>
              </p:cNvSpPr>
              <p:nvPr/>
            </p:nvSpPr>
            <p:spPr bwMode="auto">
              <a:xfrm>
                <a:off x="1889" y="1222"/>
                <a:ext cx="13" cy="13"/>
              </a:xfrm>
              <a:custGeom>
                <a:avLst/>
                <a:gdLst>
                  <a:gd name="T0" fmla="*/ 0 w 13"/>
                  <a:gd name="T1" fmla="*/ 6 h 13"/>
                  <a:gd name="T2" fmla="*/ 10 w 13"/>
                  <a:gd name="T3" fmla="*/ 0 h 13"/>
                  <a:gd name="T4" fmla="*/ 13 w 13"/>
                  <a:gd name="T5" fmla="*/ 7 h 13"/>
                  <a:gd name="T6" fmla="*/ 4 w 13"/>
                  <a:gd name="T7" fmla="*/ 13 h 13"/>
                  <a:gd name="T8" fmla="*/ 0 w 13"/>
                  <a:gd name="T9" fmla="*/ 6 h 13"/>
                </a:gdLst>
                <a:ahLst/>
                <a:cxnLst>
                  <a:cxn ang="0">
                    <a:pos x="T0" y="T1"/>
                  </a:cxn>
                  <a:cxn ang="0">
                    <a:pos x="T2" y="T3"/>
                  </a:cxn>
                  <a:cxn ang="0">
                    <a:pos x="T4" y="T5"/>
                  </a:cxn>
                  <a:cxn ang="0">
                    <a:pos x="T6" y="T7"/>
                  </a:cxn>
                  <a:cxn ang="0">
                    <a:pos x="T8" y="T9"/>
                  </a:cxn>
                </a:cxnLst>
                <a:rect l="0" t="0" r="r" b="b"/>
                <a:pathLst>
                  <a:path w="13" h="13">
                    <a:moveTo>
                      <a:pt x="0" y="6"/>
                    </a:moveTo>
                    <a:lnTo>
                      <a:pt x="10" y="0"/>
                    </a:lnTo>
                    <a:lnTo>
                      <a:pt x="13"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13" name="Line 403"/>
              <p:cNvSpPr>
                <a:spLocks noChangeShapeType="1"/>
              </p:cNvSpPr>
              <p:nvPr/>
            </p:nvSpPr>
            <p:spPr bwMode="auto">
              <a:xfrm>
                <a:off x="1889" y="1228"/>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14" name="Freeform 404"/>
              <p:cNvSpPr>
                <a:spLocks/>
              </p:cNvSpPr>
              <p:nvPr/>
            </p:nvSpPr>
            <p:spPr bwMode="auto">
              <a:xfrm>
                <a:off x="1899" y="1217"/>
                <a:ext cx="13" cy="12"/>
              </a:xfrm>
              <a:custGeom>
                <a:avLst/>
                <a:gdLst>
                  <a:gd name="T0" fmla="*/ 0 w 13"/>
                  <a:gd name="T1" fmla="*/ 5 h 12"/>
                  <a:gd name="T2" fmla="*/ 9 w 13"/>
                  <a:gd name="T3" fmla="*/ 0 h 12"/>
                  <a:gd name="T4" fmla="*/ 13 w 13"/>
                  <a:gd name="T5" fmla="*/ 6 h 12"/>
                  <a:gd name="T6" fmla="*/ 3 w 13"/>
                  <a:gd name="T7" fmla="*/ 12 h 12"/>
                  <a:gd name="T8" fmla="*/ 0 w 13"/>
                  <a:gd name="T9" fmla="*/ 5 h 12"/>
                </a:gdLst>
                <a:ahLst/>
                <a:cxnLst>
                  <a:cxn ang="0">
                    <a:pos x="T0" y="T1"/>
                  </a:cxn>
                  <a:cxn ang="0">
                    <a:pos x="T2" y="T3"/>
                  </a:cxn>
                  <a:cxn ang="0">
                    <a:pos x="T4" y="T5"/>
                  </a:cxn>
                  <a:cxn ang="0">
                    <a:pos x="T6" y="T7"/>
                  </a:cxn>
                  <a:cxn ang="0">
                    <a:pos x="T8" y="T9"/>
                  </a:cxn>
                </a:cxnLst>
                <a:rect l="0" t="0" r="r" b="b"/>
                <a:pathLst>
                  <a:path w="13" h="12">
                    <a:moveTo>
                      <a:pt x="0" y="5"/>
                    </a:moveTo>
                    <a:lnTo>
                      <a:pt x="9" y="0"/>
                    </a:lnTo>
                    <a:lnTo>
                      <a:pt x="13" y="6"/>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15" name="Line 405"/>
              <p:cNvSpPr>
                <a:spLocks noChangeShapeType="1"/>
              </p:cNvSpPr>
              <p:nvPr/>
            </p:nvSpPr>
            <p:spPr bwMode="auto">
              <a:xfrm>
                <a:off x="1899" y="122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16" name="Freeform 406"/>
              <p:cNvSpPr>
                <a:spLocks/>
              </p:cNvSpPr>
              <p:nvPr/>
            </p:nvSpPr>
            <p:spPr bwMode="auto">
              <a:xfrm>
                <a:off x="1908" y="1211"/>
                <a:ext cx="13" cy="12"/>
              </a:xfrm>
              <a:custGeom>
                <a:avLst/>
                <a:gdLst>
                  <a:gd name="T0" fmla="*/ 0 w 13"/>
                  <a:gd name="T1" fmla="*/ 6 h 12"/>
                  <a:gd name="T2" fmla="*/ 9 w 13"/>
                  <a:gd name="T3" fmla="*/ 0 h 12"/>
                  <a:gd name="T4" fmla="*/ 13 w 13"/>
                  <a:gd name="T5" fmla="*/ 6 h 12"/>
                  <a:gd name="T6" fmla="*/ 4 w 13"/>
                  <a:gd name="T7" fmla="*/ 12 h 12"/>
                  <a:gd name="T8" fmla="*/ 0 w 13"/>
                  <a:gd name="T9" fmla="*/ 6 h 12"/>
                </a:gdLst>
                <a:ahLst/>
                <a:cxnLst>
                  <a:cxn ang="0">
                    <a:pos x="T0" y="T1"/>
                  </a:cxn>
                  <a:cxn ang="0">
                    <a:pos x="T2" y="T3"/>
                  </a:cxn>
                  <a:cxn ang="0">
                    <a:pos x="T4" y="T5"/>
                  </a:cxn>
                  <a:cxn ang="0">
                    <a:pos x="T6" y="T7"/>
                  </a:cxn>
                  <a:cxn ang="0">
                    <a:pos x="T8" y="T9"/>
                  </a:cxn>
                </a:cxnLst>
                <a:rect l="0" t="0" r="r" b="b"/>
                <a:pathLst>
                  <a:path w="13" h="12">
                    <a:moveTo>
                      <a:pt x="0" y="6"/>
                    </a:moveTo>
                    <a:lnTo>
                      <a:pt x="9" y="0"/>
                    </a:lnTo>
                    <a:lnTo>
                      <a:pt x="13" y="6"/>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17" name="Line 407"/>
              <p:cNvSpPr>
                <a:spLocks noChangeShapeType="1"/>
              </p:cNvSpPr>
              <p:nvPr/>
            </p:nvSpPr>
            <p:spPr bwMode="auto">
              <a:xfrm>
                <a:off x="1908" y="121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818" name="Freeform 408"/>
              <p:cNvSpPr>
                <a:spLocks/>
              </p:cNvSpPr>
              <p:nvPr/>
            </p:nvSpPr>
            <p:spPr bwMode="auto">
              <a:xfrm>
                <a:off x="1917" y="1204"/>
                <a:ext cx="14" cy="13"/>
              </a:xfrm>
              <a:custGeom>
                <a:avLst/>
                <a:gdLst>
                  <a:gd name="T0" fmla="*/ 0 w 14"/>
                  <a:gd name="T1" fmla="*/ 7 h 13"/>
                  <a:gd name="T2" fmla="*/ 10 w 14"/>
                  <a:gd name="T3" fmla="*/ 0 h 13"/>
                  <a:gd name="T4" fmla="*/ 14 w 14"/>
                  <a:gd name="T5" fmla="*/ 7 h 13"/>
                  <a:gd name="T6" fmla="*/ 4 w 14"/>
                  <a:gd name="T7" fmla="*/ 13 h 13"/>
                  <a:gd name="T8" fmla="*/ 0 w 14"/>
                  <a:gd name="T9" fmla="*/ 7 h 13"/>
                </a:gdLst>
                <a:ahLst/>
                <a:cxnLst>
                  <a:cxn ang="0">
                    <a:pos x="T0" y="T1"/>
                  </a:cxn>
                  <a:cxn ang="0">
                    <a:pos x="T2" y="T3"/>
                  </a:cxn>
                  <a:cxn ang="0">
                    <a:pos x="T4" y="T5"/>
                  </a:cxn>
                  <a:cxn ang="0">
                    <a:pos x="T6" y="T7"/>
                  </a:cxn>
                  <a:cxn ang="0">
                    <a:pos x="T8" y="T9"/>
                  </a:cxn>
                </a:cxnLst>
                <a:rect l="0" t="0" r="r" b="b"/>
                <a:pathLst>
                  <a:path w="14" h="13">
                    <a:moveTo>
                      <a:pt x="0" y="7"/>
                    </a:moveTo>
                    <a:lnTo>
                      <a:pt x="10" y="0"/>
                    </a:lnTo>
                    <a:lnTo>
                      <a:pt x="14" y="7"/>
                    </a:lnTo>
                    <a:lnTo>
                      <a:pt x="4" y="13"/>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819" name="Line 409"/>
              <p:cNvSpPr>
                <a:spLocks noChangeShapeType="1"/>
              </p:cNvSpPr>
              <p:nvPr/>
            </p:nvSpPr>
            <p:spPr bwMode="auto">
              <a:xfrm>
                <a:off x="1917" y="121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820" name="Freeform 410"/>
              <p:cNvSpPr>
                <a:spLocks/>
              </p:cNvSpPr>
              <p:nvPr/>
            </p:nvSpPr>
            <p:spPr bwMode="auto">
              <a:xfrm>
                <a:off x="1927" y="1198"/>
                <a:ext cx="13" cy="13"/>
              </a:xfrm>
              <a:custGeom>
                <a:avLst/>
                <a:gdLst>
                  <a:gd name="T0" fmla="*/ 0 w 13"/>
                  <a:gd name="T1" fmla="*/ 6 h 13"/>
                  <a:gd name="T2" fmla="*/ 9 w 13"/>
                  <a:gd name="T3" fmla="*/ 0 h 13"/>
                  <a:gd name="T4" fmla="*/ 13 w 13"/>
                  <a:gd name="T5" fmla="*/ 7 h 13"/>
                  <a:gd name="T6" fmla="*/ 4 w 13"/>
                  <a:gd name="T7" fmla="*/ 13 h 13"/>
                  <a:gd name="T8" fmla="*/ 0 w 13"/>
                  <a:gd name="T9" fmla="*/ 6 h 13"/>
                </a:gdLst>
                <a:ahLst/>
                <a:cxnLst>
                  <a:cxn ang="0">
                    <a:pos x="T0" y="T1"/>
                  </a:cxn>
                  <a:cxn ang="0">
                    <a:pos x="T2" y="T3"/>
                  </a:cxn>
                  <a:cxn ang="0">
                    <a:pos x="T4" y="T5"/>
                  </a:cxn>
                  <a:cxn ang="0">
                    <a:pos x="T6" y="T7"/>
                  </a:cxn>
                  <a:cxn ang="0">
                    <a:pos x="T8" y="T9"/>
                  </a:cxn>
                </a:cxnLst>
                <a:rect l="0" t="0" r="r" b="b"/>
                <a:pathLst>
                  <a:path w="13" h="13">
                    <a:moveTo>
                      <a:pt x="0" y="6"/>
                    </a:moveTo>
                    <a:lnTo>
                      <a:pt x="9" y="0"/>
                    </a:lnTo>
                    <a:lnTo>
                      <a:pt x="13"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21" name="Line 411"/>
              <p:cNvSpPr>
                <a:spLocks noChangeShapeType="1"/>
              </p:cNvSpPr>
              <p:nvPr/>
            </p:nvSpPr>
            <p:spPr bwMode="auto">
              <a:xfrm>
                <a:off x="1927" y="1204"/>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22" name="Freeform 412"/>
              <p:cNvSpPr>
                <a:spLocks/>
              </p:cNvSpPr>
              <p:nvPr/>
            </p:nvSpPr>
            <p:spPr bwMode="auto">
              <a:xfrm>
                <a:off x="1936" y="1191"/>
                <a:ext cx="13" cy="14"/>
              </a:xfrm>
              <a:custGeom>
                <a:avLst/>
                <a:gdLst>
                  <a:gd name="T0" fmla="*/ 0 w 13"/>
                  <a:gd name="T1" fmla="*/ 7 h 14"/>
                  <a:gd name="T2" fmla="*/ 9 w 13"/>
                  <a:gd name="T3" fmla="*/ 0 h 14"/>
                  <a:gd name="T4" fmla="*/ 13 w 13"/>
                  <a:gd name="T5" fmla="*/ 7 h 14"/>
                  <a:gd name="T6" fmla="*/ 4 w 13"/>
                  <a:gd name="T7" fmla="*/ 14 h 14"/>
                  <a:gd name="T8" fmla="*/ 0 w 13"/>
                  <a:gd name="T9" fmla="*/ 7 h 14"/>
                </a:gdLst>
                <a:ahLst/>
                <a:cxnLst>
                  <a:cxn ang="0">
                    <a:pos x="T0" y="T1"/>
                  </a:cxn>
                  <a:cxn ang="0">
                    <a:pos x="T2" y="T3"/>
                  </a:cxn>
                  <a:cxn ang="0">
                    <a:pos x="T4" y="T5"/>
                  </a:cxn>
                  <a:cxn ang="0">
                    <a:pos x="T6" y="T7"/>
                  </a:cxn>
                  <a:cxn ang="0">
                    <a:pos x="T8" y="T9"/>
                  </a:cxn>
                </a:cxnLst>
                <a:rect l="0" t="0" r="r" b="b"/>
                <a:pathLst>
                  <a:path w="13" h="14">
                    <a:moveTo>
                      <a:pt x="0" y="7"/>
                    </a:moveTo>
                    <a:lnTo>
                      <a:pt x="9" y="0"/>
                    </a:lnTo>
                    <a:lnTo>
                      <a:pt x="13" y="7"/>
                    </a:lnTo>
                    <a:lnTo>
                      <a:pt x="4" y="14"/>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823" name="Line 413"/>
              <p:cNvSpPr>
                <a:spLocks noChangeShapeType="1"/>
              </p:cNvSpPr>
              <p:nvPr/>
            </p:nvSpPr>
            <p:spPr bwMode="auto">
              <a:xfrm>
                <a:off x="1936" y="1198"/>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24" name="Freeform 414"/>
              <p:cNvSpPr>
                <a:spLocks/>
              </p:cNvSpPr>
              <p:nvPr/>
            </p:nvSpPr>
            <p:spPr bwMode="auto">
              <a:xfrm>
                <a:off x="1945" y="1185"/>
                <a:ext cx="12" cy="13"/>
              </a:xfrm>
              <a:custGeom>
                <a:avLst/>
                <a:gdLst>
                  <a:gd name="T0" fmla="*/ 0 w 12"/>
                  <a:gd name="T1" fmla="*/ 6 h 13"/>
                  <a:gd name="T2" fmla="*/ 8 w 12"/>
                  <a:gd name="T3" fmla="*/ 0 h 13"/>
                  <a:gd name="T4" fmla="*/ 12 w 12"/>
                  <a:gd name="T5" fmla="*/ 7 h 13"/>
                  <a:gd name="T6" fmla="*/ 4 w 12"/>
                  <a:gd name="T7" fmla="*/ 13 h 13"/>
                  <a:gd name="T8" fmla="*/ 0 w 12"/>
                  <a:gd name="T9" fmla="*/ 6 h 13"/>
                </a:gdLst>
                <a:ahLst/>
                <a:cxnLst>
                  <a:cxn ang="0">
                    <a:pos x="T0" y="T1"/>
                  </a:cxn>
                  <a:cxn ang="0">
                    <a:pos x="T2" y="T3"/>
                  </a:cxn>
                  <a:cxn ang="0">
                    <a:pos x="T4" y="T5"/>
                  </a:cxn>
                  <a:cxn ang="0">
                    <a:pos x="T6" y="T7"/>
                  </a:cxn>
                  <a:cxn ang="0">
                    <a:pos x="T8" y="T9"/>
                  </a:cxn>
                </a:cxnLst>
                <a:rect l="0" t="0" r="r" b="b"/>
                <a:pathLst>
                  <a:path w="12" h="13">
                    <a:moveTo>
                      <a:pt x="0" y="6"/>
                    </a:moveTo>
                    <a:lnTo>
                      <a:pt x="8" y="0"/>
                    </a:lnTo>
                    <a:lnTo>
                      <a:pt x="12"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25" name="Line 415"/>
              <p:cNvSpPr>
                <a:spLocks noChangeShapeType="1"/>
              </p:cNvSpPr>
              <p:nvPr/>
            </p:nvSpPr>
            <p:spPr bwMode="auto">
              <a:xfrm>
                <a:off x="1945" y="119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26" name="Freeform 416"/>
              <p:cNvSpPr>
                <a:spLocks/>
              </p:cNvSpPr>
              <p:nvPr/>
            </p:nvSpPr>
            <p:spPr bwMode="auto">
              <a:xfrm>
                <a:off x="1953" y="1180"/>
                <a:ext cx="11" cy="12"/>
              </a:xfrm>
              <a:custGeom>
                <a:avLst/>
                <a:gdLst>
                  <a:gd name="T0" fmla="*/ 0 w 11"/>
                  <a:gd name="T1" fmla="*/ 5 h 12"/>
                  <a:gd name="T2" fmla="*/ 7 w 11"/>
                  <a:gd name="T3" fmla="*/ 0 h 12"/>
                  <a:gd name="T4" fmla="*/ 11 w 11"/>
                  <a:gd name="T5" fmla="*/ 7 h 12"/>
                  <a:gd name="T6" fmla="*/ 4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7" y="0"/>
                    </a:lnTo>
                    <a:lnTo>
                      <a:pt x="11"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27" name="Line 417"/>
              <p:cNvSpPr>
                <a:spLocks noChangeShapeType="1"/>
              </p:cNvSpPr>
              <p:nvPr/>
            </p:nvSpPr>
            <p:spPr bwMode="auto">
              <a:xfrm>
                <a:off x="1953" y="1185"/>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28" name="Freeform 418"/>
              <p:cNvSpPr>
                <a:spLocks/>
              </p:cNvSpPr>
              <p:nvPr/>
            </p:nvSpPr>
            <p:spPr bwMode="auto">
              <a:xfrm>
                <a:off x="1960" y="1175"/>
                <a:ext cx="11" cy="12"/>
              </a:xfrm>
              <a:custGeom>
                <a:avLst/>
                <a:gdLst>
                  <a:gd name="T0" fmla="*/ 0 w 11"/>
                  <a:gd name="T1" fmla="*/ 5 h 12"/>
                  <a:gd name="T2" fmla="*/ 8 w 11"/>
                  <a:gd name="T3" fmla="*/ 0 h 12"/>
                  <a:gd name="T4" fmla="*/ 11 w 11"/>
                  <a:gd name="T5" fmla="*/ 7 h 12"/>
                  <a:gd name="T6" fmla="*/ 4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8" y="0"/>
                    </a:lnTo>
                    <a:lnTo>
                      <a:pt x="11"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29" name="Line 419"/>
              <p:cNvSpPr>
                <a:spLocks noChangeShapeType="1"/>
              </p:cNvSpPr>
              <p:nvPr/>
            </p:nvSpPr>
            <p:spPr bwMode="auto">
              <a:xfrm>
                <a:off x="1960" y="1180"/>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30" name="Freeform 420"/>
              <p:cNvSpPr>
                <a:spLocks/>
              </p:cNvSpPr>
              <p:nvPr/>
            </p:nvSpPr>
            <p:spPr bwMode="auto">
              <a:xfrm>
                <a:off x="1968" y="1171"/>
                <a:ext cx="11" cy="11"/>
              </a:xfrm>
              <a:custGeom>
                <a:avLst/>
                <a:gdLst>
                  <a:gd name="T0" fmla="*/ 0 w 11"/>
                  <a:gd name="T1" fmla="*/ 4 h 11"/>
                  <a:gd name="T2" fmla="*/ 7 w 11"/>
                  <a:gd name="T3" fmla="*/ 0 h 11"/>
                  <a:gd name="T4" fmla="*/ 11 w 11"/>
                  <a:gd name="T5" fmla="*/ 6 h 11"/>
                  <a:gd name="T6" fmla="*/ 3 w 11"/>
                  <a:gd name="T7" fmla="*/ 11 h 11"/>
                  <a:gd name="T8" fmla="*/ 0 w 11"/>
                  <a:gd name="T9" fmla="*/ 4 h 11"/>
                </a:gdLst>
                <a:ahLst/>
                <a:cxnLst>
                  <a:cxn ang="0">
                    <a:pos x="T0" y="T1"/>
                  </a:cxn>
                  <a:cxn ang="0">
                    <a:pos x="T2" y="T3"/>
                  </a:cxn>
                  <a:cxn ang="0">
                    <a:pos x="T4" y="T5"/>
                  </a:cxn>
                  <a:cxn ang="0">
                    <a:pos x="T6" y="T7"/>
                  </a:cxn>
                  <a:cxn ang="0">
                    <a:pos x="T8" y="T9"/>
                  </a:cxn>
                </a:cxnLst>
                <a:rect l="0" t="0" r="r" b="b"/>
                <a:pathLst>
                  <a:path w="11" h="11">
                    <a:moveTo>
                      <a:pt x="0" y="4"/>
                    </a:moveTo>
                    <a:lnTo>
                      <a:pt x="7" y="0"/>
                    </a:lnTo>
                    <a:lnTo>
                      <a:pt x="11" y="6"/>
                    </a:lnTo>
                    <a:lnTo>
                      <a:pt x="3"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831" name="Line 421"/>
              <p:cNvSpPr>
                <a:spLocks noChangeShapeType="1"/>
              </p:cNvSpPr>
              <p:nvPr/>
            </p:nvSpPr>
            <p:spPr bwMode="auto">
              <a:xfrm>
                <a:off x="1968" y="117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32" name="Freeform 422"/>
              <p:cNvSpPr>
                <a:spLocks/>
              </p:cNvSpPr>
              <p:nvPr/>
            </p:nvSpPr>
            <p:spPr bwMode="auto">
              <a:xfrm>
                <a:off x="1975" y="1161"/>
                <a:ext cx="20" cy="16"/>
              </a:xfrm>
              <a:custGeom>
                <a:avLst/>
                <a:gdLst>
                  <a:gd name="T0" fmla="*/ 0 w 20"/>
                  <a:gd name="T1" fmla="*/ 10 h 16"/>
                  <a:gd name="T2" fmla="*/ 16 w 20"/>
                  <a:gd name="T3" fmla="*/ 0 h 16"/>
                  <a:gd name="T4" fmla="*/ 20 w 20"/>
                  <a:gd name="T5" fmla="*/ 7 h 16"/>
                  <a:gd name="T6" fmla="*/ 4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6" y="0"/>
                    </a:lnTo>
                    <a:lnTo>
                      <a:pt x="20" y="7"/>
                    </a:lnTo>
                    <a:lnTo>
                      <a:pt x="4" y="16"/>
                    </a:lnTo>
                    <a:lnTo>
                      <a:pt x="0" y="10"/>
                    </a:lnTo>
                    <a:close/>
                  </a:path>
                </a:pathLst>
              </a:custGeom>
              <a:grpFill/>
              <a:ln w="3175">
                <a:solidFill>
                  <a:srgbClr val="FF0000">
                    <a:alpha val="25000"/>
                  </a:srgbClr>
                </a:solidFill>
                <a:prstDash val="solid"/>
                <a:round/>
                <a:headEnd/>
                <a:tailEnd/>
              </a:ln>
            </p:spPr>
            <p:txBody>
              <a:bodyPr/>
              <a:lstStyle/>
              <a:p>
                <a:endParaRPr lang="it-IT"/>
              </a:p>
            </p:txBody>
          </p:sp>
          <p:sp>
            <p:nvSpPr>
              <p:cNvPr id="833" name="Line 423"/>
              <p:cNvSpPr>
                <a:spLocks noChangeShapeType="1"/>
              </p:cNvSpPr>
              <p:nvPr/>
            </p:nvSpPr>
            <p:spPr bwMode="auto">
              <a:xfrm>
                <a:off x="1975" y="117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834" name="Freeform 424"/>
              <p:cNvSpPr>
                <a:spLocks/>
              </p:cNvSpPr>
              <p:nvPr/>
            </p:nvSpPr>
            <p:spPr bwMode="auto">
              <a:xfrm>
                <a:off x="1991" y="1156"/>
                <a:ext cx="12" cy="12"/>
              </a:xfrm>
              <a:custGeom>
                <a:avLst/>
                <a:gdLst>
                  <a:gd name="T0" fmla="*/ 0 w 12"/>
                  <a:gd name="T1" fmla="*/ 5 h 12"/>
                  <a:gd name="T2" fmla="*/ 8 w 12"/>
                  <a:gd name="T3" fmla="*/ 0 h 12"/>
                  <a:gd name="T4" fmla="*/ 12 w 12"/>
                  <a:gd name="T5" fmla="*/ 7 h 12"/>
                  <a:gd name="T6" fmla="*/ 4 w 12"/>
                  <a:gd name="T7" fmla="*/ 12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lnTo>
                      <a:pt x="8" y="0"/>
                    </a:lnTo>
                    <a:lnTo>
                      <a:pt x="12"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35" name="Line 425"/>
              <p:cNvSpPr>
                <a:spLocks noChangeShapeType="1"/>
              </p:cNvSpPr>
              <p:nvPr/>
            </p:nvSpPr>
            <p:spPr bwMode="auto">
              <a:xfrm>
                <a:off x="1991" y="116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36" name="Freeform 426"/>
              <p:cNvSpPr>
                <a:spLocks/>
              </p:cNvSpPr>
              <p:nvPr/>
            </p:nvSpPr>
            <p:spPr bwMode="auto">
              <a:xfrm>
                <a:off x="1999" y="1151"/>
                <a:ext cx="12" cy="12"/>
              </a:xfrm>
              <a:custGeom>
                <a:avLst/>
                <a:gdLst>
                  <a:gd name="T0" fmla="*/ 0 w 12"/>
                  <a:gd name="T1" fmla="*/ 5 h 12"/>
                  <a:gd name="T2" fmla="*/ 8 w 12"/>
                  <a:gd name="T3" fmla="*/ 0 h 12"/>
                  <a:gd name="T4" fmla="*/ 12 w 12"/>
                  <a:gd name="T5" fmla="*/ 7 h 12"/>
                  <a:gd name="T6" fmla="*/ 4 w 12"/>
                  <a:gd name="T7" fmla="*/ 12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lnTo>
                      <a:pt x="8" y="0"/>
                    </a:lnTo>
                    <a:lnTo>
                      <a:pt x="12"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37" name="Line 427"/>
              <p:cNvSpPr>
                <a:spLocks noChangeShapeType="1"/>
              </p:cNvSpPr>
              <p:nvPr/>
            </p:nvSpPr>
            <p:spPr bwMode="auto">
              <a:xfrm>
                <a:off x="1999" y="115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38" name="Freeform 428"/>
              <p:cNvSpPr>
                <a:spLocks/>
              </p:cNvSpPr>
              <p:nvPr/>
            </p:nvSpPr>
            <p:spPr bwMode="auto">
              <a:xfrm>
                <a:off x="2007" y="1145"/>
                <a:ext cx="12" cy="13"/>
              </a:xfrm>
              <a:custGeom>
                <a:avLst/>
                <a:gdLst>
                  <a:gd name="T0" fmla="*/ 0 w 12"/>
                  <a:gd name="T1" fmla="*/ 6 h 13"/>
                  <a:gd name="T2" fmla="*/ 9 w 12"/>
                  <a:gd name="T3" fmla="*/ 0 h 13"/>
                  <a:gd name="T4" fmla="*/ 12 w 12"/>
                  <a:gd name="T5" fmla="*/ 7 h 13"/>
                  <a:gd name="T6" fmla="*/ 4 w 12"/>
                  <a:gd name="T7" fmla="*/ 13 h 13"/>
                  <a:gd name="T8" fmla="*/ 0 w 12"/>
                  <a:gd name="T9" fmla="*/ 6 h 13"/>
                </a:gdLst>
                <a:ahLst/>
                <a:cxnLst>
                  <a:cxn ang="0">
                    <a:pos x="T0" y="T1"/>
                  </a:cxn>
                  <a:cxn ang="0">
                    <a:pos x="T2" y="T3"/>
                  </a:cxn>
                  <a:cxn ang="0">
                    <a:pos x="T4" y="T5"/>
                  </a:cxn>
                  <a:cxn ang="0">
                    <a:pos x="T6" y="T7"/>
                  </a:cxn>
                  <a:cxn ang="0">
                    <a:pos x="T8" y="T9"/>
                  </a:cxn>
                </a:cxnLst>
                <a:rect l="0" t="0" r="r" b="b"/>
                <a:pathLst>
                  <a:path w="12" h="13">
                    <a:moveTo>
                      <a:pt x="0" y="6"/>
                    </a:moveTo>
                    <a:lnTo>
                      <a:pt x="9" y="0"/>
                    </a:lnTo>
                    <a:lnTo>
                      <a:pt x="12"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39" name="Line 429"/>
              <p:cNvSpPr>
                <a:spLocks noChangeShapeType="1"/>
              </p:cNvSpPr>
              <p:nvPr/>
            </p:nvSpPr>
            <p:spPr bwMode="auto">
              <a:xfrm>
                <a:off x="2007" y="115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40" name="Freeform 430"/>
              <p:cNvSpPr>
                <a:spLocks/>
              </p:cNvSpPr>
              <p:nvPr/>
            </p:nvSpPr>
            <p:spPr bwMode="auto">
              <a:xfrm>
                <a:off x="2016" y="1140"/>
                <a:ext cx="11" cy="12"/>
              </a:xfrm>
              <a:custGeom>
                <a:avLst/>
                <a:gdLst>
                  <a:gd name="T0" fmla="*/ 0 w 11"/>
                  <a:gd name="T1" fmla="*/ 5 h 12"/>
                  <a:gd name="T2" fmla="*/ 8 w 11"/>
                  <a:gd name="T3" fmla="*/ 0 h 12"/>
                  <a:gd name="T4" fmla="*/ 11 w 11"/>
                  <a:gd name="T5" fmla="*/ 7 h 12"/>
                  <a:gd name="T6" fmla="*/ 3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8" y="0"/>
                    </a:lnTo>
                    <a:lnTo>
                      <a:pt x="11"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41" name="Line 431"/>
              <p:cNvSpPr>
                <a:spLocks noChangeShapeType="1"/>
              </p:cNvSpPr>
              <p:nvPr/>
            </p:nvSpPr>
            <p:spPr bwMode="auto">
              <a:xfrm>
                <a:off x="2016" y="114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42" name="Freeform 432"/>
              <p:cNvSpPr>
                <a:spLocks/>
              </p:cNvSpPr>
              <p:nvPr/>
            </p:nvSpPr>
            <p:spPr bwMode="auto">
              <a:xfrm>
                <a:off x="2024" y="1134"/>
                <a:ext cx="11" cy="13"/>
              </a:xfrm>
              <a:custGeom>
                <a:avLst/>
                <a:gdLst>
                  <a:gd name="T0" fmla="*/ 0 w 11"/>
                  <a:gd name="T1" fmla="*/ 6 h 13"/>
                  <a:gd name="T2" fmla="*/ 8 w 11"/>
                  <a:gd name="T3" fmla="*/ 0 h 13"/>
                  <a:gd name="T4" fmla="*/ 11 w 11"/>
                  <a:gd name="T5" fmla="*/ 6 h 13"/>
                  <a:gd name="T6" fmla="*/ 3 w 11"/>
                  <a:gd name="T7" fmla="*/ 13 h 13"/>
                  <a:gd name="T8" fmla="*/ 0 w 11"/>
                  <a:gd name="T9" fmla="*/ 6 h 13"/>
                </a:gdLst>
                <a:ahLst/>
                <a:cxnLst>
                  <a:cxn ang="0">
                    <a:pos x="T0" y="T1"/>
                  </a:cxn>
                  <a:cxn ang="0">
                    <a:pos x="T2" y="T3"/>
                  </a:cxn>
                  <a:cxn ang="0">
                    <a:pos x="T4" y="T5"/>
                  </a:cxn>
                  <a:cxn ang="0">
                    <a:pos x="T6" y="T7"/>
                  </a:cxn>
                  <a:cxn ang="0">
                    <a:pos x="T8" y="T9"/>
                  </a:cxn>
                </a:cxnLst>
                <a:rect l="0" t="0" r="r" b="b"/>
                <a:pathLst>
                  <a:path w="11" h="13">
                    <a:moveTo>
                      <a:pt x="0" y="6"/>
                    </a:moveTo>
                    <a:lnTo>
                      <a:pt x="8" y="0"/>
                    </a:lnTo>
                    <a:lnTo>
                      <a:pt x="11" y="6"/>
                    </a:lnTo>
                    <a:lnTo>
                      <a:pt x="3"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843" name="Line 433"/>
              <p:cNvSpPr>
                <a:spLocks noChangeShapeType="1"/>
              </p:cNvSpPr>
              <p:nvPr/>
            </p:nvSpPr>
            <p:spPr bwMode="auto">
              <a:xfrm>
                <a:off x="2024" y="114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44" name="Freeform 434"/>
              <p:cNvSpPr>
                <a:spLocks/>
              </p:cNvSpPr>
              <p:nvPr/>
            </p:nvSpPr>
            <p:spPr bwMode="auto">
              <a:xfrm>
                <a:off x="2032" y="1127"/>
                <a:ext cx="11" cy="13"/>
              </a:xfrm>
              <a:custGeom>
                <a:avLst/>
                <a:gdLst>
                  <a:gd name="T0" fmla="*/ 0 w 11"/>
                  <a:gd name="T1" fmla="*/ 7 h 13"/>
                  <a:gd name="T2" fmla="*/ 8 w 11"/>
                  <a:gd name="T3" fmla="*/ 0 h 13"/>
                  <a:gd name="T4" fmla="*/ 11 w 11"/>
                  <a:gd name="T5" fmla="*/ 7 h 13"/>
                  <a:gd name="T6" fmla="*/ 3 w 11"/>
                  <a:gd name="T7" fmla="*/ 13 h 13"/>
                  <a:gd name="T8" fmla="*/ 0 w 11"/>
                  <a:gd name="T9" fmla="*/ 7 h 13"/>
                </a:gdLst>
                <a:ahLst/>
                <a:cxnLst>
                  <a:cxn ang="0">
                    <a:pos x="T0" y="T1"/>
                  </a:cxn>
                  <a:cxn ang="0">
                    <a:pos x="T2" y="T3"/>
                  </a:cxn>
                  <a:cxn ang="0">
                    <a:pos x="T4" y="T5"/>
                  </a:cxn>
                  <a:cxn ang="0">
                    <a:pos x="T6" y="T7"/>
                  </a:cxn>
                  <a:cxn ang="0">
                    <a:pos x="T8" y="T9"/>
                  </a:cxn>
                </a:cxnLst>
                <a:rect l="0" t="0" r="r" b="b"/>
                <a:pathLst>
                  <a:path w="11" h="13">
                    <a:moveTo>
                      <a:pt x="0" y="7"/>
                    </a:moveTo>
                    <a:lnTo>
                      <a:pt x="8" y="0"/>
                    </a:lnTo>
                    <a:lnTo>
                      <a:pt x="11" y="7"/>
                    </a:lnTo>
                    <a:lnTo>
                      <a:pt x="3" y="13"/>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845" name="Line 435"/>
              <p:cNvSpPr>
                <a:spLocks noChangeShapeType="1"/>
              </p:cNvSpPr>
              <p:nvPr/>
            </p:nvSpPr>
            <p:spPr bwMode="auto">
              <a:xfrm>
                <a:off x="2032" y="113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846" name="Freeform 436"/>
              <p:cNvSpPr>
                <a:spLocks/>
              </p:cNvSpPr>
              <p:nvPr/>
            </p:nvSpPr>
            <p:spPr bwMode="auto">
              <a:xfrm>
                <a:off x="2040" y="1120"/>
                <a:ext cx="11" cy="14"/>
              </a:xfrm>
              <a:custGeom>
                <a:avLst/>
                <a:gdLst>
                  <a:gd name="T0" fmla="*/ 0 w 11"/>
                  <a:gd name="T1" fmla="*/ 7 h 14"/>
                  <a:gd name="T2" fmla="*/ 8 w 11"/>
                  <a:gd name="T3" fmla="*/ 0 h 14"/>
                  <a:gd name="T4" fmla="*/ 11 w 11"/>
                  <a:gd name="T5" fmla="*/ 6 h 14"/>
                  <a:gd name="T6" fmla="*/ 3 w 11"/>
                  <a:gd name="T7" fmla="*/ 14 h 14"/>
                  <a:gd name="T8" fmla="*/ 0 w 11"/>
                  <a:gd name="T9" fmla="*/ 7 h 14"/>
                </a:gdLst>
                <a:ahLst/>
                <a:cxnLst>
                  <a:cxn ang="0">
                    <a:pos x="T0" y="T1"/>
                  </a:cxn>
                  <a:cxn ang="0">
                    <a:pos x="T2" y="T3"/>
                  </a:cxn>
                  <a:cxn ang="0">
                    <a:pos x="T4" y="T5"/>
                  </a:cxn>
                  <a:cxn ang="0">
                    <a:pos x="T6" y="T7"/>
                  </a:cxn>
                  <a:cxn ang="0">
                    <a:pos x="T8" y="T9"/>
                  </a:cxn>
                </a:cxnLst>
                <a:rect l="0" t="0" r="r" b="b"/>
                <a:pathLst>
                  <a:path w="11" h="14">
                    <a:moveTo>
                      <a:pt x="0" y="7"/>
                    </a:moveTo>
                    <a:lnTo>
                      <a:pt x="8" y="0"/>
                    </a:lnTo>
                    <a:lnTo>
                      <a:pt x="11" y="6"/>
                    </a:lnTo>
                    <a:lnTo>
                      <a:pt x="3" y="14"/>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847" name="Line 437"/>
              <p:cNvSpPr>
                <a:spLocks noChangeShapeType="1"/>
              </p:cNvSpPr>
              <p:nvPr/>
            </p:nvSpPr>
            <p:spPr bwMode="auto">
              <a:xfrm>
                <a:off x="2040" y="112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48" name="Freeform 438"/>
              <p:cNvSpPr>
                <a:spLocks/>
              </p:cNvSpPr>
              <p:nvPr/>
            </p:nvSpPr>
            <p:spPr bwMode="auto">
              <a:xfrm>
                <a:off x="2048" y="1112"/>
                <a:ext cx="11" cy="14"/>
              </a:xfrm>
              <a:custGeom>
                <a:avLst/>
                <a:gdLst>
                  <a:gd name="T0" fmla="*/ 0 w 11"/>
                  <a:gd name="T1" fmla="*/ 8 h 14"/>
                  <a:gd name="T2" fmla="*/ 7 w 11"/>
                  <a:gd name="T3" fmla="*/ 0 h 14"/>
                  <a:gd name="T4" fmla="*/ 11 w 11"/>
                  <a:gd name="T5" fmla="*/ 7 h 14"/>
                  <a:gd name="T6" fmla="*/ 3 w 11"/>
                  <a:gd name="T7" fmla="*/ 14 h 14"/>
                  <a:gd name="T8" fmla="*/ 0 w 11"/>
                  <a:gd name="T9" fmla="*/ 8 h 14"/>
                </a:gdLst>
                <a:ahLst/>
                <a:cxnLst>
                  <a:cxn ang="0">
                    <a:pos x="T0" y="T1"/>
                  </a:cxn>
                  <a:cxn ang="0">
                    <a:pos x="T2" y="T3"/>
                  </a:cxn>
                  <a:cxn ang="0">
                    <a:pos x="T4" y="T5"/>
                  </a:cxn>
                  <a:cxn ang="0">
                    <a:pos x="T6" y="T7"/>
                  </a:cxn>
                  <a:cxn ang="0">
                    <a:pos x="T8" y="T9"/>
                  </a:cxn>
                </a:cxnLst>
                <a:rect l="0" t="0" r="r" b="b"/>
                <a:pathLst>
                  <a:path w="11" h="14">
                    <a:moveTo>
                      <a:pt x="0" y="8"/>
                    </a:moveTo>
                    <a:lnTo>
                      <a:pt x="7" y="0"/>
                    </a:lnTo>
                    <a:lnTo>
                      <a:pt x="11" y="7"/>
                    </a:lnTo>
                    <a:lnTo>
                      <a:pt x="3" y="14"/>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849" name="Line 439"/>
              <p:cNvSpPr>
                <a:spLocks noChangeShapeType="1"/>
              </p:cNvSpPr>
              <p:nvPr/>
            </p:nvSpPr>
            <p:spPr bwMode="auto">
              <a:xfrm>
                <a:off x="2048" y="1120"/>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850" name="Freeform 440"/>
              <p:cNvSpPr>
                <a:spLocks/>
              </p:cNvSpPr>
              <p:nvPr/>
            </p:nvSpPr>
            <p:spPr bwMode="auto">
              <a:xfrm>
                <a:off x="2055" y="1103"/>
                <a:ext cx="10" cy="16"/>
              </a:xfrm>
              <a:custGeom>
                <a:avLst/>
                <a:gdLst>
                  <a:gd name="T0" fmla="*/ 0 w 10"/>
                  <a:gd name="T1" fmla="*/ 9 h 16"/>
                  <a:gd name="T2" fmla="*/ 7 w 10"/>
                  <a:gd name="T3" fmla="*/ 0 h 16"/>
                  <a:gd name="T4" fmla="*/ 10 w 10"/>
                  <a:gd name="T5" fmla="*/ 7 h 16"/>
                  <a:gd name="T6" fmla="*/ 4 w 10"/>
                  <a:gd name="T7" fmla="*/ 16 h 16"/>
                  <a:gd name="T8" fmla="*/ 0 w 10"/>
                  <a:gd name="T9" fmla="*/ 9 h 16"/>
                </a:gdLst>
                <a:ahLst/>
                <a:cxnLst>
                  <a:cxn ang="0">
                    <a:pos x="T0" y="T1"/>
                  </a:cxn>
                  <a:cxn ang="0">
                    <a:pos x="T2" y="T3"/>
                  </a:cxn>
                  <a:cxn ang="0">
                    <a:pos x="T4" y="T5"/>
                  </a:cxn>
                  <a:cxn ang="0">
                    <a:pos x="T6" y="T7"/>
                  </a:cxn>
                  <a:cxn ang="0">
                    <a:pos x="T8" y="T9"/>
                  </a:cxn>
                </a:cxnLst>
                <a:rect l="0" t="0" r="r" b="b"/>
                <a:pathLst>
                  <a:path w="10" h="16">
                    <a:moveTo>
                      <a:pt x="0" y="9"/>
                    </a:moveTo>
                    <a:lnTo>
                      <a:pt x="7" y="0"/>
                    </a:lnTo>
                    <a:lnTo>
                      <a:pt x="10" y="7"/>
                    </a:lnTo>
                    <a:lnTo>
                      <a:pt x="4"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851" name="Line 441"/>
              <p:cNvSpPr>
                <a:spLocks noChangeShapeType="1"/>
              </p:cNvSpPr>
              <p:nvPr/>
            </p:nvSpPr>
            <p:spPr bwMode="auto">
              <a:xfrm>
                <a:off x="2055" y="1112"/>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52" name="Freeform 442"/>
              <p:cNvSpPr>
                <a:spLocks/>
              </p:cNvSpPr>
              <p:nvPr/>
            </p:nvSpPr>
            <p:spPr bwMode="auto">
              <a:xfrm>
                <a:off x="2062" y="1098"/>
                <a:ext cx="7" cy="12"/>
              </a:xfrm>
              <a:custGeom>
                <a:avLst/>
                <a:gdLst>
                  <a:gd name="T0" fmla="*/ 0 w 7"/>
                  <a:gd name="T1" fmla="*/ 5 h 12"/>
                  <a:gd name="T2" fmla="*/ 4 w 7"/>
                  <a:gd name="T3" fmla="*/ 0 h 12"/>
                  <a:gd name="T4" fmla="*/ 7 w 7"/>
                  <a:gd name="T5" fmla="*/ 7 h 12"/>
                  <a:gd name="T6" fmla="*/ 3 w 7"/>
                  <a:gd name="T7" fmla="*/ 12 h 12"/>
                  <a:gd name="T8" fmla="*/ 0 w 7"/>
                  <a:gd name="T9" fmla="*/ 5 h 12"/>
                </a:gdLst>
                <a:ahLst/>
                <a:cxnLst>
                  <a:cxn ang="0">
                    <a:pos x="T0" y="T1"/>
                  </a:cxn>
                  <a:cxn ang="0">
                    <a:pos x="T2" y="T3"/>
                  </a:cxn>
                  <a:cxn ang="0">
                    <a:pos x="T4" y="T5"/>
                  </a:cxn>
                  <a:cxn ang="0">
                    <a:pos x="T6" y="T7"/>
                  </a:cxn>
                  <a:cxn ang="0">
                    <a:pos x="T8" y="T9"/>
                  </a:cxn>
                </a:cxnLst>
                <a:rect l="0" t="0" r="r" b="b"/>
                <a:pathLst>
                  <a:path w="7" h="12">
                    <a:moveTo>
                      <a:pt x="0" y="5"/>
                    </a:moveTo>
                    <a:lnTo>
                      <a:pt x="4" y="0"/>
                    </a:lnTo>
                    <a:lnTo>
                      <a:pt x="7"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53" name="Line 443"/>
              <p:cNvSpPr>
                <a:spLocks noChangeShapeType="1"/>
              </p:cNvSpPr>
              <p:nvPr/>
            </p:nvSpPr>
            <p:spPr bwMode="auto">
              <a:xfrm>
                <a:off x="2062" y="110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54" name="Freeform 444"/>
              <p:cNvSpPr>
                <a:spLocks/>
              </p:cNvSpPr>
              <p:nvPr/>
            </p:nvSpPr>
            <p:spPr bwMode="auto">
              <a:xfrm>
                <a:off x="2066" y="1093"/>
                <a:ext cx="6" cy="12"/>
              </a:xfrm>
              <a:custGeom>
                <a:avLst/>
                <a:gdLst>
                  <a:gd name="T0" fmla="*/ 0 w 6"/>
                  <a:gd name="T1" fmla="*/ 5 h 12"/>
                  <a:gd name="T2" fmla="*/ 3 w 6"/>
                  <a:gd name="T3" fmla="*/ 0 h 12"/>
                  <a:gd name="T4" fmla="*/ 6 w 6"/>
                  <a:gd name="T5" fmla="*/ 7 h 12"/>
                  <a:gd name="T6" fmla="*/ 3 w 6"/>
                  <a:gd name="T7" fmla="*/ 12 h 12"/>
                  <a:gd name="T8" fmla="*/ 0 w 6"/>
                  <a:gd name="T9" fmla="*/ 5 h 12"/>
                </a:gdLst>
                <a:ahLst/>
                <a:cxnLst>
                  <a:cxn ang="0">
                    <a:pos x="T0" y="T1"/>
                  </a:cxn>
                  <a:cxn ang="0">
                    <a:pos x="T2" y="T3"/>
                  </a:cxn>
                  <a:cxn ang="0">
                    <a:pos x="T4" y="T5"/>
                  </a:cxn>
                  <a:cxn ang="0">
                    <a:pos x="T6" y="T7"/>
                  </a:cxn>
                  <a:cxn ang="0">
                    <a:pos x="T8" y="T9"/>
                  </a:cxn>
                </a:cxnLst>
                <a:rect l="0" t="0" r="r" b="b"/>
                <a:pathLst>
                  <a:path w="6" h="12">
                    <a:moveTo>
                      <a:pt x="0" y="5"/>
                    </a:moveTo>
                    <a:lnTo>
                      <a:pt x="3" y="0"/>
                    </a:lnTo>
                    <a:lnTo>
                      <a:pt x="6"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55" name="Line 445"/>
              <p:cNvSpPr>
                <a:spLocks noChangeShapeType="1"/>
              </p:cNvSpPr>
              <p:nvPr/>
            </p:nvSpPr>
            <p:spPr bwMode="auto">
              <a:xfrm>
                <a:off x="2066" y="109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56" name="Freeform 446"/>
              <p:cNvSpPr>
                <a:spLocks/>
              </p:cNvSpPr>
              <p:nvPr/>
            </p:nvSpPr>
            <p:spPr bwMode="auto">
              <a:xfrm>
                <a:off x="2069" y="1085"/>
                <a:ext cx="7" cy="15"/>
              </a:xfrm>
              <a:custGeom>
                <a:avLst/>
                <a:gdLst>
                  <a:gd name="T0" fmla="*/ 0 w 7"/>
                  <a:gd name="T1" fmla="*/ 8 h 15"/>
                  <a:gd name="T2" fmla="*/ 4 w 7"/>
                  <a:gd name="T3" fmla="*/ 0 h 15"/>
                  <a:gd name="T4" fmla="*/ 7 w 7"/>
                  <a:gd name="T5" fmla="*/ 7 h 15"/>
                  <a:gd name="T6" fmla="*/ 3 w 7"/>
                  <a:gd name="T7" fmla="*/ 15 h 15"/>
                  <a:gd name="T8" fmla="*/ 0 w 7"/>
                  <a:gd name="T9" fmla="*/ 8 h 15"/>
                </a:gdLst>
                <a:ahLst/>
                <a:cxnLst>
                  <a:cxn ang="0">
                    <a:pos x="T0" y="T1"/>
                  </a:cxn>
                  <a:cxn ang="0">
                    <a:pos x="T2" y="T3"/>
                  </a:cxn>
                  <a:cxn ang="0">
                    <a:pos x="T4" y="T5"/>
                  </a:cxn>
                  <a:cxn ang="0">
                    <a:pos x="T6" y="T7"/>
                  </a:cxn>
                  <a:cxn ang="0">
                    <a:pos x="T8" y="T9"/>
                  </a:cxn>
                </a:cxnLst>
                <a:rect l="0" t="0" r="r" b="b"/>
                <a:pathLst>
                  <a:path w="7" h="15">
                    <a:moveTo>
                      <a:pt x="0" y="8"/>
                    </a:moveTo>
                    <a:lnTo>
                      <a:pt x="4" y="0"/>
                    </a:lnTo>
                    <a:lnTo>
                      <a:pt x="7"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857" name="Line 447"/>
              <p:cNvSpPr>
                <a:spLocks noChangeShapeType="1"/>
              </p:cNvSpPr>
              <p:nvPr/>
            </p:nvSpPr>
            <p:spPr bwMode="auto">
              <a:xfrm>
                <a:off x="2069" y="109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58" name="Freeform 448"/>
              <p:cNvSpPr>
                <a:spLocks/>
              </p:cNvSpPr>
              <p:nvPr/>
            </p:nvSpPr>
            <p:spPr bwMode="auto">
              <a:xfrm>
                <a:off x="2073" y="1077"/>
                <a:ext cx="7" cy="15"/>
              </a:xfrm>
              <a:custGeom>
                <a:avLst/>
                <a:gdLst>
                  <a:gd name="T0" fmla="*/ 0 w 7"/>
                  <a:gd name="T1" fmla="*/ 8 h 15"/>
                  <a:gd name="T2" fmla="*/ 4 w 7"/>
                  <a:gd name="T3" fmla="*/ 0 h 15"/>
                  <a:gd name="T4" fmla="*/ 7 w 7"/>
                  <a:gd name="T5" fmla="*/ 7 h 15"/>
                  <a:gd name="T6" fmla="*/ 3 w 7"/>
                  <a:gd name="T7" fmla="*/ 15 h 15"/>
                  <a:gd name="T8" fmla="*/ 0 w 7"/>
                  <a:gd name="T9" fmla="*/ 8 h 15"/>
                </a:gdLst>
                <a:ahLst/>
                <a:cxnLst>
                  <a:cxn ang="0">
                    <a:pos x="T0" y="T1"/>
                  </a:cxn>
                  <a:cxn ang="0">
                    <a:pos x="T2" y="T3"/>
                  </a:cxn>
                  <a:cxn ang="0">
                    <a:pos x="T4" y="T5"/>
                  </a:cxn>
                  <a:cxn ang="0">
                    <a:pos x="T6" y="T7"/>
                  </a:cxn>
                  <a:cxn ang="0">
                    <a:pos x="T8" y="T9"/>
                  </a:cxn>
                </a:cxnLst>
                <a:rect l="0" t="0" r="r" b="b"/>
                <a:pathLst>
                  <a:path w="7" h="15">
                    <a:moveTo>
                      <a:pt x="0" y="8"/>
                    </a:moveTo>
                    <a:lnTo>
                      <a:pt x="4" y="0"/>
                    </a:lnTo>
                    <a:lnTo>
                      <a:pt x="7"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859" name="Line 449"/>
              <p:cNvSpPr>
                <a:spLocks noChangeShapeType="1"/>
              </p:cNvSpPr>
              <p:nvPr/>
            </p:nvSpPr>
            <p:spPr bwMode="auto">
              <a:xfrm>
                <a:off x="2073" y="108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60" name="Freeform 450"/>
              <p:cNvSpPr>
                <a:spLocks/>
              </p:cNvSpPr>
              <p:nvPr/>
            </p:nvSpPr>
            <p:spPr bwMode="auto">
              <a:xfrm>
                <a:off x="2077" y="1070"/>
                <a:ext cx="7" cy="14"/>
              </a:xfrm>
              <a:custGeom>
                <a:avLst/>
                <a:gdLst>
                  <a:gd name="T0" fmla="*/ 0 w 7"/>
                  <a:gd name="T1" fmla="*/ 7 h 14"/>
                  <a:gd name="T2" fmla="*/ 4 w 7"/>
                  <a:gd name="T3" fmla="*/ 0 h 14"/>
                  <a:gd name="T4" fmla="*/ 7 w 7"/>
                  <a:gd name="T5" fmla="*/ 7 h 14"/>
                  <a:gd name="T6" fmla="*/ 3 w 7"/>
                  <a:gd name="T7" fmla="*/ 14 h 14"/>
                  <a:gd name="T8" fmla="*/ 0 w 7"/>
                  <a:gd name="T9" fmla="*/ 7 h 14"/>
                </a:gdLst>
                <a:ahLst/>
                <a:cxnLst>
                  <a:cxn ang="0">
                    <a:pos x="T0" y="T1"/>
                  </a:cxn>
                  <a:cxn ang="0">
                    <a:pos x="T2" y="T3"/>
                  </a:cxn>
                  <a:cxn ang="0">
                    <a:pos x="T4" y="T5"/>
                  </a:cxn>
                  <a:cxn ang="0">
                    <a:pos x="T6" y="T7"/>
                  </a:cxn>
                  <a:cxn ang="0">
                    <a:pos x="T8" y="T9"/>
                  </a:cxn>
                </a:cxnLst>
                <a:rect l="0" t="0" r="r" b="b"/>
                <a:pathLst>
                  <a:path w="7" h="14">
                    <a:moveTo>
                      <a:pt x="0" y="7"/>
                    </a:moveTo>
                    <a:lnTo>
                      <a:pt x="4" y="0"/>
                    </a:lnTo>
                    <a:lnTo>
                      <a:pt x="7" y="7"/>
                    </a:lnTo>
                    <a:lnTo>
                      <a:pt x="3" y="14"/>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861" name="Line 451"/>
              <p:cNvSpPr>
                <a:spLocks noChangeShapeType="1"/>
              </p:cNvSpPr>
              <p:nvPr/>
            </p:nvSpPr>
            <p:spPr bwMode="auto">
              <a:xfrm>
                <a:off x="2077" y="107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62" name="Freeform 452"/>
              <p:cNvSpPr>
                <a:spLocks/>
              </p:cNvSpPr>
              <p:nvPr/>
            </p:nvSpPr>
            <p:spPr bwMode="auto">
              <a:xfrm>
                <a:off x="2081" y="1062"/>
                <a:ext cx="6" cy="15"/>
              </a:xfrm>
              <a:custGeom>
                <a:avLst/>
                <a:gdLst>
                  <a:gd name="T0" fmla="*/ 0 w 6"/>
                  <a:gd name="T1" fmla="*/ 8 h 15"/>
                  <a:gd name="T2" fmla="*/ 3 w 6"/>
                  <a:gd name="T3" fmla="*/ 0 h 15"/>
                  <a:gd name="T4" fmla="*/ 6 w 6"/>
                  <a:gd name="T5" fmla="*/ 7 h 15"/>
                  <a:gd name="T6" fmla="*/ 3 w 6"/>
                  <a:gd name="T7" fmla="*/ 15 h 15"/>
                  <a:gd name="T8" fmla="*/ 0 w 6"/>
                  <a:gd name="T9" fmla="*/ 8 h 15"/>
                </a:gdLst>
                <a:ahLst/>
                <a:cxnLst>
                  <a:cxn ang="0">
                    <a:pos x="T0" y="T1"/>
                  </a:cxn>
                  <a:cxn ang="0">
                    <a:pos x="T2" y="T3"/>
                  </a:cxn>
                  <a:cxn ang="0">
                    <a:pos x="T4" y="T5"/>
                  </a:cxn>
                  <a:cxn ang="0">
                    <a:pos x="T6" y="T7"/>
                  </a:cxn>
                  <a:cxn ang="0">
                    <a:pos x="T8" y="T9"/>
                  </a:cxn>
                </a:cxnLst>
                <a:rect l="0" t="0" r="r" b="b"/>
                <a:pathLst>
                  <a:path w="6" h="15">
                    <a:moveTo>
                      <a:pt x="0" y="8"/>
                    </a:moveTo>
                    <a:lnTo>
                      <a:pt x="3" y="0"/>
                    </a:lnTo>
                    <a:lnTo>
                      <a:pt x="6"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863" name="Line 453"/>
              <p:cNvSpPr>
                <a:spLocks noChangeShapeType="1"/>
              </p:cNvSpPr>
              <p:nvPr/>
            </p:nvSpPr>
            <p:spPr bwMode="auto">
              <a:xfrm>
                <a:off x="2081" y="107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64" name="Freeform 454"/>
              <p:cNvSpPr>
                <a:spLocks/>
              </p:cNvSpPr>
              <p:nvPr/>
            </p:nvSpPr>
            <p:spPr bwMode="auto">
              <a:xfrm>
                <a:off x="2084" y="1054"/>
                <a:ext cx="6" cy="15"/>
              </a:xfrm>
              <a:custGeom>
                <a:avLst/>
                <a:gdLst>
                  <a:gd name="T0" fmla="*/ 0 w 6"/>
                  <a:gd name="T1" fmla="*/ 8 h 15"/>
                  <a:gd name="T2" fmla="*/ 3 w 6"/>
                  <a:gd name="T3" fmla="*/ 0 h 15"/>
                  <a:gd name="T4" fmla="*/ 6 w 6"/>
                  <a:gd name="T5" fmla="*/ 7 h 15"/>
                  <a:gd name="T6" fmla="*/ 3 w 6"/>
                  <a:gd name="T7" fmla="*/ 15 h 15"/>
                  <a:gd name="T8" fmla="*/ 0 w 6"/>
                  <a:gd name="T9" fmla="*/ 8 h 15"/>
                </a:gdLst>
                <a:ahLst/>
                <a:cxnLst>
                  <a:cxn ang="0">
                    <a:pos x="T0" y="T1"/>
                  </a:cxn>
                  <a:cxn ang="0">
                    <a:pos x="T2" y="T3"/>
                  </a:cxn>
                  <a:cxn ang="0">
                    <a:pos x="T4" y="T5"/>
                  </a:cxn>
                  <a:cxn ang="0">
                    <a:pos x="T6" y="T7"/>
                  </a:cxn>
                  <a:cxn ang="0">
                    <a:pos x="T8" y="T9"/>
                  </a:cxn>
                </a:cxnLst>
                <a:rect l="0" t="0" r="r" b="b"/>
                <a:pathLst>
                  <a:path w="6" h="15">
                    <a:moveTo>
                      <a:pt x="0" y="8"/>
                    </a:moveTo>
                    <a:lnTo>
                      <a:pt x="3" y="0"/>
                    </a:lnTo>
                    <a:lnTo>
                      <a:pt x="6"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865" name="Line 455"/>
              <p:cNvSpPr>
                <a:spLocks noChangeShapeType="1"/>
              </p:cNvSpPr>
              <p:nvPr/>
            </p:nvSpPr>
            <p:spPr bwMode="auto">
              <a:xfrm>
                <a:off x="2084" y="106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66" name="Freeform 456"/>
              <p:cNvSpPr>
                <a:spLocks/>
              </p:cNvSpPr>
              <p:nvPr/>
            </p:nvSpPr>
            <p:spPr bwMode="auto">
              <a:xfrm>
                <a:off x="2087" y="1045"/>
                <a:ext cx="5" cy="16"/>
              </a:xfrm>
              <a:custGeom>
                <a:avLst/>
                <a:gdLst>
                  <a:gd name="T0" fmla="*/ 0 w 5"/>
                  <a:gd name="T1" fmla="*/ 9 h 16"/>
                  <a:gd name="T2" fmla="*/ 2 w 5"/>
                  <a:gd name="T3" fmla="*/ 0 h 16"/>
                  <a:gd name="T4" fmla="*/ 5 w 5"/>
                  <a:gd name="T5" fmla="*/ 7 h 16"/>
                  <a:gd name="T6" fmla="*/ 3 w 5"/>
                  <a:gd name="T7" fmla="*/ 16 h 16"/>
                  <a:gd name="T8" fmla="*/ 0 w 5"/>
                  <a:gd name="T9" fmla="*/ 9 h 16"/>
                </a:gdLst>
                <a:ahLst/>
                <a:cxnLst>
                  <a:cxn ang="0">
                    <a:pos x="T0" y="T1"/>
                  </a:cxn>
                  <a:cxn ang="0">
                    <a:pos x="T2" y="T3"/>
                  </a:cxn>
                  <a:cxn ang="0">
                    <a:pos x="T4" y="T5"/>
                  </a:cxn>
                  <a:cxn ang="0">
                    <a:pos x="T6" y="T7"/>
                  </a:cxn>
                  <a:cxn ang="0">
                    <a:pos x="T8" y="T9"/>
                  </a:cxn>
                </a:cxnLst>
                <a:rect l="0" t="0" r="r" b="b"/>
                <a:pathLst>
                  <a:path w="5" h="16">
                    <a:moveTo>
                      <a:pt x="0" y="9"/>
                    </a:moveTo>
                    <a:lnTo>
                      <a:pt x="2" y="0"/>
                    </a:lnTo>
                    <a:lnTo>
                      <a:pt x="5" y="7"/>
                    </a:lnTo>
                    <a:lnTo>
                      <a:pt x="3"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867" name="Line 457"/>
              <p:cNvSpPr>
                <a:spLocks noChangeShapeType="1"/>
              </p:cNvSpPr>
              <p:nvPr/>
            </p:nvSpPr>
            <p:spPr bwMode="auto">
              <a:xfrm>
                <a:off x="2087" y="105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68" name="Freeform 458"/>
              <p:cNvSpPr>
                <a:spLocks/>
              </p:cNvSpPr>
              <p:nvPr/>
            </p:nvSpPr>
            <p:spPr bwMode="auto">
              <a:xfrm>
                <a:off x="2089" y="1037"/>
                <a:ext cx="5" cy="15"/>
              </a:xfrm>
              <a:custGeom>
                <a:avLst/>
                <a:gdLst>
                  <a:gd name="T0" fmla="*/ 0 w 5"/>
                  <a:gd name="T1" fmla="*/ 8 h 15"/>
                  <a:gd name="T2" fmla="*/ 2 w 5"/>
                  <a:gd name="T3" fmla="*/ 0 h 15"/>
                  <a:gd name="T4" fmla="*/ 5 w 5"/>
                  <a:gd name="T5" fmla="*/ 7 h 15"/>
                  <a:gd name="T6" fmla="*/ 3 w 5"/>
                  <a:gd name="T7" fmla="*/ 15 h 15"/>
                  <a:gd name="T8" fmla="*/ 0 w 5"/>
                  <a:gd name="T9" fmla="*/ 8 h 15"/>
                </a:gdLst>
                <a:ahLst/>
                <a:cxnLst>
                  <a:cxn ang="0">
                    <a:pos x="T0" y="T1"/>
                  </a:cxn>
                  <a:cxn ang="0">
                    <a:pos x="T2" y="T3"/>
                  </a:cxn>
                  <a:cxn ang="0">
                    <a:pos x="T4" y="T5"/>
                  </a:cxn>
                  <a:cxn ang="0">
                    <a:pos x="T6" y="T7"/>
                  </a:cxn>
                  <a:cxn ang="0">
                    <a:pos x="T8" y="T9"/>
                  </a:cxn>
                </a:cxnLst>
                <a:rect l="0" t="0" r="r" b="b"/>
                <a:pathLst>
                  <a:path w="5" h="15">
                    <a:moveTo>
                      <a:pt x="0" y="8"/>
                    </a:moveTo>
                    <a:lnTo>
                      <a:pt x="2" y="0"/>
                    </a:lnTo>
                    <a:lnTo>
                      <a:pt x="5"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869" name="Line 459"/>
              <p:cNvSpPr>
                <a:spLocks noChangeShapeType="1"/>
              </p:cNvSpPr>
              <p:nvPr/>
            </p:nvSpPr>
            <p:spPr bwMode="auto">
              <a:xfrm>
                <a:off x="2089" y="104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70" name="Freeform 460"/>
              <p:cNvSpPr>
                <a:spLocks/>
              </p:cNvSpPr>
              <p:nvPr/>
            </p:nvSpPr>
            <p:spPr bwMode="auto">
              <a:xfrm>
                <a:off x="2091" y="1028"/>
                <a:ext cx="4" cy="16"/>
              </a:xfrm>
              <a:custGeom>
                <a:avLst/>
                <a:gdLst>
                  <a:gd name="T0" fmla="*/ 0 w 4"/>
                  <a:gd name="T1" fmla="*/ 9 h 16"/>
                  <a:gd name="T2" fmla="*/ 1 w 4"/>
                  <a:gd name="T3" fmla="*/ 0 h 16"/>
                  <a:gd name="T4" fmla="*/ 4 w 4"/>
                  <a:gd name="T5" fmla="*/ 7 h 16"/>
                  <a:gd name="T6" fmla="*/ 3 w 4"/>
                  <a:gd name="T7" fmla="*/ 16 h 16"/>
                  <a:gd name="T8" fmla="*/ 0 w 4"/>
                  <a:gd name="T9" fmla="*/ 9 h 16"/>
                </a:gdLst>
                <a:ahLst/>
                <a:cxnLst>
                  <a:cxn ang="0">
                    <a:pos x="T0" y="T1"/>
                  </a:cxn>
                  <a:cxn ang="0">
                    <a:pos x="T2" y="T3"/>
                  </a:cxn>
                  <a:cxn ang="0">
                    <a:pos x="T4" y="T5"/>
                  </a:cxn>
                  <a:cxn ang="0">
                    <a:pos x="T6" y="T7"/>
                  </a:cxn>
                  <a:cxn ang="0">
                    <a:pos x="T8" y="T9"/>
                  </a:cxn>
                </a:cxnLst>
                <a:rect l="0" t="0" r="r" b="b"/>
                <a:pathLst>
                  <a:path w="4" h="16">
                    <a:moveTo>
                      <a:pt x="0" y="9"/>
                    </a:moveTo>
                    <a:lnTo>
                      <a:pt x="1" y="0"/>
                    </a:lnTo>
                    <a:lnTo>
                      <a:pt x="4" y="7"/>
                    </a:lnTo>
                    <a:lnTo>
                      <a:pt x="3"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871" name="Line 461"/>
              <p:cNvSpPr>
                <a:spLocks noChangeShapeType="1"/>
              </p:cNvSpPr>
              <p:nvPr/>
            </p:nvSpPr>
            <p:spPr bwMode="auto">
              <a:xfrm>
                <a:off x="2091" y="103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72" name="Freeform 462"/>
              <p:cNvSpPr>
                <a:spLocks/>
              </p:cNvSpPr>
              <p:nvPr/>
            </p:nvSpPr>
            <p:spPr bwMode="auto">
              <a:xfrm>
                <a:off x="2092" y="1019"/>
                <a:ext cx="4" cy="16"/>
              </a:xfrm>
              <a:custGeom>
                <a:avLst/>
                <a:gdLst>
                  <a:gd name="T0" fmla="*/ 0 w 4"/>
                  <a:gd name="T1" fmla="*/ 9 h 16"/>
                  <a:gd name="T2" fmla="*/ 1 w 4"/>
                  <a:gd name="T3" fmla="*/ 0 h 16"/>
                  <a:gd name="T4" fmla="*/ 4 w 4"/>
                  <a:gd name="T5" fmla="*/ 8 h 16"/>
                  <a:gd name="T6" fmla="*/ 3 w 4"/>
                  <a:gd name="T7" fmla="*/ 16 h 16"/>
                  <a:gd name="T8" fmla="*/ 0 w 4"/>
                  <a:gd name="T9" fmla="*/ 9 h 16"/>
                </a:gdLst>
                <a:ahLst/>
                <a:cxnLst>
                  <a:cxn ang="0">
                    <a:pos x="T0" y="T1"/>
                  </a:cxn>
                  <a:cxn ang="0">
                    <a:pos x="T2" y="T3"/>
                  </a:cxn>
                  <a:cxn ang="0">
                    <a:pos x="T4" y="T5"/>
                  </a:cxn>
                  <a:cxn ang="0">
                    <a:pos x="T6" y="T7"/>
                  </a:cxn>
                  <a:cxn ang="0">
                    <a:pos x="T8" y="T9"/>
                  </a:cxn>
                </a:cxnLst>
                <a:rect l="0" t="0" r="r" b="b"/>
                <a:pathLst>
                  <a:path w="4" h="16">
                    <a:moveTo>
                      <a:pt x="0" y="9"/>
                    </a:moveTo>
                    <a:lnTo>
                      <a:pt x="1" y="0"/>
                    </a:lnTo>
                    <a:lnTo>
                      <a:pt x="4" y="8"/>
                    </a:lnTo>
                    <a:lnTo>
                      <a:pt x="3"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873" name="Line 463"/>
              <p:cNvSpPr>
                <a:spLocks noChangeShapeType="1"/>
              </p:cNvSpPr>
              <p:nvPr/>
            </p:nvSpPr>
            <p:spPr bwMode="auto">
              <a:xfrm>
                <a:off x="2092" y="102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74" name="Freeform 464"/>
              <p:cNvSpPr>
                <a:spLocks/>
              </p:cNvSpPr>
              <p:nvPr/>
            </p:nvSpPr>
            <p:spPr bwMode="auto">
              <a:xfrm>
                <a:off x="2093" y="1010"/>
                <a:ext cx="4" cy="17"/>
              </a:xfrm>
              <a:custGeom>
                <a:avLst/>
                <a:gdLst>
                  <a:gd name="T0" fmla="*/ 0 w 4"/>
                  <a:gd name="T1" fmla="*/ 9 h 17"/>
                  <a:gd name="T2" fmla="*/ 0 w 4"/>
                  <a:gd name="T3" fmla="*/ 0 h 17"/>
                  <a:gd name="T4" fmla="*/ 4 w 4"/>
                  <a:gd name="T5" fmla="*/ 8 h 17"/>
                  <a:gd name="T6" fmla="*/ 3 w 4"/>
                  <a:gd name="T7" fmla="*/ 17 h 17"/>
                  <a:gd name="T8" fmla="*/ 0 w 4"/>
                  <a:gd name="T9" fmla="*/ 9 h 17"/>
                </a:gdLst>
                <a:ahLst/>
                <a:cxnLst>
                  <a:cxn ang="0">
                    <a:pos x="T0" y="T1"/>
                  </a:cxn>
                  <a:cxn ang="0">
                    <a:pos x="T2" y="T3"/>
                  </a:cxn>
                  <a:cxn ang="0">
                    <a:pos x="T4" y="T5"/>
                  </a:cxn>
                  <a:cxn ang="0">
                    <a:pos x="T6" y="T7"/>
                  </a:cxn>
                  <a:cxn ang="0">
                    <a:pos x="T8" y="T9"/>
                  </a:cxn>
                </a:cxnLst>
                <a:rect l="0" t="0" r="r" b="b"/>
                <a:pathLst>
                  <a:path w="4" h="17">
                    <a:moveTo>
                      <a:pt x="0" y="9"/>
                    </a:moveTo>
                    <a:lnTo>
                      <a:pt x="0" y="0"/>
                    </a:lnTo>
                    <a:lnTo>
                      <a:pt x="4" y="8"/>
                    </a:lnTo>
                    <a:lnTo>
                      <a:pt x="3" y="17"/>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875" name="Line 465"/>
              <p:cNvSpPr>
                <a:spLocks noChangeShapeType="1"/>
              </p:cNvSpPr>
              <p:nvPr/>
            </p:nvSpPr>
            <p:spPr bwMode="auto">
              <a:xfrm>
                <a:off x="2093" y="1019"/>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876" name="Freeform 466"/>
              <p:cNvSpPr>
                <a:spLocks/>
              </p:cNvSpPr>
              <p:nvPr/>
            </p:nvSpPr>
            <p:spPr bwMode="auto">
              <a:xfrm>
                <a:off x="2093" y="1005"/>
                <a:ext cx="4" cy="13"/>
              </a:xfrm>
              <a:custGeom>
                <a:avLst/>
                <a:gdLst>
                  <a:gd name="T0" fmla="*/ 0 w 4"/>
                  <a:gd name="T1" fmla="*/ 5 h 13"/>
                  <a:gd name="T2" fmla="*/ 0 w 4"/>
                  <a:gd name="T3" fmla="*/ 0 h 13"/>
                  <a:gd name="T4" fmla="*/ 4 w 4"/>
                  <a:gd name="T5" fmla="*/ 8 h 13"/>
                  <a:gd name="T6" fmla="*/ 4 w 4"/>
                  <a:gd name="T7" fmla="*/ 13 h 13"/>
                  <a:gd name="T8" fmla="*/ 0 w 4"/>
                  <a:gd name="T9" fmla="*/ 5 h 13"/>
                </a:gdLst>
                <a:ahLst/>
                <a:cxnLst>
                  <a:cxn ang="0">
                    <a:pos x="T0" y="T1"/>
                  </a:cxn>
                  <a:cxn ang="0">
                    <a:pos x="T2" y="T3"/>
                  </a:cxn>
                  <a:cxn ang="0">
                    <a:pos x="T4" y="T5"/>
                  </a:cxn>
                  <a:cxn ang="0">
                    <a:pos x="T6" y="T7"/>
                  </a:cxn>
                  <a:cxn ang="0">
                    <a:pos x="T8" y="T9"/>
                  </a:cxn>
                </a:cxnLst>
                <a:rect l="0" t="0" r="r" b="b"/>
                <a:pathLst>
                  <a:path w="4" h="13">
                    <a:moveTo>
                      <a:pt x="0" y="5"/>
                    </a:moveTo>
                    <a:lnTo>
                      <a:pt x="0" y="0"/>
                    </a:lnTo>
                    <a:lnTo>
                      <a:pt x="4" y="8"/>
                    </a:lnTo>
                    <a:lnTo>
                      <a:pt x="4" y="13"/>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77" name="Line 467"/>
              <p:cNvSpPr>
                <a:spLocks noChangeShapeType="1"/>
              </p:cNvSpPr>
              <p:nvPr/>
            </p:nvSpPr>
            <p:spPr bwMode="auto">
              <a:xfrm>
                <a:off x="2093" y="1010"/>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878" name="Freeform 468"/>
              <p:cNvSpPr>
                <a:spLocks/>
              </p:cNvSpPr>
              <p:nvPr/>
            </p:nvSpPr>
            <p:spPr bwMode="auto">
              <a:xfrm>
                <a:off x="2093" y="1001"/>
                <a:ext cx="4" cy="12"/>
              </a:xfrm>
              <a:custGeom>
                <a:avLst/>
                <a:gdLst>
                  <a:gd name="T0" fmla="*/ 0 w 4"/>
                  <a:gd name="T1" fmla="*/ 4 h 12"/>
                  <a:gd name="T2" fmla="*/ 0 w 4"/>
                  <a:gd name="T3" fmla="*/ 0 h 12"/>
                  <a:gd name="T4" fmla="*/ 4 w 4"/>
                  <a:gd name="T5" fmla="*/ 7 h 12"/>
                  <a:gd name="T6" fmla="*/ 4 w 4"/>
                  <a:gd name="T7" fmla="*/ 12 h 12"/>
                  <a:gd name="T8" fmla="*/ 0 w 4"/>
                  <a:gd name="T9" fmla="*/ 4 h 12"/>
                </a:gdLst>
                <a:ahLst/>
                <a:cxnLst>
                  <a:cxn ang="0">
                    <a:pos x="T0" y="T1"/>
                  </a:cxn>
                  <a:cxn ang="0">
                    <a:pos x="T2" y="T3"/>
                  </a:cxn>
                  <a:cxn ang="0">
                    <a:pos x="T4" y="T5"/>
                  </a:cxn>
                  <a:cxn ang="0">
                    <a:pos x="T6" y="T7"/>
                  </a:cxn>
                  <a:cxn ang="0">
                    <a:pos x="T8" y="T9"/>
                  </a:cxn>
                </a:cxnLst>
                <a:rect l="0" t="0" r="r" b="b"/>
                <a:pathLst>
                  <a:path w="4" h="12">
                    <a:moveTo>
                      <a:pt x="0" y="4"/>
                    </a:moveTo>
                    <a:lnTo>
                      <a:pt x="0" y="0"/>
                    </a:lnTo>
                    <a:lnTo>
                      <a:pt x="4" y="7"/>
                    </a:lnTo>
                    <a:lnTo>
                      <a:pt x="4" y="12"/>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879" name="Line 469"/>
              <p:cNvSpPr>
                <a:spLocks noChangeShapeType="1"/>
              </p:cNvSpPr>
              <p:nvPr/>
            </p:nvSpPr>
            <p:spPr bwMode="auto">
              <a:xfrm>
                <a:off x="2093" y="100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880" name="Freeform 470"/>
              <p:cNvSpPr>
                <a:spLocks/>
              </p:cNvSpPr>
              <p:nvPr/>
            </p:nvSpPr>
            <p:spPr bwMode="auto">
              <a:xfrm>
                <a:off x="2093" y="996"/>
                <a:ext cx="4" cy="12"/>
              </a:xfrm>
              <a:custGeom>
                <a:avLst/>
                <a:gdLst>
                  <a:gd name="T0" fmla="*/ 0 w 4"/>
                  <a:gd name="T1" fmla="*/ 5 h 12"/>
                  <a:gd name="T2" fmla="*/ 0 w 4"/>
                  <a:gd name="T3" fmla="*/ 0 h 12"/>
                  <a:gd name="T4" fmla="*/ 3 w 4"/>
                  <a:gd name="T5" fmla="*/ 7 h 12"/>
                  <a:gd name="T6" fmla="*/ 4 w 4"/>
                  <a:gd name="T7" fmla="*/ 12 h 12"/>
                  <a:gd name="T8" fmla="*/ 0 w 4"/>
                  <a:gd name="T9" fmla="*/ 5 h 12"/>
                </a:gdLst>
                <a:ahLst/>
                <a:cxnLst>
                  <a:cxn ang="0">
                    <a:pos x="T0" y="T1"/>
                  </a:cxn>
                  <a:cxn ang="0">
                    <a:pos x="T2" y="T3"/>
                  </a:cxn>
                  <a:cxn ang="0">
                    <a:pos x="T4" y="T5"/>
                  </a:cxn>
                  <a:cxn ang="0">
                    <a:pos x="T6" y="T7"/>
                  </a:cxn>
                  <a:cxn ang="0">
                    <a:pos x="T8" y="T9"/>
                  </a:cxn>
                </a:cxnLst>
                <a:rect l="0" t="0" r="r" b="b"/>
                <a:pathLst>
                  <a:path w="4" h="12">
                    <a:moveTo>
                      <a:pt x="0" y="5"/>
                    </a:moveTo>
                    <a:lnTo>
                      <a:pt x="0" y="0"/>
                    </a:lnTo>
                    <a:lnTo>
                      <a:pt x="3"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81" name="Line 471"/>
              <p:cNvSpPr>
                <a:spLocks noChangeShapeType="1"/>
              </p:cNvSpPr>
              <p:nvPr/>
            </p:nvSpPr>
            <p:spPr bwMode="auto">
              <a:xfrm>
                <a:off x="2093" y="100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82" name="Freeform 472"/>
              <p:cNvSpPr>
                <a:spLocks/>
              </p:cNvSpPr>
              <p:nvPr/>
            </p:nvSpPr>
            <p:spPr bwMode="auto">
              <a:xfrm>
                <a:off x="2093" y="991"/>
                <a:ext cx="3" cy="12"/>
              </a:xfrm>
              <a:custGeom>
                <a:avLst/>
                <a:gdLst>
                  <a:gd name="T0" fmla="*/ 0 w 3"/>
                  <a:gd name="T1" fmla="*/ 5 h 12"/>
                  <a:gd name="T2" fmla="*/ 0 w 3"/>
                  <a:gd name="T3" fmla="*/ 0 h 12"/>
                  <a:gd name="T4" fmla="*/ 3 w 3"/>
                  <a:gd name="T5" fmla="*/ 7 h 12"/>
                  <a:gd name="T6" fmla="*/ 3 w 3"/>
                  <a:gd name="T7" fmla="*/ 12 h 12"/>
                  <a:gd name="T8" fmla="*/ 0 w 3"/>
                  <a:gd name="T9" fmla="*/ 5 h 12"/>
                </a:gdLst>
                <a:ahLst/>
                <a:cxnLst>
                  <a:cxn ang="0">
                    <a:pos x="T0" y="T1"/>
                  </a:cxn>
                  <a:cxn ang="0">
                    <a:pos x="T2" y="T3"/>
                  </a:cxn>
                  <a:cxn ang="0">
                    <a:pos x="T4" y="T5"/>
                  </a:cxn>
                  <a:cxn ang="0">
                    <a:pos x="T6" y="T7"/>
                  </a:cxn>
                  <a:cxn ang="0">
                    <a:pos x="T8" y="T9"/>
                  </a:cxn>
                </a:cxnLst>
                <a:rect l="0" t="0" r="r" b="b"/>
                <a:pathLst>
                  <a:path w="3" h="12">
                    <a:moveTo>
                      <a:pt x="0" y="5"/>
                    </a:moveTo>
                    <a:lnTo>
                      <a:pt x="0" y="0"/>
                    </a:lnTo>
                    <a:lnTo>
                      <a:pt x="3"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83" name="Line 473"/>
              <p:cNvSpPr>
                <a:spLocks noChangeShapeType="1"/>
              </p:cNvSpPr>
              <p:nvPr/>
            </p:nvSpPr>
            <p:spPr bwMode="auto">
              <a:xfrm>
                <a:off x="2093" y="996"/>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84" name="Freeform 474"/>
              <p:cNvSpPr>
                <a:spLocks/>
              </p:cNvSpPr>
              <p:nvPr/>
            </p:nvSpPr>
            <p:spPr bwMode="auto">
              <a:xfrm>
                <a:off x="2092" y="986"/>
                <a:ext cx="4" cy="12"/>
              </a:xfrm>
              <a:custGeom>
                <a:avLst/>
                <a:gdLst>
                  <a:gd name="T0" fmla="*/ 1 w 4"/>
                  <a:gd name="T1" fmla="*/ 5 h 12"/>
                  <a:gd name="T2" fmla="*/ 0 w 4"/>
                  <a:gd name="T3" fmla="*/ 0 h 12"/>
                  <a:gd name="T4" fmla="*/ 4 w 4"/>
                  <a:gd name="T5" fmla="*/ 7 h 12"/>
                  <a:gd name="T6" fmla="*/ 4 w 4"/>
                  <a:gd name="T7" fmla="*/ 12 h 12"/>
                  <a:gd name="T8" fmla="*/ 1 w 4"/>
                  <a:gd name="T9" fmla="*/ 5 h 12"/>
                </a:gdLst>
                <a:ahLst/>
                <a:cxnLst>
                  <a:cxn ang="0">
                    <a:pos x="T0" y="T1"/>
                  </a:cxn>
                  <a:cxn ang="0">
                    <a:pos x="T2" y="T3"/>
                  </a:cxn>
                  <a:cxn ang="0">
                    <a:pos x="T4" y="T5"/>
                  </a:cxn>
                  <a:cxn ang="0">
                    <a:pos x="T6" y="T7"/>
                  </a:cxn>
                  <a:cxn ang="0">
                    <a:pos x="T8" y="T9"/>
                  </a:cxn>
                </a:cxnLst>
                <a:rect l="0" t="0" r="r" b="b"/>
                <a:pathLst>
                  <a:path w="4" h="12">
                    <a:moveTo>
                      <a:pt x="1" y="5"/>
                    </a:moveTo>
                    <a:lnTo>
                      <a:pt x="0" y="0"/>
                    </a:lnTo>
                    <a:lnTo>
                      <a:pt x="4" y="7"/>
                    </a:lnTo>
                    <a:lnTo>
                      <a:pt x="4"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85" name="Line 475"/>
              <p:cNvSpPr>
                <a:spLocks noChangeShapeType="1"/>
              </p:cNvSpPr>
              <p:nvPr/>
            </p:nvSpPr>
            <p:spPr bwMode="auto">
              <a:xfrm>
                <a:off x="2093" y="99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86" name="Freeform 476"/>
              <p:cNvSpPr>
                <a:spLocks/>
              </p:cNvSpPr>
              <p:nvPr/>
            </p:nvSpPr>
            <p:spPr bwMode="auto">
              <a:xfrm>
                <a:off x="2092" y="981"/>
                <a:ext cx="4" cy="12"/>
              </a:xfrm>
              <a:custGeom>
                <a:avLst/>
                <a:gdLst>
                  <a:gd name="T0" fmla="*/ 0 w 4"/>
                  <a:gd name="T1" fmla="*/ 5 h 12"/>
                  <a:gd name="T2" fmla="*/ 0 w 4"/>
                  <a:gd name="T3" fmla="*/ 0 h 12"/>
                  <a:gd name="T4" fmla="*/ 3 w 4"/>
                  <a:gd name="T5" fmla="*/ 7 h 12"/>
                  <a:gd name="T6" fmla="*/ 4 w 4"/>
                  <a:gd name="T7" fmla="*/ 12 h 12"/>
                  <a:gd name="T8" fmla="*/ 0 w 4"/>
                  <a:gd name="T9" fmla="*/ 5 h 12"/>
                </a:gdLst>
                <a:ahLst/>
                <a:cxnLst>
                  <a:cxn ang="0">
                    <a:pos x="T0" y="T1"/>
                  </a:cxn>
                  <a:cxn ang="0">
                    <a:pos x="T2" y="T3"/>
                  </a:cxn>
                  <a:cxn ang="0">
                    <a:pos x="T4" y="T5"/>
                  </a:cxn>
                  <a:cxn ang="0">
                    <a:pos x="T6" y="T7"/>
                  </a:cxn>
                  <a:cxn ang="0">
                    <a:pos x="T8" y="T9"/>
                  </a:cxn>
                </a:cxnLst>
                <a:rect l="0" t="0" r="r" b="b"/>
                <a:pathLst>
                  <a:path w="4" h="12">
                    <a:moveTo>
                      <a:pt x="0" y="5"/>
                    </a:moveTo>
                    <a:lnTo>
                      <a:pt x="0" y="0"/>
                    </a:lnTo>
                    <a:lnTo>
                      <a:pt x="3"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87" name="Line 477"/>
              <p:cNvSpPr>
                <a:spLocks noChangeShapeType="1"/>
              </p:cNvSpPr>
              <p:nvPr/>
            </p:nvSpPr>
            <p:spPr bwMode="auto">
              <a:xfrm>
                <a:off x="2092" y="98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88" name="Freeform 478"/>
              <p:cNvSpPr>
                <a:spLocks/>
              </p:cNvSpPr>
              <p:nvPr/>
            </p:nvSpPr>
            <p:spPr bwMode="auto">
              <a:xfrm>
                <a:off x="2091" y="976"/>
                <a:ext cx="4" cy="12"/>
              </a:xfrm>
              <a:custGeom>
                <a:avLst/>
                <a:gdLst>
                  <a:gd name="T0" fmla="*/ 1 w 4"/>
                  <a:gd name="T1" fmla="*/ 5 h 12"/>
                  <a:gd name="T2" fmla="*/ 0 w 4"/>
                  <a:gd name="T3" fmla="*/ 0 h 12"/>
                  <a:gd name="T4" fmla="*/ 3 w 4"/>
                  <a:gd name="T5" fmla="*/ 7 h 12"/>
                  <a:gd name="T6" fmla="*/ 4 w 4"/>
                  <a:gd name="T7" fmla="*/ 12 h 12"/>
                  <a:gd name="T8" fmla="*/ 1 w 4"/>
                  <a:gd name="T9" fmla="*/ 5 h 12"/>
                </a:gdLst>
                <a:ahLst/>
                <a:cxnLst>
                  <a:cxn ang="0">
                    <a:pos x="T0" y="T1"/>
                  </a:cxn>
                  <a:cxn ang="0">
                    <a:pos x="T2" y="T3"/>
                  </a:cxn>
                  <a:cxn ang="0">
                    <a:pos x="T4" y="T5"/>
                  </a:cxn>
                  <a:cxn ang="0">
                    <a:pos x="T6" y="T7"/>
                  </a:cxn>
                  <a:cxn ang="0">
                    <a:pos x="T8" y="T9"/>
                  </a:cxn>
                </a:cxnLst>
                <a:rect l="0" t="0" r="r" b="b"/>
                <a:pathLst>
                  <a:path w="4" h="12">
                    <a:moveTo>
                      <a:pt x="1" y="5"/>
                    </a:moveTo>
                    <a:lnTo>
                      <a:pt x="0" y="0"/>
                    </a:lnTo>
                    <a:lnTo>
                      <a:pt x="3" y="7"/>
                    </a:lnTo>
                    <a:lnTo>
                      <a:pt x="4"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89" name="Line 479"/>
              <p:cNvSpPr>
                <a:spLocks noChangeShapeType="1"/>
              </p:cNvSpPr>
              <p:nvPr/>
            </p:nvSpPr>
            <p:spPr bwMode="auto">
              <a:xfrm>
                <a:off x="2092" y="98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90" name="Freeform 480"/>
              <p:cNvSpPr>
                <a:spLocks/>
              </p:cNvSpPr>
              <p:nvPr/>
            </p:nvSpPr>
            <p:spPr bwMode="auto">
              <a:xfrm>
                <a:off x="2090" y="971"/>
                <a:ext cx="4" cy="12"/>
              </a:xfrm>
              <a:custGeom>
                <a:avLst/>
                <a:gdLst>
                  <a:gd name="T0" fmla="*/ 1 w 4"/>
                  <a:gd name="T1" fmla="*/ 5 h 12"/>
                  <a:gd name="T2" fmla="*/ 0 w 4"/>
                  <a:gd name="T3" fmla="*/ 0 h 12"/>
                  <a:gd name="T4" fmla="*/ 3 w 4"/>
                  <a:gd name="T5" fmla="*/ 7 h 12"/>
                  <a:gd name="T6" fmla="*/ 4 w 4"/>
                  <a:gd name="T7" fmla="*/ 12 h 12"/>
                  <a:gd name="T8" fmla="*/ 1 w 4"/>
                  <a:gd name="T9" fmla="*/ 5 h 12"/>
                </a:gdLst>
                <a:ahLst/>
                <a:cxnLst>
                  <a:cxn ang="0">
                    <a:pos x="T0" y="T1"/>
                  </a:cxn>
                  <a:cxn ang="0">
                    <a:pos x="T2" y="T3"/>
                  </a:cxn>
                  <a:cxn ang="0">
                    <a:pos x="T4" y="T5"/>
                  </a:cxn>
                  <a:cxn ang="0">
                    <a:pos x="T6" y="T7"/>
                  </a:cxn>
                  <a:cxn ang="0">
                    <a:pos x="T8" y="T9"/>
                  </a:cxn>
                </a:cxnLst>
                <a:rect l="0" t="0" r="r" b="b"/>
                <a:pathLst>
                  <a:path w="4" h="12">
                    <a:moveTo>
                      <a:pt x="1" y="5"/>
                    </a:moveTo>
                    <a:lnTo>
                      <a:pt x="0" y="0"/>
                    </a:lnTo>
                    <a:lnTo>
                      <a:pt x="3" y="7"/>
                    </a:lnTo>
                    <a:lnTo>
                      <a:pt x="4"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91" name="Line 481"/>
              <p:cNvSpPr>
                <a:spLocks noChangeShapeType="1"/>
              </p:cNvSpPr>
              <p:nvPr/>
            </p:nvSpPr>
            <p:spPr bwMode="auto">
              <a:xfrm>
                <a:off x="2091" y="976"/>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92" name="Freeform 482"/>
              <p:cNvSpPr>
                <a:spLocks/>
              </p:cNvSpPr>
              <p:nvPr/>
            </p:nvSpPr>
            <p:spPr bwMode="auto">
              <a:xfrm>
                <a:off x="2089" y="965"/>
                <a:ext cx="4" cy="13"/>
              </a:xfrm>
              <a:custGeom>
                <a:avLst/>
                <a:gdLst>
                  <a:gd name="T0" fmla="*/ 1 w 4"/>
                  <a:gd name="T1" fmla="*/ 6 h 13"/>
                  <a:gd name="T2" fmla="*/ 0 w 4"/>
                  <a:gd name="T3" fmla="*/ 0 h 13"/>
                  <a:gd name="T4" fmla="*/ 4 w 4"/>
                  <a:gd name="T5" fmla="*/ 7 h 13"/>
                  <a:gd name="T6" fmla="*/ 4 w 4"/>
                  <a:gd name="T7" fmla="*/ 13 h 13"/>
                  <a:gd name="T8" fmla="*/ 1 w 4"/>
                  <a:gd name="T9" fmla="*/ 6 h 13"/>
                </a:gdLst>
                <a:ahLst/>
                <a:cxnLst>
                  <a:cxn ang="0">
                    <a:pos x="T0" y="T1"/>
                  </a:cxn>
                  <a:cxn ang="0">
                    <a:pos x="T2" y="T3"/>
                  </a:cxn>
                  <a:cxn ang="0">
                    <a:pos x="T4" y="T5"/>
                  </a:cxn>
                  <a:cxn ang="0">
                    <a:pos x="T6" y="T7"/>
                  </a:cxn>
                  <a:cxn ang="0">
                    <a:pos x="T8" y="T9"/>
                  </a:cxn>
                </a:cxnLst>
                <a:rect l="0" t="0" r="r" b="b"/>
                <a:pathLst>
                  <a:path w="4" h="13">
                    <a:moveTo>
                      <a:pt x="1" y="6"/>
                    </a:moveTo>
                    <a:lnTo>
                      <a:pt x="0" y="0"/>
                    </a:lnTo>
                    <a:lnTo>
                      <a:pt x="4" y="7"/>
                    </a:lnTo>
                    <a:lnTo>
                      <a:pt x="4" y="13"/>
                    </a:lnTo>
                    <a:lnTo>
                      <a:pt x="1" y="6"/>
                    </a:lnTo>
                    <a:close/>
                  </a:path>
                </a:pathLst>
              </a:custGeom>
              <a:grpFill/>
              <a:ln w="3175">
                <a:solidFill>
                  <a:srgbClr val="FF0000">
                    <a:alpha val="25000"/>
                  </a:srgbClr>
                </a:solidFill>
                <a:prstDash val="solid"/>
                <a:round/>
                <a:headEnd/>
                <a:tailEnd/>
              </a:ln>
            </p:spPr>
            <p:txBody>
              <a:bodyPr/>
              <a:lstStyle/>
              <a:p>
                <a:endParaRPr lang="it-IT"/>
              </a:p>
            </p:txBody>
          </p:sp>
          <p:sp>
            <p:nvSpPr>
              <p:cNvPr id="893" name="Line 483"/>
              <p:cNvSpPr>
                <a:spLocks noChangeShapeType="1"/>
              </p:cNvSpPr>
              <p:nvPr/>
            </p:nvSpPr>
            <p:spPr bwMode="auto">
              <a:xfrm>
                <a:off x="2090" y="97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94" name="Freeform 484"/>
              <p:cNvSpPr>
                <a:spLocks/>
              </p:cNvSpPr>
              <p:nvPr/>
            </p:nvSpPr>
            <p:spPr bwMode="auto">
              <a:xfrm>
                <a:off x="2088" y="960"/>
                <a:ext cx="5" cy="12"/>
              </a:xfrm>
              <a:custGeom>
                <a:avLst/>
                <a:gdLst>
                  <a:gd name="T0" fmla="*/ 1 w 5"/>
                  <a:gd name="T1" fmla="*/ 5 h 12"/>
                  <a:gd name="T2" fmla="*/ 0 w 5"/>
                  <a:gd name="T3" fmla="*/ 0 h 12"/>
                  <a:gd name="T4" fmla="*/ 3 w 5"/>
                  <a:gd name="T5" fmla="*/ 7 h 12"/>
                  <a:gd name="T6" fmla="*/ 5 w 5"/>
                  <a:gd name="T7" fmla="*/ 12 h 12"/>
                  <a:gd name="T8" fmla="*/ 1 w 5"/>
                  <a:gd name="T9" fmla="*/ 5 h 12"/>
                </a:gdLst>
                <a:ahLst/>
                <a:cxnLst>
                  <a:cxn ang="0">
                    <a:pos x="T0" y="T1"/>
                  </a:cxn>
                  <a:cxn ang="0">
                    <a:pos x="T2" y="T3"/>
                  </a:cxn>
                  <a:cxn ang="0">
                    <a:pos x="T4" y="T5"/>
                  </a:cxn>
                  <a:cxn ang="0">
                    <a:pos x="T6" y="T7"/>
                  </a:cxn>
                  <a:cxn ang="0">
                    <a:pos x="T8" y="T9"/>
                  </a:cxn>
                </a:cxnLst>
                <a:rect l="0" t="0" r="r" b="b"/>
                <a:pathLst>
                  <a:path w="5" h="12">
                    <a:moveTo>
                      <a:pt x="1" y="5"/>
                    </a:moveTo>
                    <a:lnTo>
                      <a:pt x="0" y="0"/>
                    </a:lnTo>
                    <a:lnTo>
                      <a:pt x="3" y="7"/>
                    </a:lnTo>
                    <a:lnTo>
                      <a:pt x="5"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95" name="Line 485"/>
              <p:cNvSpPr>
                <a:spLocks noChangeShapeType="1"/>
              </p:cNvSpPr>
              <p:nvPr/>
            </p:nvSpPr>
            <p:spPr bwMode="auto">
              <a:xfrm>
                <a:off x="2089" y="965"/>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96" name="Freeform 486"/>
              <p:cNvSpPr>
                <a:spLocks/>
              </p:cNvSpPr>
              <p:nvPr/>
            </p:nvSpPr>
            <p:spPr bwMode="auto">
              <a:xfrm>
                <a:off x="2087" y="954"/>
                <a:ext cx="4" cy="13"/>
              </a:xfrm>
              <a:custGeom>
                <a:avLst/>
                <a:gdLst>
                  <a:gd name="T0" fmla="*/ 1 w 4"/>
                  <a:gd name="T1" fmla="*/ 6 h 13"/>
                  <a:gd name="T2" fmla="*/ 0 w 4"/>
                  <a:gd name="T3" fmla="*/ 0 h 13"/>
                  <a:gd name="T4" fmla="*/ 3 w 4"/>
                  <a:gd name="T5" fmla="*/ 7 h 13"/>
                  <a:gd name="T6" fmla="*/ 4 w 4"/>
                  <a:gd name="T7" fmla="*/ 13 h 13"/>
                  <a:gd name="T8" fmla="*/ 1 w 4"/>
                  <a:gd name="T9" fmla="*/ 6 h 13"/>
                </a:gdLst>
                <a:ahLst/>
                <a:cxnLst>
                  <a:cxn ang="0">
                    <a:pos x="T0" y="T1"/>
                  </a:cxn>
                  <a:cxn ang="0">
                    <a:pos x="T2" y="T3"/>
                  </a:cxn>
                  <a:cxn ang="0">
                    <a:pos x="T4" y="T5"/>
                  </a:cxn>
                  <a:cxn ang="0">
                    <a:pos x="T6" y="T7"/>
                  </a:cxn>
                  <a:cxn ang="0">
                    <a:pos x="T8" y="T9"/>
                  </a:cxn>
                </a:cxnLst>
                <a:rect l="0" t="0" r="r" b="b"/>
                <a:pathLst>
                  <a:path w="4" h="13">
                    <a:moveTo>
                      <a:pt x="1" y="6"/>
                    </a:moveTo>
                    <a:lnTo>
                      <a:pt x="0" y="0"/>
                    </a:lnTo>
                    <a:lnTo>
                      <a:pt x="3" y="7"/>
                    </a:lnTo>
                    <a:lnTo>
                      <a:pt x="4" y="13"/>
                    </a:lnTo>
                    <a:lnTo>
                      <a:pt x="1" y="6"/>
                    </a:lnTo>
                    <a:close/>
                  </a:path>
                </a:pathLst>
              </a:custGeom>
              <a:grpFill/>
              <a:ln w="3175">
                <a:solidFill>
                  <a:srgbClr val="FF0000">
                    <a:alpha val="25000"/>
                  </a:srgbClr>
                </a:solidFill>
                <a:prstDash val="solid"/>
                <a:round/>
                <a:headEnd/>
                <a:tailEnd/>
              </a:ln>
            </p:spPr>
            <p:txBody>
              <a:bodyPr/>
              <a:lstStyle/>
              <a:p>
                <a:endParaRPr lang="it-IT"/>
              </a:p>
            </p:txBody>
          </p:sp>
          <p:sp>
            <p:nvSpPr>
              <p:cNvPr id="897" name="Line 487"/>
              <p:cNvSpPr>
                <a:spLocks noChangeShapeType="1"/>
              </p:cNvSpPr>
              <p:nvPr/>
            </p:nvSpPr>
            <p:spPr bwMode="auto">
              <a:xfrm>
                <a:off x="2088" y="96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98" name="Freeform 488"/>
              <p:cNvSpPr>
                <a:spLocks/>
              </p:cNvSpPr>
              <p:nvPr/>
            </p:nvSpPr>
            <p:spPr bwMode="auto">
              <a:xfrm>
                <a:off x="2086" y="948"/>
                <a:ext cx="4" cy="13"/>
              </a:xfrm>
              <a:custGeom>
                <a:avLst/>
                <a:gdLst>
                  <a:gd name="T0" fmla="*/ 1 w 4"/>
                  <a:gd name="T1" fmla="*/ 6 h 13"/>
                  <a:gd name="T2" fmla="*/ 0 w 4"/>
                  <a:gd name="T3" fmla="*/ 0 h 13"/>
                  <a:gd name="T4" fmla="*/ 3 w 4"/>
                  <a:gd name="T5" fmla="*/ 7 h 13"/>
                  <a:gd name="T6" fmla="*/ 4 w 4"/>
                  <a:gd name="T7" fmla="*/ 13 h 13"/>
                  <a:gd name="T8" fmla="*/ 1 w 4"/>
                  <a:gd name="T9" fmla="*/ 6 h 13"/>
                </a:gdLst>
                <a:ahLst/>
                <a:cxnLst>
                  <a:cxn ang="0">
                    <a:pos x="T0" y="T1"/>
                  </a:cxn>
                  <a:cxn ang="0">
                    <a:pos x="T2" y="T3"/>
                  </a:cxn>
                  <a:cxn ang="0">
                    <a:pos x="T4" y="T5"/>
                  </a:cxn>
                  <a:cxn ang="0">
                    <a:pos x="T6" y="T7"/>
                  </a:cxn>
                  <a:cxn ang="0">
                    <a:pos x="T8" y="T9"/>
                  </a:cxn>
                </a:cxnLst>
                <a:rect l="0" t="0" r="r" b="b"/>
                <a:pathLst>
                  <a:path w="4" h="13">
                    <a:moveTo>
                      <a:pt x="1" y="6"/>
                    </a:moveTo>
                    <a:lnTo>
                      <a:pt x="0" y="0"/>
                    </a:lnTo>
                    <a:lnTo>
                      <a:pt x="3" y="7"/>
                    </a:lnTo>
                    <a:lnTo>
                      <a:pt x="4" y="13"/>
                    </a:lnTo>
                    <a:lnTo>
                      <a:pt x="1" y="6"/>
                    </a:lnTo>
                    <a:close/>
                  </a:path>
                </a:pathLst>
              </a:custGeom>
              <a:grpFill/>
              <a:ln w="3175">
                <a:solidFill>
                  <a:srgbClr val="FF0000">
                    <a:alpha val="25000"/>
                  </a:srgbClr>
                </a:solidFill>
                <a:prstDash val="solid"/>
                <a:round/>
                <a:headEnd/>
                <a:tailEnd/>
              </a:ln>
            </p:spPr>
            <p:txBody>
              <a:bodyPr/>
              <a:lstStyle/>
              <a:p>
                <a:endParaRPr lang="it-IT"/>
              </a:p>
            </p:txBody>
          </p:sp>
          <p:sp>
            <p:nvSpPr>
              <p:cNvPr id="899" name="Line 489"/>
              <p:cNvSpPr>
                <a:spLocks noChangeShapeType="1"/>
              </p:cNvSpPr>
              <p:nvPr/>
            </p:nvSpPr>
            <p:spPr bwMode="auto">
              <a:xfrm>
                <a:off x="2087" y="95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900" name="Freeform 490"/>
              <p:cNvSpPr>
                <a:spLocks/>
              </p:cNvSpPr>
              <p:nvPr/>
            </p:nvSpPr>
            <p:spPr bwMode="auto">
              <a:xfrm>
                <a:off x="2084" y="942"/>
                <a:ext cx="5" cy="13"/>
              </a:xfrm>
              <a:custGeom>
                <a:avLst/>
                <a:gdLst>
                  <a:gd name="T0" fmla="*/ 2 w 5"/>
                  <a:gd name="T1" fmla="*/ 6 h 13"/>
                  <a:gd name="T2" fmla="*/ 0 w 5"/>
                  <a:gd name="T3" fmla="*/ 0 h 13"/>
                  <a:gd name="T4" fmla="*/ 4 w 5"/>
                  <a:gd name="T5" fmla="*/ 7 h 13"/>
                  <a:gd name="T6" fmla="*/ 5 w 5"/>
                  <a:gd name="T7" fmla="*/ 13 h 13"/>
                  <a:gd name="T8" fmla="*/ 2 w 5"/>
                  <a:gd name="T9" fmla="*/ 6 h 13"/>
                </a:gdLst>
                <a:ahLst/>
                <a:cxnLst>
                  <a:cxn ang="0">
                    <a:pos x="T0" y="T1"/>
                  </a:cxn>
                  <a:cxn ang="0">
                    <a:pos x="T2" y="T3"/>
                  </a:cxn>
                  <a:cxn ang="0">
                    <a:pos x="T4" y="T5"/>
                  </a:cxn>
                  <a:cxn ang="0">
                    <a:pos x="T6" y="T7"/>
                  </a:cxn>
                  <a:cxn ang="0">
                    <a:pos x="T8" y="T9"/>
                  </a:cxn>
                </a:cxnLst>
                <a:rect l="0" t="0" r="r" b="b"/>
                <a:pathLst>
                  <a:path w="5" h="13">
                    <a:moveTo>
                      <a:pt x="2" y="6"/>
                    </a:moveTo>
                    <a:lnTo>
                      <a:pt x="0" y="0"/>
                    </a:lnTo>
                    <a:lnTo>
                      <a:pt x="4" y="7"/>
                    </a:lnTo>
                    <a:lnTo>
                      <a:pt x="5" y="13"/>
                    </a:lnTo>
                    <a:lnTo>
                      <a:pt x="2" y="6"/>
                    </a:lnTo>
                    <a:close/>
                  </a:path>
                </a:pathLst>
              </a:custGeom>
              <a:grpFill/>
              <a:ln w="3175">
                <a:solidFill>
                  <a:srgbClr val="FF0000">
                    <a:alpha val="25000"/>
                  </a:srgbClr>
                </a:solidFill>
                <a:prstDash val="solid"/>
                <a:round/>
                <a:headEnd/>
                <a:tailEnd/>
              </a:ln>
            </p:spPr>
            <p:txBody>
              <a:bodyPr/>
              <a:lstStyle/>
              <a:p>
                <a:endParaRPr lang="it-IT"/>
              </a:p>
            </p:txBody>
          </p:sp>
          <p:sp>
            <p:nvSpPr>
              <p:cNvPr id="901" name="Line 491"/>
              <p:cNvSpPr>
                <a:spLocks noChangeShapeType="1"/>
              </p:cNvSpPr>
              <p:nvPr/>
            </p:nvSpPr>
            <p:spPr bwMode="auto">
              <a:xfrm>
                <a:off x="2086" y="94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902" name="Freeform 492"/>
              <p:cNvSpPr>
                <a:spLocks/>
              </p:cNvSpPr>
              <p:nvPr/>
            </p:nvSpPr>
            <p:spPr bwMode="auto">
              <a:xfrm>
                <a:off x="2082" y="935"/>
                <a:ext cx="6" cy="14"/>
              </a:xfrm>
              <a:custGeom>
                <a:avLst/>
                <a:gdLst>
                  <a:gd name="T0" fmla="*/ 2 w 6"/>
                  <a:gd name="T1" fmla="*/ 7 h 14"/>
                  <a:gd name="T2" fmla="*/ 0 w 6"/>
                  <a:gd name="T3" fmla="*/ 0 h 14"/>
                  <a:gd name="T4" fmla="*/ 4 w 6"/>
                  <a:gd name="T5" fmla="*/ 8 h 14"/>
                  <a:gd name="T6" fmla="*/ 6 w 6"/>
                  <a:gd name="T7" fmla="*/ 14 h 14"/>
                  <a:gd name="T8" fmla="*/ 2 w 6"/>
                  <a:gd name="T9" fmla="*/ 7 h 14"/>
                </a:gdLst>
                <a:ahLst/>
                <a:cxnLst>
                  <a:cxn ang="0">
                    <a:pos x="T0" y="T1"/>
                  </a:cxn>
                  <a:cxn ang="0">
                    <a:pos x="T2" y="T3"/>
                  </a:cxn>
                  <a:cxn ang="0">
                    <a:pos x="T4" y="T5"/>
                  </a:cxn>
                  <a:cxn ang="0">
                    <a:pos x="T6" y="T7"/>
                  </a:cxn>
                  <a:cxn ang="0">
                    <a:pos x="T8" y="T9"/>
                  </a:cxn>
                </a:cxnLst>
                <a:rect l="0" t="0" r="r" b="b"/>
                <a:pathLst>
                  <a:path w="6" h="14">
                    <a:moveTo>
                      <a:pt x="2" y="7"/>
                    </a:moveTo>
                    <a:lnTo>
                      <a:pt x="0" y="0"/>
                    </a:lnTo>
                    <a:lnTo>
                      <a:pt x="4" y="8"/>
                    </a:lnTo>
                    <a:lnTo>
                      <a:pt x="6" y="14"/>
                    </a:lnTo>
                    <a:lnTo>
                      <a:pt x="2" y="7"/>
                    </a:lnTo>
                    <a:close/>
                  </a:path>
                </a:pathLst>
              </a:custGeom>
              <a:grpFill/>
              <a:ln w="3175">
                <a:solidFill>
                  <a:srgbClr val="FF0000">
                    <a:alpha val="25000"/>
                  </a:srgbClr>
                </a:solidFill>
                <a:prstDash val="solid"/>
                <a:round/>
                <a:headEnd/>
                <a:tailEnd/>
              </a:ln>
            </p:spPr>
            <p:txBody>
              <a:bodyPr/>
              <a:lstStyle/>
              <a:p>
                <a:endParaRPr lang="it-IT"/>
              </a:p>
            </p:txBody>
          </p:sp>
          <p:sp>
            <p:nvSpPr>
              <p:cNvPr id="903" name="Line 493"/>
              <p:cNvSpPr>
                <a:spLocks noChangeShapeType="1"/>
              </p:cNvSpPr>
              <p:nvPr/>
            </p:nvSpPr>
            <p:spPr bwMode="auto">
              <a:xfrm>
                <a:off x="2084" y="942"/>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904" name="Freeform 494"/>
              <p:cNvSpPr>
                <a:spLocks/>
              </p:cNvSpPr>
              <p:nvPr/>
            </p:nvSpPr>
            <p:spPr bwMode="auto">
              <a:xfrm>
                <a:off x="2080" y="929"/>
                <a:ext cx="6" cy="14"/>
              </a:xfrm>
              <a:custGeom>
                <a:avLst/>
                <a:gdLst>
                  <a:gd name="T0" fmla="*/ 2 w 6"/>
                  <a:gd name="T1" fmla="*/ 6 h 14"/>
                  <a:gd name="T2" fmla="*/ 0 w 6"/>
                  <a:gd name="T3" fmla="*/ 0 h 14"/>
                  <a:gd name="T4" fmla="*/ 4 w 6"/>
                  <a:gd name="T5" fmla="*/ 7 h 14"/>
                  <a:gd name="T6" fmla="*/ 6 w 6"/>
                  <a:gd name="T7" fmla="*/ 14 h 14"/>
                  <a:gd name="T8" fmla="*/ 2 w 6"/>
                  <a:gd name="T9" fmla="*/ 6 h 14"/>
                </a:gdLst>
                <a:ahLst/>
                <a:cxnLst>
                  <a:cxn ang="0">
                    <a:pos x="T0" y="T1"/>
                  </a:cxn>
                  <a:cxn ang="0">
                    <a:pos x="T2" y="T3"/>
                  </a:cxn>
                  <a:cxn ang="0">
                    <a:pos x="T4" y="T5"/>
                  </a:cxn>
                  <a:cxn ang="0">
                    <a:pos x="T6" y="T7"/>
                  </a:cxn>
                  <a:cxn ang="0">
                    <a:pos x="T8" y="T9"/>
                  </a:cxn>
                </a:cxnLst>
                <a:rect l="0" t="0" r="r" b="b"/>
                <a:pathLst>
                  <a:path w="6" h="14">
                    <a:moveTo>
                      <a:pt x="2" y="6"/>
                    </a:moveTo>
                    <a:lnTo>
                      <a:pt x="0" y="0"/>
                    </a:lnTo>
                    <a:lnTo>
                      <a:pt x="4" y="7"/>
                    </a:lnTo>
                    <a:lnTo>
                      <a:pt x="6" y="14"/>
                    </a:lnTo>
                    <a:lnTo>
                      <a:pt x="2" y="6"/>
                    </a:lnTo>
                    <a:close/>
                  </a:path>
                </a:pathLst>
              </a:custGeom>
              <a:grpFill/>
              <a:ln w="3175">
                <a:solidFill>
                  <a:srgbClr val="FF0000">
                    <a:alpha val="25000"/>
                  </a:srgbClr>
                </a:solidFill>
                <a:prstDash val="solid"/>
                <a:round/>
                <a:headEnd/>
                <a:tailEnd/>
              </a:ln>
            </p:spPr>
            <p:txBody>
              <a:bodyPr/>
              <a:lstStyle/>
              <a:p>
                <a:endParaRPr lang="it-IT"/>
              </a:p>
            </p:txBody>
          </p:sp>
          <p:sp>
            <p:nvSpPr>
              <p:cNvPr id="905" name="Line 495"/>
              <p:cNvSpPr>
                <a:spLocks noChangeShapeType="1"/>
              </p:cNvSpPr>
              <p:nvPr/>
            </p:nvSpPr>
            <p:spPr bwMode="auto">
              <a:xfrm>
                <a:off x="2082" y="93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906" name="Freeform 496"/>
              <p:cNvSpPr>
                <a:spLocks/>
              </p:cNvSpPr>
              <p:nvPr/>
            </p:nvSpPr>
            <p:spPr bwMode="auto">
              <a:xfrm>
                <a:off x="2078" y="922"/>
                <a:ext cx="6" cy="14"/>
              </a:xfrm>
              <a:custGeom>
                <a:avLst/>
                <a:gdLst>
                  <a:gd name="T0" fmla="*/ 2 w 6"/>
                  <a:gd name="T1" fmla="*/ 7 h 14"/>
                  <a:gd name="T2" fmla="*/ 0 w 6"/>
                  <a:gd name="T3" fmla="*/ 0 h 14"/>
                  <a:gd name="T4" fmla="*/ 3 w 6"/>
                  <a:gd name="T5" fmla="*/ 7 h 14"/>
                  <a:gd name="T6" fmla="*/ 6 w 6"/>
                  <a:gd name="T7" fmla="*/ 14 h 14"/>
                  <a:gd name="T8" fmla="*/ 2 w 6"/>
                  <a:gd name="T9" fmla="*/ 7 h 14"/>
                </a:gdLst>
                <a:ahLst/>
                <a:cxnLst>
                  <a:cxn ang="0">
                    <a:pos x="T0" y="T1"/>
                  </a:cxn>
                  <a:cxn ang="0">
                    <a:pos x="T2" y="T3"/>
                  </a:cxn>
                  <a:cxn ang="0">
                    <a:pos x="T4" y="T5"/>
                  </a:cxn>
                  <a:cxn ang="0">
                    <a:pos x="T6" y="T7"/>
                  </a:cxn>
                  <a:cxn ang="0">
                    <a:pos x="T8" y="T9"/>
                  </a:cxn>
                </a:cxnLst>
                <a:rect l="0" t="0" r="r" b="b"/>
                <a:pathLst>
                  <a:path w="6" h="14">
                    <a:moveTo>
                      <a:pt x="2" y="7"/>
                    </a:moveTo>
                    <a:lnTo>
                      <a:pt x="0" y="0"/>
                    </a:lnTo>
                    <a:lnTo>
                      <a:pt x="3" y="7"/>
                    </a:lnTo>
                    <a:lnTo>
                      <a:pt x="6" y="14"/>
                    </a:lnTo>
                    <a:lnTo>
                      <a:pt x="2" y="7"/>
                    </a:lnTo>
                    <a:close/>
                  </a:path>
                </a:pathLst>
              </a:custGeom>
              <a:grpFill/>
              <a:ln w="3175">
                <a:solidFill>
                  <a:srgbClr val="FF0000">
                    <a:alpha val="25000"/>
                  </a:srgbClr>
                </a:solidFill>
                <a:prstDash val="solid"/>
                <a:round/>
                <a:headEnd/>
                <a:tailEnd/>
              </a:ln>
            </p:spPr>
            <p:txBody>
              <a:bodyPr/>
              <a:lstStyle/>
              <a:p>
                <a:endParaRPr lang="it-IT"/>
              </a:p>
            </p:txBody>
          </p:sp>
          <p:sp>
            <p:nvSpPr>
              <p:cNvPr id="907" name="Line 497"/>
              <p:cNvSpPr>
                <a:spLocks noChangeShapeType="1"/>
              </p:cNvSpPr>
              <p:nvPr/>
            </p:nvSpPr>
            <p:spPr bwMode="auto">
              <a:xfrm>
                <a:off x="2080" y="929"/>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908" name="Freeform 498"/>
              <p:cNvSpPr>
                <a:spLocks/>
              </p:cNvSpPr>
              <p:nvPr/>
            </p:nvSpPr>
            <p:spPr bwMode="auto">
              <a:xfrm>
                <a:off x="2076" y="914"/>
                <a:ext cx="5" cy="15"/>
              </a:xfrm>
              <a:custGeom>
                <a:avLst/>
                <a:gdLst>
                  <a:gd name="T0" fmla="*/ 2 w 5"/>
                  <a:gd name="T1" fmla="*/ 8 h 15"/>
                  <a:gd name="T2" fmla="*/ 0 w 5"/>
                  <a:gd name="T3" fmla="*/ 0 h 15"/>
                  <a:gd name="T4" fmla="*/ 3 w 5"/>
                  <a:gd name="T5" fmla="*/ 7 h 15"/>
                  <a:gd name="T6" fmla="*/ 5 w 5"/>
                  <a:gd name="T7" fmla="*/ 15 h 15"/>
                  <a:gd name="T8" fmla="*/ 2 w 5"/>
                  <a:gd name="T9" fmla="*/ 8 h 15"/>
                </a:gdLst>
                <a:ahLst/>
                <a:cxnLst>
                  <a:cxn ang="0">
                    <a:pos x="T0" y="T1"/>
                  </a:cxn>
                  <a:cxn ang="0">
                    <a:pos x="T2" y="T3"/>
                  </a:cxn>
                  <a:cxn ang="0">
                    <a:pos x="T4" y="T5"/>
                  </a:cxn>
                  <a:cxn ang="0">
                    <a:pos x="T6" y="T7"/>
                  </a:cxn>
                  <a:cxn ang="0">
                    <a:pos x="T8" y="T9"/>
                  </a:cxn>
                </a:cxnLst>
                <a:rect l="0" t="0" r="r" b="b"/>
                <a:pathLst>
                  <a:path w="5" h="15">
                    <a:moveTo>
                      <a:pt x="2" y="8"/>
                    </a:moveTo>
                    <a:lnTo>
                      <a:pt x="0" y="0"/>
                    </a:lnTo>
                    <a:lnTo>
                      <a:pt x="3" y="7"/>
                    </a:lnTo>
                    <a:lnTo>
                      <a:pt x="5" y="15"/>
                    </a:lnTo>
                    <a:lnTo>
                      <a:pt x="2" y="8"/>
                    </a:lnTo>
                    <a:close/>
                  </a:path>
                </a:pathLst>
              </a:custGeom>
              <a:grpFill/>
              <a:ln w="3175">
                <a:solidFill>
                  <a:srgbClr val="FF0000">
                    <a:alpha val="25000"/>
                  </a:srgbClr>
                </a:solidFill>
                <a:prstDash val="solid"/>
                <a:round/>
                <a:headEnd/>
                <a:tailEnd/>
              </a:ln>
            </p:spPr>
            <p:txBody>
              <a:bodyPr/>
              <a:lstStyle/>
              <a:p>
                <a:endParaRPr lang="it-IT"/>
              </a:p>
            </p:txBody>
          </p:sp>
          <p:sp>
            <p:nvSpPr>
              <p:cNvPr id="909" name="Line 499"/>
              <p:cNvSpPr>
                <a:spLocks noChangeShapeType="1"/>
              </p:cNvSpPr>
              <p:nvPr/>
            </p:nvSpPr>
            <p:spPr bwMode="auto">
              <a:xfrm>
                <a:off x="2078" y="92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910" name="Freeform 500"/>
              <p:cNvSpPr>
                <a:spLocks/>
              </p:cNvSpPr>
              <p:nvPr/>
            </p:nvSpPr>
            <p:spPr bwMode="auto">
              <a:xfrm>
                <a:off x="2073" y="907"/>
                <a:ext cx="6" cy="14"/>
              </a:xfrm>
              <a:custGeom>
                <a:avLst/>
                <a:gdLst>
                  <a:gd name="T0" fmla="*/ 3 w 6"/>
                  <a:gd name="T1" fmla="*/ 7 h 14"/>
                  <a:gd name="T2" fmla="*/ 0 w 6"/>
                  <a:gd name="T3" fmla="*/ 0 h 14"/>
                  <a:gd name="T4" fmla="*/ 3 w 6"/>
                  <a:gd name="T5" fmla="*/ 7 h 14"/>
                  <a:gd name="T6" fmla="*/ 6 w 6"/>
                  <a:gd name="T7" fmla="*/ 14 h 14"/>
                  <a:gd name="T8" fmla="*/ 3 w 6"/>
                  <a:gd name="T9" fmla="*/ 7 h 14"/>
                </a:gdLst>
                <a:ahLst/>
                <a:cxnLst>
                  <a:cxn ang="0">
                    <a:pos x="T0" y="T1"/>
                  </a:cxn>
                  <a:cxn ang="0">
                    <a:pos x="T2" y="T3"/>
                  </a:cxn>
                  <a:cxn ang="0">
                    <a:pos x="T4" y="T5"/>
                  </a:cxn>
                  <a:cxn ang="0">
                    <a:pos x="T6" y="T7"/>
                  </a:cxn>
                  <a:cxn ang="0">
                    <a:pos x="T8" y="T9"/>
                  </a:cxn>
                </a:cxnLst>
                <a:rect l="0" t="0" r="r" b="b"/>
                <a:pathLst>
                  <a:path w="6" h="14">
                    <a:moveTo>
                      <a:pt x="3" y="7"/>
                    </a:moveTo>
                    <a:lnTo>
                      <a:pt x="0" y="0"/>
                    </a:lnTo>
                    <a:lnTo>
                      <a:pt x="3" y="7"/>
                    </a:lnTo>
                    <a:lnTo>
                      <a:pt x="6" y="14"/>
                    </a:lnTo>
                    <a:lnTo>
                      <a:pt x="3" y="7"/>
                    </a:lnTo>
                    <a:close/>
                  </a:path>
                </a:pathLst>
              </a:custGeom>
              <a:grpFill/>
              <a:ln w="3175">
                <a:solidFill>
                  <a:srgbClr val="FF0000">
                    <a:alpha val="25000"/>
                  </a:srgbClr>
                </a:solidFill>
                <a:prstDash val="solid"/>
                <a:round/>
                <a:headEnd/>
                <a:tailEnd/>
              </a:ln>
            </p:spPr>
            <p:txBody>
              <a:bodyPr/>
              <a:lstStyle/>
              <a:p>
                <a:endParaRPr lang="it-IT"/>
              </a:p>
            </p:txBody>
          </p:sp>
          <p:sp>
            <p:nvSpPr>
              <p:cNvPr id="911" name="Line 501"/>
              <p:cNvSpPr>
                <a:spLocks noChangeShapeType="1"/>
              </p:cNvSpPr>
              <p:nvPr/>
            </p:nvSpPr>
            <p:spPr bwMode="auto">
              <a:xfrm>
                <a:off x="2076" y="91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912" name="Freeform 502"/>
              <p:cNvSpPr>
                <a:spLocks/>
              </p:cNvSpPr>
              <p:nvPr/>
            </p:nvSpPr>
            <p:spPr bwMode="auto">
              <a:xfrm>
                <a:off x="2070" y="899"/>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913" name="Line 503"/>
              <p:cNvSpPr>
                <a:spLocks noChangeShapeType="1"/>
              </p:cNvSpPr>
              <p:nvPr/>
            </p:nvSpPr>
            <p:spPr bwMode="auto">
              <a:xfrm>
                <a:off x="2073" y="90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914" name="Freeform 504"/>
              <p:cNvSpPr>
                <a:spLocks/>
              </p:cNvSpPr>
              <p:nvPr/>
            </p:nvSpPr>
            <p:spPr bwMode="auto">
              <a:xfrm>
                <a:off x="2067" y="891"/>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915" name="Line 505"/>
              <p:cNvSpPr>
                <a:spLocks noChangeShapeType="1"/>
              </p:cNvSpPr>
              <p:nvPr/>
            </p:nvSpPr>
            <p:spPr bwMode="auto">
              <a:xfrm>
                <a:off x="2070" y="899"/>
                <a:ext cx="3" cy="7"/>
              </a:xfrm>
              <a:prstGeom prst="line">
                <a:avLst/>
              </a:prstGeom>
              <a:grpFill/>
              <a:ln w="3175">
                <a:solidFill>
                  <a:srgbClr val="FF0000">
                    <a:alpha val="25000"/>
                  </a:srgbClr>
                </a:solidFill>
                <a:prstDash val="solid"/>
                <a:round/>
                <a:headEnd/>
                <a:tailEnd/>
              </a:ln>
            </p:spPr>
            <p:txBody>
              <a:bodyPr/>
              <a:lstStyle/>
              <a:p>
                <a:endParaRPr lang="it-IT"/>
              </a:p>
            </p:txBody>
          </p:sp>
        </p:grpSp>
        <p:grpSp>
          <p:nvGrpSpPr>
            <p:cNvPr id="304" name="Group 506"/>
            <p:cNvGrpSpPr>
              <a:grpSpLocks/>
            </p:cNvGrpSpPr>
            <p:nvPr/>
          </p:nvGrpSpPr>
          <p:grpSpPr bwMode="auto">
            <a:xfrm>
              <a:off x="1705" y="732"/>
              <a:ext cx="465" cy="1095"/>
              <a:chOff x="1705" y="732"/>
              <a:chExt cx="465" cy="1095"/>
            </a:xfrm>
            <a:grpFill/>
          </p:grpSpPr>
          <p:sp>
            <p:nvSpPr>
              <p:cNvPr id="516" name="Freeform 507"/>
              <p:cNvSpPr>
                <a:spLocks/>
              </p:cNvSpPr>
              <p:nvPr/>
            </p:nvSpPr>
            <p:spPr bwMode="auto">
              <a:xfrm>
                <a:off x="2064" y="883"/>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517" name="Line 508"/>
              <p:cNvSpPr>
                <a:spLocks noChangeShapeType="1"/>
              </p:cNvSpPr>
              <p:nvPr/>
            </p:nvSpPr>
            <p:spPr bwMode="auto">
              <a:xfrm>
                <a:off x="2067" y="89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518" name="Freeform 509"/>
              <p:cNvSpPr>
                <a:spLocks/>
              </p:cNvSpPr>
              <p:nvPr/>
            </p:nvSpPr>
            <p:spPr bwMode="auto">
              <a:xfrm>
                <a:off x="2061" y="875"/>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519" name="Line 510"/>
              <p:cNvSpPr>
                <a:spLocks noChangeShapeType="1"/>
              </p:cNvSpPr>
              <p:nvPr/>
            </p:nvSpPr>
            <p:spPr bwMode="auto">
              <a:xfrm>
                <a:off x="2064" y="88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520" name="Freeform 511"/>
              <p:cNvSpPr>
                <a:spLocks/>
              </p:cNvSpPr>
              <p:nvPr/>
            </p:nvSpPr>
            <p:spPr bwMode="auto">
              <a:xfrm>
                <a:off x="2057" y="867"/>
                <a:ext cx="7" cy="15"/>
              </a:xfrm>
              <a:custGeom>
                <a:avLst/>
                <a:gdLst>
                  <a:gd name="T0" fmla="*/ 4 w 7"/>
                  <a:gd name="T1" fmla="*/ 8 h 15"/>
                  <a:gd name="T2" fmla="*/ 0 w 7"/>
                  <a:gd name="T3" fmla="*/ 0 h 15"/>
                  <a:gd name="T4" fmla="*/ 4 w 7"/>
                  <a:gd name="T5" fmla="*/ 7 h 15"/>
                  <a:gd name="T6" fmla="*/ 7 w 7"/>
                  <a:gd name="T7" fmla="*/ 15 h 15"/>
                  <a:gd name="T8" fmla="*/ 4 w 7"/>
                  <a:gd name="T9" fmla="*/ 8 h 15"/>
                </a:gdLst>
                <a:ahLst/>
                <a:cxnLst>
                  <a:cxn ang="0">
                    <a:pos x="T0" y="T1"/>
                  </a:cxn>
                  <a:cxn ang="0">
                    <a:pos x="T2" y="T3"/>
                  </a:cxn>
                  <a:cxn ang="0">
                    <a:pos x="T4" y="T5"/>
                  </a:cxn>
                  <a:cxn ang="0">
                    <a:pos x="T6" y="T7"/>
                  </a:cxn>
                  <a:cxn ang="0">
                    <a:pos x="T8" y="T9"/>
                  </a:cxn>
                </a:cxnLst>
                <a:rect l="0" t="0" r="r" b="b"/>
                <a:pathLst>
                  <a:path w="7" h="15">
                    <a:moveTo>
                      <a:pt x="4" y="8"/>
                    </a:moveTo>
                    <a:lnTo>
                      <a:pt x="0" y="0"/>
                    </a:lnTo>
                    <a:lnTo>
                      <a:pt x="4" y="7"/>
                    </a:lnTo>
                    <a:lnTo>
                      <a:pt x="7" y="15"/>
                    </a:lnTo>
                    <a:lnTo>
                      <a:pt x="4" y="8"/>
                    </a:lnTo>
                    <a:close/>
                  </a:path>
                </a:pathLst>
              </a:custGeom>
              <a:grpFill/>
              <a:ln w="3175">
                <a:solidFill>
                  <a:srgbClr val="FF0000">
                    <a:alpha val="25000"/>
                  </a:srgbClr>
                </a:solidFill>
                <a:prstDash val="solid"/>
                <a:round/>
                <a:headEnd/>
                <a:tailEnd/>
              </a:ln>
            </p:spPr>
            <p:txBody>
              <a:bodyPr/>
              <a:lstStyle/>
              <a:p>
                <a:endParaRPr lang="it-IT"/>
              </a:p>
            </p:txBody>
          </p:sp>
          <p:sp>
            <p:nvSpPr>
              <p:cNvPr id="521" name="Line 512"/>
              <p:cNvSpPr>
                <a:spLocks noChangeShapeType="1"/>
              </p:cNvSpPr>
              <p:nvPr/>
            </p:nvSpPr>
            <p:spPr bwMode="auto">
              <a:xfrm>
                <a:off x="2061" y="87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522" name="Freeform 513"/>
              <p:cNvSpPr>
                <a:spLocks/>
              </p:cNvSpPr>
              <p:nvPr/>
            </p:nvSpPr>
            <p:spPr bwMode="auto">
              <a:xfrm>
                <a:off x="2054" y="858"/>
                <a:ext cx="7" cy="16"/>
              </a:xfrm>
              <a:custGeom>
                <a:avLst/>
                <a:gdLst>
                  <a:gd name="T0" fmla="*/ 3 w 7"/>
                  <a:gd name="T1" fmla="*/ 9 h 16"/>
                  <a:gd name="T2" fmla="*/ 0 w 7"/>
                  <a:gd name="T3" fmla="*/ 0 h 16"/>
                  <a:gd name="T4" fmla="*/ 3 w 7"/>
                  <a:gd name="T5" fmla="*/ 8 h 16"/>
                  <a:gd name="T6" fmla="*/ 7 w 7"/>
                  <a:gd name="T7" fmla="*/ 16 h 16"/>
                  <a:gd name="T8" fmla="*/ 3 w 7"/>
                  <a:gd name="T9" fmla="*/ 9 h 16"/>
                </a:gdLst>
                <a:ahLst/>
                <a:cxnLst>
                  <a:cxn ang="0">
                    <a:pos x="T0" y="T1"/>
                  </a:cxn>
                  <a:cxn ang="0">
                    <a:pos x="T2" y="T3"/>
                  </a:cxn>
                  <a:cxn ang="0">
                    <a:pos x="T4" y="T5"/>
                  </a:cxn>
                  <a:cxn ang="0">
                    <a:pos x="T6" y="T7"/>
                  </a:cxn>
                  <a:cxn ang="0">
                    <a:pos x="T8" y="T9"/>
                  </a:cxn>
                </a:cxnLst>
                <a:rect l="0" t="0" r="r" b="b"/>
                <a:pathLst>
                  <a:path w="7" h="16">
                    <a:moveTo>
                      <a:pt x="3" y="9"/>
                    </a:moveTo>
                    <a:lnTo>
                      <a:pt x="0" y="0"/>
                    </a:lnTo>
                    <a:lnTo>
                      <a:pt x="3" y="8"/>
                    </a:lnTo>
                    <a:lnTo>
                      <a:pt x="7" y="16"/>
                    </a:lnTo>
                    <a:lnTo>
                      <a:pt x="3" y="9"/>
                    </a:lnTo>
                    <a:close/>
                  </a:path>
                </a:pathLst>
              </a:custGeom>
              <a:grpFill/>
              <a:ln w="3175">
                <a:solidFill>
                  <a:srgbClr val="FF0000">
                    <a:alpha val="25000"/>
                  </a:srgbClr>
                </a:solidFill>
                <a:prstDash val="solid"/>
                <a:round/>
                <a:headEnd/>
                <a:tailEnd/>
              </a:ln>
            </p:spPr>
            <p:txBody>
              <a:bodyPr/>
              <a:lstStyle/>
              <a:p>
                <a:endParaRPr lang="it-IT"/>
              </a:p>
            </p:txBody>
          </p:sp>
          <p:sp>
            <p:nvSpPr>
              <p:cNvPr id="523" name="Line 514"/>
              <p:cNvSpPr>
                <a:spLocks noChangeShapeType="1"/>
              </p:cNvSpPr>
              <p:nvPr/>
            </p:nvSpPr>
            <p:spPr bwMode="auto">
              <a:xfrm>
                <a:off x="2057" y="867"/>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524" name="Freeform 515"/>
              <p:cNvSpPr>
                <a:spLocks/>
              </p:cNvSpPr>
              <p:nvPr/>
            </p:nvSpPr>
            <p:spPr bwMode="auto">
              <a:xfrm>
                <a:off x="2047" y="842"/>
                <a:ext cx="10" cy="24"/>
              </a:xfrm>
              <a:custGeom>
                <a:avLst/>
                <a:gdLst>
                  <a:gd name="T0" fmla="*/ 7 w 10"/>
                  <a:gd name="T1" fmla="*/ 16 h 24"/>
                  <a:gd name="T2" fmla="*/ 0 w 10"/>
                  <a:gd name="T3" fmla="*/ 0 h 24"/>
                  <a:gd name="T4" fmla="*/ 3 w 10"/>
                  <a:gd name="T5" fmla="*/ 7 h 24"/>
                  <a:gd name="T6" fmla="*/ 10 w 10"/>
                  <a:gd name="T7" fmla="*/ 24 h 24"/>
                  <a:gd name="T8" fmla="*/ 7 w 10"/>
                  <a:gd name="T9" fmla="*/ 16 h 24"/>
                </a:gdLst>
                <a:ahLst/>
                <a:cxnLst>
                  <a:cxn ang="0">
                    <a:pos x="T0" y="T1"/>
                  </a:cxn>
                  <a:cxn ang="0">
                    <a:pos x="T2" y="T3"/>
                  </a:cxn>
                  <a:cxn ang="0">
                    <a:pos x="T4" y="T5"/>
                  </a:cxn>
                  <a:cxn ang="0">
                    <a:pos x="T6" y="T7"/>
                  </a:cxn>
                  <a:cxn ang="0">
                    <a:pos x="T8" y="T9"/>
                  </a:cxn>
                </a:cxnLst>
                <a:rect l="0" t="0" r="r" b="b"/>
                <a:pathLst>
                  <a:path w="10" h="24">
                    <a:moveTo>
                      <a:pt x="7" y="16"/>
                    </a:moveTo>
                    <a:lnTo>
                      <a:pt x="0" y="0"/>
                    </a:lnTo>
                    <a:lnTo>
                      <a:pt x="3" y="7"/>
                    </a:lnTo>
                    <a:lnTo>
                      <a:pt x="10" y="24"/>
                    </a:lnTo>
                    <a:lnTo>
                      <a:pt x="7" y="16"/>
                    </a:lnTo>
                    <a:close/>
                  </a:path>
                </a:pathLst>
              </a:custGeom>
              <a:grpFill/>
              <a:ln w="3175">
                <a:solidFill>
                  <a:srgbClr val="FF0000">
                    <a:alpha val="25000"/>
                  </a:srgbClr>
                </a:solidFill>
                <a:prstDash val="solid"/>
                <a:round/>
                <a:headEnd/>
                <a:tailEnd/>
              </a:ln>
            </p:spPr>
            <p:txBody>
              <a:bodyPr/>
              <a:lstStyle/>
              <a:p>
                <a:endParaRPr lang="it-IT"/>
              </a:p>
            </p:txBody>
          </p:sp>
          <p:sp>
            <p:nvSpPr>
              <p:cNvPr id="525" name="Line 516"/>
              <p:cNvSpPr>
                <a:spLocks noChangeShapeType="1"/>
              </p:cNvSpPr>
              <p:nvPr/>
            </p:nvSpPr>
            <p:spPr bwMode="auto">
              <a:xfrm>
                <a:off x="2054" y="858"/>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526" name="Freeform 517"/>
              <p:cNvSpPr>
                <a:spLocks/>
              </p:cNvSpPr>
              <p:nvPr/>
            </p:nvSpPr>
            <p:spPr bwMode="auto">
              <a:xfrm>
                <a:off x="2039" y="825"/>
                <a:ext cx="11" cy="24"/>
              </a:xfrm>
              <a:custGeom>
                <a:avLst/>
                <a:gdLst>
                  <a:gd name="T0" fmla="*/ 8 w 11"/>
                  <a:gd name="T1" fmla="*/ 17 h 24"/>
                  <a:gd name="T2" fmla="*/ 0 w 11"/>
                  <a:gd name="T3" fmla="*/ 0 h 24"/>
                  <a:gd name="T4" fmla="*/ 4 w 11"/>
                  <a:gd name="T5" fmla="*/ 8 h 24"/>
                  <a:gd name="T6" fmla="*/ 11 w 11"/>
                  <a:gd name="T7" fmla="*/ 24 h 24"/>
                  <a:gd name="T8" fmla="*/ 8 w 11"/>
                  <a:gd name="T9" fmla="*/ 17 h 24"/>
                </a:gdLst>
                <a:ahLst/>
                <a:cxnLst>
                  <a:cxn ang="0">
                    <a:pos x="T0" y="T1"/>
                  </a:cxn>
                  <a:cxn ang="0">
                    <a:pos x="T2" y="T3"/>
                  </a:cxn>
                  <a:cxn ang="0">
                    <a:pos x="T4" y="T5"/>
                  </a:cxn>
                  <a:cxn ang="0">
                    <a:pos x="T6" y="T7"/>
                  </a:cxn>
                  <a:cxn ang="0">
                    <a:pos x="T8" y="T9"/>
                  </a:cxn>
                </a:cxnLst>
                <a:rect l="0" t="0" r="r" b="b"/>
                <a:pathLst>
                  <a:path w="11" h="24">
                    <a:moveTo>
                      <a:pt x="8" y="17"/>
                    </a:moveTo>
                    <a:lnTo>
                      <a:pt x="0" y="0"/>
                    </a:lnTo>
                    <a:lnTo>
                      <a:pt x="4" y="8"/>
                    </a:lnTo>
                    <a:lnTo>
                      <a:pt x="11" y="24"/>
                    </a:lnTo>
                    <a:lnTo>
                      <a:pt x="8" y="17"/>
                    </a:lnTo>
                    <a:close/>
                  </a:path>
                </a:pathLst>
              </a:custGeom>
              <a:grpFill/>
              <a:ln w="3175">
                <a:solidFill>
                  <a:srgbClr val="FF0000">
                    <a:alpha val="25000"/>
                  </a:srgbClr>
                </a:solidFill>
                <a:prstDash val="solid"/>
                <a:round/>
                <a:headEnd/>
                <a:tailEnd/>
              </a:ln>
            </p:spPr>
            <p:txBody>
              <a:bodyPr/>
              <a:lstStyle/>
              <a:p>
                <a:endParaRPr lang="it-IT"/>
              </a:p>
            </p:txBody>
          </p:sp>
          <p:sp>
            <p:nvSpPr>
              <p:cNvPr id="527" name="Line 518"/>
              <p:cNvSpPr>
                <a:spLocks noChangeShapeType="1"/>
              </p:cNvSpPr>
              <p:nvPr/>
            </p:nvSpPr>
            <p:spPr bwMode="auto">
              <a:xfrm>
                <a:off x="2047" y="84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528" name="Freeform 519"/>
              <p:cNvSpPr>
                <a:spLocks/>
              </p:cNvSpPr>
              <p:nvPr/>
            </p:nvSpPr>
            <p:spPr bwMode="auto">
              <a:xfrm>
                <a:off x="2034" y="813"/>
                <a:ext cx="9" cy="20"/>
              </a:xfrm>
              <a:custGeom>
                <a:avLst/>
                <a:gdLst>
                  <a:gd name="T0" fmla="*/ 5 w 9"/>
                  <a:gd name="T1" fmla="*/ 12 h 20"/>
                  <a:gd name="T2" fmla="*/ 0 w 9"/>
                  <a:gd name="T3" fmla="*/ 0 h 20"/>
                  <a:gd name="T4" fmla="*/ 3 w 9"/>
                  <a:gd name="T5" fmla="*/ 7 h 20"/>
                  <a:gd name="T6" fmla="*/ 9 w 9"/>
                  <a:gd name="T7" fmla="*/ 20 h 20"/>
                  <a:gd name="T8" fmla="*/ 5 w 9"/>
                  <a:gd name="T9" fmla="*/ 12 h 20"/>
                </a:gdLst>
                <a:ahLst/>
                <a:cxnLst>
                  <a:cxn ang="0">
                    <a:pos x="T0" y="T1"/>
                  </a:cxn>
                  <a:cxn ang="0">
                    <a:pos x="T2" y="T3"/>
                  </a:cxn>
                  <a:cxn ang="0">
                    <a:pos x="T4" y="T5"/>
                  </a:cxn>
                  <a:cxn ang="0">
                    <a:pos x="T6" y="T7"/>
                  </a:cxn>
                  <a:cxn ang="0">
                    <a:pos x="T8" y="T9"/>
                  </a:cxn>
                </a:cxnLst>
                <a:rect l="0" t="0" r="r" b="b"/>
                <a:pathLst>
                  <a:path w="9" h="20">
                    <a:moveTo>
                      <a:pt x="5" y="12"/>
                    </a:moveTo>
                    <a:lnTo>
                      <a:pt x="0" y="0"/>
                    </a:lnTo>
                    <a:lnTo>
                      <a:pt x="3" y="7"/>
                    </a:lnTo>
                    <a:lnTo>
                      <a:pt x="9" y="20"/>
                    </a:lnTo>
                    <a:lnTo>
                      <a:pt x="5" y="12"/>
                    </a:lnTo>
                    <a:close/>
                  </a:path>
                </a:pathLst>
              </a:custGeom>
              <a:grpFill/>
              <a:ln w="3175">
                <a:solidFill>
                  <a:srgbClr val="FF0000">
                    <a:alpha val="25000"/>
                  </a:srgbClr>
                </a:solidFill>
                <a:prstDash val="solid"/>
                <a:round/>
                <a:headEnd/>
                <a:tailEnd/>
              </a:ln>
            </p:spPr>
            <p:txBody>
              <a:bodyPr/>
              <a:lstStyle/>
              <a:p>
                <a:endParaRPr lang="it-IT"/>
              </a:p>
            </p:txBody>
          </p:sp>
          <p:sp>
            <p:nvSpPr>
              <p:cNvPr id="529" name="Line 520"/>
              <p:cNvSpPr>
                <a:spLocks noChangeShapeType="1"/>
              </p:cNvSpPr>
              <p:nvPr/>
            </p:nvSpPr>
            <p:spPr bwMode="auto">
              <a:xfrm>
                <a:off x="2039" y="82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530" name="Freeform 521"/>
              <p:cNvSpPr>
                <a:spLocks/>
              </p:cNvSpPr>
              <p:nvPr/>
            </p:nvSpPr>
            <p:spPr bwMode="auto">
              <a:xfrm>
                <a:off x="2034" y="799"/>
                <a:ext cx="27" cy="21"/>
              </a:xfrm>
              <a:custGeom>
                <a:avLst/>
                <a:gdLst>
                  <a:gd name="T0" fmla="*/ 0 w 27"/>
                  <a:gd name="T1" fmla="*/ 14 h 21"/>
                  <a:gd name="T2" fmla="*/ 24 w 27"/>
                  <a:gd name="T3" fmla="*/ 0 h 21"/>
                  <a:gd name="T4" fmla="*/ 27 w 27"/>
                  <a:gd name="T5" fmla="*/ 7 h 21"/>
                  <a:gd name="T6" fmla="*/ 3 w 27"/>
                  <a:gd name="T7" fmla="*/ 21 h 21"/>
                  <a:gd name="T8" fmla="*/ 0 w 27"/>
                  <a:gd name="T9" fmla="*/ 14 h 21"/>
                </a:gdLst>
                <a:ahLst/>
                <a:cxnLst>
                  <a:cxn ang="0">
                    <a:pos x="T0" y="T1"/>
                  </a:cxn>
                  <a:cxn ang="0">
                    <a:pos x="T2" y="T3"/>
                  </a:cxn>
                  <a:cxn ang="0">
                    <a:pos x="T4" y="T5"/>
                  </a:cxn>
                  <a:cxn ang="0">
                    <a:pos x="T6" y="T7"/>
                  </a:cxn>
                  <a:cxn ang="0">
                    <a:pos x="T8" y="T9"/>
                  </a:cxn>
                </a:cxnLst>
                <a:rect l="0" t="0" r="r" b="b"/>
                <a:pathLst>
                  <a:path w="27" h="21">
                    <a:moveTo>
                      <a:pt x="0" y="14"/>
                    </a:moveTo>
                    <a:lnTo>
                      <a:pt x="24" y="0"/>
                    </a:lnTo>
                    <a:lnTo>
                      <a:pt x="27" y="7"/>
                    </a:lnTo>
                    <a:lnTo>
                      <a:pt x="3" y="21"/>
                    </a:lnTo>
                    <a:lnTo>
                      <a:pt x="0" y="14"/>
                    </a:lnTo>
                    <a:close/>
                  </a:path>
                </a:pathLst>
              </a:custGeom>
              <a:grpFill/>
              <a:ln w="3175">
                <a:solidFill>
                  <a:srgbClr val="FF0000">
                    <a:alpha val="25000"/>
                  </a:srgbClr>
                </a:solidFill>
                <a:prstDash val="solid"/>
                <a:round/>
                <a:headEnd/>
                <a:tailEnd/>
              </a:ln>
            </p:spPr>
            <p:txBody>
              <a:bodyPr/>
              <a:lstStyle/>
              <a:p>
                <a:endParaRPr lang="it-IT"/>
              </a:p>
            </p:txBody>
          </p:sp>
          <p:sp>
            <p:nvSpPr>
              <p:cNvPr id="531" name="Line 522"/>
              <p:cNvSpPr>
                <a:spLocks noChangeShapeType="1"/>
              </p:cNvSpPr>
              <p:nvPr/>
            </p:nvSpPr>
            <p:spPr bwMode="auto">
              <a:xfrm>
                <a:off x="2034" y="81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532" name="Freeform 523"/>
              <p:cNvSpPr>
                <a:spLocks/>
              </p:cNvSpPr>
              <p:nvPr/>
            </p:nvSpPr>
            <p:spPr bwMode="auto">
              <a:xfrm>
                <a:off x="2160" y="1751"/>
                <a:ext cx="10" cy="57"/>
              </a:xfrm>
              <a:custGeom>
                <a:avLst/>
                <a:gdLst>
                  <a:gd name="T0" fmla="*/ 0 w 10"/>
                  <a:gd name="T1" fmla="*/ 51 h 57"/>
                  <a:gd name="T2" fmla="*/ 6 w 10"/>
                  <a:gd name="T3" fmla="*/ 0 h 57"/>
                  <a:gd name="T4" fmla="*/ 10 w 10"/>
                  <a:gd name="T5" fmla="*/ 6 h 57"/>
                  <a:gd name="T6" fmla="*/ 4 w 10"/>
                  <a:gd name="T7" fmla="*/ 57 h 57"/>
                  <a:gd name="T8" fmla="*/ 0 w 10"/>
                  <a:gd name="T9" fmla="*/ 51 h 57"/>
                </a:gdLst>
                <a:ahLst/>
                <a:cxnLst>
                  <a:cxn ang="0">
                    <a:pos x="T0" y="T1"/>
                  </a:cxn>
                  <a:cxn ang="0">
                    <a:pos x="T2" y="T3"/>
                  </a:cxn>
                  <a:cxn ang="0">
                    <a:pos x="T4" y="T5"/>
                  </a:cxn>
                  <a:cxn ang="0">
                    <a:pos x="T6" y="T7"/>
                  </a:cxn>
                  <a:cxn ang="0">
                    <a:pos x="T8" y="T9"/>
                  </a:cxn>
                </a:cxnLst>
                <a:rect l="0" t="0" r="r" b="b"/>
                <a:pathLst>
                  <a:path w="10" h="57">
                    <a:moveTo>
                      <a:pt x="0" y="51"/>
                    </a:moveTo>
                    <a:lnTo>
                      <a:pt x="6" y="0"/>
                    </a:lnTo>
                    <a:lnTo>
                      <a:pt x="10" y="6"/>
                    </a:lnTo>
                    <a:lnTo>
                      <a:pt x="4" y="57"/>
                    </a:lnTo>
                    <a:lnTo>
                      <a:pt x="0" y="51"/>
                    </a:lnTo>
                    <a:close/>
                  </a:path>
                </a:pathLst>
              </a:custGeom>
              <a:grpFill/>
              <a:ln w="3175">
                <a:solidFill>
                  <a:srgbClr val="FF0000">
                    <a:alpha val="25000"/>
                  </a:srgbClr>
                </a:solidFill>
                <a:prstDash val="solid"/>
                <a:round/>
                <a:headEnd/>
                <a:tailEnd/>
              </a:ln>
            </p:spPr>
            <p:txBody>
              <a:bodyPr/>
              <a:lstStyle/>
              <a:p>
                <a:endParaRPr lang="it-IT"/>
              </a:p>
            </p:txBody>
          </p:sp>
          <p:sp>
            <p:nvSpPr>
              <p:cNvPr id="533" name="Line 524"/>
              <p:cNvSpPr>
                <a:spLocks noChangeShapeType="1"/>
              </p:cNvSpPr>
              <p:nvPr/>
            </p:nvSpPr>
            <p:spPr bwMode="auto">
              <a:xfrm>
                <a:off x="2160" y="18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34" name="Freeform 525"/>
              <p:cNvSpPr>
                <a:spLocks/>
              </p:cNvSpPr>
              <p:nvPr/>
            </p:nvSpPr>
            <p:spPr bwMode="auto">
              <a:xfrm>
                <a:off x="1775" y="1678"/>
                <a:ext cx="12" cy="16"/>
              </a:xfrm>
              <a:custGeom>
                <a:avLst/>
                <a:gdLst>
                  <a:gd name="T0" fmla="*/ 0 w 12"/>
                  <a:gd name="T1" fmla="*/ 0 h 16"/>
                  <a:gd name="T2" fmla="*/ 8 w 12"/>
                  <a:gd name="T3" fmla="*/ 11 h 16"/>
                  <a:gd name="T4" fmla="*/ 12 w 12"/>
                  <a:gd name="T5" fmla="*/ 16 h 16"/>
                  <a:gd name="T6" fmla="*/ 4 w 12"/>
                  <a:gd name="T7" fmla="*/ 5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lnTo>
                      <a:pt x="8" y="11"/>
                    </a:lnTo>
                    <a:lnTo>
                      <a:pt x="12" y="16"/>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35" name="Line 526"/>
              <p:cNvSpPr>
                <a:spLocks noChangeShapeType="1"/>
              </p:cNvSpPr>
              <p:nvPr/>
            </p:nvSpPr>
            <p:spPr bwMode="auto">
              <a:xfrm>
                <a:off x="1775" y="167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36" name="Freeform 527"/>
              <p:cNvSpPr>
                <a:spLocks/>
              </p:cNvSpPr>
              <p:nvPr/>
            </p:nvSpPr>
            <p:spPr bwMode="auto">
              <a:xfrm>
                <a:off x="1783" y="1689"/>
                <a:ext cx="13" cy="16"/>
              </a:xfrm>
              <a:custGeom>
                <a:avLst/>
                <a:gdLst>
                  <a:gd name="T0" fmla="*/ 0 w 13"/>
                  <a:gd name="T1" fmla="*/ 0 h 16"/>
                  <a:gd name="T2" fmla="*/ 9 w 13"/>
                  <a:gd name="T3" fmla="*/ 10 h 16"/>
                  <a:gd name="T4" fmla="*/ 13 w 13"/>
                  <a:gd name="T5" fmla="*/ 16 h 16"/>
                  <a:gd name="T6" fmla="*/ 4 w 13"/>
                  <a:gd name="T7" fmla="*/ 5 h 16"/>
                  <a:gd name="T8" fmla="*/ 0 w 13"/>
                  <a:gd name="T9" fmla="*/ 0 h 16"/>
                </a:gdLst>
                <a:ahLst/>
                <a:cxnLst>
                  <a:cxn ang="0">
                    <a:pos x="T0" y="T1"/>
                  </a:cxn>
                  <a:cxn ang="0">
                    <a:pos x="T2" y="T3"/>
                  </a:cxn>
                  <a:cxn ang="0">
                    <a:pos x="T4" y="T5"/>
                  </a:cxn>
                  <a:cxn ang="0">
                    <a:pos x="T6" y="T7"/>
                  </a:cxn>
                  <a:cxn ang="0">
                    <a:pos x="T8" y="T9"/>
                  </a:cxn>
                </a:cxnLst>
                <a:rect l="0" t="0" r="r" b="b"/>
                <a:pathLst>
                  <a:path w="13" h="16">
                    <a:moveTo>
                      <a:pt x="0" y="0"/>
                    </a:moveTo>
                    <a:lnTo>
                      <a:pt x="9" y="10"/>
                    </a:lnTo>
                    <a:lnTo>
                      <a:pt x="13" y="16"/>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37" name="Line 528"/>
              <p:cNvSpPr>
                <a:spLocks noChangeShapeType="1"/>
              </p:cNvSpPr>
              <p:nvPr/>
            </p:nvSpPr>
            <p:spPr bwMode="auto">
              <a:xfrm>
                <a:off x="1783" y="1689"/>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38" name="Freeform 529"/>
              <p:cNvSpPr>
                <a:spLocks/>
              </p:cNvSpPr>
              <p:nvPr/>
            </p:nvSpPr>
            <p:spPr bwMode="auto">
              <a:xfrm>
                <a:off x="1792" y="1699"/>
                <a:ext cx="13" cy="16"/>
              </a:xfrm>
              <a:custGeom>
                <a:avLst/>
                <a:gdLst>
                  <a:gd name="T0" fmla="*/ 0 w 13"/>
                  <a:gd name="T1" fmla="*/ 0 h 16"/>
                  <a:gd name="T2" fmla="*/ 9 w 13"/>
                  <a:gd name="T3" fmla="*/ 10 h 16"/>
                  <a:gd name="T4" fmla="*/ 13 w 13"/>
                  <a:gd name="T5" fmla="*/ 16 h 16"/>
                  <a:gd name="T6" fmla="*/ 4 w 13"/>
                  <a:gd name="T7" fmla="*/ 6 h 16"/>
                  <a:gd name="T8" fmla="*/ 0 w 13"/>
                  <a:gd name="T9" fmla="*/ 0 h 16"/>
                </a:gdLst>
                <a:ahLst/>
                <a:cxnLst>
                  <a:cxn ang="0">
                    <a:pos x="T0" y="T1"/>
                  </a:cxn>
                  <a:cxn ang="0">
                    <a:pos x="T2" y="T3"/>
                  </a:cxn>
                  <a:cxn ang="0">
                    <a:pos x="T4" y="T5"/>
                  </a:cxn>
                  <a:cxn ang="0">
                    <a:pos x="T6" y="T7"/>
                  </a:cxn>
                  <a:cxn ang="0">
                    <a:pos x="T8" y="T9"/>
                  </a:cxn>
                </a:cxnLst>
                <a:rect l="0" t="0" r="r" b="b"/>
                <a:pathLst>
                  <a:path w="13" h="16">
                    <a:moveTo>
                      <a:pt x="0" y="0"/>
                    </a:moveTo>
                    <a:lnTo>
                      <a:pt x="9" y="10"/>
                    </a:lnTo>
                    <a:lnTo>
                      <a:pt x="13" y="1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39" name="Line 530"/>
              <p:cNvSpPr>
                <a:spLocks noChangeShapeType="1"/>
              </p:cNvSpPr>
              <p:nvPr/>
            </p:nvSpPr>
            <p:spPr bwMode="auto">
              <a:xfrm>
                <a:off x="1792" y="169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40" name="Freeform 531"/>
              <p:cNvSpPr>
                <a:spLocks/>
              </p:cNvSpPr>
              <p:nvPr/>
            </p:nvSpPr>
            <p:spPr bwMode="auto">
              <a:xfrm>
                <a:off x="1801" y="1709"/>
                <a:ext cx="15" cy="16"/>
              </a:xfrm>
              <a:custGeom>
                <a:avLst/>
                <a:gdLst>
                  <a:gd name="T0" fmla="*/ 0 w 15"/>
                  <a:gd name="T1" fmla="*/ 0 h 16"/>
                  <a:gd name="T2" fmla="*/ 11 w 15"/>
                  <a:gd name="T3" fmla="*/ 10 h 16"/>
                  <a:gd name="T4" fmla="*/ 15 w 15"/>
                  <a:gd name="T5" fmla="*/ 16 h 16"/>
                  <a:gd name="T6" fmla="*/ 4 w 15"/>
                  <a:gd name="T7" fmla="*/ 6 h 16"/>
                  <a:gd name="T8" fmla="*/ 0 w 15"/>
                  <a:gd name="T9" fmla="*/ 0 h 16"/>
                </a:gdLst>
                <a:ahLst/>
                <a:cxnLst>
                  <a:cxn ang="0">
                    <a:pos x="T0" y="T1"/>
                  </a:cxn>
                  <a:cxn ang="0">
                    <a:pos x="T2" y="T3"/>
                  </a:cxn>
                  <a:cxn ang="0">
                    <a:pos x="T4" y="T5"/>
                  </a:cxn>
                  <a:cxn ang="0">
                    <a:pos x="T6" y="T7"/>
                  </a:cxn>
                  <a:cxn ang="0">
                    <a:pos x="T8" y="T9"/>
                  </a:cxn>
                </a:cxnLst>
                <a:rect l="0" t="0" r="r" b="b"/>
                <a:pathLst>
                  <a:path w="15" h="16">
                    <a:moveTo>
                      <a:pt x="0" y="0"/>
                    </a:moveTo>
                    <a:lnTo>
                      <a:pt x="11" y="10"/>
                    </a:lnTo>
                    <a:lnTo>
                      <a:pt x="15" y="1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41" name="Line 532"/>
              <p:cNvSpPr>
                <a:spLocks noChangeShapeType="1"/>
              </p:cNvSpPr>
              <p:nvPr/>
            </p:nvSpPr>
            <p:spPr bwMode="auto">
              <a:xfrm>
                <a:off x="1801" y="170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42" name="Freeform 533"/>
              <p:cNvSpPr>
                <a:spLocks/>
              </p:cNvSpPr>
              <p:nvPr/>
            </p:nvSpPr>
            <p:spPr bwMode="auto">
              <a:xfrm>
                <a:off x="1812" y="1719"/>
                <a:ext cx="14" cy="16"/>
              </a:xfrm>
              <a:custGeom>
                <a:avLst/>
                <a:gdLst>
                  <a:gd name="T0" fmla="*/ 0 w 14"/>
                  <a:gd name="T1" fmla="*/ 0 h 16"/>
                  <a:gd name="T2" fmla="*/ 10 w 14"/>
                  <a:gd name="T3" fmla="*/ 10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43" name="Line 534"/>
              <p:cNvSpPr>
                <a:spLocks noChangeShapeType="1"/>
              </p:cNvSpPr>
              <p:nvPr/>
            </p:nvSpPr>
            <p:spPr bwMode="auto">
              <a:xfrm>
                <a:off x="1812" y="171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44" name="Freeform 535"/>
              <p:cNvSpPr>
                <a:spLocks/>
              </p:cNvSpPr>
              <p:nvPr/>
            </p:nvSpPr>
            <p:spPr bwMode="auto">
              <a:xfrm>
                <a:off x="1822" y="1729"/>
                <a:ext cx="15" cy="15"/>
              </a:xfrm>
              <a:custGeom>
                <a:avLst/>
                <a:gdLst>
                  <a:gd name="T0" fmla="*/ 0 w 15"/>
                  <a:gd name="T1" fmla="*/ 0 h 15"/>
                  <a:gd name="T2" fmla="*/ 11 w 15"/>
                  <a:gd name="T3" fmla="*/ 9 h 15"/>
                  <a:gd name="T4" fmla="*/ 15 w 15"/>
                  <a:gd name="T5" fmla="*/ 15 h 15"/>
                  <a:gd name="T6" fmla="*/ 4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1" y="9"/>
                    </a:lnTo>
                    <a:lnTo>
                      <a:pt x="15" y="15"/>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45" name="Line 536"/>
              <p:cNvSpPr>
                <a:spLocks noChangeShapeType="1"/>
              </p:cNvSpPr>
              <p:nvPr/>
            </p:nvSpPr>
            <p:spPr bwMode="auto">
              <a:xfrm>
                <a:off x="1822" y="172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46" name="Freeform 537"/>
              <p:cNvSpPr>
                <a:spLocks/>
              </p:cNvSpPr>
              <p:nvPr/>
            </p:nvSpPr>
            <p:spPr bwMode="auto">
              <a:xfrm>
                <a:off x="1833" y="1738"/>
                <a:ext cx="16" cy="15"/>
              </a:xfrm>
              <a:custGeom>
                <a:avLst/>
                <a:gdLst>
                  <a:gd name="T0" fmla="*/ 0 w 16"/>
                  <a:gd name="T1" fmla="*/ 0 h 15"/>
                  <a:gd name="T2" fmla="*/ 12 w 16"/>
                  <a:gd name="T3" fmla="*/ 9 h 15"/>
                  <a:gd name="T4" fmla="*/ 16 w 16"/>
                  <a:gd name="T5" fmla="*/ 15 h 15"/>
                  <a:gd name="T6" fmla="*/ 4 w 16"/>
                  <a:gd name="T7" fmla="*/ 6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12" y="9"/>
                    </a:lnTo>
                    <a:lnTo>
                      <a:pt x="16" y="15"/>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47" name="Line 538"/>
              <p:cNvSpPr>
                <a:spLocks noChangeShapeType="1"/>
              </p:cNvSpPr>
              <p:nvPr/>
            </p:nvSpPr>
            <p:spPr bwMode="auto">
              <a:xfrm>
                <a:off x="1833" y="173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48" name="Freeform 539"/>
              <p:cNvSpPr>
                <a:spLocks/>
              </p:cNvSpPr>
              <p:nvPr/>
            </p:nvSpPr>
            <p:spPr bwMode="auto">
              <a:xfrm>
                <a:off x="1845" y="1747"/>
                <a:ext cx="16" cy="15"/>
              </a:xfrm>
              <a:custGeom>
                <a:avLst/>
                <a:gdLst>
                  <a:gd name="T0" fmla="*/ 0 w 16"/>
                  <a:gd name="T1" fmla="*/ 0 h 15"/>
                  <a:gd name="T2" fmla="*/ 12 w 16"/>
                  <a:gd name="T3" fmla="*/ 9 h 15"/>
                  <a:gd name="T4" fmla="*/ 16 w 16"/>
                  <a:gd name="T5" fmla="*/ 15 h 15"/>
                  <a:gd name="T6" fmla="*/ 4 w 16"/>
                  <a:gd name="T7" fmla="*/ 6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12" y="9"/>
                    </a:lnTo>
                    <a:lnTo>
                      <a:pt x="16" y="15"/>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49" name="Line 540"/>
              <p:cNvSpPr>
                <a:spLocks noChangeShapeType="1"/>
              </p:cNvSpPr>
              <p:nvPr/>
            </p:nvSpPr>
            <p:spPr bwMode="auto">
              <a:xfrm>
                <a:off x="1845" y="174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50" name="Freeform 541"/>
              <p:cNvSpPr>
                <a:spLocks/>
              </p:cNvSpPr>
              <p:nvPr/>
            </p:nvSpPr>
            <p:spPr bwMode="auto">
              <a:xfrm>
                <a:off x="1857" y="1756"/>
                <a:ext cx="17" cy="14"/>
              </a:xfrm>
              <a:custGeom>
                <a:avLst/>
                <a:gdLst>
                  <a:gd name="T0" fmla="*/ 0 w 17"/>
                  <a:gd name="T1" fmla="*/ 0 h 14"/>
                  <a:gd name="T2" fmla="*/ 13 w 17"/>
                  <a:gd name="T3" fmla="*/ 8 h 14"/>
                  <a:gd name="T4" fmla="*/ 17 w 17"/>
                  <a:gd name="T5" fmla="*/ 14 h 14"/>
                  <a:gd name="T6" fmla="*/ 4 w 17"/>
                  <a:gd name="T7" fmla="*/ 6 h 14"/>
                  <a:gd name="T8" fmla="*/ 0 w 17"/>
                  <a:gd name="T9" fmla="*/ 0 h 14"/>
                </a:gdLst>
                <a:ahLst/>
                <a:cxnLst>
                  <a:cxn ang="0">
                    <a:pos x="T0" y="T1"/>
                  </a:cxn>
                  <a:cxn ang="0">
                    <a:pos x="T2" y="T3"/>
                  </a:cxn>
                  <a:cxn ang="0">
                    <a:pos x="T4" y="T5"/>
                  </a:cxn>
                  <a:cxn ang="0">
                    <a:pos x="T6" y="T7"/>
                  </a:cxn>
                  <a:cxn ang="0">
                    <a:pos x="T8" y="T9"/>
                  </a:cxn>
                </a:cxnLst>
                <a:rect l="0" t="0" r="r" b="b"/>
                <a:pathLst>
                  <a:path w="17" h="14">
                    <a:moveTo>
                      <a:pt x="0" y="0"/>
                    </a:moveTo>
                    <a:lnTo>
                      <a:pt x="13" y="8"/>
                    </a:lnTo>
                    <a:lnTo>
                      <a:pt x="17" y="14"/>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51" name="Line 542"/>
              <p:cNvSpPr>
                <a:spLocks noChangeShapeType="1"/>
              </p:cNvSpPr>
              <p:nvPr/>
            </p:nvSpPr>
            <p:spPr bwMode="auto">
              <a:xfrm>
                <a:off x="1857" y="175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52" name="Freeform 543"/>
              <p:cNvSpPr>
                <a:spLocks/>
              </p:cNvSpPr>
              <p:nvPr/>
            </p:nvSpPr>
            <p:spPr bwMode="auto">
              <a:xfrm>
                <a:off x="1870" y="1764"/>
                <a:ext cx="16" cy="14"/>
              </a:xfrm>
              <a:custGeom>
                <a:avLst/>
                <a:gdLst>
                  <a:gd name="T0" fmla="*/ 0 w 16"/>
                  <a:gd name="T1" fmla="*/ 0 h 14"/>
                  <a:gd name="T2" fmla="*/ 12 w 16"/>
                  <a:gd name="T3" fmla="*/ 8 h 14"/>
                  <a:gd name="T4" fmla="*/ 16 w 16"/>
                  <a:gd name="T5" fmla="*/ 14 h 14"/>
                  <a:gd name="T6" fmla="*/ 4 w 16"/>
                  <a:gd name="T7" fmla="*/ 6 h 14"/>
                  <a:gd name="T8" fmla="*/ 0 w 16"/>
                  <a:gd name="T9" fmla="*/ 0 h 14"/>
                </a:gdLst>
                <a:ahLst/>
                <a:cxnLst>
                  <a:cxn ang="0">
                    <a:pos x="T0" y="T1"/>
                  </a:cxn>
                  <a:cxn ang="0">
                    <a:pos x="T2" y="T3"/>
                  </a:cxn>
                  <a:cxn ang="0">
                    <a:pos x="T4" y="T5"/>
                  </a:cxn>
                  <a:cxn ang="0">
                    <a:pos x="T6" y="T7"/>
                  </a:cxn>
                  <a:cxn ang="0">
                    <a:pos x="T8" y="T9"/>
                  </a:cxn>
                </a:cxnLst>
                <a:rect l="0" t="0" r="r" b="b"/>
                <a:pathLst>
                  <a:path w="16" h="14">
                    <a:moveTo>
                      <a:pt x="0" y="0"/>
                    </a:moveTo>
                    <a:lnTo>
                      <a:pt x="12" y="8"/>
                    </a:lnTo>
                    <a:lnTo>
                      <a:pt x="16" y="14"/>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53" name="Line 544"/>
              <p:cNvSpPr>
                <a:spLocks noChangeShapeType="1"/>
              </p:cNvSpPr>
              <p:nvPr/>
            </p:nvSpPr>
            <p:spPr bwMode="auto">
              <a:xfrm>
                <a:off x="1870" y="1764"/>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54" name="Freeform 545"/>
              <p:cNvSpPr>
                <a:spLocks/>
              </p:cNvSpPr>
              <p:nvPr/>
            </p:nvSpPr>
            <p:spPr bwMode="auto">
              <a:xfrm>
                <a:off x="1882" y="1772"/>
                <a:ext cx="17" cy="14"/>
              </a:xfrm>
              <a:custGeom>
                <a:avLst/>
                <a:gdLst>
                  <a:gd name="T0" fmla="*/ 0 w 17"/>
                  <a:gd name="T1" fmla="*/ 0 h 14"/>
                  <a:gd name="T2" fmla="*/ 13 w 17"/>
                  <a:gd name="T3" fmla="*/ 8 h 14"/>
                  <a:gd name="T4" fmla="*/ 17 w 17"/>
                  <a:gd name="T5" fmla="*/ 14 h 14"/>
                  <a:gd name="T6" fmla="*/ 4 w 17"/>
                  <a:gd name="T7" fmla="*/ 6 h 14"/>
                  <a:gd name="T8" fmla="*/ 0 w 17"/>
                  <a:gd name="T9" fmla="*/ 0 h 14"/>
                </a:gdLst>
                <a:ahLst/>
                <a:cxnLst>
                  <a:cxn ang="0">
                    <a:pos x="T0" y="T1"/>
                  </a:cxn>
                  <a:cxn ang="0">
                    <a:pos x="T2" y="T3"/>
                  </a:cxn>
                  <a:cxn ang="0">
                    <a:pos x="T4" y="T5"/>
                  </a:cxn>
                  <a:cxn ang="0">
                    <a:pos x="T6" y="T7"/>
                  </a:cxn>
                  <a:cxn ang="0">
                    <a:pos x="T8" y="T9"/>
                  </a:cxn>
                </a:cxnLst>
                <a:rect l="0" t="0" r="r" b="b"/>
                <a:pathLst>
                  <a:path w="17" h="14">
                    <a:moveTo>
                      <a:pt x="0" y="0"/>
                    </a:moveTo>
                    <a:lnTo>
                      <a:pt x="13" y="8"/>
                    </a:lnTo>
                    <a:lnTo>
                      <a:pt x="17" y="14"/>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55" name="Line 546"/>
              <p:cNvSpPr>
                <a:spLocks noChangeShapeType="1"/>
              </p:cNvSpPr>
              <p:nvPr/>
            </p:nvSpPr>
            <p:spPr bwMode="auto">
              <a:xfrm>
                <a:off x="1882" y="177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56" name="Freeform 547"/>
              <p:cNvSpPr>
                <a:spLocks/>
              </p:cNvSpPr>
              <p:nvPr/>
            </p:nvSpPr>
            <p:spPr bwMode="auto">
              <a:xfrm>
                <a:off x="1895" y="1780"/>
                <a:ext cx="17" cy="13"/>
              </a:xfrm>
              <a:custGeom>
                <a:avLst/>
                <a:gdLst>
                  <a:gd name="T0" fmla="*/ 0 w 17"/>
                  <a:gd name="T1" fmla="*/ 0 h 13"/>
                  <a:gd name="T2" fmla="*/ 13 w 17"/>
                  <a:gd name="T3" fmla="*/ 7 h 13"/>
                  <a:gd name="T4" fmla="*/ 17 w 17"/>
                  <a:gd name="T5" fmla="*/ 13 h 13"/>
                  <a:gd name="T6" fmla="*/ 4 w 17"/>
                  <a:gd name="T7" fmla="*/ 6 h 13"/>
                  <a:gd name="T8" fmla="*/ 0 w 17"/>
                  <a:gd name="T9" fmla="*/ 0 h 13"/>
                </a:gdLst>
                <a:ahLst/>
                <a:cxnLst>
                  <a:cxn ang="0">
                    <a:pos x="T0" y="T1"/>
                  </a:cxn>
                  <a:cxn ang="0">
                    <a:pos x="T2" y="T3"/>
                  </a:cxn>
                  <a:cxn ang="0">
                    <a:pos x="T4" y="T5"/>
                  </a:cxn>
                  <a:cxn ang="0">
                    <a:pos x="T6" y="T7"/>
                  </a:cxn>
                  <a:cxn ang="0">
                    <a:pos x="T8" y="T9"/>
                  </a:cxn>
                </a:cxnLst>
                <a:rect l="0" t="0" r="r" b="b"/>
                <a:pathLst>
                  <a:path w="17" h="13">
                    <a:moveTo>
                      <a:pt x="0" y="0"/>
                    </a:moveTo>
                    <a:lnTo>
                      <a:pt x="13" y="7"/>
                    </a:lnTo>
                    <a:lnTo>
                      <a:pt x="17" y="13"/>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57" name="Line 548"/>
              <p:cNvSpPr>
                <a:spLocks noChangeShapeType="1"/>
              </p:cNvSpPr>
              <p:nvPr/>
            </p:nvSpPr>
            <p:spPr bwMode="auto">
              <a:xfrm>
                <a:off x="1895" y="178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58" name="Freeform 549"/>
              <p:cNvSpPr>
                <a:spLocks/>
              </p:cNvSpPr>
              <p:nvPr/>
            </p:nvSpPr>
            <p:spPr bwMode="auto">
              <a:xfrm>
                <a:off x="1908" y="1787"/>
                <a:ext cx="17" cy="12"/>
              </a:xfrm>
              <a:custGeom>
                <a:avLst/>
                <a:gdLst>
                  <a:gd name="T0" fmla="*/ 0 w 17"/>
                  <a:gd name="T1" fmla="*/ 0 h 12"/>
                  <a:gd name="T2" fmla="*/ 13 w 17"/>
                  <a:gd name="T3" fmla="*/ 7 h 12"/>
                  <a:gd name="T4" fmla="*/ 17 w 17"/>
                  <a:gd name="T5" fmla="*/ 12 h 12"/>
                  <a:gd name="T6" fmla="*/ 4 w 17"/>
                  <a:gd name="T7" fmla="*/ 6 h 12"/>
                  <a:gd name="T8" fmla="*/ 0 w 17"/>
                  <a:gd name="T9" fmla="*/ 0 h 12"/>
                </a:gdLst>
                <a:ahLst/>
                <a:cxnLst>
                  <a:cxn ang="0">
                    <a:pos x="T0" y="T1"/>
                  </a:cxn>
                  <a:cxn ang="0">
                    <a:pos x="T2" y="T3"/>
                  </a:cxn>
                  <a:cxn ang="0">
                    <a:pos x="T4" y="T5"/>
                  </a:cxn>
                  <a:cxn ang="0">
                    <a:pos x="T6" y="T7"/>
                  </a:cxn>
                  <a:cxn ang="0">
                    <a:pos x="T8" y="T9"/>
                  </a:cxn>
                </a:cxnLst>
                <a:rect l="0" t="0" r="r" b="b"/>
                <a:pathLst>
                  <a:path w="17" h="12">
                    <a:moveTo>
                      <a:pt x="0" y="0"/>
                    </a:moveTo>
                    <a:lnTo>
                      <a:pt x="13" y="7"/>
                    </a:lnTo>
                    <a:lnTo>
                      <a:pt x="17" y="12"/>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59" name="Line 550"/>
              <p:cNvSpPr>
                <a:spLocks noChangeShapeType="1"/>
              </p:cNvSpPr>
              <p:nvPr/>
            </p:nvSpPr>
            <p:spPr bwMode="auto">
              <a:xfrm>
                <a:off x="1908" y="178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60" name="Freeform 551"/>
              <p:cNvSpPr>
                <a:spLocks/>
              </p:cNvSpPr>
              <p:nvPr/>
            </p:nvSpPr>
            <p:spPr bwMode="auto">
              <a:xfrm>
                <a:off x="1921" y="1794"/>
                <a:ext cx="16" cy="11"/>
              </a:xfrm>
              <a:custGeom>
                <a:avLst/>
                <a:gdLst>
                  <a:gd name="T0" fmla="*/ 0 w 16"/>
                  <a:gd name="T1" fmla="*/ 0 h 11"/>
                  <a:gd name="T2" fmla="*/ 13 w 16"/>
                  <a:gd name="T3" fmla="*/ 6 h 11"/>
                  <a:gd name="T4" fmla="*/ 16 w 16"/>
                  <a:gd name="T5" fmla="*/ 11 h 11"/>
                  <a:gd name="T6" fmla="*/ 4 w 16"/>
                  <a:gd name="T7" fmla="*/ 5 h 11"/>
                  <a:gd name="T8" fmla="*/ 0 w 16"/>
                  <a:gd name="T9" fmla="*/ 0 h 11"/>
                </a:gdLst>
                <a:ahLst/>
                <a:cxnLst>
                  <a:cxn ang="0">
                    <a:pos x="T0" y="T1"/>
                  </a:cxn>
                  <a:cxn ang="0">
                    <a:pos x="T2" y="T3"/>
                  </a:cxn>
                  <a:cxn ang="0">
                    <a:pos x="T4" y="T5"/>
                  </a:cxn>
                  <a:cxn ang="0">
                    <a:pos x="T6" y="T7"/>
                  </a:cxn>
                  <a:cxn ang="0">
                    <a:pos x="T8" y="T9"/>
                  </a:cxn>
                </a:cxnLst>
                <a:rect l="0" t="0" r="r" b="b"/>
                <a:pathLst>
                  <a:path w="16" h="11">
                    <a:moveTo>
                      <a:pt x="0" y="0"/>
                    </a:moveTo>
                    <a:lnTo>
                      <a:pt x="13" y="6"/>
                    </a:lnTo>
                    <a:lnTo>
                      <a:pt x="16" y="11"/>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61" name="Line 552"/>
              <p:cNvSpPr>
                <a:spLocks noChangeShapeType="1"/>
              </p:cNvSpPr>
              <p:nvPr/>
            </p:nvSpPr>
            <p:spPr bwMode="auto">
              <a:xfrm>
                <a:off x="1921" y="1794"/>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62" name="Freeform 553"/>
              <p:cNvSpPr>
                <a:spLocks/>
              </p:cNvSpPr>
              <p:nvPr/>
            </p:nvSpPr>
            <p:spPr bwMode="auto">
              <a:xfrm>
                <a:off x="1934" y="1800"/>
                <a:ext cx="10" cy="8"/>
              </a:xfrm>
              <a:custGeom>
                <a:avLst/>
                <a:gdLst>
                  <a:gd name="T0" fmla="*/ 0 w 10"/>
                  <a:gd name="T1" fmla="*/ 0 h 8"/>
                  <a:gd name="T2" fmla="*/ 6 w 10"/>
                  <a:gd name="T3" fmla="*/ 2 h 8"/>
                  <a:gd name="T4" fmla="*/ 10 w 10"/>
                  <a:gd name="T5" fmla="*/ 8 h 8"/>
                  <a:gd name="T6" fmla="*/ 3 w 10"/>
                  <a:gd name="T7" fmla="*/ 5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3"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63" name="Line 554"/>
              <p:cNvSpPr>
                <a:spLocks noChangeShapeType="1"/>
              </p:cNvSpPr>
              <p:nvPr/>
            </p:nvSpPr>
            <p:spPr bwMode="auto">
              <a:xfrm>
                <a:off x="1934" y="1800"/>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564" name="Freeform 555"/>
              <p:cNvSpPr>
                <a:spLocks/>
              </p:cNvSpPr>
              <p:nvPr/>
            </p:nvSpPr>
            <p:spPr bwMode="auto">
              <a:xfrm>
                <a:off x="1940" y="1802"/>
                <a:ext cx="10" cy="9"/>
              </a:xfrm>
              <a:custGeom>
                <a:avLst/>
                <a:gdLst>
                  <a:gd name="T0" fmla="*/ 0 w 10"/>
                  <a:gd name="T1" fmla="*/ 0 h 9"/>
                  <a:gd name="T2" fmla="*/ 6 w 10"/>
                  <a:gd name="T3" fmla="*/ 3 h 9"/>
                  <a:gd name="T4" fmla="*/ 10 w 10"/>
                  <a:gd name="T5" fmla="*/ 9 h 9"/>
                  <a:gd name="T6" fmla="*/ 4 w 10"/>
                  <a:gd name="T7" fmla="*/ 6 h 9"/>
                  <a:gd name="T8" fmla="*/ 0 w 10"/>
                  <a:gd name="T9" fmla="*/ 0 h 9"/>
                </a:gdLst>
                <a:ahLst/>
                <a:cxnLst>
                  <a:cxn ang="0">
                    <a:pos x="T0" y="T1"/>
                  </a:cxn>
                  <a:cxn ang="0">
                    <a:pos x="T2" y="T3"/>
                  </a:cxn>
                  <a:cxn ang="0">
                    <a:pos x="T4" y="T5"/>
                  </a:cxn>
                  <a:cxn ang="0">
                    <a:pos x="T6" y="T7"/>
                  </a:cxn>
                  <a:cxn ang="0">
                    <a:pos x="T8" y="T9"/>
                  </a:cxn>
                </a:cxnLst>
                <a:rect l="0" t="0" r="r" b="b"/>
                <a:pathLst>
                  <a:path w="10" h="9">
                    <a:moveTo>
                      <a:pt x="0" y="0"/>
                    </a:moveTo>
                    <a:lnTo>
                      <a:pt x="6" y="3"/>
                    </a:lnTo>
                    <a:lnTo>
                      <a:pt x="10" y="9"/>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65" name="Line 556"/>
              <p:cNvSpPr>
                <a:spLocks noChangeShapeType="1"/>
              </p:cNvSpPr>
              <p:nvPr/>
            </p:nvSpPr>
            <p:spPr bwMode="auto">
              <a:xfrm>
                <a:off x="1940" y="18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66" name="Freeform 557"/>
              <p:cNvSpPr>
                <a:spLocks/>
              </p:cNvSpPr>
              <p:nvPr/>
            </p:nvSpPr>
            <p:spPr bwMode="auto">
              <a:xfrm>
                <a:off x="1946" y="1805"/>
                <a:ext cx="11" cy="8"/>
              </a:xfrm>
              <a:custGeom>
                <a:avLst/>
                <a:gdLst>
                  <a:gd name="T0" fmla="*/ 0 w 11"/>
                  <a:gd name="T1" fmla="*/ 0 h 8"/>
                  <a:gd name="T2" fmla="*/ 7 w 11"/>
                  <a:gd name="T3" fmla="*/ 3 h 8"/>
                  <a:gd name="T4" fmla="*/ 11 w 11"/>
                  <a:gd name="T5" fmla="*/ 8 h 8"/>
                  <a:gd name="T6" fmla="*/ 4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7" y="3"/>
                    </a:lnTo>
                    <a:lnTo>
                      <a:pt x="11"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67" name="Line 558"/>
              <p:cNvSpPr>
                <a:spLocks noChangeShapeType="1"/>
              </p:cNvSpPr>
              <p:nvPr/>
            </p:nvSpPr>
            <p:spPr bwMode="auto">
              <a:xfrm>
                <a:off x="1946" y="1805"/>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68" name="Freeform 559"/>
              <p:cNvSpPr>
                <a:spLocks/>
              </p:cNvSpPr>
              <p:nvPr/>
            </p:nvSpPr>
            <p:spPr bwMode="auto">
              <a:xfrm>
                <a:off x="1953" y="1808"/>
                <a:ext cx="10" cy="8"/>
              </a:xfrm>
              <a:custGeom>
                <a:avLst/>
                <a:gdLst>
                  <a:gd name="T0" fmla="*/ 0 w 10"/>
                  <a:gd name="T1" fmla="*/ 0 h 8"/>
                  <a:gd name="T2" fmla="*/ 6 w 10"/>
                  <a:gd name="T3" fmla="*/ 2 h 8"/>
                  <a:gd name="T4" fmla="*/ 10 w 10"/>
                  <a:gd name="T5" fmla="*/ 8 h 8"/>
                  <a:gd name="T6" fmla="*/ 4 w 10"/>
                  <a:gd name="T7" fmla="*/ 5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69" name="Line 560"/>
              <p:cNvSpPr>
                <a:spLocks noChangeShapeType="1"/>
              </p:cNvSpPr>
              <p:nvPr/>
            </p:nvSpPr>
            <p:spPr bwMode="auto">
              <a:xfrm>
                <a:off x="1953" y="180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70" name="Freeform 561"/>
              <p:cNvSpPr>
                <a:spLocks/>
              </p:cNvSpPr>
              <p:nvPr/>
            </p:nvSpPr>
            <p:spPr bwMode="auto">
              <a:xfrm>
                <a:off x="1959" y="1810"/>
                <a:ext cx="10" cy="8"/>
              </a:xfrm>
              <a:custGeom>
                <a:avLst/>
                <a:gdLst>
                  <a:gd name="T0" fmla="*/ 0 w 10"/>
                  <a:gd name="T1" fmla="*/ 0 h 8"/>
                  <a:gd name="T2" fmla="*/ 6 w 10"/>
                  <a:gd name="T3" fmla="*/ 2 h 8"/>
                  <a:gd name="T4" fmla="*/ 10 w 10"/>
                  <a:gd name="T5" fmla="*/ 8 h 8"/>
                  <a:gd name="T6" fmla="*/ 4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71" name="Line 562"/>
              <p:cNvSpPr>
                <a:spLocks noChangeShapeType="1"/>
              </p:cNvSpPr>
              <p:nvPr/>
            </p:nvSpPr>
            <p:spPr bwMode="auto">
              <a:xfrm>
                <a:off x="1959" y="181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72" name="Freeform 563"/>
              <p:cNvSpPr>
                <a:spLocks/>
              </p:cNvSpPr>
              <p:nvPr/>
            </p:nvSpPr>
            <p:spPr bwMode="auto">
              <a:xfrm>
                <a:off x="1965" y="1812"/>
                <a:ext cx="10" cy="8"/>
              </a:xfrm>
              <a:custGeom>
                <a:avLst/>
                <a:gdLst>
                  <a:gd name="T0" fmla="*/ 0 w 10"/>
                  <a:gd name="T1" fmla="*/ 0 h 8"/>
                  <a:gd name="T2" fmla="*/ 7 w 10"/>
                  <a:gd name="T3" fmla="*/ 2 h 8"/>
                  <a:gd name="T4" fmla="*/ 10 w 10"/>
                  <a:gd name="T5" fmla="*/ 8 h 8"/>
                  <a:gd name="T6" fmla="*/ 4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7" y="2"/>
                    </a:lnTo>
                    <a:lnTo>
                      <a:pt x="10"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73" name="Line 564"/>
              <p:cNvSpPr>
                <a:spLocks noChangeShapeType="1"/>
              </p:cNvSpPr>
              <p:nvPr/>
            </p:nvSpPr>
            <p:spPr bwMode="auto">
              <a:xfrm>
                <a:off x="1965" y="181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74" name="Freeform 565"/>
              <p:cNvSpPr>
                <a:spLocks/>
              </p:cNvSpPr>
              <p:nvPr/>
            </p:nvSpPr>
            <p:spPr bwMode="auto">
              <a:xfrm>
                <a:off x="1972" y="1814"/>
                <a:ext cx="10" cy="8"/>
              </a:xfrm>
              <a:custGeom>
                <a:avLst/>
                <a:gdLst>
                  <a:gd name="T0" fmla="*/ 0 w 10"/>
                  <a:gd name="T1" fmla="*/ 0 h 8"/>
                  <a:gd name="T2" fmla="*/ 6 w 10"/>
                  <a:gd name="T3" fmla="*/ 2 h 8"/>
                  <a:gd name="T4" fmla="*/ 10 w 10"/>
                  <a:gd name="T5" fmla="*/ 8 h 8"/>
                  <a:gd name="T6" fmla="*/ 3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3"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75" name="Line 566"/>
              <p:cNvSpPr>
                <a:spLocks noChangeShapeType="1"/>
              </p:cNvSpPr>
              <p:nvPr/>
            </p:nvSpPr>
            <p:spPr bwMode="auto">
              <a:xfrm>
                <a:off x="1972" y="181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76" name="Freeform 567"/>
              <p:cNvSpPr>
                <a:spLocks/>
              </p:cNvSpPr>
              <p:nvPr/>
            </p:nvSpPr>
            <p:spPr bwMode="auto">
              <a:xfrm>
                <a:off x="1978" y="1816"/>
                <a:ext cx="11" cy="8"/>
              </a:xfrm>
              <a:custGeom>
                <a:avLst/>
                <a:gdLst>
                  <a:gd name="T0" fmla="*/ 0 w 11"/>
                  <a:gd name="T1" fmla="*/ 0 h 8"/>
                  <a:gd name="T2" fmla="*/ 7 w 11"/>
                  <a:gd name="T3" fmla="*/ 2 h 8"/>
                  <a:gd name="T4" fmla="*/ 11 w 11"/>
                  <a:gd name="T5" fmla="*/ 8 h 8"/>
                  <a:gd name="T6" fmla="*/ 4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7" y="2"/>
                    </a:lnTo>
                    <a:lnTo>
                      <a:pt x="11"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77" name="Line 568"/>
              <p:cNvSpPr>
                <a:spLocks noChangeShapeType="1"/>
              </p:cNvSpPr>
              <p:nvPr/>
            </p:nvSpPr>
            <p:spPr bwMode="auto">
              <a:xfrm>
                <a:off x="1978" y="181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78" name="Freeform 569"/>
              <p:cNvSpPr>
                <a:spLocks/>
              </p:cNvSpPr>
              <p:nvPr/>
            </p:nvSpPr>
            <p:spPr bwMode="auto">
              <a:xfrm>
                <a:off x="1985" y="1818"/>
                <a:ext cx="11" cy="7"/>
              </a:xfrm>
              <a:custGeom>
                <a:avLst/>
                <a:gdLst>
                  <a:gd name="T0" fmla="*/ 0 w 11"/>
                  <a:gd name="T1" fmla="*/ 0 h 7"/>
                  <a:gd name="T2" fmla="*/ 7 w 11"/>
                  <a:gd name="T3" fmla="*/ 1 h 7"/>
                  <a:gd name="T4" fmla="*/ 11 w 11"/>
                  <a:gd name="T5" fmla="*/ 7 h 7"/>
                  <a:gd name="T6" fmla="*/ 4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7" y="1"/>
                    </a:lnTo>
                    <a:lnTo>
                      <a:pt x="11" y="7"/>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79" name="Line 570"/>
              <p:cNvSpPr>
                <a:spLocks noChangeShapeType="1"/>
              </p:cNvSpPr>
              <p:nvPr/>
            </p:nvSpPr>
            <p:spPr bwMode="auto">
              <a:xfrm>
                <a:off x="1985" y="181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80" name="Freeform 571"/>
              <p:cNvSpPr>
                <a:spLocks/>
              </p:cNvSpPr>
              <p:nvPr/>
            </p:nvSpPr>
            <p:spPr bwMode="auto">
              <a:xfrm>
                <a:off x="1992" y="1819"/>
                <a:ext cx="11" cy="7"/>
              </a:xfrm>
              <a:custGeom>
                <a:avLst/>
                <a:gdLst>
                  <a:gd name="T0" fmla="*/ 0 w 11"/>
                  <a:gd name="T1" fmla="*/ 0 h 7"/>
                  <a:gd name="T2" fmla="*/ 7 w 11"/>
                  <a:gd name="T3" fmla="*/ 1 h 7"/>
                  <a:gd name="T4" fmla="*/ 11 w 11"/>
                  <a:gd name="T5" fmla="*/ 7 h 7"/>
                  <a:gd name="T6" fmla="*/ 4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7" y="1"/>
                    </a:lnTo>
                    <a:lnTo>
                      <a:pt x="11" y="7"/>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81" name="Line 572"/>
              <p:cNvSpPr>
                <a:spLocks noChangeShapeType="1"/>
              </p:cNvSpPr>
              <p:nvPr/>
            </p:nvSpPr>
            <p:spPr bwMode="auto">
              <a:xfrm>
                <a:off x="1992" y="181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82" name="Freeform 573"/>
              <p:cNvSpPr>
                <a:spLocks/>
              </p:cNvSpPr>
              <p:nvPr/>
            </p:nvSpPr>
            <p:spPr bwMode="auto">
              <a:xfrm>
                <a:off x="1999" y="1820"/>
                <a:ext cx="11" cy="7"/>
              </a:xfrm>
              <a:custGeom>
                <a:avLst/>
                <a:gdLst>
                  <a:gd name="T0" fmla="*/ 0 w 11"/>
                  <a:gd name="T1" fmla="*/ 0 h 7"/>
                  <a:gd name="T2" fmla="*/ 7 w 11"/>
                  <a:gd name="T3" fmla="*/ 1 h 7"/>
                  <a:gd name="T4" fmla="*/ 11 w 11"/>
                  <a:gd name="T5" fmla="*/ 7 h 7"/>
                  <a:gd name="T6" fmla="*/ 4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7" y="1"/>
                    </a:lnTo>
                    <a:lnTo>
                      <a:pt x="11" y="7"/>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83" name="Line 574"/>
              <p:cNvSpPr>
                <a:spLocks noChangeShapeType="1"/>
              </p:cNvSpPr>
              <p:nvPr/>
            </p:nvSpPr>
            <p:spPr bwMode="auto">
              <a:xfrm>
                <a:off x="1999" y="182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84" name="Freeform 575"/>
              <p:cNvSpPr>
                <a:spLocks/>
              </p:cNvSpPr>
              <p:nvPr/>
            </p:nvSpPr>
            <p:spPr bwMode="auto">
              <a:xfrm>
                <a:off x="2006" y="1821"/>
                <a:ext cx="12" cy="6"/>
              </a:xfrm>
              <a:custGeom>
                <a:avLst/>
                <a:gdLst>
                  <a:gd name="T0" fmla="*/ 0 w 12"/>
                  <a:gd name="T1" fmla="*/ 0 h 6"/>
                  <a:gd name="T2" fmla="*/ 8 w 12"/>
                  <a:gd name="T3" fmla="*/ 0 h 6"/>
                  <a:gd name="T4" fmla="*/ 12 w 12"/>
                  <a:gd name="T5" fmla="*/ 6 h 6"/>
                  <a:gd name="T6" fmla="*/ 4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lnTo>
                      <a:pt x="8" y="0"/>
                    </a:lnTo>
                    <a:lnTo>
                      <a:pt x="12" y="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85" name="Line 576"/>
              <p:cNvSpPr>
                <a:spLocks noChangeShapeType="1"/>
              </p:cNvSpPr>
              <p:nvPr/>
            </p:nvSpPr>
            <p:spPr bwMode="auto">
              <a:xfrm>
                <a:off x="2006" y="182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86" name="Freeform 577"/>
              <p:cNvSpPr>
                <a:spLocks/>
              </p:cNvSpPr>
              <p:nvPr/>
            </p:nvSpPr>
            <p:spPr bwMode="auto">
              <a:xfrm>
                <a:off x="2014" y="1821"/>
                <a:ext cx="18" cy="6"/>
              </a:xfrm>
              <a:custGeom>
                <a:avLst/>
                <a:gdLst>
                  <a:gd name="T0" fmla="*/ 0 w 18"/>
                  <a:gd name="T1" fmla="*/ 0 h 6"/>
                  <a:gd name="T2" fmla="*/ 14 w 18"/>
                  <a:gd name="T3" fmla="*/ 1 h 6"/>
                  <a:gd name="T4" fmla="*/ 18 w 18"/>
                  <a:gd name="T5" fmla="*/ 6 h 6"/>
                  <a:gd name="T6" fmla="*/ 4 w 18"/>
                  <a:gd name="T7" fmla="*/ 6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14" y="1"/>
                    </a:lnTo>
                    <a:lnTo>
                      <a:pt x="18" y="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87" name="Line 578"/>
              <p:cNvSpPr>
                <a:spLocks noChangeShapeType="1"/>
              </p:cNvSpPr>
              <p:nvPr/>
            </p:nvSpPr>
            <p:spPr bwMode="auto">
              <a:xfrm>
                <a:off x="2014" y="182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88" name="Freeform 579"/>
              <p:cNvSpPr>
                <a:spLocks/>
              </p:cNvSpPr>
              <p:nvPr/>
            </p:nvSpPr>
            <p:spPr bwMode="auto">
              <a:xfrm>
                <a:off x="2028" y="1821"/>
                <a:ext cx="18" cy="6"/>
              </a:xfrm>
              <a:custGeom>
                <a:avLst/>
                <a:gdLst>
                  <a:gd name="T0" fmla="*/ 0 w 18"/>
                  <a:gd name="T1" fmla="*/ 1 h 6"/>
                  <a:gd name="T2" fmla="*/ 15 w 18"/>
                  <a:gd name="T3" fmla="*/ 0 h 6"/>
                  <a:gd name="T4" fmla="*/ 18 w 18"/>
                  <a:gd name="T5" fmla="*/ 6 h 6"/>
                  <a:gd name="T6" fmla="*/ 4 w 18"/>
                  <a:gd name="T7" fmla="*/ 6 h 6"/>
                  <a:gd name="T8" fmla="*/ 0 w 18"/>
                  <a:gd name="T9" fmla="*/ 1 h 6"/>
                </a:gdLst>
                <a:ahLst/>
                <a:cxnLst>
                  <a:cxn ang="0">
                    <a:pos x="T0" y="T1"/>
                  </a:cxn>
                  <a:cxn ang="0">
                    <a:pos x="T2" y="T3"/>
                  </a:cxn>
                  <a:cxn ang="0">
                    <a:pos x="T4" y="T5"/>
                  </a:cxn>
                  <a:cxn ang="0">
                    <a:pos x="T6" y="T7"/>
                  </a:cxn>
                  <a:cxn ang="0">
                    <a:pos x="T8" y="T9"/>
                  </a:cxn>
                </a:cxnLst>
                <a:rect l="0" t="0" r="r" b="b"/>
                <a:pathLst>
                  <a:path w="18" h="6">
                    <a:moveTo>
                      <a:pt x="0" y="1"/>
                    </a:moveTo>
                    <a:lnTo>
                      <a:pt x="15" y="0"/>
                    </a:lnTo>
                    <a:lnTo>
                      <a:pt x="18" y="6"/>
                    </a:lnTo>
                    <a:lnTo>
                      <a:pt x="4" y="6"/>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89" name="Line 580"/>
              <p:cNvSpPr>
                <a:spLocks noChangeShapeType="1"/>
              </p:cNvSpPr>
              <p:nvPr/>
            </p:nvSpPr>
            <p:spPr bwMode="auto">
              <a:xfrm>
                <a:off x="2028" y="1822"/>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90" name="Freeform 581"/>
              <p:cNvSpPr>
                <a:spLocks/>
              </p:cNvSpPr>
              <p:nvPr/>
            </p:nvSpPr>
            <p:spPr bwMode="auto">
              <a:xfrm>
                <a:off x="2043" y="1820"/>
                <a:ext cx="18" cy="7"/>
              </a:xfrm>
              <a:custGeom>
                <a:avLst/>
                <a:gdLst>
                  <a:gd name="T0" fmla="*/ 0 w 18"/>
                  <a:gd name="T1" fmla="*/ 1 h 7"/>
                  <a:gd name="T2" fmla="*/ 14 w 18"/>
                  <a:gd name="T3" fmla="*/ 0 h 7"/>
                  <a:gd name="T4" fmla="*/ 18 w 18"/>
                  <a:gd name="T5" fmla="*/ 6 h 7"/>
                  <a:gd name="T6" fmla="*/ 3 w 18"/>
                  <a:gd name="T7" fmla="*/ 7 h 7"/>
                  <a:gd name="T8" fmla="*/ 0 w 18"/>
                  <a:gd name="T9" fmla="*/ 1 h 7"/>
                </a:gdLst>
                <a:ahLst/>
                <a:cxnLst>
                  <a:cxn ang="0">
                    <a:pos x="T0" y="T1"/>
                  </a:cxn>
                  <a:cxn ang="0">
                    <a:pos x="T2" y="T3"/>
                  </a:cxn>
                  <a:cxn ang="0">
                    <a:pos x="T4" y="T5"/>
                  </a:cxn>
                  <a:cxn ang="0">
                    <a:pos x="T6" y="T7"/>
                  </a:cxn>
                  <a:cxn ang="0">
                    <a:pos x="T8" y="T9"/>
                  </a:cxn>
                </a:cxnLst>
                <a:rect l="0" t="0" r="r" b="b"/>
                <a:pathLst>
                  <a:path w="18" h="7">
                    <a:moveTo>
                      <a:pt x="0" y="1"/>
                    </a:moveTo>
                    <a:lnTo>
                      <a:pt x="14" y="0"/>
                    </a:lnTo>
                    <a:lnTo>
                      <a:pt x="18"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91" name="Line 582"/>
              <p:cNvSpPr>
                <a:spLocks noChangeShapeType="1"/>
              </p:cNvSpPr>
              <p:nvPr/>
            </p:nvSpPr>
            <p:spPr bwMode="auto">
              <a:xfrm>
                <a:off x="2043" y="1821"/>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92" name="Freeform 583"/>
              <p:cNvSpPr>
                <a:spLocks/>
              </p:cNvSpPr>
              <p:nvPr/>
            </p:nvSpPr>
            <p:spPr bwMode="auto">
              <a:xfrm>
                <a:off x="2057" y="1818"/>
                <a:ext cx="17" cy="8"/>
              </a:xfrm>
              <a:custGeom>
                <a:avLst/>
                <a:gdLst>
                  <a:gd name="T0" fmla="*/ 0 w 17"/>
                  <a:gd name="T1" fmla="*/ 2 h 8"/>
                  <a:gd name="T2" fmla="*/ 14 w 17"/>
                  <a:gd name="T3" fmla="*/ 0 h 8"/>
                  <a:gd name="T4" fmla="*/ 17 w 17"/>
                  <a:gd name="T5" fmla="*/ 6 h 8"/>
                  <a:gd name="T6" fmla="*/ 4 w 17"/>
                  <a:gd name="T7" fmla="*/ 8 h 8"/>
                  <a:gd name="T8" fmla="*/ 0 w 17"/>
                  <a:gd name="T9" fmla="*/ 2 h 8"/>
                </a:gdLst>
                <a:ahLst/>
                <a:cxnLst>
                  <a:cxn ang="0">
                    <a:pos x="T0" y="T1"/>
                  </a:cxn>
                  <a:cxn ang="0">
                    <a:pos x="T2" y="T3"/>
                  </a:cxn>
                  <a:cxn ang="0">
                    <a:pos x="T4" y="T5"/>
                  </a:cxn>
                  <a:cxn ang="0">
                    <a:pos x="T6" y="T7"/>
                  </a:cxn>
                  <a:cxn ang="0">
                    <a:pos x="T8" y="T9"/>
                  </a:cxn>
                </a:cxnLst>
                <a:rect l="0" t="0" r="r" b="b"/>
                <a:pathLst>
                  <a:path w="17" h="8">
                    <a:moveTo>
                      <a:pt x="0" y="2"/>
                    </a:moveTo>
                    <a:lnTo>
                      <a:pt x="14" y="0"/>
                    </a:lnTo>
                    <a:lnTo>
                      <a:pt x="17" y="6"/>
                    </a:lnTo>
                    <a:lnTo>
                      <a:pt x="4" y="8"/>
                    </a:lnTo>
                    <a:lnTo>
                      <a:pt x="0" y="2"/>
                    </a:lnTo>
                    <a:close/>
                  </a:path>
                </a:pathLst>
              </a:custGeom>
              <a:grpFill/>
              <a:ln w="3175">
                <a:solidFill>
                  <a:srgbClr val="FF0000">
                    <a:alpha val="25000"/>
                  </a:srgbClr>
                </a:solidFill>
                <a:prstDash val="solid"/>
                <a:round/>
                <a:headEnd/>
                <a:tailEnd/>
              </a:ln>
            </p:spPr>
            <p:txBody>
              <a:bodyPr/>
              <a:lstStyle/>
              <a:p>
                <a:endParaRPr lang="it-IT"/>
              </a:p>
            </p:txBody>
          </p:sp>
          <p:sp>
            <p:nvSpPr>
              <p:cNvPr id="593" name="Line 584"/>
              <p:cNvSpPr>
                <a:spLocks noChangeShapeType="1"/>
              </p:cNvSpPr>
              <p:nvPr/>
            </p:nvSpPr>
            <p:spPr bwMode="auto">
              <a:xfrm>
                <a:off x="2057" y="182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94" name="Freeform 585"/>
              <p:cNvSpPr>
                <a:spLocks/>
              </p:cNvSpPr>
              <p:nvPr/>
            </p:nvSpPr>
            <p:spPr bwMode="auto">
              <a:xfrm>
                <a:off x="2071" y="1817"/>
                <a:ext cx="17" cy="7"/>
              </a:xfrm>
              <a:custGeom>
                <a:avLst/>
                <a:gdLst>
                  <a:gd name="T0" fmla="*/ 0 w 17"/>
                  <a:gd name="T1" fmla="*/ 1 h 7"/>
                  <a:gd name="T2" fmla="*/ 13 w 17"/>
                  <a:gd name="T3" fmla="*/ 0 h 7"/>
                  <a:gd name="T4" fmla="*/ 17 w 17"/>
                  <a:gd name="T5" fmla="*/ 5 h 7"/>
                  <a:gd name="T6" fmla="*/ 3 w 17"/>
                  <a:gd name="T7" fmla="*/ 7 h 7"/>
                  <a:gd name="T8" fmla="*/ 0 w 17"/>
                  <a:gd name="T9" fmla="*/ 1 h 7"/>
                </a:gdLst>
                <a:ahLst/>
                <a:cxnLst>
                  <a:cxn ang="0">
                    <a:pos x="T0" y="T1"/>
                  </a:cxn>
                  <a:cxn ang="0">
                    <a:pos x="T2" y="T3"/>
                  </a:cxn>
                  <a:cxn ang="0">
                    <a:pos x="T4" y="T5"/>
                  </a:cxn>
                  <a:cxn ang="0">
                    <a:pos x="T6" y="T7"/>
                  </a:cxn>
                  <a:cxn ang="0">
                    <a:pos x="T8" y="T9"/>
                  </a:cxn>
                </a:cxnLst>
                <a:rect l="0" t="0" r="r" b="b"/>
                <a:pathLst>
                  <a:path w="17" h="7">
                    <a:moveTo>
                      <a:pt x="0" y="1"/>
                    </a:moveTo>
                    <a:lnTo>
                      <a:pt x="13" y="0"/>
                    </a:lnTo>
                    <a:lnTo>
                      <a:pt x="17" y="5"/>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95" name="Line 586"/>
              <p:cNvSpPr>
                <a:spLocks noChangeShapeType="1"/>
              </p:cNvSpPr>
              <p:nvPr/>
            </p:nvSpPr>
            <p:spPr bwMode="auto">
              <a:xfrm>
                <a:off x="2071" y="1818"/>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96" name="Freeform 587"/>
              <p:cNvSpPr>
                <a:spLocks/>
              </p:cNvSpPr>
              <p:nvPr/>
            </p:nvSpPr>
            <p:spPr bwMode="auto">
              <a:xfrm>
                <a:off x="2084" y="1814"/>
                <a:ext cx="16" cy="8"/>
              </a:xfrm>
              <a:custGeom>
                <a:avLst/>
                <a:gdLst>
                  <a:gd name="T0" fmla="*/ 0 w 16"/>
                  <a:gd name="T1" fmla="*/ 3 h 8"/>
                  <a:gd name="T2" fmla="*/ 13 w 16"/>
                  <a:gd name="T3" fmla="*/ 0 h 8"/>
                  <a:gd name="T4" fmla="*/ 16 w 16"/>
                  <a:gd name="T5" fmla="*/ 6 h 8"/>
                  <a:gd name="T6" fmla="*/ 4 w 16"/>
                  <a:gd name="T7" fmla="*/ 8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lnTo>
                      <a:pt x="13" y="0"/>
                    </a:lnTo>
                    <a:lnTo>
                      <a:pt x="16" y="6"/>
                    </a:lnTo>
                    <a:lnTo>
                      <a:pt x="4" y="8"/>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597" name="Line 588"/>
              <p:cNvSpPr>
                <a:spLocks noChangeShapeType="1"/>
              </p:cNvSpPr>
              <p:nvPr/>
            </p:nvSpPr>
            <p:spPr bwMode="auto">
              <a:xfrm>
                <a:off x="2084" y="1817"/>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98" name="Freeform 589"/>
              <p:cNvSpPr>
                <a:spLocks/>
              </p:cNvSpPr>
              <p:nvPr/>
            </p:nvSpPr>
            <p:spPr bwMode="auto">
              <a:xfrm>
                <a:off x="2097" y="1812"/>
                <a:ext cx="16" cy="8"/>
              </a:xfrm>
              <a:custGeom>
                <a:avLst/>
                <a:gdLst>
                  <a:gd name="T0" fmla="*/ 0 w 16"/>
                  <a:gd name="T1" fmla="*/ 2 h 8"/>
                  <a:gd name="T2" fmla="*/ 12 w 16"/>
                  <a:gd name="T3" fmla="*/ 0 h 8"/>
                  <a:gd name="T4" fmla="*/ 16 w 16"/>
                  <a:gd name="T5" fmla="*/ 6 h 8"/>
                  <a:gd name="T6" fmla="*/ 3 w 16"/>
                  <a:gd name="T7" fmla="*/ 8 h 8"/>
                  <a:gd name="T8" fmla="*/ 0 w 16"/>
                  <a:gd name="T9" fmla="*/ 2 h 8"/>
                </a:gdLst>
                <a:ahLst/>
                <a:cxnLst>
                  <a:cxn ang="0">
                    <a:pos x="T0" y="T1"/>
                  </a:cxn>
                  <a:cxn ang="0">
                    <a:pos x="T2" y="T3"/>
                  </a:cxn>
                  <a:cxn ang="0">
                    <a:pos x="T4" y="T5"/>
                  </a:cxn>
                  <a:cxn ang="0">
                    <a:pos x="T6" y="T7"/>
                  </a:cxn>
                  <a:cxn ang="0">
                    <a:pos x="T8" y="T9"/>
                  </a:cxn>
                </a:cxnLst>
                <a:rect l="0" t="0" r="r" b="b"/>
                <a:pathLst>
                  <a:path w="16" h="8">
                    <a:moveTo>
                      <a:pt x="0" y="2"/>
                    </a:moveTo>
                    <a:lnTo>
                      <a:pt x="12" y="0"/>
                    </a:lnTo>
                    <a:lnTo>
                      <a:pt x="16" y="6"/>
                    </a:lnTo>
                    <a:lnTo>
                      <a:pt x="3" y="8"/>
                    </a:lnTo>
                    <a:lnTo>
                      <a:pt x="0" y="2"/>
                    </a:lnTo>
                    <a:close/>
                  </a:path>
                </a:pathLst>
              </a:custGeom>
              <a:grpFill/>
              <a:ln w="3175">
                <a:solidFill>
                  <a:srgbClr val="FF0000">
                    <a:alpha val="25000"/>
                  </a:srgbClr>
                </a:solidFill>
                <a:prstDash val="solid"/>
                <a:round/>
                <a:headEnd/>
                <a:tailEnd/>
              </a:ln>
            </p:spPr>
            <p:txBody>
              <a:bodyPr/>
              <a:lstStyle/>
              <a:p>
                <a:endParaRPr lang="it-IT"/>
              </a:p>
            </p:txBody>
          </p:sp>
          <p:sp>
            <p:nvSpPr>
              <p:cNvPr id="599" name="Line 590"/>
              <p:cNvSpPr>
                <a:spLocks noChangeShapeType="1"/>
              </p:cNvSpPr>
              <p:nvPr/>
            </p:nvSpPr>
            <p:spPr bwMode="auto">
              <a:xfrm>
                <a:off x="2097" y="181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00" name="Freeform 591"/>
              <p:cNvSpPr>
                <a:spLocks/>
              </p:cNvSpPr>
              <p:nvPr/>
            </p:nvSpPr>
            <p:spPr bwMode="auto">
              <a:xfrm>
                <a:off x="2109" y="1810"/>
                <a:ext cx="15" cy="8"/>
              </a:xfrm>
              <a:custGeom>
                <a:avLst/>
                <a:gdLst>
                  <a:gd name="T0" fmla="*/ 0 w 15"/>
                  <a:gd name="T1" fmla="*/ 2 h 8"/>
                  <a:gd name="T2" fmla="*/ 12 w 15"/>
                  <a:gd name="T3" fmla="*/ 0 h 8"/>
                  <a:gd name="T4" fmla="*/ 15 w 15"/>
                  <a:gd name="T5" fmla="*/ 6 h 8"/>
                  <a:gd name="T6" fmla="*/ 4 w 15"/>
                  <a:gd name="T7" fmla="*/ 8 h 8"/>
                  <a:gd name="T8" fmla="*/ 0 w 15"/>
                  <a:gd name="T9" fmla="*/ 2 h 8"/>
                </a:gdLst>
                <a:ahLst/>
                <a:cxnLst>
                  <a:cxn ang="0">
                    <a:pos x="T0" y="T1"/>
                  </a:cxn>
                  <a:cxn ang="0">
                    <a:pos x="T2" y="T3"/>
                  </a:cxn>
                  <a:cxn ang="0">
                    <a:pos x="T4" y="T5"/>
                  </a:cxn>
                  <a:cxn ang="0">
                    <a:pos x="T6" y="T7"/>
                  </a:cxn>
                  <a:cxn ang="0">
                    <a:pos x="T8" y="T9"/>
                  </a:cxn>
                </a:cxnLst>
                <a:rect l="0" t="0" r="r" b="b"/>
                <a:pathLst>
                  <a:path w="15" h="8">
                    <a:moveTo>
                      <a:pt x="0" y="2"/>
                    </a:moveTo>
                    <a:lnTo>
                      <a:pt x="12" y="0"/>
                    </a:lnTo>
                    <a:lnTo>
                      <a:pt x="15" y="6"/>
                    </a:lnTo>
                    <a:lnTo>
                      <a:pt x="4" y="8"/>
                    </a:lnTo>
                    <a:lnTo>
                      <a:pt x="0" y="2"/>
                    </a:lnTo>
                    <a:close/>
                  </a:path>
                </a:pathLst>
              </a:custGeom>
              <a:grpFill/>
              <a:ln w="3175">
                <a:solidFill>
                  <a:srgbClr val="FF0000">
                    <a:alpha val="25000"/>
                  </a:srgbClr>
                </a:solidFill>
                <a:prstDash val="solid"/>
                <a:round/>
                <a:headEnd/>
                <a:tailEnd/>
              </a:ln>
            </p:spPr>
            <p:txBody>
              <a:bodyPr/>
              <a:lstStyle/>
              <a:p>
                <a:endParaRPr lang="it-IT"/>
              </a:p>
            </p:txBody>
          </p:sp>
          <p:sp>
            <p:nvSpPr>
              <p:cNvPr id="601" name="Line 592"/>
              <p:cNvSpPr>
                <a:spLocks noChangeShapeType="1"/>
              </p:cNvSpPr>
              <p:nvPr/>
            </p:nvSpPr>
            <p:spPr bwMode="auto">
              <a:xfrm>
                <a:off x="2109" y="181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02" name="Freeform 593"/>
              <p:cNvSpPr>
                <a:spLocks/>
              </p:cNvSpPr>
              <p:nvPr/>
            </p:nvSpPr>
            <p:spPr bwMode="auto">
              <a:xfrm>
                <a:off x="2121" y="1807"/>
                <a:ext cx="14" cy="9"/>
              </a:xfrm>
              <a:custGeom>
                <a:avLst/>
                <a:gdLst>
                  <a:gd name="T0" fmla="*/ 0 w 14"/>
                  <a:gd name="T1" fmla="*/ 3 h 9"/>
                  <a:gd name="T2" fmla="*/ 10 w 14"/>
                  <a:gd name="T3" fmla="*/ 0 h 9"/>
                  <a:gd name="T4" fmla="*/ 14 w 14"/>
                  <a:gd name="T5" fmla="*/ 6 h 9"/>
                  <a:gd name="T6" fmla="*/ 3 w 14"/>
                  <a:gd name="T7" fmla="*/ 9 h 9"/>
                  <a:gd name="T8" fmla="*/ 0 w 14"/>
                  <a:gd name="T9" fmla="*/ 3 h 9"/>
                </a:gdLst>
                <a:ahLst/>
                <a:cxnLst>
                  <a:cxn ang="0">
                    <a:pos x="T0" y="T1"/>
                  </a:cxn>
                  <a:cxn ang="0">
                    <a:pos x="T2" y="T3"/>
                  </a:cxn>
                  <a:cxn ang="0">
                    <a:pos x="T4" y="T5"/>
                  </a:cxn>
                  <a:cxn ang="0">
                    <a:pos x="T6" y="T7"/>
                  </a:cxn>
                  <a:cxn ang="0">
                    <a:pos x="T8" y="T9"/>
                  </a:cxn>
                </a:cxnLst>
                <a:rect l="0" t="0" r="r" b="b"/>
                <a:pathLst>
                  <a:path w="14" h="9">
                    <a:moveTo>
                      <a:pt x="0" y="3"/>
                    </a:moveTo>
                    <a:lnTo>
                      <a:pt x="10" y="0"/>
                    </a:lnTo>
                    <a:lnTo>
                      <a:pt x="14" y="6"/>
                    </a:lnTo>
                    <a:lnTo>
                      <a:pt x="3" y="9"/>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603" name="Line 594"/>
              <p:cNvSpPr>
                <a:spLocks noChangeShapeType="1"/>
              </p:cNvSpPr>
              <p:nvPr/>
            </p:nvSpPr>
            <p:spPr bwMode="auto">
              <a:xfrm>
                <a:off x="2121" y="1810"/>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04" name="Freeform 595"/>
              <p:cNvSpPr>
                <a:spLocks/>
              </p:cNvSpPr>
              <p:nvPr/>
            </p:nvSpPr>
            <p:spPr bwMode="auto">
              <a:xfrm>
                <a:off x="2131" y="1806"/>
                <a:ext cx="9" cy="7"/>
              </a:xfrm>
              <a:custGeom>
                <a:avLst/>
                <a:gdLst>
                  <a:gd name="T0" fmla="*/ 0 w 9"/>
                  <a:gd name="T1" fmla="*/ 1 h 7"/>
                  <a:gd name="T2" fmla="*/ 5 w 9"/>
                  <a:gd name="T3" fmla="*/ 0 h 7"/>
                  <a:gd name="T4" fmla="*/ 9 w 9"/>
                  <a:gd name="T5" fmla="*/ 6 h 7"/>
                  <a:gd name="T6" fmla="*/ 4 w 9"/>
                  <a:gd name="T7" fmla="*/ 7 h 7"/>
                  <a:gd name="T8" fmla="*/ 0 w 9"/>
                  <a:gd name="T9" fmla="*/ 1 h 7"/>
                </a:gdLst>
                <a:ahLst/>
                <a:cxnLst>
                  <a:cxn ang="0">
                    <a:pos x="T0" y="T1"/>
                  </a:cxn>
                  <a:cxn ang="0">
                    <a:pos x="T2" y="T3"/>
                  </a:cxn>
                  <a:cxn ang="0">
                    <a:pos x="T4" y="T5"/>
                  </a:cxn>
                  <a:cxn ang="0">
                    <a:pos x="T6" y="T7"/>
                  </a:cxn>
                  <a:cxn ang="0">
                    <a:pos x="T8" y="T9"/>
                  </a:cxn>
                </a:cxnLst>
                <a:rect l="0" t="0" r="r" b="b"/>
                <a:pathLst>
                  <a:path w="9" h="7">
                    <a:moveTo>
                      <a:pt x="0" y="1"/>
                    </a:moveTo>
                    <a:lnTo>
                      <a:pt x="5" y="0"/>
                    </a:lnTo>
                    <a:lnTo>
                      <a:pt x="9" y="6"/>
                    </a:lnTo>
                    <a:lnTo>
                      <a:pt x="4"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605" name="Line 596"/>
              <p:cNvSpPr>
                <a:spLocks noChangeShapeType="1"/>
              </p:cNvSpPr>
              <p:nvPr/>
            </p:nvSpPr>
            <p:spPr bwMode="auto">
              <a:xfrm>
                <a:off x="2131" y="180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06" name="Freeform 597"/>
              <p:cNvSpPr>
                <a:spLocks/>
              </p:cNvSpPr>
              <p:nvPr/>
            </p:nvSpPr>
            <p:spPr bwMode="auto">
              <a:xfrm>
                <a:off x="2136" y="1805"/>
                <a:ext cx="8" cy="7"/>
              </a:xfrm>
              <a:custGeom>
                <a:avLst/>
                <a:gdLst>
                  <a:gd name="T0" fmla="*/ 0 w 8"/>
                  <a:gd name="T1" fmla="*/ 1 h 7"/>
                  <a:gd name="T2" fmla="*/ 5 w 8"/>
                  <a:gd name="T3" fmla="*/ 0 h 7"/>
                  <a:gd name="T4" fmla="*/ 8 w 8"/>
                  <a:gd name="T5" fmla="*/ 6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4"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607" name="Line 598"/>
              <p:cNvSpPr>
                <a:spLocks noChangeShapeType="1"/>
              </p:cNvSpPr>
              <p:nvPr/>
            </p:nvSpPr>
            <p:spPr bwMode="auto">
              <a:xfrm>
                <a:off x="2136" y="180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08" name="Freeform 599"/>
              <p:cNvSpPr>
                <a:spLocks/>
              </p:cNvSpPr>
              <p:nvPr/>
            </p:nvSpPr>
            <p:spPr bwMode="auto">
              <a:xfrm>
                <a:off x="2141" y="1805"/>
                <a:ext cx="7" cy="6"/>
              </a:xfrm>
              <a:custGeom>
                <a:avLst/>
                <a:gdLst>
                  <a:gd name="T0" fmla="*/ 0 w 7"/>
                  <a:gd name="T1" fmla="*/ 0 h 6"/>
                  <a:gd name="T2" fmla="*/ 4 w 7"/>
                  <a:gd name="T3" fmla="*/ 0 h 6"/>
                  <a:gd name="T4" fmla="*/ 7 w 7"/>
                  <a:gd name="T5" fmla="*/ 6 h 6"/>
                  <a:gd name="T6" fmla="*/ 3 w 7"/>
                  <a:gd name="T7" fmla="*/ 6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4" y="0"/>
                    </a:lnTo>
                    <a:lnTo>
                      <a:pt x="7" y="6"/>
                    </a:lnTo>
                    <a:lnTo>
                      <a:pt x="3"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609" name="Line 600"/>
              <p:cNvSpPr>
                <a:spLocks noChangeShapeType="1"/>
              </p:cNvSpPr>
              <p:nvPr/>
            </p:nvSpPr>
            <p:spPr bwMode="auto">
              <a:xfrm>
                <a:off x="2141" y="1805"/>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10" name="Freeform 601"/>
              <p:cNvSpPr>
                <a:spLocks/>
              </p:cNvSpPr>
              <p:nvPr/>
            </p:nvSpPr>
            <p:spPr bwMode="auto">
              <a:xfrm>
                <a:off x="2145" y="1804"/>
                <a:ext cx="7" cy="7"/>
              </a:xfrm>
              <a:custGeom>
                <a:avLst/>
                <a:gdLst>
                  <a:gd name="T0" fmla="*/ 0 w 7"/>
                  <a:gd name="T1" fmla="*/ 1 h 7"/>
                  <a:gd name="T2" fmla="*/ 4 w 7"/>
                  <a:gd name="T3" fmla="*/ 0 h 7"/>
                  <a:gd name="T4" fmla="*/ 7 w 7"/>
                  <a:gd name="T5" fmla="*/ 6 h 7"/>
                  <a:gd name="T6" fmla="*/ 3 w 7"/>
                  <a:gd name="T7" fmla="*/ 7 h 7"/>
                  <a:gd name="T8" fmla="*/ 0 w 7"/>
                  <a:gd name="T9" fmla="*/ 1 h 7"/>
                </a:gdLst>
                <a:ahLst/>
                <a:cxnLst>
                  <a:cxn ang="0">
                    <a:pos x="T0" y="T1"/>
                  </a:cxn>
                  <a:cxn ang="0">
                    <a:pos x="T2" y="T3"/>
                  </a:cxn>
                  <a:cxn ang="0">
                    <a:pos x="T4" y="T5"/>
                  </a:cxn>
                  <a:cxn ang="0">
                    <a:pos x="T6" y="T7"/>
                  </a:cxn>
                  <a:cxn ang="0">
                    <a:pos x="T8" y="T9"/>
                  </a:cxn>
                </a:cxnLst>
                <a:rect l="0" t="0" r="r" b="b"/>
                <a:pathLst>
                  <a:path w="7" h="7">
                    <a:moveTo>
                      <a:pt x="0" y="1"/>
                    </a:moveTo>
                    <a:lnTo>
                      <a:pt x="4" y="0"/>
                    </a:lnTo>
                    <a:lnTo>
                      <a:pt x="7"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611" name="Line 602"/>
              <p:cNvSpPr>
                <a:spLocks noChangeShapeType="1"/>
              </p:cNvSpPr>
              <p:nvPr/>
            </p:nvSpPr>
            <p:spPr bwMode="auto">
              <a:xfrm>
                <a:off x="2145" y="1805"/>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12" name="Freeform 603"/>
              <p:cNvSpPr>
                <a:spLocks/>
              </p:cNvSpPr>
              <p:nvPr/>
            </p:nvSpPr>
            <p:spPr bwMode="auto">
              <a:xfrm>
                <a:off x="2149" y="1803"/>
                <a:ext cx="6" cy="7"/>
              </a:xfrm>
              <a:custGeom>
                <a:avLst/>
                <a:gdLst>
                  <a:gd name="T0" fmla="*/ 0 w 6"/>
                  <a:gd name="T1" fmla="*/ 1 h 7"/>
                  <a:gd name="T2" fmla="*/ 3 w 6"/>
                  <a:gd name="T3" fmla="*/ 0 h 7"/>
                  <a:gd name="T4" fmla="*/ 6 w 6"/>
                  <a:gd name="T5" fmla="*/ 6 h 7"/>
                  <a:gd name="T6" fmla="*/ 3 w 6"/>
                  <a:gd name="T7" fmla="*/ 7 h 7"/>
                  <a:gd name="T8" fmla="*/ 0 w 6"/>
                  <a:gd name="T9" fmla="*/ 1 h 7"/>
                </a:gdLst>
                <a:ahLst/>
                <a:cxnLst>
                  <a:cxn ang="0">
                    <a:pos x="T0" y="T1"/>
                  </a:cxn>
                  <a:cxn ang="0">
                    <a:pos x="T2" y="T3"/>
                  </a:cxn>
                  <a:cxn ang="0">
                    <a:pos x="T4" y="T5"/>
                  </a:cxn>
                  <a:cxn ang="0">
                    <a:pos x="T6" y="T7"/>
                  </a:cxn>
                  <a:cxn ang="0">
                    <a:pos x="T8" y="T9"/>
                  </a:cxn>
                </a:cxnLst>
                <a:rect l="0" t="0" r="r" b="b"/>
                <a:pathLst>
                  <a:path w="6" h="7">
                    <a:moveTo>
                      <a:pt x="0" y="1"/>
                    </a:moveTo>
                    <a:lnTo>
                      <a:pt x="3" y="0"/>
                    </a:lnTo>
                    <a:lnTo>
                      <a:pt x="6"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613" name="Line 604"/>
              <p:cNvSpPr>
                <a:spLocks noChangeShapeType="1"/>
              </p:cNvSpPr>
              <p:nvPr/>
            </p:nvSpPr>
            <p:spPr bwMode="auto">
              <a:xfrm>
                <a:off x="2149" y="180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14" name="Freeform 605"/>
              <p:cNvSpPr>
                <a:spLocks/>
              </p:cNvSpPr>
              <p:nvPr/>
            </p:nvSpPr>
            <p:spPr bwMode="auto">
              <a:xfrm>
                <a:off x="2152" y="1803"/>
                <a:ext cx="6" cy="6"/>
              </a:xfrm>
              <a:custGeom>
                <a:avLst/>
                <a:gdLst>
                  <a:gd name="T0" fmla="*/ 0 w 6"/>
                  <a:gd name="T1" fmla="*/ 0 h 6"/>
                  <a:gd name="T2" fmla="*/ 3 w 6"/>
                  <a:gd name="T3" fmla="*/ 0 h 6"/>
                  <a:gd name="T4" fmla="*/ 6 w 6"/>
                  <a:gd name="T5" fmla="*/ 6 h 6"/>
                  <a:gd name="T6" fmla="*/ 3 w 6"/>
                  <a:gd name="T7" fmla="*/ 6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3" y="0"/>
                    </a:lnTo>
                    <a:lnTo>
                      <a:pt x="6" y="6"/>
                    </a:lnTo>
                    <a:lnTo>
                      <a:pt x="3"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615" name="Line 606"/>
              <p:cNvSpPr>
                <a:spLocks noChangeShapeType="1"/>
              </p:cNvSpPr>
              <p:nvPr/>
            </p:nvSpPr>
            <p:spPr bwMode="auto">
              <a:xfrm>
                <a:off x="2152" y="1803"/>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16" name="Freeform 607"/>
              <p:cNvSpPr>
                <a:spLocks/>
              </p:cNvSpPr>
              <p:nvPr/>
            </p:nvSpPr>
            <p:spPr bwMode="auto">
              <a:xfrm>
                <a:off x="2155" y="1802"/>
                <a:ext cx="6" cy="7"/>
              </a:xfrm>
              <a:custGeom>
                <a:avLst/>
                <a:gdLst>
                  <a:gd name="T0" fmla="*/ 0 w 6"/>
                  <a:gd name="T1" fmla="*/ 1 h 7"/>
                  <a:gd name="T2" fmla="*/ 2 w 6"/>
                  <a:gd name="T3" fmla="*/ 0 h 7"/>
                  <a:gd name="T4" fmla="*/ 6 w 6"/>
                  <a:gd name="T5" fmla="*/ 6 h 7"/>
                  <a:gd name="T6" fmla="*/ 3 w 6"/>
                  <a:gd name="T7" fmla="*/ 7 h 7"/>
                  <a:gd name="T8" fmla="*/ 0 w 6"/>
                  <a:gd name="T9" fmla="*/ 1 h 7"/>
                </a:gdLst>
                <a:ahLst/>
                <a:cxnLst>
                  <a:cxn ang="0">
                    <a:pos x="T0" y="T1"/>
                  </a:cxn>
                  <a:cxn ang="0">
                    <a:pos x="T2" y="T3"/>
                  </a:cxn>
                  <a:cxn ang="0">
                    <a:pos x="T4" y="T5"/>
                  </a:cxn>
                  <a:cxn ang="0">
                    <a:pos x="T6" y="T7"/>
                  </a:cxn>
                  <a:cxn ang="0">
                    <a:pos x="T8" y="T9"/>
                  </a:cxn>
                </a:cxnLst>
                <a:rect l="0" t="0" r="r" b="b"/>
                <a:pathLst>
                  <a:path w="6" h="7">
                    <a:moveTo>
                      <a:pt x="0" y="1"/>
                    </a:moveTo>
                    <a:lnTo>
                      <a:pt x="2" y="0"/>
                    </a:lnTo>
                    <a:lnTo>
                      <a:pt x="6"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617" name="Line 608"/>
              <p:cNvSpPr>
                <a:spLocks noChangeShapeType="1"/>
              </p:cNvSpPr>
              <p:nvPr/>
            </p:nvSpPr>
            <p:spPr bwMode="auto">
              <a:xfrm>
                <a:off x="2155" y="1803"/>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18" name="Freeform 609"/>
              <p:cNvSpPr>
                <a:spLocks/>
              </p:cNvSpPr>
              <p:nvPr/>
            </p:nvSpPr>
            <p:spPr bwMode="auto">
              <a:xfrm>
                <a:off x="2157" y="1802"/>
                <a:ext cx="7" cy="6"/>
              </a:xfrm>
              <a:custGeom>
                <a:avLst/>
                <a:gdLst>
                  <a:gd name="T0" fmla="*/ 0 w 7"/>
                  <a:gd name="T1" fmla="*/ 0 h 6"/>
                  <a:gd name="T2" fmla="*/ 3 w 7"/>
                  <a:gd name="T3" fmla="*/ 0 h 6"/>
                  <a:gd name="T4" fmla="*/ 7 w 7"/>
                  <a:gd name="T5" fmla="*/ 6 h 6"/>
                  <a:gd name="T6" fmla="*/ 4 w 7"/>
                  <a:gd name="T7" fmla="*/ 6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3" y="0"/>
                    </a:lnTo>
                    <a:lnTo>
                      <a:pt x="7" y="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619" name="Line 610"/>
              <p:cNvSpPr>
                <a:spLocks noChangeShapeType="1"/>
              </p:cNvSpPr>
              <p:nvPr/>
            </p:nvSpPr>
            <p:spPr bwMode="auto">
              <a:xfrm>
                <a:off x="2157" y="18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20" name="Freeform 611"/>
              <p:cNvSpPr>
                <a:spLocks/>
              </p:cNvSpPr>
              <p:nvPr/>
            </p:nvSpPr>
            <p:spPr bwMode="auto">
              <a:xfrm>
                <a:off x="1705" y="732"/>
                <a:ext cx="461" cy="1090"/>
              </a:xfrm>
              <a:custGeom>
                <a:avLst/>
                <a:gdLst>
                  <a:gd name="T0" fmla="*/ 449 w 461"/>
                  <a:gd name="T1" fmla="*/ 1020 h 1090"/>
                  <a:gd name="T2" fmla="*/ 426 w 461"/>
                  <a:gd name="T3" fmla="*/ 1025 h 1090"/>
                  <a:gd name="T4" fmla="*/ 370 w 461"/>
                  <a:gd name="T5" fmla="*/ 1036 h 1090"/>
                  <a:gd name="T6" fmla="*/ 319 w 461"/>
                  <a:gd name="T7" fmla="*/ 1038 h 1090"/>
                  <a:gd name="T8" fmla="*/ 294 w 461"/>
                  <a:gd name="T9" fmla="*/ 1034 h 1090"/>
                  <a:gd name="T10" fmla="*/ 267 w 461"/>
                  <a:gd name="T11" fmla="*/ 1024 h 1090"/>
                  <a:gd name="T12" fmla="*/ 214 w 461"/>
                  <a:gd name="T13" fmla="*/ 997 h 1090"/>
                  <a:gd name="T14" fmla="*/ 158 w 461"/>
                  <a:gd name="T15" fmla="*/ 957 h 1090"/>
                  <a:gd name="T16" fmla="*/ 115 w 461"/>
                  <a:gd name="T17" fmla="*/ 911 h 1090"/>
                  <a:gd name="T18" fmla="*/ 82 w 461"/>
                  <a:gd name="T19" fmla="*/ 856 h 1090"/>
                  <a:gd name="T20" fmla="*/ 59 w 461"/>
                  <a:gd name="T21" fmla="*/ 794 h 1090"/>
                  <a:gd name="T22" fmla="*/ 49 w 461"/>
                  <a:gd name="T23" fmla="*/ 735 h 1090"/>
                  <a:gd name="T24" fmla="*/ 52 w 461"/>
                  <a:gd name="T25" fmla="*/ 701 h 1090"/>
                  <a:gd name="T26" fmla="*/ 68 w 461"/>
                  <a:gd name="T27" fmla="*/ 642 h 1090"/>
                  <a:gd name="T28" fmla="*/ 94 w 461"/>
                  <a:gd name="T29" fmla="*/ 586 h 1090"/>
                  <a:gd name="T30" fmla="*/ 111 w 461"/>
                  <a:gd name="T31" fmla="*/ 558 h 1090"/>
                  <a:gd name="T32" fmla="*/ 125 w 461"/>
                  <a:gd name="T33" fmla="*/ 541 h 1090"/>
                  <a:gd name="T34" fmla="*/ 158 w 461"/>
                  <a:gd name="T35" fmla="*/ 514 h 1090"/>
                  <a:gd name="T36" fmla="*/ 203 w 461"/>
                  <a:gd name="T37" fmla="*/ 485 h 1090"/>
                  <a:gd name="T38" fmla="*/ 248 w 461"/>
                  <a:gd name="T39" fmla="*/ 453 h 1090"/>
                  <a:gd name="T40" fmla="*/ 294 w 461"/>
                  <a:gd name="T41" fmla="*/ 424 h 1090"/>
                  <a:gd name="T42" fmla="*/ 335 w 461"/>
                  <a:gd name="T43" fmla="*/ 395 h 1090"/>
                  <a:gd name="T44" fmla="*/ 364 w 461"/>
                  <a:gd name="T45" fmla="*/ 361 h 1090"/>
                  <a:gd name="T46" fmla="*/ 382 w 461"/>
                  <a:gd name="T47" fmla="*/ 322 h 1090"/>
                  <a:gd name="T48" fmla="*/ 388 w 461"/>
                  <a:gd name="T49" fmla="*/ 278 h 1090"/>
                  <a:gd name="T50" fmla="*/ 387 w 461"/>
                  <a:gd name="T51" fmla="*/ 254 h 1090"/>
                  <a:gd name="T52" fmla="*/ 383 w 461"/>
                  <a:gd name="T53" fmla="*/ 228 h 1090"/>
                  <a:gd name="T54" fmla="*/ 375 w 461"/>
                  <a:gd name="T55" fmla="*/ 197 h 1090"/>
                  <a:gd name="T56" fmla="*/ 362 w 461"/>
                  <a:gd name="T57" fmla="*/ 159 h 1090"/>
                  <a:gd name="T58" fmla="*/ 342 w 461"/>
                  <a:gd name="T59" fmla="*/ 110 h 1090"/>
                  <a:gd name="T60" fmla="*/ 258 w 461"/>
                  <a:gd name="T61" fmla="*/ 122 h 1090"/>
                  <a:gd name="T62" fmla="*/ 304 w 461"/>
                  <a:gd name="T63" fmla="*/ 162 h 1090"/>
                  <a:gd name="T64" fmla="*/ 319 w 461"/>
                  <a:gd name="T65" fmla="*/ 201 h 1090"/>
                  <a:gd name="T66" fmla="*/ 329 w 461"/>
                  <a:gd name="T67" fmla="*/ 233 h 1090"/>
                  <a:gd name="T68" fmla="*/ 334 w 461"/>
                  <a:gd name="T69" fmla="*/ 260 h 1090"/>
                  <a:gd name="T70" fmla="*/ 336 w 461"/>
                  <a:gd name="T71" fmla="*/ 282 h 1090"/>
                  <a:gd name="T72" fmla="*/ 336 w 461"/>
                  <a:gd name="T73" fmla="*/ 307 h 1090"/>
                  <a:gd name="T74" fmla="*/ 328 w 461"/>
                  <a:gd name="T75" fmla="*/ 336 h 1090"/>
                  <a:gd name="T76" fmla="*/ 317 w 461"/>
                  <a:gd name="T77" fmla="*/ 357 h 1090"/>
                  <a:gd name="T78" fmla="*/ 296 w 461"/>
                  <a:gd name="T79" fmla="*/ 377 h 1090"/>
                  <a:gd name="T80" fmla="*/ 251 w 461"/>
                  <a:gd name="T81" fmla="*/ 406 h 1090"/>
                  <a:gd name="T82" fmla="*/ 210 w 461"/>
                  <a:gd name="T83" fmla="*/ 435 h 1090"/>
                  <a:gd name="T84" fmla="*/ 166 w 461"/>
                  <a:gd name="T85" fmla="*/ 463 h 1090"/>
                  <a:gd name="T86" fmla="*/ 116 w 461"/>
                  <a:gd name="T87" fmla="*/ 498 h 1090"/>
                  <a:gd name="T88" fmla="*/ 83 w 461"/>
                  <a:gd name="T89" fmla="*/ 530 h 1090"/>
                  <a:gd name="T90" fmla="*/ 64 w 461"/>
                  <a:gd name="T91" fmla="*/ 557 h 1090"/>
                  <a:gd name="T92" fmla="*/ 38 w 461"/>
                  <a:gd name="T93" fmla="*/ 604 h 1090"/>
                  <a:gd name="T94" fmla="*/ 12 w 461"/>
                  <a:gd name="T95" fmla="*/ 670 h 1090"/>
                  <a:gd name="T96" fmla="*/ 1 w 461"/>
                  <a:gd name="T97" fmla="*/ 731 h 1090"/>
                  <a:gd name="T98" fmla="*/ 2 w 461"/>
                  <a:gd name="T99" fmla="*/ 778 h 1090"/>
                  <a:gd name="T100" fmla="*/ 18 w 461"/>
                  <a:gd name="T101" fmla="*/ 845 h 1090"/>
                  <a:gd name="T102" fmla="*/ 48 w 461"/>
                  <a:gd name="T103" fmla="*/ 910 h 1090"/>
                  <a:gd name="T104" fmla="*/ 87 w 461"/>
                  <a:gd name="T105" fmla="*/ 967 h 1090"/>
                  <a:gd name="T106" fmla="*/ 140 w 461"/>
                  <a:gd name="T107" fmla="*/ 1015 h 1090"/>
                  <a:gd name="T108" fmla="*/ 203 w 461"/>
                  <a:gd name="T109" fmla="*/ 1055 h 1090"/>
                  <a:gd name="T110" fmla="*/ 248 w 461"/>
                  <a:gd name="T111" fmla="*/ 1076 h 1090"/>
                  <a:gd name="T112" fmla="*/ 280 w 461"/>
                  <a:gd name="T113" fmla="*/ 1086 h 1090"/>
                  <a:gd name="T114" fmla="*/ 323 w 461"/>
                  <a:gd name="T115" fmla="*/ 1090 h 1090"/>
                  <a:gd name="T116" fmla="*/ 392 w 461"/>
                  <a:gd name="T117" fmla="*/ 1082 h 1090"/>
                  <a:gd name="T118" fmla="*/ 436 w 461"/>
                  <a:gd name="T119" fmla="*/ 1073 h 1090"/>
                  <a:gd name="T120" fmla="*/ 452 w 461"/>
                  <a:gd name="T121" fmla="*/ 107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1" h="1090">
                    <a:moveTo>
                      <a:pt x="455" y="1070"/>
                    </a:moveTo>
                    <a:lnTo>
                      <a:pt x="461" y="1019"/>
                    </a:lnTo>
                    <a:lnTo>
                      <a:pt x="458" y="1019"/>
                    </a:lnTo>
                    <a:lnTo>
                      <a:pt x="454" y="1020"/>
                    </a:lnTo>
                    <a:lnTo>
                      <a:pt x="449" y="1020"/>
                    </a:lnTo>
                    <a:lnTo>
                      <a:pt x="445" y="1021"/>
                    </a:lnTo>
                    <a:lnTo>
                      <a:pt x="440" y="1022"/>
                    </a:lnTo>
                    <a:lnTo>
                      <a:pt x="435" y="1023"/>
                    </a:lnTo>
                    <a:lnTo>
                      <a:pt x="430" y="1024"/>
                    </a:lnTo>
                    <a:lnTo>
                      <a:pt x="426" y="1025"/>
                    </a:lnTo>
                    <a:lnTo>
                      <a:pt x="415" y="1028"/>
                    </a:lnTo>
                    <a:lnTo>
                      <a:pt x="404" y="1030"/>
                    </a:lnTo>
                    <a:lnTo>
                      <a:pt x="393" y="1032"/>
                    </a:lnTo>
                    <a:lnTo>
                      <a:pt x="381" y="1034"/>
                    </a:lnTo>
                    <a:lnTo>
                      <a:pt x="370" y="1036"/>
                    </a:lnTo>
                    <a:lnTo>
                      <a:pt x="358" y="1037"/>
                    </a:lnTo>
                    <a:lnTo>
                      <a:pt x="346" y="1038"/>
                    </a:lnTo>
                    <a:lnTo>
                      <a:pt x="335" y="1039"/>
                    </a:lnTo>
                    <a:lnTo>
                      <a:pt x="324" y="1038"/>
                    </a:lnTo>
                    <a:lnTo>
                      <a:pt x="319" y="1038"/>
                    </a:lnTo>
                    <a:lnTo>
                      <a:pt x="314" y="1038"/>
                    </a:lnTo>
                    <a:lnTo>
                      <a:pt x="308" y="1037"/>
                    </a:lnTo>
                    <a:lnTo>
                      <a:pt x="304" y="1036"/>
                    </a:lnTo>
                    <a:lnTo>
                      <a:pt x="299" y="1035"/>
                    </a:lnTo>
                    <a:lnTo>
                      <a:pt x="294" y="1034"/>
                    </a:lnTo>
                    <a:lnTo>
                      <a:pt x="289" y="1032"/>
                    </a:lnTo>
                    <a:lnTo>
                      <a:pt x="284" y="1030"/>
                    </a:lnTo>
                    <a:lnTo>
                      <a:pt x="278" y="1028"/>
                    </a:lnTo>
                    <a:lnTo>
                      <a:pt x="273" y="1026"/>
                    </a:lnTo>
                    <a:lnTo>
                      <a:pt x="267" y="1024"/>
                    </a:lnTo>
                    <a:lnTo>
                      <a:pt x="262" y="1021"/>
                    </a:lnTo>
                    <a:lnTo>
                      <a:pt x="250" y="1016"/>
                    </a:lnTo>
                    <a:lnTo>
                      <a:pt x="238" y="1010"/>
                    </a:lnTo>
                    <a:lnTo>
                      <a:pt x="226" y="1003"/>
                    </a:lnTo>
                    <a:lnTo>
                      <a:pt x="214" y="997"/>
                    </a:lnTo>
                    <a:lnTo>
                      <a:pt x="202" y="989"/>
                    </a:lnTo>
                    <a:lnTo>
                      <a:pt x="191" y="982"/>
                    </a:lnTo>
                    <a:lnTo>
                      <a:pt x="179" y="974"/>
                    </a:lnTo>
                    <a:lnTo>
                      <a:pt x="168" y="965"/>
                    </a:lnTo>
                    <a:lnTo>
                      <a:pt x="158" y="957"/>
                    </a:lnTo>
                    <a:lnTo>
                      <a:pt x="148" y="948"/>
                    </a:lnTo>
                    <a:lnTo>
                      <a:pt x="139" y="939"/>
                    </a:lnTo>
                    <a:lnTo>
                      <a:pt x="130" y="930"/>
                    </a:lnTo>
                    <a:lnTo>
                      <a:pt x="123" y="921"/>
                    </a:lnTo>
                    <a:lnTo>
                      <a:pt x="115" y="911"/>
                    </a:lnTo>
                    <a:lnTo>
                      <a:pt x="108" y="901"/>
                    </a:lnTo>
                    <a:lnTo>
                      <a:pt x="101" y="890"/>
                    </a:lnTo>
                    <a:lnTo>
                      <a:pt x="94" y="879"/>
                    </a:lnTo>
                    <a:lnTo>
                      <a:pt x="88" y="867"/>
                    </a:lnTo>
                    <a:lnTo>
                      <a:pt x="82" y="856"/>
                    </a:lnTo>
                    <a:lnTo>
                      <a:pt x="76" y="843"/>
                    </a:lnTo>
                    <a:lnTo>
                      <a:pt x="71" y="831"/>
                    </a:lnTo>
                    <a:lnTo>
                      <a:pt x="66" y="819"/>
                    </a:lnTo>
                    <a:lnTo>
                      <a:pt x="62" y="806"/>
                    </a:lnTo>
                    <a:lnTo>
                      <a:pt x="59" y="794"/>
                    </a:lnTo>
                    <a:lnTo>
                      <a:pt x="56" y="782"/>
                    </a:lnTo>
                    <a:lnTo>
                      <a:pt x="53" y="770"/>
                    </a:lnTo>
                    <a:lnTo>
                      <a:pt x="51" y="758"/>
                    </a:lnTo>
                    <a:lnTo>
                      <a:pt x="50" y="746"/>
                    </a:lnTo>
                    <a:lnTo>
                      <a:pt x="49" y="735"/>
                    </a:lnTo>
                    <a:lnTo>
                      <a:pt x="49" y="730"/>
                    </a:lnTo>
                    <a:lnTo>
                      <a:pt x="50" y="724"/>
                    </a:lnTo>
                    <a:lnTo>
                      <a:pt x="50" y="719"/>
                    </a:lnTo>
                    <a:lnTo>
                      <a:pt x="50" y="713"/>
                    </a:lnTo>
                    <a:lnTo>
                      <a:pt x="52" y="701"/>
                    </a:lnTo>
                    <a:lnTo>
                      <a:pt x="54" y="690"/>
                    </a:lnTo>
                    <a:lnTo>
                      <a:pt x="57" y="678"/>
                    </a:lnTo>
                    <a:lnTo>
                      <a:pt x="60" y="666"/>
                    </a:lnTo>
                    <a:lnTo>
                      <a:pt x="64" y="654"/>
                    </a:lnTo>
                    <a:lnTo>
                      <a:pt x="68" y="642"/>
                    </a:lnTo>
                    <a:lnTo>
                      <a:pt x="72" y="630"/>
                    </a:lnTo>
                    <a:lnTo>
                      <a:pt x="77" y="619"/>
                    </a:lnTo>
                    <a:lnTo>
                      <a:pt x="83" y="607"/>
                    </a:lnTo>
                    <a:lnTo>
                      <a:pt x="88" y="596"/>
                    </a:lnTo>
                    <a:lnTo>
                      <a:pt x="94" y="586"/>
                    </a:lnTo>
                    <a:lnTo>
                      <a:pt x="99" y="576"/>
                    </a:lnTo>
                    <a:lnTo>
                      <a:pt x="102" y="571"/>
                    </a:lnTo>
                    <a:lnTo>
                      <a:pt x="105" y="567"/>
                    </a:lnTo>
                    <a:lnTo>
                      <a:pt x="108" y="562"/>
                    </a:lnTo>
                    <a:lnTo>
                      <a:pt x="111" y="558"/>
                    </a:lnTo>
                    <a:lnTo>
                      <a:pt x="113" y="554"/>
                    </a:lnTo>
                    <a:lnTo>
                      <a:pt x="116" y="551"/>
                    </a:lnTo>
                    <a:lnTo>
                      <a:pt x="119" y="548"/>
                    </a:lnTo>
                    <a:lnTo>
                      <a:pt x="122" y="544"/>
                    </a:lnTo>
                    <a:lnTo>
                      <a:pt x="125" y="541"/>
                    </a:lnTo>
                    <a:lnTo>
                      <a:pt x="128" y="538"/>
                    </a:lnTo>
                    <a:lnTo>
                      <a:pt x="135" y="531"/>
                    </a:lnTo>
                    <a:lnTo>
                      <a:pt x="142" y="525"/>
                    </a:lnTo>
                    <a:lnTo>
                      <a:pt x="150" y="519"/>
                    </a:lnTo>
                    <a:lnTo>
                      <a:pt x="158" y="514"/>
                    </a:lnTo>
                    <a:lnTo>
                      <a:pt x="167" y="508"/>
                    </a:lnTo>
                    <a:lnTo>
                      <a:pt x="175" y="502"/>
                    </a:lnTo>
                    <a:lnTo>
                      <a:pt x="184" y="496"/>
                    </a:lnTo>
                    <a:lnTo>
                      <a:pt x="194" y="490"/>
                    </a:lnTo>
                    <a:lnTo>
                      <a:pt x="203" y="485"/>
                    </a:lnTo>
                    <a:lnTo>
                      <a:pt x="212" y="479"/>
                    </a:lnTo>
                    <a:lnTo>
                      <a:pt x="222" y="472"/>
                    </a:lnTo>
                    <a:lnTo>
                      <a:pt x="231" y="466"/>
                    </a:lnTo>
                    <a:lnTo>
                      <a:pt x="240" y="459"/>
                    </a:lnTo>
                    <a:lnTo>
                      <a:pt x="248" y="453"/>
                    </a:lnTo>
                    <a:lnTo>
                      <a:pt x="255" y="448"/>
                    </a:lnTo>
                    <a:lnTo>
                      <a:pt x="263" y="443"/>
                    </a:lnTo>
                    <a:lnTo>
                      <a:pt x="270" y="439"/>
                    </a:lnTo>
                    <a:lnTo>
                      <a:pt x="286" y="429"/>
                    </a:lnTo>
                    <a:lnTo>
                      <a:pt x="294" y="424"/>
                    </a:lnTo>
                    <a:lnTo>
                      <a:pt x="302" y="419"/>
                    </a:lnTo>
                    <a:lnTo>
                      <a:pt x="311" y="413"/>
                    </a:lnTo>
                    <a:lnTo>
                      <a:pt x="319" y="408"/>
                    </a:lnTo>
                    <a:lnTo>
                      <a:pt x="327" y="402"/>
                    </a:lnTo>
                    <a:lnTo>
                      <a:pt x="335" y="395"/>
                    </a:lnTo>
                    <a:lnTo>
                      <a:pt x="343" y="388"/>
                    </a:lnTo>
                    <a:lnTo>
                      <a:pt x="350" y="380"/>
                    </a:lnTo>
                    <a:lnTo>
                      <a:pt x="357" y="371"/>
                    </a:lnTo>
                    <a:lnTo>
                      <a:pt x="361" y="366"/>
                    </a:lnTo>
                    <a:lnTo>
                      <a:pt x="364" y="361"/>
                    </a:lnTo>
                    <a:lnTo>
                      <a:pt x="368" y="353"/>
                    </a:lnTo>
                    <a:lnTo>
                      <a:pt x="372" y="345"/>
                    </a:lnTo>
                    <a:lnTo>
                      <a:pt x="376" y="338"/>
                    </a:lnTo>
                    <a:lnTo>
                      <a:pt x="379" y="330"/>
                    </a:lnTo>
                    <a:lnTo>
                      <a:pt x="382" y="322"/>
                    </a:lnTo>
                    <a:lnTo>
                      <a:pt x="384" y="313"/>
                    </a:lnTo>
                    <a:lnTo>
                      <a:pt x="386" y="305"/>
                    </a:lnTo>
                    <a:lnTo>
                      <a:pt x="387" y="296"/>
                    </a:lnTo>
                    <a:lnTo>
                      <a:pt x="388" y="287"/>
                    </a:lnTo>
                    <a:lnTo>
                      <a:pt x="388" y="278"/>
                    </a:lnTo>
                    <a:lnTo>
                      <a:pt x="388" y="273"/>
                    </a:lnTo>
                    <a:lnTo>
                      <a:pt x="388" y="269"/>
                    </a:lnTo>
                    <a:lnTo>
                      <a:pt x="388" y="264"/>
                    </a:lnTo>
                    <a:lnTo>
                      <a:pt x="388" y="259"/>
                    </a:lnTo>
                    <a:lnTo>
                      <a:pt x="387" y="254"/>
                    </a:lnTo>
                    <a:lnTo>
                      <a:pt x="387" y="249"/>
                    </a:lnTo>
                    <a:lnTo>
                      <a:pt x="386" y="244"/>
                    </a:lnTo>
                    <a:lnTo>
                      <a:pt x="385" y="239"/>
                    </a:lnTo>
                    <a:lnTo>
                      <a:pt x="384" y="233"/>
                    </a:lnTo>
                    <a:lnTo>
                      <a:pt x="383" y="228"/>
                    </a:lnTo>
                    <a:lnTo>
                      <a:pt x="382" y="222"/>
                    </a:lnTo>
                    <a:lnTo>
                      <a:pt x="381" y="216"/>
                    </a:lnTo>
                    <a:lnTo>
                      <a:pt x="379" y="210"/>
                    </a:lnTo>
                    <a:lnTo>
                      <a:pt x="377" y="203"/>
                    </a:lnTo>
                    <a:lnTo>
                      <a:pt x="375" y="197"/>
                    </a:lnTo>
                    <a:lnTo>
                      <a:pt x="373" y="190"/>
                    </a:lnTo>
                    <a:lnTo>
                      <a:pt x="371" y="182"/>
                    </a:lnTo>
                    <a:lnTo>
                      <a:pt x="368" y="175"/>
                    </a:lnTo>
                    <a:lnTo>
                      <a:pt x="365" y="167"/>
                    </a:lnTo>
                    <a:lnTo>
                      <a:pt x="362" y="159"/>
                    </a:lnTo>
                    <a:lnTo>
                      <a:pt x="359" y="151"/>
                    </a:lnTo>
                    <a:lnTo>
                      <a:pt x="356" y="143"/>
                    </a:lnTo>
                    <a:lnTo>
                      <a:pt x="352" y="135"/>
                    </a:lnTo>
                    <a:lnTo>
                      <a:pt x="349" y="126"/>
                    </a:lnTo>
                    <a:lnTo>
                      <a:pt x="342" y="110"/>
                    </a:lnTo>
                    <a:lnTo>
                      <a:pt x="334" y="93"/>
                    </a:lnTo>
                    <a:lnTo>
                      <a:pt x="329" y="81"/>
                    </a:lnTo>
                    <a:lnTo>
                      <a:pt x="353" y="67"/>
                    </a:lnTo>
                    <a:lnTo>
                      <a:pt x="263" y="0"/>
                    </a:lnTo>
                    <a:lnTo>
                      <a:pt x="258" y="122"/>
                    </a:lnTo>
                    <a:lnTo>
                      <a:pt x="281" y="109"/>
                    </a:lnTo>
                    <a:lnTo>
                      <a:pt x="287" y="121"/>
                    </a:lnTo>
                    <a:lnTo>
                      <a:pt x="294" y="137"/>
                    </a:lnTo>
                    <a:lnTo>
                      <a:pt x="300" y="154"/>
                    </a:lnTo>
                    <a:lnTo>
                      <a:pt x="304" y="162"/>
                    </a:lnTo>
                    <a:lnTo>
                      <a:pt x="307" y="170"/>
                    </a:lnTo>
                    <a:lnTo>
                      <a:pt x="310" y="178"/>
                    </a:lnTo>
                    <a:lnTo>
                      <a:pt x="313" y="186"/>
                    </a:lnTo>
                    <a:lnTo>
                      <a:pt x="316" y="193"/>
                    </a:lnTo>
                    <a:lnTo>
                      <a:pt x="319" y="201"/>
                    </a:lnTo>
                    <a:lnTo>
                      <a:pt x="321" y="208"/>
                    </a:lnTo>
                    <a:lnTo>
                      <a:pt x="323" y="215"/>
                    </a:lnTo>
                    <a:lnTo>
                      <a:pt x="325" y="221"/>
                    </a:lnTo>
                    <a:lnTo>
                      <a:pt x="327" y="228"/>
                    </a:lnTo>
                    <a:lnTo>
                      <a:pt x="329" y="233"/>
                    </a:lnTo>
                    <a:lnTo>
                      <a:pt x="330" y="239"/>
                    </a:lnTo>
                    <a:lnTo>
                      <a:pt x="331" y="244"/>
                    </a:lnTo>
                    <a:lnTo>
                      <a:pt x="332" y="250"/>
                    </a:lnTo>
                    <a:lnTo>
                      <a:pt x="333" y="255"/>
                    </a:lnTo>
                    <a:lnTo>
                      <a:pt x="334" y="260"/>
                    </a:lnTo>
                    <a:lnTo>
                      <a:pt x="335" y="265"/>
                    </a:lnTo>
                    <a:lnTo>
                      <a:pt x="335" y="269"/>
                    </a:lnTo>
                    <a:lnTo>
                      <a:pt x="336" y="274"/>
                    </a:lnTo>
                    <a:lnTo>
                      <a:pt x="336" y="278"/>
                    </a:lnTo>
                    <a:lnTo>
                      <a:pt x="336" y="282"/>
                    </a:lnTo>
                    <a:lnTo>
                      <a:pt x="337" y="286"/>
                    </a:lnTo>
                    <a:lnTo>
                      <a:pt x="337" y="290"/>
                    </a:lnTo>
                    <a:lnTo>
                      <a:pt x="337" y="293"/>
                    </a:lnTo>
                    <a:lnTo>
                      <a:pt x="336" y="300"/>
                    </a:lnTo>
                    <a:lnTo>
                      <a:pt x="336" y="307"/>
                    </a:lnTo>
                    <a:lnTo>
                      <a:pt x="335" y="313"/>
                    </a:lnTo>
                    <a:lnTo>
                      <a:pt x="333" y="319"/>
                    </a:lnTo>
                    <a:lnTo>
                      <a:pt x="332" y="325"/>
                    </a:lnTo>
                    <a:lnTo>
                      <a:pt x="330" y="330"/>
                    </a:lnTo>
                    <a:lnTo>
                      <a:pt x="328" y="336"/>
                    </a:lnTo>
                    <a:lnTo>
                      <a:pt x="325" y="342"/>
                    </a:lnTo>
                    <a:lnTo>
                      <a:pt x="322" y="347"/>
                    </a:lnTo>
                    <a:lnTo>
                      <a:pt x="319" y="353"/>
                    </a:lnTo>
                    <a:lnTo>
                      <a:pt x="318" y="355"/>
                    </a:lnTo>
                    <a:lnTo>
                      <a:pt x="317" y="357"/>
                    </a:lnTo>
                    <a:lnTo>
                      <a:pt x="314" y="361"/>
                    </a:lnTo>
                    <a:lnTo>
                      <a:pt x="311" y="365"/>
                    </a:lnTo>
                    <a:lnTo>
                      <a:pt x="306" y="369"/>
                    </a:lnTo>
                    <a:lnTo>
                      <a:pt x="302" y="373"/>
                    </a:lnTo>
                    <a:lnTo>
                      <a:pt x="296" y="377"/>
                    </a:lnTo>
                    <a:lnTo>
                      <a:pt x="290" y="381"/>
                    </a:lnTo>
                    <a:lnTo>
                      <a:pt x="283" y="386"/>
                    </a:lnTo>
                    <a:lnTo>
                      <a:pt x="276" y="391"/>
                    </a:lnTo>
                    <a:lnTo>
                      <a:pt x="268" y="395"/>
                    </a:lnTo>
                    <a:lnTo>
                      <a:pt x="251" y="406"/>
                    </a:lnTo>
                    <a:lnTo>
                      <a:pt x="243" y="411"/>
                    </a:lnTo>
                    <a:lnTo>
                      <a:pt x="234" y="417"/>
                    </a:lnTo>
                    <a:lnTo>
                      <a:pt x="225" y="424"/>
                    </a:lnTo>
                    <a:lnTo>
                      <a:pt x="217" y="430"/>
                    </a:lnTo>
                    <a:lnTo>
                      <a:pt x="210" y="435"/>
                    </a:lnTo>
                    <a:lnTo>
                      <a:pt x="202" y="440"/>
                    </a:lnTo>
                    <a:lnTo>
                      <a:pt x="194" y="446"/>
                    </a:lnTo>
                    <a:lnTo>
                      <a:pt x="185" y="451"/>
                    </a:lnTo>
                    <a:lnTo>
                      <a:pt x="176" y="457"/>
                    </a:lnTo>
                    <a:lnTo>
                      <a:pt x="166" y="463"/>
                    </a:lnTo>
                    <a:lnTo>
                      <a:pt x="156" y="469"/>
                    </a:lnTo>
                    <a:lnTo>
                      <a:pt x="146" y="476"/>
                    </a:lnTo>
                    <a:lnTo>
                      <a:pt x="136" y="483"/>
                    </a:lnTo>
                    <a:lnTo>
                      <a:pt x="126" y="491"/>
                    </a:lnTo>
                    <a:lnTo>
                      <a:pt x="116" y="498"/>
                    </a:lnTo>
                    <a:lnTo>
                      <a:pt x="106" y="507"/>
                    </a:lnTo>
                    <a:lnTo>
                      <a:pt x="97" y="516"/>
                    </a:lnTo>
                    <a:lnTo>
                      <a:pt x="92" y="520"/>
                    </a:lnTo>
                    <a:lnTo>
                      <a:pt x="87" y="525"/>
                    </a:lnTo>
                    <a:lnTo>
                      <a:pt x="83" y="530"/>
                    </a:lnTo>
                    <a:lnTo>
                      <a:pt x="78" y="536"/>
                    </a:lnTo>
                    <a:lnTo>
                      <a:pt x="74" y="541"/>
                    </a:lnTo>
                    <a:lnTo>
                      <a:pt x="71" y="546"/>
                    </a:lnTo>
                    <a:lnTo>
                      <a:pt x="67" y="552"/>
                    </a:lnTo>
                    <a:lnTo>
                      <a:pt x="64" y="557"/>
                    </a:lnTo>
                    <a:lnTo>
                      <a:pt x="60" y="562"/>
                    </a:lnTo>
                    <a:lnTo>
                      <a:pt x="57" y="568"/>
                    </a:lnTo>
                    <a:lnTo>
                      <a:pt x="50" y="579"/>
                    </a:lnTo>
                    <a:lnTo>
                      <a:pt x="44" y="592"/>
                    </a:lnTo>
                    <a:lnTo>
                      <a:pt x="38" y="604"/>
                    </a:lnTo>
                    <a:lnTo>
                      <a:pt x="32" y="617"/>
                    </a:lnTo>
                    <a:lnTo>
                      <a:pt x="26" y="630"/>
                    </a:lnTo>
                    <a:lnTo>
                      <a:pt x="21" y="643"/>
                    </a:lnTo>
                    <a:lnTo>
                      <a:pt x="17" y="656"/>
                    </a:lnTo>
                    <a:lnTo>
                      <a:pt x="12" y="670"/>
                    </a:lnTo>
                    <a:lnTo>
                      <a:pt x="9" y="684"/>
                    </a:lnTo>
                    <a:lnTo>
                      <a:pt x="5" y="697"/>
                    </a:lnTo>
                    <a:lnTo>
                      <a:pt x="3" y="711"/>
                    </a:lnTo>
                    <a:lnTo>
                      <a:pt x="1" y="725"/>
                    </a:lnTo>
                    <a:lnTo>
                      <a:pt x="1" y="731"/>
                    </a:lnTo>
                    <a:lnTo>
                      <a:pt x="0" y="738"/>
                    </a:lnTo>
                    <a:lnTo>
                      <a:pt x="0" y="745"/>
                    </a:lnTo>
                    <a:lnTo>
                      <a:pt x="0" y="752"/>
                    </a:lnTo>
                    <a:lnTo>
                      <a:pt x="1" y="765"/>
                    </a:lnTo>
                    <a:lnTo>
                      <a:pt x="2" y="778"/>
                    </a:lnTo>
                    <a:lnTo>
                      <a:pt x="4" y="791"/>
                    </a:lnTo>
                    <a:lnTo>
                      <a:pt x="7" y="805"/>
                    </a:lnTo>
                    <a:lnTo>
                      <a:pt x="10" y="818"/>
                    </a:lnTo>
                    <a:lnTo>
                      <a:pt x="14" y="832"/>
                    </a:lnTo>
                    <a:lnTo>
                      <a:pt x="18" y="845"/>
                    </a:lnTo>
                    <a:lnTo>
                      <a:pt x="23" y="858"/>
                    </a:lnTo>
                    <a:lnTo>
                      <a:pt x="29" y="872"/>
                    </a:lnTo>
                    <a:lnTo>
                      <a:pt x="35" y="885"/>
                    </a:lnTo>
                    <a:lnTo>
                      <a:pt x="41" y="898"/>
                    </a:lnTo>
                    <a:lnTo>
                      <a:pt x="48" y="910"/>
                    </a:lnTo>
                    <a:lnTo>
                      <a:pt x="55" y="923"/>
                    </a:lnTo>
                    <a:lnTo>
                      <a:pt x="62" y="934"/>
                    </a:lnTo>
                    <a:lnTo>
                      <a:pt x="70" y="946"/>
                    </a:lnTo>
                    <a:lnTo>
                      <a:pt x="78" y="957"/>
                    </a:lnTo>
                    <a:lnTo>
                      <a:pt x="87" y="967"/>
                    </a:lnTo>
                    <a:lnTo>
                      <a:pt x="96" y="977"/>
                    </a:lnTo>
                    <a:lnTo>
                      <a:pt x="107" y="987"/>
                    </a:lnTo>
                    <a:lnTo>
                      <a:pt x="117" y="997"/>
                    </a:lnTo>
                    <a:lnTo>
                      <a:pt x="128" y="1006"/>
                    </a:lnTo>
                    <a:lnTo>
                      <a:pt x="140" y="1015"/>
                    </a:lnTo>
                    <a:lnTo>
                      <a:pt x="152" y="1024"/>
                    </a:lnTo>
                    <a:lnTo>
                      <a:pt x="165" y="1032"/>
                    </a:lnTo>
                    <a:lnTo>
                      <a:pt x="177" y="1040"/>
                    </a:lnTo>
                    <a:lnTo>
                      <a:pt x="190" y="1048"/>
                    </a:lnTo>
                    <a:lnTo>
                      <a:pt x="203" y="1055"/>
                    </a:lnTo>
                    <a:lnTo>
                      <a:pt x="216" y="1062"/>
                    </a:lnTo>
                    <a:lnTo>
                      <a:pt x="229" y="1068"/>
                    </a:lnTo>
                    <a:lnTo>
                      <a:pt x="235" y="1070"/>
                    </a:lnTo>
                    <a:lnTo>
                      <a:pt x="241" y="1073"/>
                    </a:lnTo>
                    <a:lnTo>
                      <a:pt x="248" y="1076"/>
                    </a:lnTo>
                    <a:lnTo>
                      <a:pt x="254" y="1078"/>
                    </a:lnTo>
                    <a:lnTo>
                      <a:pt x="260" y="1080"/>
                    </a:lnTo>
                    <a:lnTo>
                      <a:pt x="267" y="1082"/>
                    </a:lnTo>
                    <a:lnTo>
                      <a:pt x="273" y="1084"/>
                    </a:lnTo>
                    <a:lnTo>
                      <a:pt x="280" y="1086"/>
                    </a:lnTo>
                    <a:lnTo>
                      <a:pt x="287" y="1087"/>
                    </a:lnTo>
                    <a:lnTo>
                      <a:pt x="294" y="1088"/>
                    </a:lnTo>
                    <a:lnTo>
                      <a:pt x="301" y="1089"/>
                    </a:lnTo>
                    <a:lnTo>
                      <a:pt x="309" y="1089"/>
                    </a:lnTo>
                    <a:lnTo>
                      <a:pt x="323" y="1090"/>
                    </a:lnTo>
                    <a:lnTo>
                      <a:pt x="338" y="1089"/>
                    </a:lnTo>
                    <a:lnTo>
                      <a:pt x="352" y="1088"/>
                    </a:lnTo>
                    <a:lnTo>
                      <a:pt x="366" y="1086"/>
                    </a:lnTo>
                    <a:lnTo>
                      <a:pt x="379" y="1085"/>
                    </a:lnTo>
                    <a:lnTo>
                      <a:pt x="392" y="1082"/>
                    </a:lnTo>
                    <a:lnTo>
                      <a:pt x="404" y="1080"/>
                    </a:lnTo>
                    <a:lnTo>
                      <a:pt x="416" y="1078"/>
                    </a:lnTo>
                    <a:lnTo>
                      <a:pt x="426" y="1075"/>
                    </a:lnTo>
                    <a:lnTo>
                      <a:pt x="431" y="1074"/>
                    </a:lnTo>
                    <a:lnTo>
                      <a:pt x="436" y="1073"/>
                    </a:lnTo>
                    <a:lnTo>
                      <a:pt x="440" y="1073"/>
                    </a:lnTo>
                    <a:lnTo>
                      <a:pt x="444" y="1072"/>
                    </a:lnTo>
                    <a:lnTo>
                      <a:pt x="447" y="1071"/>
                    </a:lnTo>
                    <a:lnTo>
                      <a:pt x="450" y="1071"/>
                    </a:lnTo>
                    <a:lnTo>
                      <a:pt x="452" y="1070"/>
                    </a:lnTo>
                    <a:lnTo>
                      <a:pt x="455" y="1070"/>
                    </a:lnTo>
                    <a:close/>
                  </a:path>
                </a:pathLst>
              </a:custGeom>
              <a:grpFill/>
              <a:ln w="3175">
                <a:solidFill>
                  <a:srgbClr val="FF0000">
                    <a:alpha val="25000"/>
                  </a:srgbClr>
                </a:solidFill>
                <a:prstDash val="solid"/>
                <a:round/>
                <a:headEnd/>
                <a:tailEnd/>
              </a:ln>
            </p:spPr>
            <p:txBody>
              <a:bodyPr/>
              <a:lstStyle/>
              <a:p>
                <a:endParaRPr lang="it-IT"/>
              </a:p>
            </p:txBody>
          </p:sp>
          <p:sp>
            <p:nvSpPr>
              <p:cNvPr id="621" name="Line 612"/>
              <p:cNvSpPr>
                <a:spLocks noChangeShapeType="1"/>
              </p:cNvSpPr>
              <p:nvPr/>
            </p:nvSpPr>
            <p:spPr bwMode="auto">
              <a:xfrm flipV="1">
                <a:off x="2160" y="1751"/>
                <a:ext cx="6" cy="51"/>
              </a:xfrm>
              <a:prstGeom prst="line">
                <a:avLst/>
              </a:prstGeom>
              <a:grpFill/>
              <a:ln w="3175">
                <a:solidFill>
                  <a:srgbClr val="FF0000">
                    <a:alpha val="25000"/>
                  </a:srgbClr>
                </a:solidFill>
                <a:prstDash val="solid"/>
                <a:round/>
                <a:headEnd/>
                <a:tailEnd/>
              </a:ln>
            </p:spPr>
            <p:txBody>
              <a:bodyPr/>
              <a:lstStyle/>
              <a:p>
                <a:endParaRPr lang="it-IT"/>
              </a:p>
            </p:txBody>
          </p:sp>
          <p:sp>
            <p:nvSpPr>
              <p:cNvPr id="622" name="Line 613"/>
              <p:cNvSpPr>
                <a:spLocks noChangeShapeType="1"/>
              </p:cNvSpPr>
              <p:nvPr/>
            </p:nvSpPr>
            <p:spPr bwMode="auto">
              <a:xfrm flipH="1">
                <a:off x="2163" y="1751"/>
                <a:ext cx="3" cy="0"/>
              </a:xfrm>
              <a:prstGeom prst="line">
                <a:avLst/>
              </a:prstGeom>
              <a:grpFill/>
              <a:ln w="3175">
                <a:solidFill>
                  <a:srgbClr val="FF0000">
                    <a:alpha val="25000"/>
                  </a:srgbClr>
                </a:solidFill>
                <a:prstDash val="solid"/>
                <a:round/>
                <a:headEnd/>
                <a:tailEnd/>
              </a:ln>
            </p:spPr>
            <p:txBody>
              <a:bodyPr/>
              <a:lstStyle/>
              <a:p>
                <a:endParaRPr lang="it-IT"/>
              </a:p>
            </p:txBody>
          </p:sp>
          <p:sp>
            <p:nvSpPr>
              <p:cNvPr id="623" name="Line 614"/>
              <p:cNvSpPr>
                <a:spLocks noChangeShapeType="1"/>
              </p:cNvSpPr>
              <p:nvPr/>
            </p:nvSpPr>
            <p:spPr bwMode="auto">
              <a:xfrm flipH="1">
                <a:off x="2159" y="1751"/>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624" name="Line 615"/>
              <p:cNvSpPr>
                <a:spLocks noChangeShapeType="1"/>
              </p:cNvSpPr>
              <p:nvPr/>
            </p:nvSpPr>
            <p:spPr bwMode="auto">
              <a:xfrm flipH="1">
                <a:off x="2154" y="1752"/>
                <a:ext cx="5" cy="0"/>
              </a:xfrm>
              <a:prstGeom prst="line">
                <a:avLst/>
              </a:prstGeom>
              <a:grpFill/>
              <a:ln w="3175">
                <a:solidFill>
                  <a:srgbClr val="FF0000">
                    <a:alpha val="25000"/>
                  </a:srgbClr>
                </a:solidFill>
                <a:prstDash val="solid"/>
                <a:round/>
                <a:headEnd/>
                <a:tailEnd/>
              </a:ln>
            </p:spPr>
            <p:txBody>
              <a:bodyPr/>
              <a:lstStyle/>
              <a:p>
                <a:endParaRPr lang="it-IT"/>
              </a:p>
            </p:txBody>
          </p:sp>
          <p:sp>
            <p:nvSpPr>
              <p:cNvPr id="625" name="Line 616"/>
              <p:cNvSpPr>
                <a:spLocks noChangeShapeType="1"/>
              </p:cNvSpPr>
              <p:nvPr/>
            </p:nvSpPr>
            <p:spPr bwMode="auto">
              <a:xfrm flipH="1">
                <a:off x="2150" y="1752"/>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626" name="Line 617"/>
              <p:cNvSpPr>
                <a:spLocks noChangeShapeType="1"/>
              </p:cNvSpPr>
              <p:nvPr/>
            </p:nvSpPr>
            <p:spPr bwMode="auto">
              <a:xfrm flipH="1">
                <a:off x="2145" y="1753"/>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627" name="Line 618"/>
              <p:cNvSpPr>
                <a:spLocks noChangeShapeType="1"/>
              </p:cNvSpPr>
              <p:nvPr/>
            </p:nvSpPr>
            <p:spPr bwMode="auto">
              <a:xfrm flipH="1">
                <a:off x="2140" y="1754"/>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628" name="Line 619"/>
              <p:cNvSpPr>
                <a:spLocks noChangeShapeType="1"/>
              </p:cNvSpPr>
              <p:nvPr/>
            </p:nvSpPr>
            <p:spPr bwMode="auto">
              <a:xfrm flipH="1">
                <a:off x="2135" y="1755"/>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629" name="Line 620"/>
              <p:cNvSpPr>
                <a:spLocks noChangeShapeType="1"/>
              </p:cNvSpPr>
              <p:nvPr/>
            </p:nvSpPr>
            <p:spPr bwMode="auto">
              <a:xfrm flipH="1">
                <a:off x="2131" y="1756"/>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630" name="Line 621"/>
              <p:cNvSpPr>
                <a:spLocks noChangeShapeType="1"/>
              </p:cNvSpPr>
              <p:nvPr/>
            </p:nvSpPr>
            <p:spPr bwMode="auto">
              <a:xfrm flipH="1">
                <a:off x="2120" y="1757"/>
                <a:ext cx="11" cy="3"/>
              </a:xfrm>
              <a:prstGeom prst="line">
                <a:avLst/>
              </a:prstGeom>
              <a:grpFill/>
              <a:ln w="3175">
                <a:solidFill>
                  <a:srgbClr val="FF0000">
                    <a:alpha val="25000"/>
                  </a:srgbClr>
                </a:solidFill>
                <a:prstDash val="solid"/>
                <a:round/>
                <a:headEnd/>
                <a:tailEnd/>
              </a:ln>
            </p:spPr>
            <p:txBody>
              <a:bodyPr/>
              <a:lstStyle/>
              <a:p>
                <a:endParaRPr lang="it-IT"/>
              </a:p>
            </p:txBody>
          </p:sp>
          <p:sp>
            <p:nvSpPr>
              <p:cNvPr id="631" name="Line 622"/>
              <p:cNvSpPr>
                <a:spLocks noChangeShapeType="1"/>
              </p:cNvSpPr>
              <p:nvPr/>
            </p:nvSpPr>
            <p:spPr bwMode="auto">
              <a:xfrm flipH="1">
                <a:off x="2109" y="1760"/>
                <a:ext cx="11" cy="2"/>
              </a:xfrm>
              <a:prstGeom prst="line">
                <a:avLst/>
              </a:prstGeom>
              <a:grpFill/>
              <a:ln w="3175">
                <a:solidFill>
                  <a:srgbClr val="FF0000">
                    <a:alpha val="25000"/>
                  </a:srgbClr>
                </a:solidFill>
                <a:prstDash val="solid"/>
                <a:round/>
                <a:headEnd/>
                <a:tailEnd/>
              </a:ln>
            </p:spPr>
            <p:txBody>
              <a:bodyPr/>
              <a:lstStyle/>
              <a:p>
                <a:endParaRPr lang="it-IT"/>
              </a:p>
            </p:txBody>
          </p:sp>
          <p:sp>
            <p:nvSpPr>
              <p:cNvPr id="632" name="Line 623"/>
              <p:cNvSpPr>
                <a:spLocks noChangeShapeType="1"/>
              </p:cNvSpPr>
              <p:nvPr/>
            </p:nvSpPr>
            <p:spPr bwMode="auto">
              <a:xfrm flipH="1">
                <a:off x="2098" y="1762"/>
                <a:ext cx="11" cy="2"/>
              </a:xfrm>
              <a:prstGeom prst="line">
                <a:avLst/>
              </a:prstGeom>
              <a:grpFill/>
              <a:ln w="3175">
                <a:solidFill>
                  <a:srgbClr val="FF0000">
                    <a:alpha val="25000"/>
                  </a:srgbClr>
                </a:solidFill>
                <a:prstDash val="solid"/>
                <a:round/>
                <a:headEnd/>
                <a:tailEnd/>
              </a:ln>
            </p:spPr>
            <p:txBody>
              <a:bodyPr/>
              <a:lstStyle/>
              <a:p>
                <a:endParaRPr lang="it-IT"/>
              </a:p>
            </p:txBody>
          </p:sp>
          <p:sp>
            <p:nvSpPr>
              <p:cNvPr id="633" name="Line 624"/>
              <p:cNvSpPr>
                <a:spLocks noChangeShapeType="1"/>
              </p:cNvSpPr>
              <p:nvPr/>
            </p:nvSpPr>
            <p:spPr bwMode="auto">
              <a:xfrm flipH="1">
                <a:off x="2086" y="1764"/>
                <a:ext cx="12" cy="2"/>
              </a:xfrm>
              <a:prstGeom prst="line">
                <a:avLst/>
              </a:prstGeom>
              <a:grpFill/>
              <a:ln w="3175">
                <a:solidFill>
                  <a:srgbClr val="FF0000">
                    <a:alpha val="25000"/>
                  </a:srgbClr>
                </a:solidFill>
                <a:prstDash val="solid"/>
                <a:round/>
                <a:headEnd/>
                <a:tailEnd/>
              </a:ln>
            </p:spPr>
            <p:txBody>
              <a:bodyPr/>
              <a:lstStyle/>
              <a:p>
                <a:endParaRPr lang="it-IT"/>
              </a:p>
            </p:txBody>
          </p:sp>
          <p:sp>
            <p:nvSpPr>
              <p:cNvPr id="634" name="Line 625"/>
              <p:cNvSpPr>
                <a:spLocks noChangeShapeType="1"/>
              </p:cNvSpPr>
              <p:nvPr/>
            </p:nvSpPr>
            <p:spPr bwMode="auto">
              <a:xfrm flipH="1">
                <a:off x="2075" y="1766"/>
                <a:ext cx="11" cy="2"/>
              </a:xfrm>
              <a:prstGeom prst="line">
                <a:avLst/>
              </a:prstGeom>
              <a:grpFill/>
              <a:ln w="3175">
                <a:solidFill>
                  <a:srgbClr val="FF0000">
                    <a:alpha val="25000"/>
                  </a:srgbClr>
                </a:solidFill>
                <a:prstDash val="solid"/>
                <a:round/>
                <a:headEnd/>
                <a:tailEnd/>
              </a:ln>
            </p:spPr>
            <p:txBody>
              <a:bodyPr/>
              <a:lstStyle/>
              <a:p>
                <a:endParaRPr lang="it-IT"/>
              </a:p>
            </p:txBody>
          </p:sp>
          <p:sp>
            <p:nvSpPr>
              <p:cNvPr id="635" name="Line 626"/>
              <p:cNvSpPr>
                <a:spLocks noChangeShapeType="1"/>
              </p:cNvSpPr>
              <p:nvPr/>
            </p:nvSpPr>
            <p:spPr bwMode="auto">
              <a:xfrm flipH="1">
                <a:off x="2063" y="1768"/>
                <a:ext cx="12" cy="1"/>
              </a:xfrm>
              <a:prstGeom prst="line">
                <a:avLst/>
              </a:prstGeom>
              <a:grpFill/>
              <a:ln w="3175">
                <a:solidFill>
                  <a:srgbClr val="FF0000">
                    <a:alpha val="25000"/>
                  </a:srgbClr>
                </a:solidFill>
                <a:prstDash val="solid"/>
                <a:round/>
                <a:headEnd/>
                <a:tailEnd/>
              </a:ln>
            </p:spPr>
            <p:txBody>
              <a:bodyPr/>
              <a:lstStyle/>
              <a:p>
                <a:endParaRPr lang="it-IT"/>
              </a:p>
            </p:txBody>
          </p:sp>
          <p:sp>
            <p:nvSpPr>
              <p:cNvPr id="636" name="Line 627"/>
              <p:cNvSpPr>
                <a:spLocks noChangeShapeType="1"/>
              </p:cNvSpPr>
              <p:nvPr/>
            </p:nvSpPr>
            <p:spPr bwMode="auto">
              <a:xfrm flipH="1">
                <a:off x="2051" y="1769"/>
                <a:ext cx="12" cy="1"/>
              </a:xfrm>
              <a:prstGeom prst="line">
                <a:avLst/>
              </a:prstGeom>
              <a:grpFill/>
              <a:ln w="3175">
                <a:solidFill>
                  <a:srgbClr val="FF0000">
                    <a:alpha val="25000"/>
                  </a:srgbClr>
                </a:solidFill>
                <a:prstDash val="solid"/>
                <a:round/>
                <a:headEnd/>
                <a:tailEnd/>
              </a:ln>
            </p:spPr>
            <p:txBody>
              <a:bodyPr/>
              <a:lstStyle/>
              <a:p>
                <a:endParaRPr lang="it-IT"/>
              </a:p>
            </p:txBody>
          </p:sp>
          <p:sp>
            <p:nvSpPr>
              <p:cNvPr id="637" name="Line 628"/>
              <p:cNvSpPr>
                <a:spLocks noChangeShapeType="1"/>
              </p:cNvSpPr>
              <p:nvPr/>
            </p:nvSpPr>
            <p:spPr bwMode="auto">
              <a:xfrm flipH="1">
                <a:off x="2040" y="1770"/>
                <a:ext cx="11" cy="1"/>
              </a:xfrm>
              <a:prstGeom prst="line">
                <a:avLst/>
              </a:prstGeom>
              <a:grpFill/>
              <a:ln w="3175">
                <a:solidFill>
                  <a:srgbClr val="FF0000">
                    <a:alpha val="25000"/>
                  </a:srgbClr>
                </a:solidFill>
                <a:prstDash val="solid"/>
                <a:round/>
                <a:headEnd/>
                <a:tailEnd/>
              </a:ln>
            </p:spPr>
            <p:txBody>
              <a:bodyPr/>
              <a:lstStyle/>
              <a:p>
                <a:endParaRPr lang="it-IT"/>
              </a:p>
            </p:txBody>
          </p:sp>
          <p:sp>
            <p:nvSpPr>
              <p:cNvPr id="638" name="Line 629"/>
              <p:cNvSpPr>
                <a:spLocks noChangeShapeType="1"/>
              </p:cNvSpPr>
              <p:nvPr/>
            </p:nvSpPr>
            <p:spPr bwMode="auto">
              <a:xfrm flipH="1" flipV="1">
                <a:off x="2029" y="1770"/>
                <a:ext cx="11" cy="1"/>
              </a:xfrm>
              <a:prstGeom prst="line">
                <a:avLst/>
              </a:prstGeom>
              <a:grpFill/>
              <a:ln w="3175">
                <a:solidFill>
                  <a:srgbClr val="FF0000">
                    <a:alpha val="25000"/>
                  </a:srgbClr>
                </a:solidFill>
                <a:prstDash val="solid"/>
                <a:round/>
                <a:headEnd/>
                <a:tailEnd/>
              </a:ln>
            </p:spPr>
            <p:txBody>
              <a:bodyPr/>
              <a:lstStyle/>
              <a:p>
                <a:endParaRPr lang="it-IT"/>
              </a:p>
            </p:txBody>
          </p:sp>
          <p:sp>
            <p:nvSpPr>
              <p:cNvPr id="639" name="Line 630"/>
              <p:cNvSpPr>
                <a:spLocks noChangeShapeType="1"/>
              </p:cNvSpPr>
              <p:nvPr/>
            </p:nvSpPr>
            <p:spPr bwMode="auto">
              <a:xfrm flipH="1">
                <a:off x="2024" y="1770"/>
                <a:ext cx="5" cy="0"/>
              </a:xfrm>
              <a:prstGeom prst="line">
                <a:avLst/>
              </a:prstGeom>
              <a:grpFill/>
              <a:ln w="3175">
                <a:solidFill>
                  <a:srgbClr val="FF0000">
                    <a:alpha val="25000"/>
                  </a:srgbClr>
                </a:solidFill>
                <a:prstDash val="solid"/>
                <a:round/>
                <a:headEnd/>
                <a:tailEnd/>
              </a:ln>
            </p:spPr>
            <p:txBody>
              <a:bodyPr/>
              <a:lstStyle/>
              <a:p>
                <a:endParaRPr lang="it-IT"/>
              </a:p>
            </p:txBody>
          </p:sp>
          <p:sp>
            <p:nvSpPr>
              <p:cNvPr id="640" name="Line 631"/>
              <p:cNvSpPr>
                <a:spLocks noChangeShapeType="1"/>
              </p:cNvSpPr>
              <p:nvPr/>
            </p:nvSpPr>
            <p:spPr bwMode="auto">
              <a:xfrm flipH="1">
                <a:off x="2019" y="1770"/>
                <a:ext cx="5" cy="0"/>
              </a:xfrm>
              <a:prstGeom prst="line">
                <a:avLst/>
              </a:prstGeom>
              <a:grpFill/>
              <a:ln w="3175">
                <a:solidFill>
                  <a:srgbClr val="FF0000">
                    <a:alpha val="25000"/>
                  </a:srgbClr>
                </a:solidFill>
                <a:prstDash val="solid"/>
                <a:round/>
                <a:headEnd/>
                <a:tailEnd/>
              </a:ln>
            </p:spPr>
            <p:txBody>
              <a:bodyPr/>
              <a:lstStyle/>
              <a:p>
                <a:endParaRPr lang="it-IT"/>
              </a:p>
            </p:txBody>
          </p:sp>
          <p:sp>
            <p:nvSpPr>
              <p:cNvPr id="641" name="Line 632"/>
              <p:cNvSpPr>
                <a:spLocks noChangeShapeType="1"/>
              </p:cNvSpPr>
              <p:nvPr/>
            </p:nvSpPr>
            <p:spPr bwMode="auto">
              <a:xfrm flipH="1" flipV="1">
                <a:off x="2013" y="1769"/>
                <a:ext cx="6" cy="1"/>
              </a:xfrm>
              <a:prstGeom prst="line">
                <a:avLst/>
              </a:prstGeom>
              <a:grpFill/>
              <a:ln w="3175">
                <a:solidFill>
                  <a:srgbClr val="FF0000">
                    <a:alpha val="25000"/>
                  </a:srgbClr>
                </a:solidFill>
                <a:prstDash val="solid"/>
                <a:round/>
                <a:headEnd/>
                <a:tailEnd/>
              </a:ln>
            </p:spPr>
            <p:txBody>
              <a:bodyPr/>
              <a:lstStyle/>
              <a:p>
                <a:endParaRPr lang="it-IT"/>
              </a:p>
            </p:txBody>
          </p:sp>
          <p:sp>
            <p:nvSpPr>
              <p:cNvPr id="642" name="Line 633"/>
              <p:cNvSpPr>
                <a:spLocks noChangeShapeType="1"/>
              </p:cNvSpPr>
              <p:nvPr/>
            </p:nvSpPr>
            <p:spPr bwMode="auto">
              <a:xfrm flipH="1" flipV="1">
                <a:off x="2009" y="1768"/>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643" name="Line 634"/>
              <p:cNvSpPr>
                <a:spLocks noChangeShapeType="1"/>
              </p:cNvSpPr>
              <p:nvPr/>
            </p:nvSpPr>
            <p:spPr bwMode="auto">
              <a:xfrm flipH="1" flipV="1">
                <a:off x="2004" y="1767"/>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644" name="Line 635"/>
              <p:cNvSpPr>
                <a:spLocks noChangeShapeType="1"/>
              </p:cNvSpPr>
              <p:nvPr/>
            </p:nvSpPr>
            <p:spPr bwMode="auto">
              <a:xfrm flipH="1" flipV="1">
                <a:off x="1999" y="1766"/>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645" name="Line 636"/>
              <p:cNvSpPr>
                <a:spLocks noChangeShapeType="1"/>
              </p:cNvSpPr>
              <p:nvPr/>
            </p:nvSpPr>
            <p:spPr bwMode="auto">
              <a:xfrm flipH="1" flipV="1">
                <a:off x="1994" y="1764"/>
                <a:ext cx="5" cy="2"/>
              </a:xfrm>
              <a:prstGeom prst="line">
                <a:avLst/>
              </a:prstGeom>
              <a:grpFill/>
              <a:ln w="3175">
                <a:solidFill>
                  <a:srgbClr val="FF0000">
                    <a:alpha val="25000"/>
                  </a:srgbClr>
                </a:solidFill>
                <a:prstDash val="solid"/>
                <a:round/>
                <a:headEnd/>
                <a:tailEnd/>
              </a:ln>
            </p:spPr>
            <p:txBody>
              <a:bodyPr/>
              <a:lstStyle/>
              <a:p>
                <a:endParaRPr lang="it-IT"/>
              </a:p>
            </p:txBody>
          </p:sp>
          <p:sp>
            <p:nvSpPr>
              <p:cNvPr id="646" name="Line 637"/>
              <p:cNvSpPr>
                <a:spLocks noChangeShapeType="1"/>
              </p:cNvSpPr>
              <p:nvPr/>
            </p:nvSpPr>
            <p:spPr bwMode="auto">
              <a:xfrm flipH="1" flipV="1">
                <a:off x="1989" y="1762"/>
                <a:ext cx="5" cy="2"/>
              </a:xfrm>
              <a:prstGeom prst="line">
                <a:avLst/>
              </a:prstGeom>
              <a:grpFill/>
              <a:ln w="3175">
                <a:solidFill>
                  <a:srgbClr val="FF0000">
                    <a:alpha val="25000"/>
                  </a:srgbClr>
                </a:solidFill>
                <a:prstDash val="solid"/>
                <a:round/>
                <a:headEnd/>
                <a:tailEnd/>
              </a:ln>
            </p:spPr>
            <p:txBody>
              <a:bodyPr/>
              <a:lstStyle/>
              <a:p>
                <a:endParaRPr lang="it-IT"/>
              </a:p>
            </p:txBody>
          </p:sp>
          <p:sp>
            <p:nvSpPr>
              <p:cNvPr id="647" name="Line 638"/>
              <p:cNvSpPr>
                <a:spLocks noChangeShapeType="1"/>
              </p:cNvSpPr>
              <p:nvPr/>
            </p:nvSpPr>
            <p:spPr bwMode="auto">
              <a:xfrm flipH="1" flipV="1">
                <a:off x="1983" y="1760"/>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648" name="Line 639"/>
              <p:cNvSpPr>
                <a:spLocks noChangeShapeType="1"/>
              </p:cNvSpPr>
              <p:nvPr/>
            </p:nvSpPr>
            <p:spPr bwMode="auto">
              <a:xfrm flipH="1" flipV="1">
                <a:off x="1978" y="1758"/>
                <a:ext cx="5" cy="2"/>
              </a:xfrm>
              <a:prstGeom prst="line">
                <a:avLst/>
              </a:prstGeom>
              <a:grpFill/>
              <a:ln w="3175">
                <a:solidFill>
                  <a:srgbClr val="FF0000">
                    <a:alpha val="25000"/>
                  </a:srgbClr>
                </a:solidFill>
                <a:prstDash val="solid"/>
                <a:round/>
                <a:headEnd/>
                <a:tailEnd/>
              </a:ln>
            </p:spPr>
            <p:txBody>
              <a:bodyPr/>
              <a:lstStyle/>
              <a:p>
                <a:endParaRPr lang="it-IT"/>
              </a:p>
            </p:txBody>
          </p:sp>
          <p:sp>
            <p:nvSpPr>
              <p:cNvPr id="649" name="Line 640"/>
              <p:cNvSpPr>
                <a:spLocks noChangeShapeType="1"/>
              </p:cNvSpPr>
              <p:nvPr/>
            </p:nvSpPr>
            <p:spPr bwMode="auto">
              <a:xfrm flipH="1" flipV="1">
                <a:off x="1972" y="1756"/>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650" name="Line 641"/>
              <p:cNvSpPr>
                <a:spLocks noChangeShapeType="1"/>
              </p:cNvSpPr>
              <p:nvPr/>
            </p:nvSpPr>
            <p:spPr bwMode="auto">
              <a:xfrm flipH="1" flipV="1">
                <a:off x="1967" y="1753"/>
                <a:ext cx="5" cy="3"/>
              </a:xfrm>
              <a:prstGeom prst="line">
                <a:avLst/>
              </a:prstGeom>
              <a:grpFill/>
              <a:ln w="3175">
                <a:solidFill>
                  <a:srgbClr val="FF0000">
                    <a:alpha val="25000"/>
                  </a:srgbClr>
                </a:solidFill>
                <a:prstDash val="solid"/>
                <a:round/>
                <a:headEnd/>
                <a:tailEnd/>
              </a:ln>
            </p:spPr>
            <p:txBody>
              <a:bodyPr/>
              <a:lstStyle/>
              <a:p>
                <a:endParaRPr lang="it-IT"/>
              </a:p>
            </p:txBody>
          </p:sp>
          <p:sp>
            <p:nvSpPr>
              <p:cNvPr id="651" name="Line 642"/>
              <p:cNvSpPr>
                <a:spLocks noChangeShapeType="1"/>
              </p:cNvSpPr>
              <p:nvPr/>
            </p:nvSpPr>
            <p:spPr bwMode="auto">
              <a:xfrm flipH="1" flipV="1">
                <a:off x="1955" y="1748"/>
                <a:ext cx="12" cy="5"/>
              </a:xfrm>
              <a:prstGeom prst="line">
                <a:avLst/>
              </a:prstGeom>
              <a:grpFill/>
              <a:ln w="3175">
                <a:solidFill>
                  <a:srgbClr val="FF0000">
                    <a:alpha val="25000"/>
                  </a:srgbClr>
                </a:solidFill>
                <a:prstDash val="solid"/>
                <a:round/>
                <a:headEnd/>
                <a:tailEnd/>
              </a:ln>
            </p:spPr>
            <p:txBody>
              <a:bodyPr/>
              <a:lstStyle/>
              <a:p>
                <a:endParaRPr lang="it-IT"/>
              </a:p>
            </p:txBody>
          </p:sp>
          <p:sp>
            <p:nvSpPr>
              <p:cNvPr id="652" name="Line 643"/>
              <p:cNvSpPr>
                <a:spLocks noChangeShapeType="1"/>
              </p:cNvSpPr>
              <p:nvPr/>
            </p:nvSpPr>
            <p:spPr bwMode="auto">
              <a:xfrm flipH="1" flipV="1">
                <a:off x="1943" y="1742"/>
                <a:ext cx="12" cy="6"/>
              </a:xfrm>
              <a:prstGeom prst="line">
                <a:avLst/>
              </a:prstGeom>
              <a:grpFill/>
              <a:ln w="3175">
                <a:solidFill>
                  <a:srgbClr val="FF0000">
                    <a:alpha val="25000"/>
                  </a:srgbClr>
                </a:solidFill>
                <a:prstDash val="solid"/>
                <a:round/>
                <a:headEnd/>
                <a:tailEnd/>
              </a:ln>
            </p:spPr>
            <p:txBody>
              <a:bodyPr/>
              <a:lstStyle/>
              <a:p>
                <a:endParaRPr lang="it-IT"/>
              </a:p>
            </p:txBody>
          </p:sp>
          <p:sp>
            <p:nvSpPr>
              <p:cNvPr id="653" name="Line 644"/>
              <p:cNvSpPr>
                <a:spLocks noChangeShapeType="1"/>
              </p:cNvSpPr>
              <p:nvPr/>
            </p:nvSpPr>
            <p:spPr bwMode="auto">
              <a:xfrm flipH="1" flipV="1">
                <a:off x="1931" y="1735"/>
                <a:ext cx="12" cy="7"/>
              </a:xfrm>
              <a:prstGeom prst="line">
                <a:avLst/>
              </a:prstGeom>
              <a:grpFill/>
              <a:ln w="3175">
                <a:solidFill>
                  <a:srgbClr val="FF0000">
                    <a:alpha val="25000"/>
                  </a:srgbClr>
                </a:solidFill>
                <a:prstDash val="solid"/>
                <a:round/>
                <a:headEnd/>
                <a:tailEnd/>
              </a:ln>
            </p:spPr>
            <p:txBody>
              <a:bodyPr/>
              <a:lstStyle/>
              <a:p>
                <a:endParaRPr lang="it-IT"/>
              </a:p>
            </p:txBody>
          </p:sp>
          <p:sp>
            <p:nvSpPr>
              <p:cNvPr id="654" name="Line 645"/>
              <p:cNvSpPr>
                <a:spLocks noChangeShapeType="1"/>
              </p:cNvSpPr>
              <p:nvPr/>
            </p:nvSpPr>
            <p:spPr bwMode="auto">
              <a:xfrm flipH="1" flipV="1">
                <a:off x="1919" y="1729"/>
                <a:ext cx="12" cy="6"/>
              </a:xfrm>
              <a:prstGeom prst="line">
                <a:avLst/>
              </a:prstGeom>
              <a:grpFill/>
              <a:ln w="3175">
                <a:solidFill>
                  <a:srgbClr val="FF0000">
                    <a:alpha val="25000"/>
                  </a:srgbClr>
                </a:solidFill>
                <a:prstDash val="solid"/>
                <a:round/>
                <a:headEnd/>
                <a:tailEnd/>
              </a:ln>
            </p:spPr>
            <p:txBody>
              <a:bodyPr/>
              <a:lstStyle/>
              <a:p>
                <a:endParaRPr lang="it-IT"/>
              </a:p>
            </p:txBody>
          </p:sp>
          <p:sp>
            <p:nvSpPr>
              <p:cNvPr id="655" name="Line 646"/>
              <p:cNvSpPr>
                <a:spLocks noChangeShapeType="1"/>
              </p:cNvSpPr>
              <p:nvPr/>
            </p:nvSpPr>
            <p:spPr bwMode="auto">
              <a:xfrm flipH="1" flipV="1">
                <a:off x="1907" y="1721"/>
                <a:ext cx="12" cy="8"/>
              </a:xfrm>
              <a:prstGeom prst="line">
                <a:avLst/>
              </a:prstGeom>
              <a:grpFill/>
              <a:ln w="3175">
                <a:solidFill>
                  <a:srgbClr val="FF0000">
                    <a:alpha val="25000"/>
                  </a:srgbClr>
                </a:solidFill>
                <a:prstDash val="solid"/>
                <a:round/>
                <a:headEnd/>
                <a:tailEnd/>
              </a:ln>
            </p:spPr>
            <p:txBody>
              <a:bodyPr/>
              <a:lstStyle/>
              <a:p>
                <a:endParaRPr lang="it-IT"/>
              </a:p>
            </p:txBody>
          </p:sp>
          <p:sp>
            <p:nvSpPr>
              <p:cNvPr id="656" name="Line 647"/>
              <p:cNvSpPr>
                <a:spLocks noChangeShapeType="1"/>
              </p:cNvSpPr>
              <p:nvPr/>
            </p:nvSpPr>
            <p:spPr bwMode="auto">
              <a:xfrm flipH="1" flipV="1">
                <a:off x="1896" y="1714"/>
                <a:ext cx="11" cy="7"/>
              </a:xfrm>
              <a:prstGeom prst="line">
                <a:avLst/>
              </a:prstGeom>
              <a:grpFill/>
              <a:ln w="3175">
                <a:solidFill>
                  <a:srgbClr val="FF0000">
                    <a:alpha val="25000"/>
                  </a:srgbClr>
                </a:solidFill>
                <a:prstDash val="solid"/>
                <a:round/>
                <a:headEnd/>
                <a:tailEnd/>
              </a:ln>
            </p:spPr>
            <p:txBody>
              <a:bodyPr/>
              <a:lstStyle/>
              <a:p>
                <a:endParaRPr lang="it-IT"/>
              </a:p>
            </p:txBody>
          </p:sp>
          <p:sp>
            <p:nvSpPr>
              <p:cNvPr id="657" name="Line 648"/>
              <p:cNvSpPr>
                <a:spLocks noChangeShapeType="1"/>
              </p:cNvSpPr>
              <p:nvPr/>
            </p:nvSpPr>
            <p:spPr bwMode="auto">
              <a:xfrm flipH="1" flipV="1">
                <a:off x="1884" y="1706"/>
                <a:ext cx="12" cy="8"/>
              </a:xfrm>
              <a:prstGeom prst="line">
                <a:avLst/>
              </a:prstGeom>
              <a:grpFill/>
              <a:ln w="3175">
                <a:solidFill>
                  <a:srgbClr val="FF0000">
                    <a:alpha val="25000"/>
                  </a:srgbClr>
                </a:solidFill>
                <a:prstDash val="solid"/>
                <a:round/>
                <a:headEnd/>
                <a:tailEnd/>
              </a:ln>
            </p:spPr>
            <p:txBody>
              <a:bodyPr/>
              <a:lstStyle/>
              <a:p>
                <a:endParaRPr lang="it-IT"/>
              </a:p>
            </p:txBody>
          </p:sp>
          <p:sp>
            <p:nvSpPr>
              <p:cNvPr id="658" name="Line 649"/>
              <p:cNvSpPr>
                <a:spLocks noChangeShapeType="1"/>
              </p:cNvSpPr>
              <p:nvPr/>
            </p:nvSpPr>
            <p:spPr bwMode="auto">
              <a:xfrm flipH="1" flipV="1">
                <a:off x="1873" y="1697"/>
                <a:ext cx="11" cy="9"/>
              </a:xfrm>
              <a:prstGeom prst="line">
                <a:avLst/>
              </a:prstGeom>
              <a:grpFill/>
              <a:ln w="3175">
                <a:solidFill>
                  <a:srgbClr val="FF0000">
                    <a:alpha val="25000"/>
                  </a:srgbClr>
                </a:solidFill>
                <a:prstDash val="solid"/>
                <a:round/>
                <a:headEnd/>
                <a:tailEnd/>
              </a:ln>
            </p:spPr>
            <p:txBody>
              <a:bodyPr/>
              <a:lstStyle/>
              <a:p>
                <a:endParaRPr lang="it-IT"/>
              </a:p>
            </p:txBody>
          </p:sp>
          <p:sp>
            <p:nvSpPr>
              <p:cNvPr id="659" name="Line 650"/>
              <p:cNvSpPr>
                <a:spLocks noChangeShapeType="1"/>
              </p:cNvSpPr>
              <p:nvPr/>
            </p:nvSpPr>
            <p:spPr bwMode="auto">
              <a:xfrm flipH="1" flipV="1">
                <a:off x="1863" y="1689"/>
                <a:ext cx="10" cy="8"/>
              </a:xfrm>
              <a:prstGeom prst="line">
                <a:avLst/>
              </a:prstGeom>
              <a:grpFill/>
              <a:ln w="3175">
                <a:solidFill>
                  <a:srgbClr val="FF0000">
                    <a:alpha val="25000"/>
                  </a:srgbClr>
                </a:solidFill>
                <a:prstDash val="solid"/>
                <a:round/>
                <a:headEnd/>
                <a:tailEnd/>
              </a:ln>
            </p:spPr>
            <p:txBody>
              <a:bodyPr/>
              <a:lstStyle/>
              <a:p>
                <a:endParaRPr lang="it-IT"/>
              </a:p>
            </p:txBody>
          </p:sp>
          <p:sp>
            <p:nvSpPr>
              <p:cNvPr id="660" name="Line 651"/>
              <p:cNvSpPr>
                <a:spLocks noChangeShapeType="1"/>
              </p:cNvSpPr>
              <p:nvPr/>
            </p:nvSpPr>
            <p:spPr bwMode="auto">
              <a:xfrm flipH="1" flipV="1">
                <a:off x="1853" y="1680"/>
                <a:ext cx="10" cy="9"/>
              </a:xfrm>
              <a:prstGeom prst="line">
                <a:avLst/>
              </a:prstGeom>
              <a:grpFill/>
              <a:ln w="3175">
                <a:solidFill>
                  <a:srgbClr val="FF0000">
                    <a:alpha val="25000"/>
                  </a:srgbClr>
                </a:solidFill>
                <a:prstDash val="solid"/>
                <a:round/>
                <a:headEnd/>
                <a:tailEnd/>
              </a:ln>
            </p:spPr>
            <p:txBody>
              <a:bodyPr/>
              <a:lstStyle/>
              <a:p>
                <a:endParaRPr lang="it-IT"/>
              </a:p>
            </p:txBody>
          </p:sp>
          <p:sp>
            <p:nvSpPr>
              <p:cNvPr id="661" name="Line 652"/>
              <p:cNvSpPr>
                <a:spLocks noChangeShapeType="1"/>
              </p:cNvSpPr>
              <p:nvPr/>
            </p:nvSpPr>
            <p:spPr bwMode="auto">
              <a:xfrm flipH="1" flipV="1">
                <a:off x="1844" y="1671"/>
                <a:ext cx="9" cy="9"/>
              </a:xfrm>
              <a:prstGeom prst="line">
                <a:avLst/>
              </a:prstGeom>
              <a:grpFill/>
              <a:ln w="3175">
                <a:solidFill>
                  <a:srgbClr val="FF0000">
                    <a:alpha val="25000"/>
                  </a:srgbClr>
                </a:solidFill>
                <a:prstDash val="solid"/>
                <a:round/>
                <a:headEnd/>
                <a:tailEnd/>
              </a:ln>
            </p:spPr>
            <p:txBody>
              <a:bodyPr/>
              <a:lstStyle/>
              <a:p>
                <a:endParaRPr lang="it-IT"/>
              </a:p>
            </p:txBody>
          </p:sp>
          <p:sp>
            <p:nvSpPr>
              <p:cNvPr id="662" name="Line 653"/>
              <p:cNvSpPr>
                <a:spLocks noChangeShapeType="1"/>
              </p:cNvSpPr>
              <p:nvPr/>
            </p:nvSpPr>
            <p:spPr bwMode="auto">
              <a:xfrm flipH="1" flipV="1">
                <a:off x="1835" y="1662"/>
                <a:ext cx="9" cy="9"/>
              </a:xfrm>
              <a:prstGeom prst="line">
                <a:avLst/>
              </a:prstGeom>
              <a:grpFill/>
              <a:ln w="3175">
                <a:solidFill>
                  <a:srgbClr val="FF0000">
                    <a:alpha val="25000"/>
                  </a:srgbClr>
                </a:solidFill>
                <a:prstDash val="solid"/>
                <a:round/>
                <a:headEnd/>
                <a:tailEnd/>
              </a:ln>
            </p:spPr>
            <p:txBody>
              <a:bodyPr/>
              <a:lstStyle/>
              <a:p>
                <a:endParaRPr lang="it-IT"/>
              </a:p>
            </p:txBody>
          </p:sp>
          <p:sp>
            <p:nvSpPr>
              <p:cNvPr id="663" name="Line 654"/>
              <p:cNvSpPr>
                <a:spLocks noChangeShapeType="1"/>
              </p:cNvSpPr>
              <p:nvPr/>
            </p:nvSpPr>
            <p:spPr bwMode="auto">
              <a:xfrm flipH="1" flipV="1">
                <a:off x="1828" y="1653"/>
                <a:ext cx="7" cy="9"/>
              </a:xfrm>
              <a:prstGeom prst="line">
                <a:avLst/>
              </a:prstGeom>
              <a:grpFill/>
              <a:ln w="3175">
                <a:solidFill>
                  <a:srgbClr val="FF0000">
                    <a:alpha val="25000"/>
                  </a:srgbClr>
                </a:solidFill>
                <a:prstDash val="solid"/>
                <a:round/>
                <a:headEnd/>
                <a:tailEnd/>
              </a:ln>
            </p:spPr>
            <p:txBody>
              <a:bodyPr/>
              <a:lstStyle/>
              <a:p>
                <a:endParaRPr lang="it-IT"/>
              </a:p>
            </p:txBody>
          </p:sp>
          <p:sp>
            <p:nvSpPr>
              <p:cNvPr id="664" name="Line 655"/>
              <p:cNvSpPr>
                <a:spLocks noChangeShapeType="1"/>
              </p:cNvSpPr>
              <p:nvPr/>
            </p:nvSpPr>
            <p:spPr bwMode="auto">
              <a:xfrm flipH="1" flipV="1">
                <a:off x="1820" y="1643"/>
                <a:ext cx="8" cy="10"/>
              </a:xfrm>
              <a:prstGeom prst="line">
                <a:avLst/>
              </a:prstGeom>
              <a:grpFill/>
              <a:ln w="3175">
                <a:solidFill>
                  <a:srgbClr val="FF0000">
                    <a:alpha val="25000"/>
                  </a:srgbClr>
                </a:solidFill>
                <a:prstDash val="solid"/>
                <a:round/>
                <a:headEnd/>
                <a:tailEnd/>
              </a:ln>
            </p:spPr>
            <p:txBody>
              <a:bodyPr/>
              <a:lstStyle/>
              <a:p>
                <a:endParaRPr lang="it-IT"/>
              </a:p>
            </p:txBody>
          </p:sp>
          <p:sp>
            <p:nvSpPr>
              <p:cNvPr id="665" name="Line 656"/>
              <p:cNvSpPr>
                <a:spLocks noChangeShapeType="1"/>
              </p:cNvSpPr>
              <p:nvPr/>
            </p:nvSpPr>
            <p:spPr bwMode="auto">
              <a:xfrm flipH="1" flipV="1">
                <a:off x="1813" y="1633"/>
                <a:ext cx="7" cy="10"/>
              </a:xfrm>
              <a:prstGeom prst="line">
                <a:avLst/>
              </a:prstGeom>
              <a:grpFill/>
              <a:ln w="3175">
                <a:solidFill>
                  <a:srgbClr val="FF0000">
                    <a:alpha val="25000"/>
                  </a:srgbClr>
                </a:solidFill>
                <a:prstDash val="solid"/>
                <a:round/>
                <a:headEnd/>
                <a:tailEnd/>
              </a:ln>
            </p:spPr>
            <p:txBody>
              <a:bodyPr/>
              <a:lstStyle/>
              <a:p>
                <a:endParaRPr lang="it-IT"/>
              </a:p>
            </p:txBody>
          </p:sp>
          <p:sp>
            <p:nvSpPr>
              <p:cNvPr id="666" name="Line 657"/>
              <p:cNvSpPr>
                <a:spLocks noChangeShapeType="1"/>
              </p:cNvSpPr>
              <p:nvPr/>
            </p:nvSpPr>
            <p:spPr bwMode="auto">
              <a:xfrm flipH="1" flipV="1">
                <a:off x="1806" y="1622"/>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667" name="Line 658"/>
              <p:cNvSpPr>
                <a:spLocks noChangeShapeType="1"/>
              </p:cNvSpPr>
              <p:nvPr/>
            </p:nvSpPr>
            <p:spPr bwMode="auto">
              <a:xfrm flipH="1" flipV="1">
                <a:off x="1799" y="1611"/>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668" name="Line 659"/>
              <p:cNvSpPr>
                <a:spLocks noChangeShapeType="1"/>
              </p:cNvSpPr>
              <p:nvPr/>
            </p:nvSpPr>
            <p:spPr bwMode="auto">
              <a:xfrm flipH="1" flipV="1">
                <a:off x="1793" y="1599"/>
                <a:ext cx="6" cy="12"/>
              </a:xfrm>
              <a:prstGeom prst="line">
                <a:avLst/>
              </a:prstGeom>
              <a:grpFill/>
              <a:ln w="3175">
                <a:solidFill>
                  <a:srgbClr val="FF0000">
                    <a:alpha val="25000"/>
                  </a:srgbClr>
                </a:solidFill>
                <a:prstDash val="solid"/>
                <a:round/>
                <a:headEnd/>
                <a:tailEnd/>
              </a:ln>
            </p:spPr>
            <p:txBody>
              <a:bodyPr/>
              <a:lstStyle/>
              <a:p>
                <a:endParaRPr lang="it-IT"/>
              </a:p>
            </p:txBody>
          </p:sp>
          <p:sp>
            <p:nvSpPr>
              <p:cNvPr id="669" name="Line 660"/>
              <p:cNvSpPr>
                <a:spLocks noChangeShapeType="1"/>
              </p:cNvSpPr>
              <p:nvPr/>
            </p:nvSpPr>
            <p:spPr bwMode="auto">
              <a:xfrm flipH="1" flipV="1">
                <a:off x="1787" y="1588"/>
                <a:ext cx="6" cy="11"/>
              </a:xfrm>
              <a:prstGeom prst="line">
                <a:avLst/>
              </a:prstGeom>
              <a:grpFill/>
              <a:ln w="3175">
                <a:solidFill>
                  <a:srgbClr val="FF0000">
                    <a:alpha val="25000"/>
                  </a:srgbClr>
                </a:solidFill>
                <a:prstDash val="solid"/>
                <a:round/>
                <a:headEnd/>
                <a:tailEnd/>
              </a:ln>
            </p:spPr>
            <p:txBody>
              <a:bodyPr/>
              <a:lstStyle/>
              <a:p>
                <a:endParaRPr lang="it-IT"/>
              </a:p>
            </p:txBody>
          </p:sp>
          <p:sp>
            <p:nvSpPr>
              <p:cNvPr id="670" name="Line 661"/>
              <p:cNvSpPr>
                <a:spLocks noChangeShapeType="1"/>
              </p:cNvSpPr>
              <p:nvPr/>
            </p:nvSpPr>
            <p:spPr bwMode="auto">
              <a:xfrm flipH="1" flipV="1">
                <a:off x="1781" y="1575"/>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671" name="Line 662"/>
              <p:cNvSpPr>
                <a:spLocks noChangeShapeType="1"/>
              </p:cNvSpPr>
              <p:nvPr/>
            </p:nvSpPr>
            <p:spPr bwMode="auto">
              <a:xfrm flipH="1" flipV="1">
                <a:off x="1776" y="1563"/>
                <a:ext cx="5" cy="12"/>
              </a:xfrm>
              <a:prstGeom prst="line">
                <a:avLst/>
              </a:prstGeom>
              <a:grpFill/>
              <a:ln w="3175">
                <a:solidFill>
                  <a:srgbClr val="FF0000">
                    <a:alpha val="25000"/>
                  </a:srgbClr>
                </a:solidFill>
                <a:prstDash val="solid"/>
                <a:round/>
                <a:headEnd/>
                <a:tailEnd/>
              </a:ln>
            </p:spPr>
            <p:txBody>
              <a:bodyPr/>
              <a:lstStyle/>
              <a:p>
                <a:endParaRPr lang="it-IT"/>
              </a:p>
            </p:txBody>
          </p:sp>
          <p:sp>
            <p:nvSpPr>
              <p:cNvPr id="672" name="Line 663"/>
              <p:cNvSpPr>
                <a:spLocks noChangeShapeType="1"/>
              </p:cNvSpPr>
              <p:nvPr/>
            </p:nvSpPr>
            <p:spPr bwMode="auto">
              <a:xfrm flipH="1" flipV="1">
                <a:off x="1771" y="1551"/>
                <a:ext cx="5" cy="12"/>
              </a:xfrm>
              <a:prstGeom prst="line">
                <a:avLst/>
              </a:prstGeom>
              <a:grpFill/>
              <a:ln w="3175">
                <a:solidFill>
                  <a:srgbClr val="FF0000">
                    <a:alpha val="25000"/>
                  </a:srgbClr>
                </a:solidFill>
                <a:prstDash val="solid"/>
                <a:round/>
                <a:headEnd/>
                <a:tailEnd/>
              </a:ln>
            </p:spPr>
            <p:txBody>
              <a:bodyPr/>
              <a:lstStyle/>
              <a:p>
                <a:endParaRPr lang="it-IT"/>
              </a:p>
            </p:txBody>
          </p:sp>
          <p:sp>
            <p:nvSpPr>
              <p:cNvPr id="673" name="Line 664"/>
              <p:cNvSpPr>
                <a:spLocks noChangeShapeType="1"/>
              </p:cNvSpPr>
              <p:nvPr/>
            </p:nvSpPr>
            <p:spPr bwMode="auto">
              <a:xfrm flipH="1" flipV="1">
                <a:off x="1767" y="1538"/>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674" name="Line 665"/>
              <p:cNvSpPr>
                <a:spLocks noChangeShapeType="1"/>
              </p:cNvSpPr>
              <p:nvPr/>
            </p:nvSpPr>
            <p:spPr bwMode="auto">
              <a:xfrm flipH="1" flipV="1">
                <a:off x="1764" y="1526"/>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675" name="Line 666"/>
              <p:cNvSpPr>
                <a:spLocks noChangeShapeType="1"/>
              </p:cNvSpPr>
              <p:nvPr/>
            </p:nvSpPr>
            <p:spPr bwMode="auto">
              <a:xfrm flipH="1" flipV="1">
                <a:off x="1761" y="1514"/>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676" name="Line 667"/>
              <p:cNvSpPr>
                <a:spLocks noChangeShapeType="1"/>
              </p:cNvSpPr>
              <p:nvPr/>
            </p:nvSpPr>
            <p:spPr bwMode="auto">
              <a:xfrm flipH="1" flipV="1">
                <a:off x="1758" y="1502"/>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677" name="Line 668"/>
              <p:cNvSpPr>
                <a:spLocks noChangeShapeType="1"/>
              </p:cNvSpPr>
              <p:nvPr/>
            </p:nvSpPr>
            <p:spPr bwMode="auto">
              <a:xfrm flipH="1" flipV="1">
                <a:off x="1756" y="1490"/>
                <a:ext cx="2" cy="12"/>
              </a:xfrm>
              <a:prstGeom prst="line">
                <a:avLst/>
              </a:prstGeom>
              <a:grpFill/>
              <a:ln w="3175">
                <a:solidFill>
                  <a:srgbClr val="FF0000">
                    <a:alpha val="25000"/>
                  </a:srgbClr>
                </a:solidFill>
                <a:prstDash val="solid"/>
                <a:round/>
                <a:headEnd/>
                <a:tailEnd/>
              </a:ln>
            </p:spPr>
            <p:txBody>
              <a:bodyPr/>
              <a:lstStyle/>
              <a:p>
                <a:endParaRPr lang="it-IT"/>
              </a:p>
            </p:txBody>
          </p:sp>
          <p:sp>
            <p:nvSpPr>
              <p:cNvPr id="678" name="Line 669"/>
              <p:cNvSpPr>
                <a:spLocks noChangeShapeType="1"/>
              </p:cNvSpPr>
              <p:nvPr/>
            </p:nvSpPr>
            <p:spPr bwMode="auto">
              <a:xfrm flipH="1" flipV="1">
                <a:off x="1755" y="1478"/>
                <a:ext cx="1" cy="12"/>
              </a:xfrm>
              <a:prstGeom prst="line">
                <a:avLst/>
              </a:prstGeom>
              <a:grpFill/>
              <a:ln w="3175">
                <a:solidFill>
                  <a:srgbClr val="FF0000">
                    <a:alpha val="25000"/>
                  </a:srgbClr>
                </a:solidFill>
                <a:prstDash val="solid"/>
                <a:round/>
                <a:headEnd/>
                <a:tailEnd/>
              </a:ln>
            </p:spPr>
            <p:txBody>
              <a:bodyPr/>
              <a:lstStyle/>
              <a:p>
                <a:endParaRPr lang="it-IT"/>
              </a:p>
            </p:txBody>
          </p:sp>
          <p:sp>
            <p:nvSpPr>
              <p:cNvPr id="679" name="Line 670"/>
              <p:cNvSpPr>
                <a:spLocks noChangeShapeType="1"/>
              </p:cNvSpPr>
              <p:nvPr/>
            </p:nvSpPr>
            <p:spPr bwMode="auto">
              <a:xfrm flipH="1" flipV="1">
                <a:off x="1754" y="1467"/>
                <a:ext cx="1" cy="11"/>
              </a:xfrm>
              <a:prstGeom prst="line">
                <a:avLst/>
              </a:prstGeom>
              <a:grpFill/>
              <a:ln w="3175">
                <a:solidFill>
                  <a:srgbClr val="FF0000">
                    <a:alpha val="25000"/>
                  </a:srgbClr>
                </a:solidFill>
                <a:prstDash val="solid"/>
                <a:round/>
                <a:headEnd/>
                <a:tailEnd/>
              </a:ln>
            </p:spPr>
            <p:txBody>
              <a:bodyPr/>
              <a:lstStyle/>
              <a:p>
                <a:endParaRPr lang="it-IT"/>
              </a:p>
            </p:txBody>
          </p:sp>
          <p:sp>
            <p:nvSpPr>
              <p:cNvPr id="680" name="Line 671"/>
              <p:cNvSpPr>
                <a:spLocks noChangeShapeType="1"/>
              </p:cNvSpPr>
              <p:nvPr/>
            </p:nvSpPr>
            <p:spPr bwMode="auto">
              <a:xfrm flipV="1">
                <a:off x="1754" y="1462"/>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681" name="Line 672"/>
              <p:cNvSpPr>
                <a:spLocks noChangeShapeType="1"/>
              </p:cNvSpPr>
              <p:nvPr/>
            </p:nvSpPr>
            <p:spPr bwMode="auto">
              <a:xfrm flipV="1">
                <a:off x="1754" y="1456"/>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682" name="Line 673"/>
              <p:cNvSpPr>
                <a:spLocks noChangeShapeType="1"/>
              </p:cNvSpPr>
              <p:nvPr/>
            </p:nvSpPr>
            <p:spPr bwMode="auto">
              <a:xfrm flipV="1">
                <a:off x="1755" y="1451"/>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683" name="Line 674"/>
              <p:cNvSpPr>
                <a:spLocks noChangeShapeType="1"/>
              </p:cNvSpPr>
              <p:nvPr/>
            </p:nvSpPr>
            <p:spPr bwMode="auto">
              <a:xfrm flipV="1">
                <a:off x="1755" y="1445"/>
                <a:ext cx="0" cy="6"/>
              </a:xfrm>
              <a:prstGeom prst="line">
                <a:avLst/>
              </a:prstGeom>
              <a:grpFill/>
              <a:ln w="3175">
                <a:solidFill>
                  <a:srgbClr val="FF0000">
                    <a:alpha val="25000"/>
                  </a:srgbClr>
                </a:solidFill>
                <a:prstDash val="solid"/>
                <a:round/>
                <a:headEnd/>
                <a:tailEnd/>
              </a:ln>
            </p:spPr>
            <p:txBody>
              <a:bodyPr/>
              <a:lstStyle/>
              <a:p>
                <a:endParaRPr lang="it-IT"/>
              </a:p>
            </p:txBody>
          </p:sp>
          <p:sp>
            <p:nvSpPr>
              <p:cNvPr id="684" name="Line 675"/>
              <p:cNvSpPr>
                <a:spLocks noChangeShapeType="1"/>
              </p:cNvSpPr>
              <p:nvPr/>
            </p:nvSpPr>
            <p:spPr bwMode="auto">
              <a:xfrm flipV="1">
                <a:off x="1755" y="1433"/>
                <a:ext cx="2" cy="12"/>
              </a:xfrm>
              <a:prstGeom prst="line">
                <a:avLst/>
              </a:prstGeom>
              <a:grpFill/>
              <a:ln w="3175">
                <a:solidFill>
                  <a:srgbClr val="FF0000">
                    <a:alpha val="25000"/>
                  </a:srgbClr>
                </a:solidFill>
                <a:prstDash val="solid"/>
                <a:round/>
                <a:headEnd/>
                <a:tailEnd/>
              </a:ln>
            </p:spPr>
            <p:txBody>
              <a:bodyPr/>
              <a:lstStyle/>
              <a:p>
                <a:endParaRPr lang="it-IT"/>
              </a:p>
            </p:txBody>
          </p:sp>
          <p:sp>
            <p:nvSpPr>
              <p:cNvPr id="685" name="Line 676"/>
              <p:cNvSpPr>
                <a:spLocks noChangeShapeType="1"/>
              </p:cNvSpPr>
              <p:nvPr/>
            </p:nvSpPr>
            <p:spPr bwMode="auto">
              <a:xfrm flipV="1">
                <a:off x="1757" y="1422"/>
                <a:ext cx="2" cy="11"/>
              </a:xfrm>
              <a:prstGeom prst="line">
                <a:avLst/>
              </a:prstGeom>
              <a:grpFill/>
              <a:ln w="3175">
                <a:solidFill>
                  <a:srgbClr val="FF0000">
                    <a:alpha val="25000"/>
                  </a:srgbClr>
                </a:solidFill>
                <a:prstDash val="solid"/>
                <a:round/>
                <a:headEnd/>
                <a:tailEnd/>
              </a:ln>
            </p:spPr>
            <p:txBody>
              <a:bodyPr/>
              <a:lstStyle/>
              <a:p>
                <a:endParaRPr lang="it-IT"/>
              </a:p>
            </p:txBody>
          </p:sp>
          <p:sp>
            <p:nvSpPr>
              <p:cNvPr id="686" name="Line 677"/>
              <p:cNvSpPr>
                <a:spLocks noChangeShapeType="1"/>
              </p:cNvSpPr>
              <p:nvPr/>
            </p:nvSpPr>
            <p:spPr bwMode="auto">
              <a:xfrm flipV="1">
                <a:off x="1759" y="1410"/>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687" name="Line 678"/>
              <p:cNvSpPr>
                <a:spLocks noChangeShapeType="1"/>
              </p:cNvSpPr>
              <p:nvPr/>
            </p:nvSpPr>
            <p:spPr bwMode="auto">
              <a:xfrm flipV="1">
                <a:off x="1762" y="1398"/>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688" name="Line 679"/>
              <p:cNvSpPr>
                <a:spLocks noChangeShapeType="1"/>
              </p:cNvSpPr>
              <p:nvPr/>
            </p:nvSpPr>
            <p:spPr bwMode="auto">
              <a:xfrm flipV="1">
                <a:off x="1765" y="1386"/>
                <a:ext cx="4" cy="12"/>
              </a:xfrm>
              <a:prstGeom prst="line">
                <a:avLst/>
              </a:prstGeom>
              <a:grpFill/>
              <a:ln w="3175">
                <a:solidFill>
                  <a:srgbClr val="FF0000">
                    <a:alpha val="25000"/>
                  </a:srgbClr>
                </a:solidFill>
                <a:prstDash val="solid"/>
                <a:round/>
                <a:headEnd/>
                <a:tailEnd/>
              </a:ln>
            </p:spPr>
            <p:txBody>
              <a:bodyPr/>
              <a:lstStyle/>
              <a:p>
                <a:endParaRPr lang="it-IT"/>
              </a:p>
            </p:txBody>
          </p:sp>
          <p:sp>
            <p:nvSpPr>
              <p:cNvPr id="689" name="Line 680"/>
              <p:cNvSpPr>
                <a:spLocks noChangeShapeType="1"/>
              </p:cNvSpPr>
              <p:nvPr/>
            </p:nvSpPr>
            <p:spPr bwMode="auto">
              <a:xfrm flipV="1">
                <a:off x="1769" y="1374"/>
                <a:ext cx="4" cy="12"/>
              </a:xfrm>
              <a:prstGeom prst="line">
                <a:avLst/>
              </a:prstGeom>
              <a:grpFill/>
              <a:ln w="3175">
                <a:solidFill>
                  <a:srgbClr val="FF0000">
                    <a:alpha val="25000"/>
                  </a:srgbClr>
                </a:solidFill>
                <a:prstDash val="solid"/>
                <a:round/>
                <a:headEnd/>
                <a:tailEnd/>
              </a:ln>
            </p:spPr>
            <p:txBody>
              <a:bodyPr/>
              <a:lstStyle/>
              <a:p>
                <a:endParaRPr lang="it-IT"/>
              </a:p>
            </p:txBody>
          </p:sp>
          <p:sp>
            <p:nvSpPr>
              <p:cNvPr id="690" name="Line 681"/>
              <p:cNvSpPr>
                <a:spLocks noChangeShapeType="1"/>
              </p:cNvSpPr>
              <p:nvPr/>
            </p:nvSpPr>
            <p:spPr bwMode="auto">
              <a:xfrm flipV="1">
                <a:off x="1773" y="1362"/>
                <a:ext cx="4" cy="12"/>
              </a:xfrm>
              <a:prstGeom prst="line">
                <a:avLst/>
              </a:prstGeom>
              <a:grpFill/>
              <a:ln w="3175">
                <a:solidFill>
                  <a:srgbClr val="FF0000">
                    <a:alpha val="25000"/>
                  </a:srgbClr>
                </a:solidFill>
                <a:prstDash val="solid"/>
                <a:round/>
                <a:headEnd/>
                <a:tailEnd/>
              </a:ln>
            </p:spPr>
            <p:txBody>
              <a:bodyPr/>
              <a:lstStyle/>
              <a:p>
                <a:endParaRPr lang="it-IT"/>
              </a:p>
            </p:txBody>
          </p:sp>
          <p:sp>
            <p:nvSpPr>
              <p:cNvPr id="691" name="Line 682"/>
              <p:cNvSpPr>
                <a:spLocks noChangeShapeType="1"/>
              </p:cNvSpPr>
              <p:nvPr/>
            </p:nvSpPr>
            <p:spPr bwMode="auto">
              <a:xfrm flipV="1">
                <a:off x="1777" y="1351"/>
                <a:ext cx="5" cy="11"/>
              </a:xfrm>
              <a:prstGeom prst="line">
                <a:avLst/>
              </a:prstGeom>
              <a:grpFill/>
              <a:ln w="3175">
                <a:solidFill>
                  <a:srgbClr val="FF0000">
                    <a:alpha val="25000"/>
                  </a:srgbClr>
                </a:solidFill>
                <a:prstDash val="solid"/>
                <a:round/>
                <a:headEnd/>
                <a:tailEnd/>
              </a:ln>
            </p:spPr>
            <p:txBody>
              <a:bodyPr/>
              <a:lstStyle/>
              <a:p>
                <a:endParaRPr lang="it-IT"/>
              </a:p>
            </p:txBody>
          </p:sp>
          <p:sp>
            <p:nvSpPr>
              <p:cNvPr id="692" name="Line 683"/>
              <p:cNvSpPr>
                <a:spLocks noChangeShapeType="1"/>
              </p:cNvSpPr>
              <p:nvPr/>
            </p:nvSpPr>
            <p:spPr bwMode="auto">
              <a:xfrm flipV="1">
                <a:off x="1782" y="1339"/>
                <a:ext cx="6" cy="12"/>
              </a:xfrm>
              <a:prstGeom prst="line">
                <a:avLst/>
              </a:prstGeom>
              <a:grpFill/>
              <a:ln w="3175">
                <a:solidFill>
                  <a:srgbClr val="FF0000">
                    <a:alpha val="25000"/>
                  </a:srgbClr>
                </a:solidFill>
                <a:prstDash val="solid"/>
                <a:round/>
                <a:headEnd/>
                <a:tailEnd/>
              </a:ln>
            </p:spPr>
            <p:txBody>
              <a:bodyPr/>
              <a:lstStyle/>
              <a:p>
                <a:endParaRPr lang="it-IT"/>
              </a:p>
            </p:txBody>
          </p:sp>
          <p:sp>
            <p:nvSpPr>
              <p:cNvPr id="693" name="Line 684"/>
              <p:cNvSpPr>
                <a:spLocks noChangeShapeType="1"/>
              </p:cNvSpPr>
              <p:nvPr/>
            </p:nvSpPr>
            <p:spPr bwMode="auto">
              <a:xfrm flipV="1">
                <a:off x="1788" y="1328"/>
                <a:ext cx="5" cy="11"/>
              </a:xfrm>
              <a:prstGeom prst="line">
                <a:avLst/>
              </a:prstGeom>
              <a:grpFill/>
              <a:ln w="3175">
                <a:solidFill>
                  <a:srgbClr val="FF0000">
                    <a:alpha val="25000"/>
                  </a:srgbClr>
                </a:solidFill>
                <a:prstDash val="solid"/>
                <a:round/>
                <a:headEnd/>
                <a:tailEnd/>
              </a:ln>
            </p:spPr>
            <p:txBody>
              <a:bodyPr/>
              <a:lstStyle/>
              <a:p>
                <a:endParaRPr lang="it-IT"/>
              </a:p>
            </p:txBody>
          </p:sp>
          <p:sp>
            <p:nvSpPr>
              <p:cNvPr id="694" name="Line 685"/>
              <p:cNvSpPr>
                <a:spLocks noChangeShapeType="1"/>
              </p:cNvSpPr>
              <p:nvPr/>
            </p:nvSpPr>
            <p:spPr bwMode="auto">
              <a:xfrm flipV="1">
                <a:off x="1793" y="1318"/>
                <a:ext cx="6" cy="10"/>
              </a:xfrm>
              <a:prstGeom prst="line">
                <a:avLst/>
              </a:prstGeom>
              <a:grpFill/>
              <a:ln w="3175">
                <a:solidFill>
                  <a:srgbClr val="FF0000">
                    <a:alpha val="25000"/>
                  </a:srgbClr>
                </a:solidFill>
                <a:prstDash val="solid"/>
                <a:round/>
                <a:headEnd/>
                <a:tailEnd/>
              </a:ln>
            </p:spPr>
            <p:txBody>
              <a:bodyPr/>
              <a:lstStyle/>
              <a:p>
                <a:endParaRPr lang="it-IT"/>
              </a:p>
            </p:txBody>
          </p:sp>
          <p:sp>
            <p:nvSpPr>
              <p:cNvPr id="695" name="Line 686"/>
              <p:cNvSpPr>
                <a:spLocks noChangeShapeType="1"/>
              </p:cNvSpPr>
              <p:nvPr/>
            </p:nvSpPr>
            <p:spPr bwMode="auto">
              <a:xfrm flipV="1">
                <a:off x="1799" y="1308"/>
                <a:ext cx="5" cy="10"/>
              </a:xfrm>
              <a:prstGeom prst="line">
                <a:avLst/>
              </a:prstGeom>
              <a:grpFill/>
              <a:ln w="3175">
                <a:solidFill>
                  <a:srgbClr val="FF0000">
                    <a:alpha val="25000"/>
                  </a:srgbClr>
                </a:solidFill>
                <a:prstDash val="solid"/>
                <a:round/>
                <a:headEnd/>
                <a:tailEnd/>
              </a:ln>
            </p:spPr>
            <p:txBody>
              <a:bodyPr/>
              <a:lstStyle/>
              <a:p>
                <a:endParaRPr lang="it-IT"/>
              </a:p>
            </p:txBody>
          </p:sp>
          <p:sp>
            <p:nvSpPr>
              <p:cNvPr id="696" name="Line 687"/>
              <p:cNvSpPr>
                <a:spLocks noChangeShapeType="1"/>
              </p:cNvSpPr>
              <p:nvPr/>
            </p:nvSpPr>
            <p:spPr bwMode="auto">
              <a:xfrm flipV="1">
                <a:off x="1804" y="1303"/>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697" name="Line 688"/>
              <p:cNvSpPr>
                <a:spLocks noChangeShapeType="1"/>
              </p:cNvSpPr>
              <p:nvPr/>
            </p:nvSpPr>
            <p:spPr bwMode="auto">
              <a:xfrm flipV="1">
                <a:off x="1807" y="1299"/>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698" name="Line 689"/>
              <p:cNvSpPr>
                <a:spLocks noChangeShapeType="1"/>
              </p:cNvSpPr>
              <p:nvPr/>
            </p:nvSpPr>
            <p:spPr bwMode="auto">
              <a:xfrm flipV="1">
                <a:off x="1810" y="1294"/>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699" name="Line 690"/>
              <p:cNvSpPr>
                <a:spLocks noChangeShapeType="1"/>
              </p:cNvSpPr>
              <p:nvPr/>
            </p:nvSpPr>
            <p:spPr bwMode="auto">
              <a:xfrm flipV="1">
                <a:off x="1813" y="1290"/>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700" name="Line 691"/>
              <p:cNvSpPr>
                <a:spLocks noChangeShapeType="1"/>
              </p:cNvSpPr>
              <p:nvPr/>
            </p:nvSpPr>
            <p:spPr bwMode="auto">
              <a:xfrm flipV="1">
                <a:off x="1816" y="1286"/>
                <a:ext cx="2" cy="4"/>
              </a:xfrm>
              <a:prstGeom prst="line">
                <a:avLst/>
              </a:prstGeom>
              <a:grpFill/>
              <a:ln w="3175">
                <a:solidFill>
                  <a:srgbClr val="FF0000">
                    <a:alpha val="25000"/>
                  </a:srgbClr>
                </a:solidFill>
                <a:prstDash val="solid"/>
                <a:round/>
                <a:headEnd/>
                <a:tailEnd/>
              </a:ln>
            </p:spPr>
            <p:txBody>
              <a:bodyPr/>
              <a:lstStyle/>
              <a:p>
                <a:endParaRPr lang="it-IT"/>
              </a:p>
            </p:txBody>
          </p:sp>
          <p:sp>
            <p:nvSpPr>
              <p:cNvPr id="701" name="Line 692"/>
              <p:cNvSpPr>
                <a:spLocks noChangeShapeType="1"/>
              </p:cNvSpPr>
              <p:nvPr/>
            </p:nvSpPr>
            <p:spPr bwMode="auto">
              <a:xfrm flipV="1">
                <a:off x="1818" y="1283"/>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702" name="Line 693"/>
              <p:cNvSpPr>
                <a:spLocks noChangeShapeType="1"/>
              </p:cNvSpPr>
              <p:nvPr/>
            </p:nvSpPr>
            <p:spPr bwMode="auto">
              <a:xfrm flipV="1">
                <a:off x="1821" y="1280"/>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703" name="Line 694"/>
              <p:cNvSpPr>
                <a:spLocks noChangeShapeType="1"/>
              </p:cNvSpPr>
              <p:nvPr/>
            </p:nvSpPr>
            <p:spPr bwMode="auto">
              <a:xfrm flipV="1">
                <a:off x="1824" y="1276"/>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704" name="Line 695"/>
              <p:cNvSpPr>
                <a:spLocks noChangeShapeType="1"/>
              </p:cNvSpPr>
              <p:nvPr/>
            </p:nvSpPr>
            <p:spPr bwMode="auto">
              <a:xfrm flipV="1">
                <a:off x="1827" y="1273"/>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705" name="Line 696"/>
              <p:cNvSpPr>
                <a:spLocks noChangeShapeType="1"/>
              </p:cNvSpPr>
              <p:nvPr/>
            </p:nvSpPr>
            <p:spPr bwMode="auto">
              <a:xfrm flipV="1">
                <a:off x="1830" y="1270"/>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706" name="Line 697"/>
              <p:cNvSpPr>
                <a:spLocks noChangeShapeType="1"/>
              </p:cNvSpPr>
              <p:nvPr/>
            </p:nvSpPr>
            <p:spPr bwMode="auto">
              <a:xfrm flipV="1">
                <a:off x="1833" y="1263"/>
                <a:ext cx="7" cy="7"/>
              </a:xfrm>
              <a:prstGeom prst="line">
                <a:avLst/>
              </a:prstGeom>
              <a:grpFill/>
              <a:ln w="3175">
                <a:solidFill>
                  <a:srgbClr val="FF0000">
                    <a:alpha val="25000"/>
                  </a:srgbClr>
                </a:solidFill>
                <a:prstDash val="solid"/>
                <a:round/>
                <a:headEnd/>
                <a:tailEnd/>
              </a:ln>
            </p:spPr>
            <p:txBody>
              <a:bodyPr/>
              <a:lstStyle/>
              <a:p>
                <a:endParaRPr lang="it-IT"/>
              </a:p>
            </p:txBody>
          </p:sp>
          <p:sp>
            <p:nvSpPr>
              <p:cNvPr id="707" name="Line 698"/>
              <p:cNvSpPr>
                <a:spLocks noChangeShapeType="1"/>
              </p:cNvSpPr>
              <p:nvPr/>
            </p:nvSpPr>
            <p:spPr bwMode="auto">
              <a:xfrm flipV="1">
                <a:off x="1840" y="1257"/>
                <a:ext cx="7" cy="6"/>
              </a:xfrm>
              <a:prstGeom prst="line">
                <a:avLst/>
              </a:prstGeom>
              <a:grpFill/>
              <a:ln w="3175">
                <a:solidFill>
                  <a:srgbClr val="FF0000">
                    <a:alpha val="25000"/>
                  </a:srgbClr>
                </a:solidFill>
                <a:prstDash val="solid"/>
                <a:round/>
                <a:headEnd/>
                <a:tailEnd/>
              </a:ln>
            </p:spPr>
            <p:txBody>
              <a:bodyPr/>
              <a:lstStyle/>
              <a:p>
                <a:endParaRPr lang="it-IT"/>
              </a:p>
            </p:txBody>
          </p:sp>
          <p:sp>
            <p:nvSpPr>
              <p:cNvPr id="708" name="Line 699"/>
              <p:cNvSpPr>
                <a:spLocks noChangeShapeType="1"/>
              </p:cNvSpPr>
              <p:nvPr/>
            </p:nvSpPr>
            <p:spPr bwMode="auto">
              <a:xfrm flipV="1">
                <a:off x="1847" y="1251"/>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709" name="Line 700"/>
              <p:cNvSpPr>
                <a:spLocks noChangeShapeType="1"/>
              </p:cNvSpPr>
              <p:nvPr/>
            </p:nvSpPr>
            <p:spPr bwMode="auto">
              <a:xfrm flipV="1">
                <a:off x="1855" y="1246"/>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710" name="Line 701"/>
              <p:cNvSpPr>
                <a:spLocks noChangeShapeType="1"/>
              </p:cNvSpPr>
              <p:nvPr/>
            </p:nvSpPr>
            <p:spPr bwMode="auto">
              <a:xfrm flipV="1">
                <a:off x="1863" y="1240"/>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711" name="Line 702"/>
              <p:cNvSpPr>
                <a:spLocks noChangeShapeType="1"/>
              </p:cNvSpPr>
              <p:nvPr/>
            </p:nvSpPr>
            <p:spPr bwMode="auto">
              <a:xfrm flipV="1">
                <a:off x="1872" y="1234"/>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712" name="Line 703"/>
              <p:cNvSpPr>
                <a:spLocks noChangeShapeType="1"/>
              </p:cNvSpPr>
              <p:nvPr/>
            </p:nvSpPr>
            <p:spPr bwMode="auto">
              <a:xfrm flipV="1">
                <a:off x="1880" y="1228"/>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713" name="Line 704"/>
              <p:cNvSpPr>
                <a:spLocks noChangeShapeType="1"/>
              </p:cNvSpPr>
              <p:nvPr/>
            </p:nvSpPr>
            <p:spPr bwMode="auto">
              <a:xfrm flipV="1">
                <a:off x="1889" y="1222"/>
                <a:ext cx="10" cy="6"/>
              </a:xfrm>
              <a:prstGeom prst="line">
                <a:avLst/>
              </a:prstGeom>
              <a:grpFill/>
              <a:ln w="3175">
                <a:solidFill>
                  <a:srgbClr val="FF0000">
                    <a:alpha val="25000"/>
                  </a:srgbClr>
                </a:solidFill>
                <a:prstDash val="solid"/>
                <a:round/>
                <a:headEnd/>
                <a:tailEnd/>
              </a:ln>
            </p:spPr>
            <p:txBody>
              <a:bodyPr/>
              <a:lstStyle/>
              <a:p>
                <a:endParaRPr lang="it-IT"/>
              </a:p>
            </p:txBody>
          </p:sp>
          <p:sp>
            <p:nvSpPr>
              <p:cNvPr id="714" name="Line 705"/>
              <p:cNvSpPr>
                <a:spLocks noChangeShapeType="1"/>
              </p:cNvSpPr>
              <p:nvPr/>
            </p:nvSpPr>
            <p:spPr bwMode="auto">
              <a:xfrm flipV="1">
                <a:off x="1899" y="1217"/>
                <a:ext cx="9" cy="5"/>
              </a:xfrm>
              <a:prstGeom prst="line">
                <a:avLst/>
              </a:prstGeom>
              <a:grpFill/>
              <a:ln w="3175">
                <a:solidFill>
                  <a:srgbClr val="FF0000">
                    <a:alpha val="25000"/>
                  </a:srgbClr>
                </a:solidFill>
                <a:prstDash val="solid"/>
                <a:round/>
                <a:headEnd/>
                <a:tailEnd/>
              </a:ln>
            </p:spPr>
            <p:txBody>
              <a:bodyPr/>
              <a:lstStyle/>
              <a:p>
                <a:endParaRPr lang="it-IT"/>
              </a:p>
            </p:txBody>
          </p:sp>
          <p:sp>
            <p:nvSpPr>
              <p:cNvPr id="715" name="Line 706"/>
              <p:cNvSpPr>
                <a:spLocks noChangeShapeType="1"/>
              </p:cNvSpPr>
              <p:nvPr/>
            </p:nvSpPr>
            <p:spPr bwMode="auto">
              <a:xfrm flipV="1">
                <a:off x="1908" y="1211"/>
                <a:ext cx="9" cy="6"/>
              </a:xfrm>
              <a:prstGeom prst="line">
                <a:avLst/>
              </a:prstGeom>
              <a:grpFill/>
              <a:ln w="3175">
                <a:solidFill>
                  <a:srgbClr val="FF0000">
                    <a:alpha val="25000"/>
                  </a:srgbClr>
                </a:solidFill>
                <a:prstDash val="solid"/>
                <a:round/>
                <a:headEnd/>
                <a:tailEnd/>
              </a:ln>
            </p:spPr>
            <p:txBody>
              <a:bodyPr/>
              <a:lstStyle/>
              <a:p>
                <a:endParaRPr lang="it-IT"/>
              </a:p>
            </p:txBody>
          </p:sp>
        </p:grpSp>
        <p:grpSp>
          <p:nvGrpSpPr>
            <p:cNvPr id="305" name="Group 707"/>
            <p:cNvGrpSpPr>
              <a:grpSpLocks/>
            </p:cNvGrpSpPr>
            <p:nvPr/>
          </p:nvGrpSpPr>
          <p:grpSpPr bwMode="auto">
            <a:xfrm>
              <a:off x="1705" y="732"/>
              <a:ext cx="404" cy="1090"/>
              <a:chOff x="1705" y="732"/>
              <a:chExt cx="404" cy="1090"/>
            </a:xfrm>
            <a:grpFill/>
          </p:grpSpPr>
          <p:sp>
            <p:nvSpPr>
              <p:cNvPr id="316" name="Line 708"/>
              <p:cNvSpPr>
                <a:spLocks noChangeShapeType="1"/>
              </p:cNvSpPr>
              <p:nvPr/>
            </p:nvSpPr>
            <p:spPr bwMode="auto">
              <a:xfrm flipV="1">
                <a:off x="1917" y="1204"/>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317" name="Line 709"/>
              <p:cNvSpPr>
                <a:spLocks noChangeShapeType="1"/>
              </p:cNvSpPr>
              <p:nvPr/>
            </p:nvSpPr>
            <p:spPr bwMode="auto">
              <a:xfrm flipV="1">
                <a:off x="1927" y="1198"/>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318" name="Line 710"/>
              <p:cNvSpPr>
                <a:spLocks noChangeShapeType="1"/>
              </p:cNvSpPr>
              <p:nvPr/>
            </p:nvSpPr>
            <p:spPr bwMode="auto">
              <a:xfrm flipV="1">
                <a:off x="1936" y="1191"/>
                <a:ext cx="9" cy="7"/>
              </a:xfrm>
              <a:prstGeom prst="line">
                <a:avLst/>
              </a:prstGeom>
              <a:grpFill/>
              <a:ln w="3175">
                <a:solidFill>
                  <a:srgbClr val="FF0000">
                    <a:alpha val="25000"/>
                  </a:srgbClr>
                </a:solidFill>
                <a:prstDash val="solid"/>
                <a:round/>
                <a:headEnd/>
                <a:tailEnd/>
              </a:ln>
            </p:spPr>
            <p:txBody>
              <a:bodyPr/>
              <a:lstStyle/>
              <a:p>
                <a:endParaRPr lang="it-IT"/>
              </a:p>
            </p:txBody>
          </p:sp>
          <p:sp>
            <p:nvSpPr>
              <p:cNvPr id="319" name="Line 711"/>
              <p:cNvSpPr>
                <a:spLocks noChangeShapeType="1"/>
              </p:cNvSpPr>
              <p:nvPr/>
            </p:nvSpPr>
            <p:spPr bwMode="auto">
              <a:xfrm flipV="1">
                <a:off x="1945" y="1185"/>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320" name="Line 712"/>
              <p:cNvSpPr>
                <a:spLocks noChangeShapeType="1"/>
              </p:cNvSpPr>
              <p:nvPr/>
            </p:nvSpPr>
            <p:spPr bwMode="auto">
              <a:xfrm flipV="1">
                <a:off x="1953" y="1180"/>
                <a:ext cx="7" cy="5"/>
              </a:xfrm>
              <a:prstGeom prst="line">
                <a:avLst/>
              </a:prstGeom>
              <a:grpFill/>
              <a:ln w="3175">
                <a:solidFill>
                  <a:srgbClr val="FF0000">
                    <a:alpha val="25000"/>
                  </a:srgbClr>
                </a:solidFill>
                <a:prstDash val="solid"/>
                <a:round/>
                <a:headEnd/>
                <a:tailEnd/>
              </a:ln>
            </p:spPr>
            <p:txBody>
              <a:bodyPr/>
              <a:lstStyle/>
              <a:p>
                <a:endParaRPr lang="it-IT"/>
              </a:p>
            </p:txBody>
          </p:sp>
          <p:sp>
            <p:nvSpPr>
              <p:cNvPr id="321" name="Line 713"/>
              <p:cNvSpPr>
                <a:spLocks noChangeShapeType="1"/>
              </p:cNvSpPr>
              <p:nvPr/>
            </p:nvSpPr>
            <p:spPr bwMode="auto">
              <a:xfrm flipV="1">
                <a:off x="1960" y="1175"/>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322" name="Line 714"/>
              <p:cNvSpPr>
                <a:spLocks noChangeShapeType="1"/>
              </p:cNvSpPr>
              <p:nvPr/>
            </p:nvSpPr>
            <p:spPr bwMode="auto">
              <a:xfrm flipV="1">
                <a:off x="1968" y="1171"/>
                <a:ext cx="7" cy="4"/>
              </a:xfrm>
              <a:prstGeom prst="line">
                <a:avLst/>
              </a:prstGeom>
              <a:grpFill/>
              <a:ln w="3175">
                <a:solidFill>
                  <a:srgbClr val="FF0000">
                    <a:alpha val="25000"/>
                  </a:srgbClr>
                </a:solidFill>
                <a:prstDash val="solid"/>
                <a:round/>
                <a:headEnd/>
                <a:tailEnd/>
              </a:ln>
            </p:spPr>
            <p:txBody>
              <a:bodyPr/>
              <a:lstStyle/>
              <a:p>
                <a:endParaRPr lang="it-IT"/>
              </a:p>
            </p:txBody>
          </p:sp>
          <p:sp>
            <p:nvSpPr>
              <p:cNvPr id="323" name="Line 715"/>
              <p:cNvSpPr>
                <a:spLocks noChangeShapeType="1"/>
              </p:cNvSpPr>
              <p:nvPr/>
            </p:nvSpPr>
            <p:spPr bwMode="auto">
              <a:xfrm flipV="1">
                <a:off x="1975" y="1161"/>
                <a:ext cx="16" cy="10"/>
              </a:xfrm>
              <a:prstGeom prst="line">
                <a:avLst/>
              </a:prstGeom>
              <a:grpFill/>
              <a:ln w="3175">
                <a:solidFill>
                  <a:srgbClr val="FF0000">
                    <a:alpha val="25000"/>
                  </a:srgbClr>
                </a:solidFill>
                <a:prstDash val="solid"/>
                <a:round/>
                <a:headEnd/>
                <a:tailEnd/>
              </a:ln>
            </p:spPr>
            <p:txBody>
              <a:bodyPr/>
              <a:lstStyle/>
              <a:p>
                <a:endParaRPr lang="it-IT"/>
              </a:p>
            </p:txBody>
          </p:sp>
          <p:sp>
            <p:nvSpPr>
              <p:cNvPr id="324" name="Line 716"/>
              <p:cNvSpPr>
                <a:spLocks noChangeShapeType="1"/>
              </p:cNvSpPr>
              <p:nvPr/>
            </p:nvSpPr>
            <p:spPr bwMode="auto">
              <a:xfrm flipV="1">
                <a:off x="1991" y="1156"/>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325" name="Line 717"/>
              <p:cNvSpPr>
                <a:spLocks noChangeShapeType="1"/>
              </p:cNvSpPr>
              <p:nvPr/>
            </p:nvSpPr>
            <p:spPr bwMode="auto">
              <a:xfrm flipV="1">
                <a:off x="1999" y="1151"/>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326" name="Line 718"/>
              <p:cNvSpPr>
                <a:spLocks noChangeShapeType="1"/>
              </p:cNvSpPr>
              <p:nvPr/>
            </p:nvSpPr>
            <p:spPr bwMode="auto">
              <a:xfrm flipV="1">
                <a:off x="2007" y="1145"/>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327" name="Line 719"/>
              <p:cNvSpPr>
                <a:spLocks noChangeShapeType="1"/>
              </p:cNvSpPr>
              <p:nvPr/>
            </p:nvSpPr>
            <p:spPr bwMode="auto">
              <a:xfrm flipV="1">
                <a:off x="2016" y="1140"/>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328" name="Line 720"/>
              <p:cNvSpPr>
                <a:spLocks noChangeShapeType="1"/>
              </p:cNvSpPr>
              <p:nvPr/>
            </p:nvSpPr>
            <p:spPr bwMode="auto">
              <a:xfrm flipV="1">
                <a:off x="2024" y="1134"/>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329" name="Line 721"/>
              <p:cNvSpPr>
                <a:spLocks noChangeShapeType="1"/>
              </p:cNvSpPr>
              <p:nvPr/>
            </p:nvSpPr>
            <p:spPr bwMode="auto">
              <a:xfrm flipV="1">
                <a:off x="2032" y="1127"/>
                <a:ext cx="8" cy="7"/>
              </a:xfrm>
              <a:prstGeom prst="line">
                <a:avLst/>
              </a:prstGeom>
              <a:grpFill/>
              <a:ln w="3175">
                <a:solidFill>
                  <a:srgbClr val="FF0000">
                    <a:alpha val="25000"/>
                  </a:srgbClr>
                </a:solidFill>
                <a:prstDash val="solid"/>
                <a:round/>
                <a:headEnd/>
                <a:tailEnd/>
              </a:ln>
            </p:spPr>
            <p:txBody>
              <a:bodyPr/>
              <a:lstStyle/>
              <a:p>
                <a:endParaRPr lang="it-IT"/>
              </a:p>
            </p:txBody>
          </p:sp>
          <p:sp>
            <p:nvSpPr>
              <p:cNvPr id="330" name="Line 722"/>
              <p:cNvSpPr>
                <a:spLocks noChangeShapeType="1"/>
              </p:cNvSpPr>
              <p:nvPr/>
            </p:nvSpPr>
            <p:spPr bwMode="auto">
              <a:xfrm flipV="1">
                <a:off x="2040" y="1120"/>
                <a:ext cx="8" cy="7"/>
              </a:xfrm>
              <a:prstGeom prst="line">
                <a:avLst/>
              </a:prstGeom>
              <a:grpFill/>
              <a:ln w="3175">
                <a:solidFill>
                  <a:srgbClr val="FF0000">
                    <a:alpha val="25000"/>
                  </a:srgbClr>
                </a:solidFill>
                <a:prstDash val="solid"/>
                <a:round/>
                <a:headEnd/>
                <a:tailEnd/>
              </a:ln>
            </p:spPr>
            <p:txBody>
              <a:bodyPr/>
              <a:lstStyle/>
              <a:p>
                <a:endParaRPr lang="it-IT"/>
              </a:p>
            </p:txBody>
          </p:sp>
          <p:sp>
            <p:nvSpPr>
              <p:cNvPr id="331" name="Line 723"/>
              <p:cNvSpPr>
                <a:spLocks noChangeShapeType="1"/>
              </p:cNvSpPr>
              <p:nvPr/>
            </p:nvSpPr>
            <p:spPr bwMode="auto">
              <a:xfrm flipV="1">
                <a:off x="2048" y="1112"/>
                <a:ext cx="7" cy="8"/>
              </a:xfrm>
              <a:prstGeom prst="line">
                <a:avLst/>
              </a:prstGeom>
              <a:grpFill/>
              <a:ln w="3175">
                <a:solidFill>
                  <a:srgbClr val="FF0000">
                    <a:alpha val="25000"/>
                  </a:srgbClr>
                </a:solidFill>
                <a:prstDash val="solid"/>
                <a:round/>
                <a:headEnd/>
                <a:tailEnd/>
              </a:ln>
            </p:spPr>
            <p:txBody>
              <a:bodyPr/>
              <a:lstStyle/>
              <a:p>
                <a:endParaRPr lang="it-IT"/>
              </a:p>
            </p:txBody>
          </p:sp>
          <p:sp>
            <p:nvSpPr>
              <p:cNvPr id="332" name="Line 724"/>
              <p:cNvSpPr>
                <a:spLocks noChangeShapeType="1"/>
              </p:cNvSpPr>
              <p:nvPr/>
            </p:nvSpPr>
            <p:spPr bwMode="auto">
              <a:xfrm flipV="1">
                <a:off x="2055" y="1103"/>
                <a:ext cx="7" cy="9"/>
              </a:xfrm>
              <a:prstGeom prst="line">
                <a:avLst/>
              </a:prstGeom>
              <a:grpFill/>
              <a:ln w="3175">
                <a:solidFill>
                  <a:srgbClr val="FF0000">
                    <a:alpha val="25000"/>
                  </a:srgbClr>
                </a:solidFill>
                <a:prstDash val="solid"/>
                <a:round/>
                <a:headEnd/>
                <a:tailEnd/>
              </a:ln>
            </p:spPr>
            <p:txBody>
              <a:bodyPr/>
              <a:lstStyle/>
              <a:p>
                <a:endParaRPr lang="it-IT"/>
              </a:p>
            </p:txBody>
          </p:sp>
          <p:sp>
            <p:nvSpPr>
              <p:cNvPr id="333" name="Line 725"/>
              <p:cNvSpPr>
                <a:spLocks noChangeShapeType="1"/>
              </p:cNvSpPr>
              <p:nvPr/>
            </p:nvSpPr>
            <p:spPr bwMode="auto">
              <a:xfrm flipV="1">
                <a:off x="2062" y="109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334" name="Line 726"/>
              <p:cNvSpPr>
                <a:spLocks noChangeShapeType="1"/>
              </p:cNvSpPr>
              <p:nvPr/>
            </p:nvSpPr>
            <p:spPr bwMode="auto">
              <a:xfrm flipV="1">
                <a:off x="2066" y="1093"/>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335" name="Line 727"/>
              <p:cNvSpPr>
                <a:spLocks noChangeShapeType="1"/>
              </p:cNvSpPr>
              <p:nvPr/>
            </p:nvSpPr>
            <p:spPr bwMode="auto">
              <a:xfrm flipV="1">
                <a:off x="2069" y="108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336" name="Line 728"/>
              <p:cNvSpPr>
                <a:spLocks noChangeShapeType="1"/>
              </p:cNvSpPr>
              <p:nvPr/>
            </p:nvSpPr>
            <p:spPr bwMode="auto">
              <a:xfrm flipV="1">
                <a:off x="2073" y="1077"/>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337" name="Line 729"/>
              <p:cNvSpPr>
                <a:spLocks noChangeShapeType="1"/>
              </p:cNvSpPr>
              <p:nvPr/>
            </p:nvSpPr>
            <p:spPr bwMode="auto">
              <a:xfrm flipV="1">
                <a:off x="2077" y="1070"/>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338" name="Line 730"/>
              <p:cNvSpPr>
                <a:spLocks noChangeShapeType="1"/>
              </p:cNvSpPr>
              <p:nvPr/>
            </p:nvSpPr>
            <p:spPr bwMode="auto">
              <a:xfrm flipV="1">
                <a:off x="2081" y="1062"/>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39" name="Line 731"/>
              <p:cNvSpPr>
                <a:spLocks noChangeShapeType="1"/>
              </p:cNvSpPr>
              <p:nvPr/>
            </p:nvSpPr>
            <p:spPr bwMode="auto">
              <a:xfrm flipV="1">
                <a:off x="2084" y="1054"/>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40" name="Line 732"/>
              <p:cNvSpPr>
                <a:spLocks noChangeShapeType="1"/>
              </p:cNvSpPr>
              <p:nvPr/>
            </p:nvSpPr>
            <p:spPr bwMode="auto">
              <a:xfrm flipV="1">
                <a:off x="2087" y="1045"/>
                <a:ext cx="2" cy="9"/>
              </a:xfrm>
              <a:prstGeom prst="line">
                <a:avLst/>
              </a:prstGeom>
              <a:grpFill/>
              <a:ln w="3175">
                <a:solidFill>
                  <a:srgbClr val="FF0000">
                    <a:alpha val="25000"/>
                  </a:srgbClr>
                </a:solidFill>
                <a:prstDash val="solid"/>
                <a:round/>
                <a:headEnd/>
                <a:tailEnd/>
              </a:ln>
            </p:spPr>
            <p:txBody>
              <a:bodyPr/>
              <a:lstStyle/>
              <a:p>
                <a:endParaRPr lang="it-IT"/>
              </a:p>
            </p:txBody>
          </p:sp>
          <p:sp>
            <p:nvSpPr>
              <p:cNvPr id="341" name="Line 733"/>
              <p:cNvSpPr>
                <a:spLocks noChangeShapeType="1"/>
              </p:cNvSpPr>
              <p:nvPr/>
            </p:nvSpPr>
            <p:spPr bwMode="auto">
              <a:xfrm flipV="1">
                <a:off x="2089" y="1037"/>
                <a:ext cx="2" cy="8"/>
              </a:xfrm>
              <a:prstGeom prst="line">
                <a:avLst/>
              </a:prstGeom>
              <a:grpFill/>
              <a:ln w="3175">
                <a:solidFill>
                  <a:srgbClr val="FF0000">
                    <a:alpha val="25000"/>
                  </a:srgbClr>
                </a:solidFill>
                <a:prstDash val="solid"/>
                <a:round/>
                <a:headEnd/>
                <a:tailEnd/>
              </a:ln>
            </p:spPr>
            <p:txBody>
              <a:bodyPr/>
              <a:lstStyle/>
              <a:p>
                <a:endParaRPr lang="it-IT"/>
              </a:p>
            </p:txBody>
          </p:sp>
          <p:sp>
            <p:nvSpPr>
              <p:cNvPr id="342" name="Line 734"/>
              <p:cNvSpPr>
                <a:spLocks noChangeShapeType="1"/>
              </p:cNvSpPr>
              <p:nvPr/>
            </p:nvSpPr>
            <p:spPr bwMode="auto">
              <a:xfrm flipV="1">
                <a:off x="2091" y="1028"/>
                <a:ext cx="1" cy="9"/>
              </a:xfrm>
              <a:prstGeom prst="line">
                <a:avLst/>
              </a:prstGeom>
              <a:grpFill/>
              <a:ln w="3175">
                <a:solidFill>
                  <a:srgbClr val="FF0000">
                    <a:alpha val="25000"/>
                  </a:srgbClr>
                </a:solidFill>
                <a:prstDash val="solid"/>
                <a:round/>
                <a:headEnd/>
                <a:tailEnd/>
              </a:ln>
            </p:spPr>
            <p:txBody>
              <a:bodyPr/>
              <a:lstStyle/>
              <a:p>
                <a:endParaRPr lang="it-IT"/>
              </a:p>
            </p:txBody>
          </p:sp>
          <p:sp>
            <p:nvSpPr>
              <p:cNvPr id="343" name="Line 735"/>
              <p:cNvSpPr>
                <a:spLocks noChangeShapeType="1"/>
              </p:cNvSpPr>
              <p:nvPr/>
            </p:nvSpPr>
            <p:spPr bwMode="auto">
              <a:xfrm flipV="1">
                <a:off x="2092" y="1019"/>
                <a:ext cx="1" cy="9"/>
              </a:xfrm>
              <a:prstGeom prst="line">
                <a:avLst/>
              </a:prstGeom>
              <a:grpFill/>
              <a:ln w="3175">
                <a:solidFill>
                  <a:srgbClr val="FF0000">
                    <a:alpha val="25000"/>
                  </a:srgbClr>
                </a:solidFill>
                <a:prstDash val="solid"/>
                <a:round/>
                <a:headEnd/>
                <a:tailEnd/>
              </a:ln>
            </p:spPr>
            <p:txBody>
              <a:bodyPr/>
              <a:lstStyle/>
              <a:p>
                <a:endParaRPr lang="it-IT"/>
              </a:p>
            </p:txBody>
          </p:sp>
          <p:sp>
            <p:nvSpPr>
              <p:cNvPr id="344" name="Line 736"/>
              <p:cNvSpPr>
                <a:spLocks noChangeShapeType="1"/>
              </p:cNvSpPr>
              <p:nvPr/>
            </p:nvSpPr>
            <p:spPr bwMode="auto">
              <a:xfrm flipV="1">
                <a:off x="2093" y="1010"/>
                <a:ext cx="0" cy="9"/>
              </a:xfrm>
              <a:prstGeom prst="line">
                <a:avLst/>
              </a:prstGeom>
              <a:grpFill/>
              <a:ln w="3175">
                <a:solidFill>
                  <a:srgbClr val="FF0000">
                    <a:alpha val="25000"/>
                  </a:srgbClr>
                </a:solidFill>
                <a:prstDash val="solid"/>
                <a:round/>
                <a:headEnd/>
                <a:tailEnd/>
              </a:ln>
            </p:spPr>
            <p:txBody>
              <a:bodyPr/>
              <a:lstStyle/>
              <a:p>
                <a:endParaRPr lang="it-IT"/>
              </a:p>
            </p:txBody>
          </p:sp>
          <p:sp>
            <p:nvSpPr>
              <p:cNvPr id="345" name="Line 737"/>
              <p:cNvSpPr>
                <a:spLocks noChangeShapeType="1"/>
              </p:cNvSpPr>
              <p:nvPr/>
            </p:nvSpPr>
            <p:spPr bwMode="auto">
              <a:xfrm flipV="1">
                <a:off x="2093" y="1005"/>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346" name="Line 738"/>
              <p:cNvSpPr>
                <a:spLocks noChangeShapeType="1"/>
              </p:cNvSpPr>
              <p:nvPr/>
            </p:nvSpPr>
            <p:spPr bwMode="auto">
              <a:xfrm flipV="1">
                <a:off x="2093" y="1001"/>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347" name="Line 739"/>
              <p:cNvSpPr>
                <a:spLocks noChangeShapeType="1"/>
              </p:cNvSpPr>
              <p:nvPr/>
            </p:nvSpPr>
            <p:spPr bwMode="auto">
              <a:xfrm flipV="1">
                <a:off x="2093" y="996"/>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348" name="Line 740"/>
              <p:cNvSpPr>
                <a:spLocks noChangeShapeType="1"/>
              </p:cNvSpPr>
              <p:nvPr/>
            </p:nvSpPr>
            <p:spPr bwMode="auto">
              <a:xfrm flipV="1">
                <a:off x="2093" y="991"/>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349" name="Line 741"/>
              <p:cNvSpPr>
                <a:spLocks noChangeShapeType="1"/>
              </p:cNvSpPr>
              <p:nvPr/>
            </p:nvSpPr>
            <p:spPr bwMode="auto">
              <a:xfrm flipH="1" flipV="1">
                <a:off x="2092" y="986"/>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50" name="Line 742"/>
              <p:cNvSpPr>
                <a:spLocks noChangeShapeType="1"/>
              </p:cNvSpPr>
              <p:nvPr/>
            </p:nvSpPr>
            <p:spPr bwMode="auto">
              <a:xfrm flipV="1">
                <a:off x="2092" y="981"/>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351" name="Line 743"/>
              <p:cNvSpPr>
                <a:spLocks noChangeShapeType="1"/>
              </p:cNvSpPr>
              <p:nvPr/>
            </p:nvSpPr>
            <p:spPr bwMode="auto">
              <a:xfrm flipH="1" flipV="1">
                <a:off x="2091" y="976"/>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52" name="Line 744"/>
              <p:cNvSpPr>
                <a:spLocks noChangeShapeType="1"/>
              </p:cNvSpPr>
              <p:nvPr/>
            </p:nvSpPr>
            <p:spPr bwMode="auto">
              <a:xfrm flipH="1" flipV="1">
                <a:off x="2090" y="971"/>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53" name="Line 745"/>
              <p:cNvSpPr>
                <a:spLocks noChangeShapeType="1"/>
              </p:cNvSpPr>
              <p:nvPr/>
            </p:nvSpPr>
            <p:spPr bwMode="auto">
              <a:xfrm flipH="1" flipV="1">
                <a:off x="2089" y="965"/>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54" name="Line 746"/>
              <p:cNvSpPr>
                <a:spLocks noChangeShapeType="1"/>
              </p:cNvSpPr>
              <p:nvPr/>
            </p:nvSpPr>
            <p:spPr bwMode="auto">
              <a:xfrm flipH="1" flipV="1">
                <a:off x="2088" y="960"/>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55" name="Line 747"/>
              <p:cNvSpPr>
                <a:spLocks noChangeShapeType="1"/>
              </p:cNvSpPr>
              <p:nvPr/>
            </p:nvSpPr>
            <p:spPr bwMode="auto">
              <a:xfrm flipH="1" flipV="1">
                <a:off x="2087" y="954"/>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56" name="Line 748"/>
              <p:cNvSpPr>
                <a:spLocks noChangeShapeType="1"/>
              </p:cNvSpPr>
              <p:nvPr/>
            </p:nvSpPr>
            <p:spPr bwMode="auto">
              <a:xfrm flipH="1" flipV="1">
                <a:off x="2086" y="948"/>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57" name="Line 749"/>
              <p:cNvSpPr>
                <a:spLocks noChangeShapeType="1"/>
              </p:cNvSpPr>
              <p:nvPr/>
            </p:nvSpPr>
            <p:spPr bwMode="auto">
              <a:xfrm flipH="1" flipV="1">
                <a:off x="2084" y="942"/>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358" name="Line 750"/>
              <p:cNvSpPr>
                <a:spLocks noChangeShapeType="1"/>
              </p:cNvSpPr>
              <p:nvPr/>
            </p:nvSpPr>
            <p:spPr bwMode="auto">
              <a:xfrm flipH="1" flipV="1">
                <a:off x="2082" y="935"/>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59" name="Line 751"/>
              <p:cNvSpPr>
                <a:spLocks noChangeShapeType="1"/>
              </p:cNvSpPr>
              <p:nvPr/>
            </p:nvSpPr>
            <p:spPr bwMode="auto">
              <a:xfrm flipH="1" flipV="1">
                <a:off x="2080" y="929"/>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360" name="Line 752"/>
              <p:cNvSpPr>
                <a:spLocks noChangeShapeType="1"/>
              </p:cNvSpPr>
              <p:nvPr/>
            </p:nvSpPr>
            <p:spPr bwMode="auto">
              <a:xfrm flipH="1" flipV="1">
                <a:off x="2078" y="922"/>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61" name="Line 753"/>
              <p:cNvSpPr>
                <a:spLocks noChangeShapeType="1"/>
              </p:cNvSpPr>
              <p:nvPr/>
            </p:nvSpPr>
            <p:spPr bwMode="auto">
              <a:xfrm flipH="1" flipV="1">
                <a:off x="2076" y="914"/>
                <a:ext cx="2" cy="8"/>
              </a:xfrm>
              <a:prstGeom prst="line">
                <a:avLst/>
              </a:prstGeom>
              <a:grpFill/>
              <a:ln w="3175">
                <a:solidFill>
                  <a:srgbClr val="FF0000">
                    <a:alpha val="25000"/>
                  </a:srgbClr>
                </a:solidFill>
                <a:prstDash val="solid"/>
                <a:round/>
                <a:headEnd/>
                <a:tailEnd/>
              </a:ln>
            </p:spPr>
            <p:txBody>
              <a:bodyPr/>
              <a:lstStyle/>
              <a:p>
                <a:endParaRPr lang="it-IT"/>
              </a:p>
            </p:txBody>
          </p:sp>
          <p:sp>
            <p:nvSpPr>
              <p:cNvPr id="362" name="Line 754"/>
              <p:cNvSpPr>
                <a:spLocks noChangeShapeType="1"/>
              </p:cNvSpPr>
              <p:nvPr/>
            </p:nvSpPr>
            <p:spPr bwMode="auto">
              <a:xfrm flipH="1" flipV="1">
                <a:off x="2073" y="90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363" name="Line 755"/>
              <p:cNvSpPr>
                <a:spLocks noChangeShapeType="1"/>
              </p:cNvSpPr>
              <p:nvPr/>
            </p:nvSpPr>
            <p:spPr bwMode="auto">
              <a:xfrm flipH="1" flipV="1">
                <a:off x="2070" y="899"/>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64" name="Line 756"/>
              <p:cNvSpPr>
                <a:spLocks noChangeShapeType="1"/>
              </p:cNvSpPr>
              <p:nvPr/>
            </p:nvSpPr>
            <p:spPr bwMode="auto">
              <a:xfrm flipH="1" flipV="1">
                <a:off x="2067" y="891"/>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65" name="Line 757"/>
              <p:cNvSpPr>
                <a:spLocks noChangeShapeType="1"/>
              </p:cNvSpPr>
              <p:nvPr/>
            </p:nvSpPr>
            <p:spPr bwMode="auto">
              <a:xfrm flipH="1" flipV="1">
                <a:off x="2064" y="883"/>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66" name="Line 758"/>
              <p:cNvSpPr>
                <a:spLocks noChangeShapeType="1"/>
              </p:cNvSpPr>
              <p:nvPr/>
            </p:nvSpPr>
            <p:spPr bwMode="auto">
              <a:xfrm flipH="1" flipV="1">
                <a:off x="2061" y="875"/>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67" name="Line 759"/>
              <p:cNvSpPr>
                <a:spLocks noChangeShapeType="1"/>
              </p:cNvSpPr>
              <p:nvPr/>
            </p:nvSpPr>
            <p:spPr bwMode="auto">
              <a:xfrm flipH="1" flipV="1">
                <a:off x="2057" y="867"/>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368" name="Line 760"/>
              <p:cNvSpPr>
                <a:spLocks noChangeShapeType="1"/>
              </p:cNvSpPr>
              <p:nvPr/>
            </p:nvSpPr>
            <p:spPr bwMode="auto">
              <a:xfrm flipH="1" flipV="1">
                <a:off x="2054" y="858"/>
                <a:ext cx="3" cy="9"/>
              </a:xfrm>
              <a:prstGeom prst="line">
                <a:avLst/>
              </a:prstGeom>
              <a:grpFill/>
              <a:ln w="3175">
                <a:solidFill>
                  <a:srgbClr val="FF0000">
                    <a:alpha val="25000"/>
                  </a:srgbClr>
                </a:solidFill>
                <a:prstDash val="solid"/>
                <a:round/>
                <a:headEnd/>
                <a:tailEnd/>
              </a:ln>
            </p:spPr>
            <p:txBody>
              <a:bodyPr/>
              <a:lstStyle/>
              <a:p>
                <a:endParaRPr lang="it-IT"/>
              </a:p>
            </p:txBody>
          </p:sp>
          <p:sp>
            <p:nvSpPr>
              <p:cNvPr id="369" name="Line 761"/>
              <p:cNvSpPr>
                <a:spLocks noChangeShapeType="1"/>
              </p:cNvSpPr>
              <p:nvPr/>
            </p:nvSpPr>
            <p:spPr bwMode="auto">
              <a:xfrm flipH="1" flipV="1">
                <a:off x="2047" y="842"/>
                <a:ext cx="7" cy="16"/>
              </a:xfrm>
              <a:prstGeom prst="line">
                <a:avLst/>
              </a:prstGeom>
              <a:grpFill/>
              <a:ln w="3175">
                <a:solidFill>
                  <a:srgbClr val="FF0000">
                    <a:alpha val="25000"/>
                  </a:srgbClr>
                </a:solidFill>
                <a:prstDash val="solid"/>
                <a:round/>
                <a:headEnd/>
                <a:tailEnd/>
              </a:ln>
            </p:spPr>
            <p:txBody>
              <a:bodyPr/>
              <a:lstStyle/>
              <a:p>
                <a:endParaRPr lang="it-IT"/>
              </a:p>
            </p:txBody>
          </p:sp>
          <p:sp>
            <p:nvSpPr>
              <p:cNvPr id="370" name="Line 762"/>
              <p:cNvSpPr>
                <a:spLocks noChangeShapeType="1"/>
              </p:cNvSpPr>
              <p:nvPr/>
            </p:nvSpPr>
            <p:spPr bwMode="auto">
              <a:xfrm flipH="1" flipV="1">
                <a:off x="2039" y="825"/>
                <a:ext cx="8" cy="17"/>
              </a:xfrm>
              <a:prstGeom prst="line">
                <a:avLst/>
              </a:prstGeom>
              <a:grpFill/>
              <a:ln w="3175">
                <a:solidFill>
                  <a:srgbClr val="FF0000">
                    <a:alpha val="25000"/>
                  </a:srgbClr>
                </a:solidFill>
                <a:prstDash val="solid"/>
                <a:round/>
                <a:headEnd/>
                <a:tailEnd/>
              </a:ln>
            </p:spPr>
            <p:txBody>
              <a:bodyPr/>
              <a:lstStyle/>
              <a:p>
                <a:endParaRPr lang="it-IT"/>
              </a:p>
            </p:txBody>
          </p:sp>
          <p:sp>
            <p:nvSpPr>
              <p:cNvPr id="371" name="Line 763"/>
              <p:cNvSpPr>
                <a:spLocks noChangeShapeType="1"/>
              </p:cNvSpPr>
              <p:nvPr/>
            </p:nvSpPr>
            <p:spPr bwMode="auto">
              <a:xfrm flipH="1" flipV="1">
                <a:off x="2034" y="813"/>
                <a:ext cx="5" cy="12"/>
              </a:xfrm>
              <a:prstGeom prst="line">
                <a:avLst/>
              </a:prstGeom>
              <a:grpFill/>
              <a:ln w="3175">
                <a:solidFill>
                  <a:srgbClr val="FF0000">
                    <a:alpha val="25000"/>
                  </a:srgbClr>
                </a:solidFill>
                <a:prstDash val="solid"/>
                <a:round/>
                <a:headEnd/>
                <a:tailEnd/>
              </a:ln>
            </p:spPr>
            <p:txBody>
              <a:bodyPr/>
              <a:lstStyle/>
              <a:p>
                <a:endParaRPr lang="it-IT"/>
              </a:p>
            </p:txBody>
          </p:sp>
          <p:sp>
            <p:nvSpPr>
              <p:cNvPr id="372" name="Line 764"/>
              <p:cNvSpPr>
                <a:spLocks noChangeShapeType="1"/>
              </p:cNvSpPr>
              <p:nvPr/>
            </p:nvSpPr>
            <p:spPr bwMode="auto">
              <a:xfrm flipV="1">
                <a:off x="2034" y="799"/>
                <a:ext cx="24" cy="14"/>
              </a:xfrm>
              <a:prstGeom prst="line">
                <a:avLst/>
              </a:prstGeom>
              <a:grpFill/>
              <a:ln w="3175">
                <a:solidFill>
                  <a:srgbClr val="FF0000">
                    <a:alpha val="25000"/>
                  </a:srgbClr>
                </a:solidFill>
                <a:prstDash val="solid"/>
                <a:round/>
                <a:headEnd/>
                <a:tailEnd/>
              </a:ln>
            </p:spPr>
            <p:txBody>
              <a:bodyPr/>
              <a:lstStyle/>
              <a:p>
                <a:endParaRPr lang="it-IT"/>
              </a:p>
            </p:txBody>
          </p:sp>
          <p:sp>
            <p:nvSpPr>
              <p:cNvPr id="373" name="Line 765"/>
              <p:cNvSpPr>
                <a:spLocks noChangeShapeType="1"/>
              </p:cNvSpPr>
              <p:nvPr/>
            </p:nvSpPr>
            <p:spPr bwMode="auto">
              <a:xfrm flipH="1" flipV="1">
                <a:off x="1968" y="732"/>
                <a:ext cx="90" cy="67"/>
              </a:xfrm>
              <a:prstGeom prst="line">
                <a:avLst/>
              </a:prstGeom>
              <a:grpFill/>
              <a:ln w="3175">
                <a:solidFill>
                  <a:srgbClr val="FF0000">
                    <a:alpha val="25000"/>
                  </a:srgbClr>
                </a:solidFill>
                <a:prstDash val="solid"/>
                <a:round/>
                <a:headEnd/>
                <a:tailEnd/>
              </a:ln>
            </p:spPr>
            <p:txBody>
              <a:bodyPr/>
              <a:lstStyle/>
              <a:p>
                <a:endParaRPr lang="it-IT"/>
              </a:p>
            </p:txBody>
          </p:sp>
          <p:sp>
            <p:nvSpPr>
              <p:cNvPr id="374" name="Line 766"/>
              <p:cNvSpPr>
                <a:spLocks noChangeShapeType="1"/>
              </p:cNvSpPr>
              <p:nvPr/>
            </p:nvSpPr>
            <p:spPr bwMode="auto">
              <a:xfrm flipH="1">
                <a:off x="1963" y="732"/>
                <a:ext cx="5" cy="122"/>
              </a:xfrm>
              <a:prstGeom prst="line">
                <a:avLst/>
              </a:prstGeom>
              <a:grpFill/>
              <a:ln w="3175">
                <a:solidFill>
                  <a:srgbClr val="FF0000">
                    <a:alpha val="25000"/>
                  </a:srgbClr>
                </a:solidFill>
                <a:prstDash val="solid"/>
                <a:round/>
                <a:headEnd/>
                <a:tailEnd/>
              </a:ln>
            </p:spPr>
            <p:txBody>
              <a:bodyPr/>
              <a:lstStyle/>
              <a:p>
                <a:endParaRPr lang="it-IT"/>
              </a:p>
            </p:txBody>
          </p:sp>
          <p:sp>
            <p:nvSpPr>
              <p:cNvPr id="375" name="Line 767"/>
              <p:cNvSpPr>
                <a:spLocks noChangeShapeType="1"/>
              </p:cNvSpPr>
              <p:nvPr/>
            </p:nvSpPr>
            <p:spPr bwMode="auto">
              <a:xfrm flipV="1">
                <a:off x="1963" y="840"/>
                <a:ext cx="23" cy="14"/>
              </a:xfrm>
              <a:prstGeom prst="line">
                <a:avLst/>
              </a:prstGeom>
              <a:grpFill/>
              <a:ln w="3175">
                <a:solidFill>
                  <a:srgbClr val="FF0000">
                    <a:alpha val="25000"/>
                  </a:srgbClr>
                </a:solidFill>
                <a:prstDash val="solid"/>
                <a:round/>
                <a:headEnd/>
                <a:tailEnd/>
              </a:ln>
            </p:spPr>
            <p:txBody>
              <a:bodyPr/>
              <a:lstStyle/>
              <a:p>
                <a:endParaRPr lang="it-IT"/>
              </a:p>
            </p:txBody>
          </p:sp>
          <p:sp>
            <p:nvSpPr>
              <p:cNvPr id="376" name="Line 768"/>
              <p:cNvSpPr>
                <a:spLocks noChangeShapeType="1"/>
              </p:cNvSpPr>
              <p:nvPr/>
            </p:nvSpPr>
            <p:spPr bwMode="auto">
              <a:xfrm>
                <a:off x="1986" y="840"/>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377" name="Line 769"/>
              <p:cNvSpPr>
                <a:spLocks noChangeShapeType="1"/>
              </p:cNvSpPr>
              <p:nvPr/>
            </p:nvSpPr>
            <p:spPr bwMode="auto">
              <a:xfrm>
                <a:off x="1992" y="853"/>
                <a:ext cx="7" cy="16"/>
              </a:xfrm>
              <a:prstGeom prst="line">
                <a:avLst/>
              </a:prstGeom>
              <a:grpFill/>
              <a:ln w="3175">
                <a:solidFill>
                  <a:srgbClr val="FF0000">
                    <a:alpha val="25000"/>
                  </a:srgbClr>
                </a:solidFill>
                <a:prstDash val="solid"/>
                <a:round/>
                <a:headEnd/>
                <a:tailEnd/>
              </a:ln>
            </p:spPr>
            <p:txBody>
              <a:bodyPr/>
              <a:lstStyle/>
              <a:p>
                <a:endParaRPr lang="it-IT"/>
              </a:p>
            </p:txBody>
          </p:sp>
          <p:sp>
            <p:nvSpPr>
              <p:cNvPr id="378" name="Line 770"/>
              <p:cNvSpPr>
                <a:spLocks noChangeShapeType="1"/>
              </p:cNvSpPr>
              <p:nvPr/>
            </p:nvSpPr>
            <p:spPr bwMode="auto">
              <a:xfrm>
                <a:off x="1999" y="869"/>
                <a:ext cx="6" cy="17"/>
              </a:xfrm>
              <a:prstGeom prst="line">
                <a:avLst/>
              </a:prstGeom>
              <a:grpFill/>
              <a:ln w="3175">
                <a:solidFill>
                  <a:srgbClr val="FF0000">
                    <a:alpha val="25000"/>
                  </a:srgbClr>
                </a:solidFill>
                <a:prstDash val="solid"/>
                <a:round/>
                <a:headEnd/>
                <a:tailEnd/>
              </a:ln>
            </p:spPr>
            <p:txBody>
              <a:bodyPr/>
              <a:lstStyle/>
              <a:p>
                <a:endParaRPr lang="it-IT"/>
              </a:p>
            </p:txBody>
          </p:sp>
          <p:sp>
            <p:nvSpPr>
              <p:cNvPr id="379" name="Line 771"/>
              <p:cNvSpPr>
                <a:spLocks noChangeShapeType="1"/>
              </p:cNvSpPr>
              <p:nvPr/>
            </p:nvSpPr>
            <p:spPr bwMode="auto">
              <a:xfrm>
                <a:off x="2005" y="886"/>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380" name="Line 772"/>
              <p:cNvSpPr>
                <a:spLocks noChangeShapeType="1"/>
              </p:cNvSpPr>
              <p:nvPr/>
            </p:nvSpPr>
            <p:spPr bwMode="auto">
              <a:xfrm>
                <a:off x="2009" y="894"/>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81" name="Line 773"/>
              <p:cNvSpPr>
                <a:spLocks noChangeShapeType="1"/>
              </p:cNvSpPr>
              <p:nvPr/>
            </p:nvSpPr>
            <p:spPr bwMode="auto">
              <a:xfrm>
                <a:off x="2012" y="902"/>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82" name="Line 774"/>
              <p:cNvSpPr>
                <a:spLocks noChangeShapeType="1"/>
              </p:cNvSpPr>
              <p:nvPr/>
            </p:nvSpPr>
            <p:spPr bwMode="auto">
              <a:xfrm>
                <a:off x="2015" y="910"/>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83" name="Line 775"/>
              <p:cNvSpPr>
                <a:spLocks noChangeShapeType="1"/>
              </p:cNvSpPr>
              <p:nvPr/>
            </p:nvSpPr>
            <p:spPr bwMode="auto">
              <a:xfrm>
                <a:off x="2018" y="91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384" name="Line 776"/>
              <p:cNvSpPr>
                <a:spLocks noChangeShapeType="1"/>
              </p:cNvSpPr>
              <p:nvPr/>
            </p:nvSpPr>
            <p:spPr bwMode="auto">
              <a:xfrm>
                <a:off x="2021" y="925"/>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85" name="Line 777"/>
              <p:cNvSpPr>
                <a:spLocks noChangeShapeType="1"/>
              </p:cNvSpPr>
              <p:nvPr/>
            </p:nvSpPr>
            <p:spPr bwMode="auto">
              <a:xfrm>
                <a:off x="2024" y="933"/>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86" name="Line 778"/>
              <p:cNvSpPr>
                <a:spLocks noChangeShapeType="1"/>
              </p:cNvSpPr>
              <p:nvPr/>
            </p:nvSpPr>
            <p:spPr bwMode="auto">
              <a:xfrm>
                <a:off x="2026" y="940"/>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87" name="Line 779"/>
              <p:cNvSpPr>
                <a:spLocks noChangeShapeType="1"/>
              </p:cNvSpPr>
              <p:nvPr/>
            </p:nvSpPr>
            <p:spPr bwMode="auto">
              <a:xfrm>
                <a:off x="2028" y="947"/>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388" name="Line 780"/>
              <p:cNvSpPr>
                <a:spLocks noChangeShapeType="1"/>
              </p:cNvSpPr>
              <p:nvPr/>
            </p:nvSpPr>
            <p:spPr bwMode="auto">
              <a:xfrm>
                <a:off x="2030" y="953"/>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89" name="Line 781"/>
              <p:cNvSpPr>
                <a:spLocks noChangeShapeType="1"/>
              </p:cNvSpPr>
              <p:nvPr/>
            </p:nvSpPr>
            <p:spPr bwMode="auto">
              <a:xfrm>
                <a:off x="2032" y="960"/>
                <a:ext cx="2" cy="5"/>
              </a:xfrm>
              <a:prstGeom prst="line">
                <a:avLst/>
              </a:prstGeom>
              <a:grpFill/>
              <a:ln w="3175">
                <a:solidFill>
                  <a:srgbClr val="FF0000">
                    <a:alpha val="25000"/>
                  </a:srgbClr>
                </a:solidFill>
                <a:prstDash val="solid"/>
                <a:round/>
                <a:headEnd/>
                <a:tailEnd/>
              </a:ln>
            </p:spPr>
            <p:txBody>
              <a:bodyPr/>
              <a:lstStyle/>
              <a:p>
                <a:endParaRPr lang="it-IT"/>
              </a:p>
            </p:txBody>
          </p:sp>
          <p:sp>
            <p:nvSpPr>
              <p:cNvPr id="390" name="Line 782"/>
              <p:cNvSpPr>
                <a:spLocks noChangeShapeType="1"/>
              </p:cNvSpPr>
              <p:nvPr/>
            </p:nvSpPr>
            <p:spPr bwMode="auto">
              <a:xfrm>
                <a:off x="2034" y="965"/>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91" name="Line 783"/>
              <p:cNvSpPr>
                <a:spLocks noChangeShapeType="1"/>
              </p:cNvSpPr>
              <p:nvPr/>
            </p:nvSpPr>
            <p:spPr bwMode="auto">
              <a:xfrm>
                <a:off x="2035" y="971"/>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92" name="Line 784"/>
              <p:cNvSpPr>
                <a:spLocks noChangeShapeType="1"/>
              </p:cNvSpPr>
              <p:nvPr/>
            </p:nvSpPr>
            <p:spPr bwMode="auto">
              <a:xfrm>
                <a:off x="2036" y="976"/>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93" name="Line 785"/>
              <p:cNvSpPr>
                <a:spLocks noChangeShapeType="1"/>
              </p:cNvSpPr>
              <p:nvPr/>
            </p:nvSpPr>
            <p:spPr bwMode="auto">
              <a:xfrm>
                <a:off x="2037" y="982"/>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94" name="Line 786"/>
              <p:cNvSpPr>
                <a:spLocks noChangeShapeType="1"/>
              </p:cNvSpPr>
              <p:nvPr/>
            </p:nvSpPr>
            <p:spPr bwMode="auto">
              <a:xfrm>
                <a:off x="2038" y="987"/>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95" name="Line 787"/>
              <p:cNvSpPr>
                <a:spLocks noChangeShapeType="1"/>
              </p:cNvSpPr>
              <p:nvPr/>
            </p:nvSpPr>
            <p:spPr bwMode="auto">
              <a:xfrm>
                <a:off x="2039" y="992"/>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96" name="Line 788"/>
              <p:cNvSpPr>
                <a:spLocks noChangeShapeType="1"/>
              </p:cNvSpPr>
              <p:nvPr/>
            </p:nvSpPr>
            <p:spPr bwMode="auto">
              <a:xfrm>
                <a:off x="2040" y="997"/>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397" name="Line 789"/>
              <p:cNvSpPr>
                <a:spLocks noChangeShapeType="1"/>
              </p:cNvSpPr>
              <p:nvPr/>
            </p:nvSpPr>
            <p:spPr bwMode="auto">
              <a:xfrm>
                <a:off x="2040" y="1001"/>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98" name="Line 790"/>
              <p:cNvSpPr>
                <a:spLocks noChangeShapeType="1"/>
              </p:cNvSpPr>
              <p:nvPr/>
            </p:nvSpPr>
            <p:spPr bwMode="auto">
              <a:xfrm>
                <a:off x="2041" y="1006"/>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399" name="Line 791"/>
              <p:cNvSpPr>
                <a:spLocks noChangeShapeType="1"/>
              </p:cNvSpPr>
              <p:nvPr/>
            </p:nvSpPr>
            <p:spPr bwMode="auto">
              <a:xfrm>
                <a:off x="2041" y="1010"/>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400" name="Line 792"/>
              <p:cNvSpPr>
                <a:spLocks noChangeShapeType="1"/>
              </p:cNvSpPr>
              <p:nvPr/>
            </p:nvSpPr>
            <p:spPr bwMode="auto">
              <a:xfrm>
                <a:off x="2041" y="1014"/>
                <a:ext cx="1" cy="4"/>
              </a:xfrm>
              <a:prstGeom prst="line">
                <a:avLst/>
              </a:prstGeom>
              <a:grpFill/>
              <a:ln w="3175">
                <a:solidFill>
                  <a:srgbClr val="FF0000">
                    <a:alpha val="25000"/>
                  </a:srgbClr>
                </a:solidFill>
                <a:prstDash val="solid"/>
                <a:round/>
                <a:headEnd/>
                <a:tailEnd/>
              </a:ln>
            </p:spPr>
            <p:txBody>
              <a:bodyPr/>
              <a:lstStyle/>
              <a:p>
                <a:endParaRPr lang="it-IT"/>
              </a:p>
            </p:txBody>
          </p:sp>
          <p:sp>
            <p:nvSpPr>
              <p:cNvPr id="401" name="Line 793"/>
              <p:cNvSpPr>
                <a:spLocks noChangeShapeType="1"/>
              </p:cNvSpPr>
              <p:nvPr/>
            </p:nvSpPr>
            <p:spPr bwMode="auto">
              <a:xfrm>
                <a:off x="2042" y="1018"/>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402" name="Line 794"/>
              <p:cNvSpPr>
                <a:spLocks noChangeShapeType="1"/>
              </p:cNvSpPr>
              <p:nvPr/>
            </p:nvSpPr>
            <p:spPr bwMode="auto">
              <a:xfrm>
                <a:off x="2042" y="1022"/>
                <a:ext cx="0" cy="3"/>
              </a:xfrm>
              <a:prstGeom prst="line">
                <a:avLst/>
              </a:prstGeom>
              <a:grpFill/>
              <a:ln w="3175">
                <a:solidFill>
                  <a:srgbClr val="FF0000">
                    <a:alpha val="25000"/>
                  </a:srgbClr>
                </a:solidFill>
                <a:prstDash val="solid"/>
                <a:round/>
                <a:headEnd/>
                <a:tailEnd/>
              </a:ln>
            </p:spPr>
            <p:txBody>
              <a:bodyPr/>
              <a:lstStyle/>
              <a:p>
                <a:endParaRPr lang="it-IT"/>
              </a:p>
            </p:txBody>
          </p:sp>
          <p:sp>
            <p:nvSpPr>
              <p:cNvPr id="403" name="Line 795"/>
              <p:cNvSpPr>
                <a:spLocks noChangeShapeType="1"/>
              </p:cNvSpPr>
              <p:nvPr/>
            </p:nvSpPr>
            <p:spPr bwMode="auto">
              <a:xfrm flipH="1">
                <a:off x="2041" y="1025"/>
                <a:ext cx="1" cy="7"/>
              </a:xfrm>
              <a:prstGeom prst="line">
                <a:avLst/>
              </a:prstGeom>
              <a:grpFill/>
              <a:ln w="3175">
                <a:solidFill>
                  <a:srgbClr val="FF0000">
                    <a:alpha val="25000"/>
                  </a:srgbClr>
                </a:solidFill>
                <a:prstDash val="solid"/>
                <a:round/>
                <a:headEnd/>
                <a:tailEnd/>
              </a:ln>
            </p:spPr>
            <p:txBody>
              <a:bodyPr/>
              <a:lstStyle/>
              <a:p>
                <a:endParaRPr lang="it-IT"/>
              </a:p>
            </p:txBody>
          </p:sp>
          <p:sp>
            <p:nvSpPr>
              <p:cNvPr id="404" name="Line 796"/>
              <p:cNvSpPr>
                <a:spLocks noChangeShapeType="1"/>
              </p:cNvSpPr>
              <p:nvPr/>
            </p:nvSpPr>
            <p:spPr bwMode="auto">
              <a:xfrm>
                <a:off x="2041" y="1032"/>
                <a:ext cx="0" cy="7"/>
              </a:xfrm>
              <a:prstGeom prst="line">
                <a:avLst/>
              </a:prstGeom>
              <a:grpFill/>
              <a:ln w="3175">
                <a:solidFill>
                  <a:srgbClr val="FF0000">
                    <a:alpha val="25000"/>
                  </a:srgbClr>
                </a:solidFill>
                <a:prstDash val="solid"/>
                <a:round/>
                <a:headEnd/>
                <a:tailEnd/>
              </a:ln>
            </p:spPr>
            <p:txBody>
              <a:bodyPr/>
              <a:lstStyle/>
              <a:p>
                <a:endParaRPr lang="it-IT"/>
              </a:p>
            </p:txBody>
          </p:sp>
          <p:sp>
            <p:nvSpPr>
              <p:cNvPr id="405" name="Line 797"/>
              <p:cNvSpPr>
                <a:spLocks noChangeShapeType="1"/>
              </p:cNvSpPr>
              <p:nvPr/>
            </p:nvSpPr>
            <p:spPr bwMode="auto">
              <a:xfrm flipH="1">
                <a:off x="2040" y="1039"/>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406" name="Line 798"/>
              <p:cNvSpPr>
                <a:spLocks noChangeShapeType="1"/>
              </p:cNvSpPr>
              <p:nvPr/>
            </p:nvSpPr>
            <p:spPr bwMode="auto">
              <a:xfrm flipH="1">
                <a:off x="2038" y="1045"/>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407" name="Line 799"/>
              <p:cNvSpPr>
                <a:spLocks noChangeShapeType="1"/>
              </p:cNvSpPr>
              <p:nvPr/>
            </p:nvSpPr>
            <p:spPr bwMode="auto">
              <a:xfrm flipH="1">
                <a:off x="2037" y="1051"/>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408" name="Line 800"/>
              <p:cNvSpPr>
                <a:spLocks noChangeShapeType="1"/>
              </p:cNvSpPr>
              <p:nvPr/>
            </p:nvSpPr>
            <p:spPr bwMode="auto">
              <a:xfrm flipH="1">
                <a:off x="2035" y="1057"/>
                <a:ext cx="2" cy="5"/>
              </a:xfrm>
              <a:prstGeom prst="line">
                <a:avLst/>
              </a:prstGeom>
              <a:grpFill/>
              <a:ln w="3175">
                <a:solidFill>
                  <a:srgbClr val="FF0000">
                    <a:alpha val="25000"/>
                  </a:srgbClr>
                </a:solidFill>
                <a:prstDash val="solid"/>
                <a:round/>
                <a:headEnd/>
                <a:tailEnd/>
              </a:ln>
            </p:spPr>
            <p:txBody>
              <a:bodyPr/>
              <a:lstStyle/>
              <a:p>
                <a:endParaRPr lang="it-IT"/>
              </a:p>
            </p:txBody>
          </p:sp>
          <p:sp>
            <p:nvSpPr>
              <p:cNvPr id="409" name="Line 801"/>
              <p:cNvSpPr>
                <a:spLocks noChangeShapeType="1"/>
              </p:cNvSpPr>
              <p:nvPr/>
            </p:nvSpPr>
            <p:spPr bwMode="auto">
              <a:xfrm flipH="1">
                <a:off x="2033" y="1062"/>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410" name="Line 802"/>
              <p:cNvSpPr>
                <a:spLocks noChangeShapeType="1"/>
              </p:cNvSpPr>
              <p:nvPr/>
            </p:nvSpPr>
            <p:spPr bwMode="auto">
              <a:xfrm flipH="1">
                <a:off x="2030" y="1068"/>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411" name="Line 803"/>
              <p:cNvSpPr>
                <a:spLocks noChangeShapeType="1"/>
              </p:cNvSpPr>
              <p:nvPr/>
            </p:nvSpPr>
            <p:spPr bwMode="auto">
              <a:xfrm flipH="1">
                <a:off x="2027" y="1074"/>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412" name="Line 804"/>
              <p:cNvSpPr>
                <a:spLocks noChangeShapeType="1"/>
              </p:cNvSpPr>
              <p:nvPr/>
            </p:nvSpPr>
            <p:spPr bwMode="auto">
              <a:xfrm flipH="1">
                <a:off x="2024" y="1079"/>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413" name="Line 805"/>
              <p:cNvSpPr>
                <a:spLocks noChangeShapeType="1"/>
              </p:cNvSpPr>
              <p:nvPr/>
            </p:nvSpPr>
            <p:spPr bwMode="auto">
              <a:xfrm flipH="1">
                <a:off x="2023" y="1085"/>
                <a:ext cx="1" cy="2"/>
              </a:xfrm>
              <a:prstGeom prst="line">
                <a:avLst/>
              </a:prstGeom>
              <a:grpFill/>
              <a:ln w="3175">
                <a:solidFill>
                  <a:srgbClr val="FF0000">
                    <a:alpha val="25000"/>
                  </a:srgbClr>
                </a:solidFill>
                <a:prstDash val="solid"/>
                <a:round/>
                <a:headEnd/>
                <a:tailEnd/>
              </a:ln>
            </p:spPr>
            <p:txBody>
              <a:bodyPr/>
              <a:lstStyle/>
              <a:p>
                <a:endParaRPr lang="it-IT"/>
              </a:p>
            </p:txBody>
          </p:sp>
          <p:sp>
            <p:nvSpPr>
              <p:cNvPr id="414" name="Line 806"/>
              <p:cNvSpPr>
                <a:spLocks noChangeShapeType="1"/>
              </p:cNvSpPr>
              <p:nvPr/>
            </p:nvSpPr>
            <p:spPr bwMode="auto">
              <a:xfrm flipH="1">
                <a:off x="2022" y="1087"/>
                <a:ext cx="1" cy="2"/>
              </a:xfrm>
              <a:prstGeom prst="line">
                <a:avLst/>
              </a:prstGeom>
              <a:grpFill/>
              <a:ln w="3175">
                <a:solidFill>
                  <a:srgbClr val="FF0000">
                    <a:alpha val="25000"/>
                  </a:srgbClr>
                </a:solidFill>
                <a:prstDash val="solid"/>
                <a:round/>
                <a:headEnd/>
                <a:tailEnd/>
              </a:ln>
            </p:spPr>
            <p:txBody>
              <a:bodyPr/>
              <a:lstStyle/>
              <a:p>
                <a:endParaRPr lang="it-IT"/>
              </a:p>
            </p:txBody>
          </p:sp>
          <p:sp>
            <p:nvSpPr>
              <p:cNvPr id="415" name="Line 807"/>
              <p:cNvSpPr>
                <a:spLocks noChangeShapeType="1"/>
              </p:cNvSpPr>
              <p:nvPr/>
            </p:nvSpPr>
            <p:spPr bwMode="auto">
              <a:xfrm flipH="1">
                <a:off x="2019" y="1089"/>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416" name="Line 808"/>
              <p:cNvSpPr>
                <a:spLocks noChangeShapeType="1"/>
              </p:cNvSpPr>
              <p:nvPr/>
            </p:nvSpPr>
            <p:spPr bwMode="auto">
              <a:xfrm flipH="1">
                <a:off x="2016" y="1093"/>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417" name="Line 809"/>
              <p:cNvSpPr>
                <a:spLocks noChangeShapeType="1"/>
              </p:cNvSpPr>
              <p:nvPr/>
            </p:nvSpPr>
            <p:spPr bwMode="auto">
              <a:xfrm flipH="1">
                <a:off x="2011" y="1097"/>
                <a:ext cx="5" cy="4"/>
              </a:xfrm>
              <a:prstGeom prst="line">
                <a:avLst/>
              </a:prstGeom>
              <a:grpFill/>
              <a:ln w="3175">
                <a:solidFill>
                  <a:srgbClr val="FF0000">
                    <a:alpha val="25000"/>
                  </a:srgbClr>
                </a:solidFill>
                <a:prstDash val="solid"/>
                <a:round/>
                <a:headEnd/>
                <a:tailEnd/>
              </a:ln>
            </p:spPr>
            <p:txBody>
              <a:bodyPr/>
              <a:lstStyle/>
              <a:p>
                <a:endParaRPr lang="it-IT"/>
              </a:p>
            </p:txBody>
          </p:sp>
          <p:sp>
            <p:nvSpPr>
              <p:cNvPr id="418" name="Line 810"/>
              <p:cNvSpPr>
                <a:spLocks noChangeShapeType="1"/>
              </p:cNvSpPr>
              <p:nvPr/>
            </p:nvSpPr>
            <p:spPr bwMode="auto">
              <a:xfrm flipH="1">
                <a:off x="2007" y="1101"/>
                <a:ext cx="4" cy="4"/>
              </a:xfrm>
              <a:prstGeom prst="line">
                <a:avLst/>
              </a:prstGeom>
              <a:grpFill/>
              <a:ln w="3175">
                <a:solidFill>
                  <a:srgbClr val="FF0000">
                    <a:alpha val="25000"/>
                  </a:srgbClr>
                </a:solidFill>
                <a:prstDash val="solid"/>
                <a:round/>
                <a:headEnd/>
                <a:tailEnd/>
              </a:ln>
            </p:spPr>
            <p:txBody>
              <a:bodyPr/>
              <a:lstStyle/>
              <a:p>
                <a:endParaRPr lang="it-IT"/>
              </a:p>
            </p:txBody>
          </p:sp>
          <p:sp>
            <p:nvSpPr>
              <p:cNvPr id="419" name="Line 811"/>
              <p:cNvSpPr>
                <a:spLocks noChangeShapeType="1"/>
              </p:cNvSpPr>
              <p:nvPr/>
            </p:nvSpPr>
            <p:spPr bwMode="auto">
              <a:xfrm flipH="1">
                <a:off x="2001" y="1105"/>
                <a:ext cx="6" cy="4"/>
              </a:xfrm>
              <a:prstGeom prst="line">
                <a:avLst/>
              </a:prstGeom>
              <a:grpFill/>
              <a:ln w="3175">
                <a:solidFill>
                  <a:srgbClr val="FF0000">
                    <a:alpha val="25000"/>
                  </a:srgbClr>
                </a:solidFill>
                <a:prstDash val="solid"/>
                <a:round/>
                <a:headEnd/>
                <a:tailEnd/>
              </a:ln>
            </p:spPr>
            <p:txBody>
              <a:bodyPr/>
              <a:lstStyle/>
              <a:p>
                <a:endParaRPr lang="it-IT"/>
              </a:p>
            </p:txBody>
          </p:sp>
          <p:sp>
            <p:nvSpPr>
              <p:cNvPr id="420" name="Line 812"/>
              <p:cNvSpPr>
                <a:spLocks noChangeShapeType="1"/>
              </p:cNvSpPr>
              <p:nvPr/>
            </p:nvSpPr>
            <p:spPr bwMode="auto">
              <a:xfrm flipH="1">
                <a:off x="1995" y="1109"/>
                <a:ext cx="6" cy="4"/>
              </a:xfrm>
              <a:prstGeom prst="line">
                <a:avLst/>
              </a:prstGeom>
              <a:grpFill/>
              <a:ln w="3175">
                <a:solidFill>
                  <a:srgbClr val="FF0000">
                    <a:alpha val="25000"/>
                  </a:srgbClr>
                </a:solidFill>
                <a:prstDash val="solid"/>
                <a:round/>
                <a:headEnd/>
                <a:tailEnd/>
              </a:ln>
            </p:spPr>
            <p:txBody>
              <a:bodyPr/>
              <a:lstStyle/>
              <a:p>
                <a:endParaRPr lang="it-IT"/>
              </a:p>
            </p:txBody>
          </p:sp>
          <p:sp>
            <p:nvSpPr>
              <p:cNvPr id="421" name="Line 813"/>
              <p:cNvSpPr>
                <a:spLocks noChangeShapeType="1"/>
              </p:cNvSpPr>
              <p:nvPr/>
            </p:nvSpPr>
            <p:spPr bwMode="auto">
              <a:xfrm flipH="1">
                <a:off x="1988" y="1113"/>
                <a:ext cx="7" cy="5"/>
              </a:xfrm>
              <a:prstGeom prst="line">
                <a:avLst/>
              </a:prstGeom>
              <a:grpFill/>
              <a:ln w="3175">
                <a:solidFill>
                  <a:srgbClr val="FF0000">
                    <a:alpha val="25000"/>
                  </a:srgbClr>
                </a:solidFill>
                <a:prstDash val="solid"/>
                <a:round/>
                <a:headEnd/>
                <a:tailEnd/>
              </a:ln>
            </p:spPr>
            <p:txBody>
              <a:bodyPr/>
              <a:lstStyle/>
              <a:p>
                <a:endParaRPr lang="it-IT"/>
              </a:p>
            </p:txBody>
          </p:sp>
          <p:sp>
            <p:nvSpPr>
              <p:cNvPr id="422" name="Line 814"/>
              <p:cNvSpPr>
                <a:spLocks noChangeShapeType="1"/>
              </p:cNvSpPr>
              <p:nvPr/>
            </p:nvSpPr>
            <p:spPr bwMode="auto">
              <a:xfrm flipH="1">
                <a:off x="1981" y="1118"/>
                <a:ext cx="7" cy="5"/>
              </a:xfrm>
              <a:prstGeom prst="line">
                <a:avLst/>
              </a:prstGeom>
              <a:grpFill/>
              <a:ln w="3175">
                <a:solidFill>
                  <a:srgbClr val="FF0000">
                    <a:alpha val="25000"/>
                  </a:srgbClr>
                </a:solidFill>
                <a:prstDash val="solid"/>
                <a:round/>
                <a:headEnd/>
                <a:tailEnd/>
              </a:ln>
            </p:spPr>
            <p:txBody>
              <a:bodyPr/>
              <a:lstStyle/>
              <a:p>
                <a:endParaRPr lang="it-IT"/>
              </a:p>
            </p:txBody>
          </p:sp>
          <p:sp>
            <p:nvSpPr>
              <p:cNvPr id="423" name="Line 815"/>
              <p:cNvSpPr>
                <a:spLocks noChangeShapeType="1"/>
              </p:cNvSpPr>
              <p:nvPr/>
            </p:nvSpPr>
            <p:spPr bwMode="auto">
              <a:xfrm flipH="1">
                <a:off x="1973" y="1123"/>
                <a:ext cx="8" cy="4"/>
              </a:xfrm>
              <a:prstGeom prst="line">
                <a:avLst/>
              </a:prstGeom>
              <a:grpFill/>
              <a:ln w="3175">
                <a:solidFill>
                  <a:srgbClr val="FF0000">
                    <a:alpha val="25000"/>
                  </a:srgbClr>
                </a:solidFill>
                <a:prstDash val="solid"/>
                <a:round/>
                <a:headEnd/>
                <a:tailEnd/>
              </a:ln>
            </p:spPr>
            <p:txBody>
              <a:bodyPr/>
              <a:lstStyle/>
              <a:p>
                <a:endParaRPr lang="it-IT"/>
              </a:p>
            </p:txBody>
          </p:sp>
          <p:sp>
            <p:nvSpPr>
              <p:cNvPr id="424" name="Line 816"/>
              <p:cNvSpPr>
                <a:spLocks noChangeShapeType="1"/>
              </p:cNvSpPr>
              <p:nvPr/>
            </p:nvSpPr>
            <p:spPr bwMode="auto">
              <a:xfrm flipH="1">
                <a:off x="1956" y="1127"/>
                <a:ext cx="17" cy="11"/>
              </a:xfrm>
              <a:prstGeom prst="line">
                <a:avLst/>
              </a:prstGeom>
              <a:grpFill/>
              <a:ln w="3175">
                <a:solidFill>
                  <a:srgbClr val="FF0000">
                    <a:alpha val="25000"/>
                  </a:srgbClr>
                </a:solidFill>
                <a:prstDash val="solid"/>
                <a:round/>
                <a:headEnd/>
                <a:tailEnd/>
              </a:ln>
            </p:spPr>
            <p:txBody>
              <a:bodyPr/>
              <a:lstStyle/>
              <a:p>
                <a:endParaRPr lang="it-IT"/>
              </a:p>
            </p:txBody>
          </p:sp>
          <p:sp>
            <p:nvSpPr>
              <p:cNvPr id="425" name="Line 817"/>
              <p:cNvSpPr>
                <a:spLocks noChangeShapeType="1"/>
              </p:cNvSpPr>
              <p:nvPr/>
            </p:nvSpPr>
            <p:spPr bwMode="auto">
              <a:xfrm flipH="1">
                <a:off x="1948" y="1138"/>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426" name="Line 818"/>
              <p:cNvSpPr>
                <a:spLocks noChangeShapeType="1"/>
              </p:cNvSpPr>
              <p:nvPr/>
            </p:nvSpPr>
            <p:spPr bwMode="auto">
              <a:xfrm flipH="1">
                <a:off x="1939" y="1143"/>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427" name="Line 819"/>
              <p:cNvSpPr>
                <a:spLocks noChangeShapeType="1"/>
              </p:cNvSpPr>
              <p:nvPr/>
            </p:nvSpPr>
            <p:spPr bwMode="auto">
              <a:xfrm flipH="1">
                <a:off x="1930" y="1149"/>
                <a:ext cx="9" cy="7"/>
              </a:xfrm>
              <a:prstGeom prst="line">
                <a:avLst/>
              </a:prstGeom>
              <a:grpFill/>
              <a:ln w="3175">
                <a:solidFill>
                  <a:srgbClr val="FF0000">
                    <a:alpha val="25000"/>
                  </a:srgbClr>
                </a:solidFill>
                <a:prstDash val="solid"/>
                <a:round/>
                <a:headEnd/>
                <a:tailEnd/>
              </a:ln>
            </p:spPr>
            <p:txBody>
              <a:bodyPr/>
              <a:lstStyle/>
              <a:p>
                <a:endParaRPr lang="it-IT"/>
              </a:p>
            </p:txBody>
          </p:sp>
          <p:sp>
            <p:nvSpPr>
              <p:cNvPr id="428" name="Line 820"/>
              <p:cNvSpPr>
                <a:spLocks noChangeShapeType="1"/>
              </p:cNvSpPr>
              <p:nvPr/>
            </p:nvSpPr>
            <p:spPr bwMode="auto">
              <a:xfrm flipH="1">
                <a:off x="1922" y="1156"/>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429" name="Line 821"/>
              <p:cNvSpPr>
                <a:spLocks noChangeShapeType="1"/>
              </p:cNvSpPr>
              <p:nvPr/>
            </p:nvSpPr>
            <p:spPr bwMode="auto">
              <a:xfrm flipH="1">
                <a:off x="1915" y="1161"/>
                <a:ext cx="7" cy="6"/>
              </a:xfrm>
              <a:prstGeom prst="line">
                <a:avLst/>
              </a:prstGeom>
              <a:grpFill/>
              <a:ln w="3175">
                <a:solidFill>
                  <a:srgbClr val="FF0000">
                    <a:alpha val="25000"/>
                  </a:srgbClr>
                </a:solidFill>
                <a:prstDash val="solid"/>
                <a:round/>
                <a:headEnd/>
                <a:tailEnd/>
              </a:ln>
            </p:spPr>
            <p:txBody>
              <a:bodyPr/>
              <a:lstStyle/>
              <a:p>
                <a:endParaRPr lang="it-IT"/>
              </a:p>
            </p:txBody>
          </p:sp>
          <p:sp>
            <p:nvSpPr>
              <p:cNvPr id="430" name="Line 822"/>
              <p:cNvSpPr>
                <a:spLocks noChangeShapeType="1"/>
              </p:cNvSpPr>
              <p:nvPr/>
            </p:nvSpPr>
            <p:spPr bwMode="auto">
              <a:xfrm flipH="1">
                <a:off x="1907" y="1167"/>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431" name="Line 823"/>
              <p:cNvSpPr>
                <a:spLocks noChangeShapeType="1"/>
              </p:cNvSpPr>
              <p:nvPr/>
            </p:nvSpPr>
            <p:spPr bwMode="auto">
              <a:xfrm flipH="1">
                <a:off x="1899" y="1172"/>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432" name="Line 824"/>
              <p:cNvSpPr>
                <a:spLocks noChangeShapeType="1"/>
              </p:cNvSpPr>
              <p:nvPr/>
            </p:nvSpPr>
            <p:spPr bwMode="auto">
              <a:xfrm flipH="1">
                <a:off x="1890" y="1178"/>
                <a:ext cx="9" cy="5"/>
              </a:xfrm>
              <a:prstGeom prst="line">
                <a:avLst/>
              </a:prstGeom>
              <a:grpFill/>
              <a:ln w="3175">
                <a:solidFill>
                  <a:srgbClr val="FF0000">
                    <a:alpha val="25000"/>
                  </a:srgbClr>
                </a:solidFill>
                <a:prstDash val="solid"/>
                <a:round/>
                <a:headEnd/>
                <a:tailEnd/>
              </a:ln>
            </p:spPr>
            <p:txBody>
              <a:bodyPr/>
              <a:lstStyle/>
              <a:p>
                <a:endParaRPr lang="it-IT"/>
              </a:p>
            </p:txBody>
          </p:sp>
          <p:sp>
            <p:nvSpPr>
              <p:cNvPr id="433" name="Line 825"/>
              <p:cNvSpPr>
                <a:spLocks noChangeShapeType="1"/>
              </p:cNvSpPr>
              <p:nvPr/>
            </p:nvSpPr>
            <p:spPr bwMode="auto">
              <a:xfrm flipH="1">
                <a:off x="1881" y="1183"/>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434" name="Line 826"/>
              <p:cNvSpPr>
                <a:spLocks noChangeShapeType="1"/>
              </p:cNvSpPr>
              <p:nvPr/>
            </p:nvSpPr>
            <p:spPr bwMode="auto">
              <a:xfrm flipH="1">
                <a:off x="1871" y="1189"/>
                <a:ext cx="10" cy="6"/>
              </a:xfrm>
              <a:prstGeom prst="line">
                <a:avLst/>
              </a:prstGeom>
              <a:grpFill/>
              <a:ln w="3175">
                <a:solidFill>
                  <a:srgbClr val="FF0000">
                    <a:alpha val="25000"/>
                  </a:srgbClr>
                </a:solidFill>
                <a:prstDash val="solid"/>
                <a:round/>
                <a:headEnd/>
                <a:tailEnd/>
              </a:ln>
            </p:spPr>
            <p:txBody>
              <a:bodyPr/>
              <a:lstStyle/>
              <a:p>
                <a:endParaRPr lang="it-IT"/>
              </a:p>
            </p:txBody>
          </p:sp>
          <p:sp>
            <p:nvSpPr>
              <p:cNvPr id="435" name="Line 827"/>
              <p:cNvSpPr>
                <a:spLocks noChangeShapeType="1"/>
              </p:cNvSpPr>
              <p:nvPr/>
            </p:nvSpPr>
            <p:spPr bwMode="auto">
              <a:xfrm flipH="1">
                <a:off x="1861" y="1195"/>
                <a:ext cx="10" cy="6"/>
              </a:xfrm>
              <a:prstGeom prst="line">
                <a:avLst/>
              </a:prstGeom>
              <a:grpFill/>
              <a:ln w="3175">
                <a:solidFill>
                  <a:srgbClr val="FF0000">
                    <a:alpha val="25000"/>
                  </a:srgbClr>
                </a:solidFill>
                <a:prstDash val="solid"/>
                <a:round/>
                <a:headEnd/>
                <a:tailEnd/>
              </a:ln>
            </p:spPr>
            <p:txBody>
              <a:bodyPr/>
              <a:lstStyle/>
              <a:p>
                <a:endParaRPr lang="it-IT"/>
              </a:p>
            </p:txBody>
          </p:sp>
          <p:sp>
            <p:nvSpPr>
              <p:cNvPr id="436" name="Line 828"/>
              <p:cNvSpPr>
                <a:spLocks noChangeShapeType="1"/>
              </p:cNvSpPr>
              <p:nvPr/>
            </p:nvSpPr>
            <p:spPr bwMode="auto">
              <a:xfrm flipH="1">
                <a:off x="1851" y="1201"/>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437" name="Line 829"/>
              <p:cNvSpPr>
                <a:spLocks noChangeShapeType="1"/>
              </p:cNvSpPr>
              <p:nvPr/>
            </p:nvSpPr>
            <p:spPr bwMode="auto">
              <a:xfrm flipH="1">
                <a:off x="1841" y="1208"/>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438" name="Line 830"/>
              <p:cNvSpPr>
                <a:spLocks noChangeShapeType="1"/>
              </p:cNvSpPr>
              <p:nvPr/>
            </p:nvSpPr>
            <p:spPr bwMode="auto">
              <a:xfrm flipH="1">
                <a:off x="1831" y="1215"/>
                <a:ext cx="10" cy="8"/>
              </a:xfrm>
              <a:prstGeom prst="line">
                <a:avLst/>
              </a:prstGeom>
              <a:grpFill/>
              <a:ln w="3175">
                <a:solidFill>
                  <a:srgbClr val="FF0000">
                    <a:alpha val="25000"/>
                  </a:srgbClr>
                </a:solidFill>
                <a:prstDash val="solid"/>
                <a:round/>
                <a:headEnd/>
                <a:tailEnd/>
              </a:ln>
            </p:spPr>
            <p:txBody>
              <a:bodyPr/>
              <a:lstStyle/>
              <a:p>
                <a:endParaRPr lang="it-IT"/>
              </a:p>
            </p:txBody>
          </p:sp>
          <p:sp>
            <p:nvSpPr>
              <p:cNvPr id="439" name="Line 831"/>
              <p:cNvSpPr>
                <a:spLocks noChangeShapeType="1"/>
              </p:cNvSpPr>
              <p:nvPr/>
            </p:nvSpPr>
            <p:spPr bwMode="auto">
              <a:xfrm flipH="1">
                <a:off x="1821" y="1223"/>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440" name="Line 832"/>
              <p:cNvSpPr>
                <a:spLocks noChangeShapeType="1"/>
              </p:cNvSpPr>
              <p:nvPr/>
            </p:nvSpPr>
            <p:spPr bwMode="auto">
              <a:xfrm flipH="1">
                <a:off x="1811" y="1230"/>
                <a:ext cx="10" cy="9"/>
              </a:xfrm>
              <a:prstGeom prst="line">
                <a:avLst/>
              </a:prstGeom>
              <a:grpFill/>
              <a:ln w="3175">
                <a:solidFill>
                  <a:srgbClr val="FF0000">
                    <a:alpha val="25000"/>
                  </a:srgbClr>
                </a:solidFill>
                <a:prstDash val="solid"/>
                <a:round/>
                <a:headEnd/>
                <a:tailEnd/>
              </a:ln>
            </p:spPr>
            <p:txBody>
              <a:bodyPr/>
              <a:lstStyle/>
              <a:p>
                <a:endParaRPr lang="it-IT"/>
              </a:p>
            </p:txBody>
          </p:sp>
          <p:sp>
            <p:nvSpPr>
              <p:cNvPr id="441" name="Line 833"/>
              <p:cNvSpPr>
                <a:spLocks noChangeShapeType="1"/>
              </p:cNvSpPr>
              <p:nvPr/>
            </p:nvSpPr>
            <p:spPr bwMode="auto">
              <a:xfrm flipH="1">
                <a:off x="1802" y="1239"/>
                <a:ext cx="9" cy="9"/>
              </a:xfrm>
              <a:prstGeom prst="line">
                <a:avLst/>
              </a:prstGeom>
              <a:grpFill/>
              <a:ln w="3175">
                <a:solidFill>
                  <a:srgbClr val="FF0000">
                    <a:alpha val="25000"/>
                  </a:srgbClr>
                </a:solidFill>
                <a:prstDash val="solid"/>
                <a:round/>
                <a:headEnd/>
                <a:tailEnd/>
              </a:ln>
            </p:spPr>
            <p:txBody>
              <a:bodyPr/>
              <a:lstStyle/>
              <a:p>
                <a:endParaRPr lang="it-IT"/>
              </a:p>
            </p:txBody>
          </p:sp>
          <p:sp>
            <p:nvSpPr>
              <p:cNvPr id="442" name="Line 834"/>
              <p:cNvSpPr>
                <a:spLocks noChangeShapeType="1"/>
              </p:cNvSpPr>
              <p:nvPr/>
            </p:nvSpPr>
            <p:spPr bwMode="auto">
              <a:xfrm flipH="1">
                <a:off x="1797" y="1248"/>
                <a:ext cx="5" cy="4"/>
              </a:xfrm>
              <a:prstGeom prst="line">
                <a:avLst/>
              </a:prstGeom>
              <a:grpFill/>
              <a:ln w="3175">
                <a:solidFill>
                  <a:srgbClr val="FF0000">
                    <a:alpha val="25000"/>
                  </a:srgbClr>
                </a:solidFill>
                <a:prstDash val="solid"/>
                <a:round/>
                <a:headEnd/>
                <a:tailEnd/>
              </a:ln>
            </p:spPr>
            <p:txBody>
              <a:bodyPr/>
              <a:lstStyle/>
              <a:p>
                <a:endParaRPr lang="it-IT"/>
              </a:p>
            </p:txBody>
          </p:sp>
          <p:sp>
            <p:nvSpPr>
              <p:cNvPr id="443" name="Line 835"/>
              <p:cNvSpPr>
                <a:spLocks noChangeShapeType="1"/>
              </p:cNvSpPr>
              <p:nvPr/>
            </p:nvSpPr>
            <p:spPr bwMode="auto">
              <a:xfrm flipH="1">
                <a:off x="1792" y="1252"/>
                <a:ext cx="5" cy="5"/>
              </a:xfrm>
              <a:prstGeom prst="line">
                <a:avLst/>
              </a:prstGeom>
              <a:grpFill/>
              <a:ln w="3175">
                <a:solidFill>
                  <a:srgbClr val="FF0000">
                    <a:alpha val="25000"/>
                  </a:srgbClr>
                </a:solidFill>
                <a:prstDash val="solid"/>
                <a:round/>
                <a:headEnd/>
                <a:tailEnd/>
              </a:ln>
            </p:spPr>
            <p:txBody>
              <a:bodyPr/>
              <a:lstStyle/>
              <a:p>
                <a:endParaRPr lang="it-IT"/>
              </a:p>
            </p:txBody>
          </p:sp>
          <p:sp>
            <p:nvSpPr>
              <p:cNvPr id="444" name="Line 836"/>
              <p:cNvSpPr>
                <a:spLocks noChangeShapeType="1"/>
              </p:cNvSpPr>
              <p:nvPr/>
            </p:nvSpPr>
            <p:spPr bwMode="auto">
              <a:xfrm flipH="1">
                <a:off x="1788" y="1257"/>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445" name="Line 837"/>
              <p:cNvSpPr>
                <a:spLocks noChangeShapeType="1"/>
              </p:cNvSpPr>
              <p:nvPr/>
            </p:nvSpPr>
            <p:spPr bwMode="auto">
              <a:xfrm flipH="1">
                <a:off x="1783" y="1262"/>
                <a:ext cx="5" cy="6"/>
              </a:xfrm>
              <a:prstGeom prst="line">
                <a:avLst/>
              </a:prstGeom>
              <a:grpFill/>
              <a:ln w="3175">
                <a:solidFill>
                  <a:srgbClr val="FF0000">
                    <a:alpha val="25000"/>
                  </a:srgbClr>
                </a:solidFill>
                <a:prstDash val="solid"/>
                <a:round/>
                <a:headEnd/>
                <a:tailEnd/>
              </a:ln>
            </p:spPr>
            <p:txBody>
              <a:bodyPr/>
              <a:lstStyle/>
              <a:p>
                <a:endParaRPr lang="it-IT"/>
              </a:p>
            </p:txBody>
          </p:sp>
          <p:sp>
            <p:nvSpPr>
              <p:cNvPr id="446" name="Line 838"/>
              <p:cNvSpPr>
                <a:spLocks noChangeShapeType="1"/>
              </p:cNvSpPr>
              <p:nvPr/>
            </p:nvSpPr>
            <p:spPr bwMode="auto">
              <a:xfrm flipH="1">
                <a:off x="1779" y="126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447" name="Line 839"/>
              <p:cNvSpPr>
                <a:spLocks noChangeShapeType="1"/>
              </p:cNvSpPr>
              <p:nvPr/>
            </p:nvSpPr>
            <p:spPr bwMode="auto">
              <a:xfrm flipH="1">
                <a:off x="1776" y="1273"/>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448" name="Line 840"/>
              <p:cNvSpPr>
                <a:spLocks noChangeShapeType="1"/>
              </p:cNvSpPr>
              <p:nvPr/>
            </p:nvSpPr>
            <p:spPr bwMode="auto">
              <a:xfrm flipH="1">
                <a:off x="1772" y="127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49" name="Line 841"/>
              <p:cNvSpPr>
                <a:spLocks noChangeShapeType="1"/>
              </p:cNvSpPr>
              <p:nvPr/>
            </p:nvSpPr>
            <p:spPr bwMode="auto">
              <a:xfrm flipH="1">
                <a:off x="1769" y="1284"/>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450" name="Line 842"/>
              <p:cNvSpPr>
                <a:spLocks noChangeShapeType="1"/>
              </p:cNvSpPr>
              <p:nvPr/>
            </p:nvSpPr>
            <p:spPr bwMode="auto">
              <a:xfrm flipH="1">
                <a:off x="1765" y="1289"/>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451" name="Line 843"/>
              <p:cNvSpPr>
                <a:spLocks noChangeShapeType="1"/>
              </p:cNvSpPr>
              <p:nvPr/>
            </p:nvSpPr>
            <p:spPr bwMode="auto">
              <a:xfrm flipH="1">
                <a:off x="1762" y="129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452" name="Line 844"/>
              <p:cNvSpPr>
                <a:spLocks noChangeShapeType="1"/>
              </p:cNvSpPr>
              <p:nvPr/>
            </p:nvSpPr>
            <p:spPr bwMode="auto">
              <a:xfrm flipH="1">
                <a:off x="1755" y="1300"/>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453" name="Line 845"/>
              <p:cNvSpPr>
                <a:spLocks noChangeShapeType="1"/>
              </p:cNvSpPr>
              <p:nvPr/>
            </p:nvSpPr>
            <p:spPr bwMode="auto">
              <a:xfrm flipH="1">
                <a:off x="1749" y="1311"/>
                <a:ext cx="6" cy="12"/>
              </a:xfrm>
              <a:prstGeom prst="line">
                <a:avLst/>
              </a:prstGeom>
              <a:grpFill/>
              <a:ln w="3175">
                <a:solidFill>
                  <a:srgbClr val="FF0000">
                    <a:alpha val="25000"/>
                  </a:srgbClr>
                </a:solidFill>
                <a:prstDash val="solid"/>
                <a:round/>
                <a:headEnd/>
                <a:tailEnd/>
              </a:ln>
            </p:spPr>
            <p:txBody>
              <a:bodyPr/>
              <a:lstStyle/>
              <a:p>
                <a:endParaRPr lang="it-IT"/>
              </a:p>
            </p:txBody>
          </p:sp>
          <p:sp>
            <p:nvSpPr>
              <p:cNvPr id="454" name="Line 846"/>
              <p:cNvSpPr>
                <a:spLocks noChangeShapeType="1"/>
              </p:cNvSpPr>
              <p:nvPr/>
            </p:nvSpPr>
            <p:spPr bwMode="auto">
              <a:xfrm flipH="1">
                <a:off x="1743" y="1323"/>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455" name="Line 847"/>
              <p:cNvSpPr>
                <a:spLocks noChangeShapeType="1"/>
              </p:cNvSpPr>
              <p:nvPr/>
            </p:nvSpPr>
            <p:spPr bwMode="auto">
              <a:xfrm flipH="1">
                <a:off x="1737" y="1336"/>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456" name="Line 848"/>
              <p:cNvSpPr>
                <a:spLocks noChangeShapeType="1"/>
              </p:cNvSpPr>
              <p:nvPr/>
            </p:nvSpPr>
            <p:spPr bwMode="auto">
              <a:xfrm flipH="1">
                <a:off x="1731" y="1349"/>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457" name="Line 849"/>
              <p:cNvSpPr>
                <a:spLocks noChangeShapeType="1"/>
              </p:cNvSpPr>
              <p:nvPr/>
            </p:nvSpPr>
            <p:spPr bwMode="auto">
              <a:xfrm flipH="1">
                <a:off x="1726" y="1362"/>
                <a:ext cx="5" cy="13"/>
              </a:xfrm>
              <a:prstGeom prst="line">
                <a:avLst/>
              </a:prstGeom>
              <a:grpFill/>
              <a:ln w="3175">
                <a:solidFill>
                  <a:srgbClr val="FF0000">
                    <a:alpha val="25000"/>
                  </a:srgbClr>
                </a:solidFill>
                <a:prstDash val="solid"/>
                <a:round/>
                <a:headEnd/>
                <a:tailEnd/>
              </a:ln>
            </p:spPr>
            <p:txBody>
              <a:bodyPr/>
              <a:lstStyle/>
              <a:p>
                <a:endParaRPr lang="it-IT"/>
              </a:p>
            </p:txBody>
          </p:sp>
          <p:sp>
            <p:nvSpPr>
              <p:cNvPr id="458" name="Line 850"/>
              <p:cNvSpPr>
                <a:spLocks noChangeShapeType="1"/>
              </p:cNvSpPr>
              <p:nvPr/>
            </p:nvSpPr>
            <p:spPr bwMode="auto">
              <a:xfrm flipH="1">
                <a:off x="1722" y="1375"/>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459" name="Line 851"/>
              <p:cNvSpPr>
                <a:spLocks noChangeShapeType="1"/>
              </p:cNvSpPr>
              <p:nvPr/>
            </p:nvSpPr>
            <p:spPr bwMode="auto">
              <a:xfrm flipH="1">
                <a:off x="1717" y="1388"/>
                <a:ext cx="5" cy="14"/>
              </a:xfrm>
              <a:prstGeom prst="line">
                <a:avLst/>
              </a:prstGeom>
              <a:grpFill/>
              <a:ln w="3175">
                <a:solidFill>
                  <a:srgbClr val="FF0000">
                    <a:alpha val="25000"/>
                  </a:srgbClr>
                </a:solidFill>
                <a:prstDash val="solid"/>
                <a:round/>
                <a:headEnd/>
                <a:tailEnd/>
              </a:ln>
            </p:spPr>
            <p:txBody>
              <a:bodyPr/>
              <a:lstStyle/>
              <a:p>
                <a:endParaRPr lang="it-IT"/>
              </a:p>
            </p:txBody>
          </p:sp>
          <p:sp>
            <p:nvSpPr>
              <p:cNvPr id="460" name="Line 852"/>
              <p:cNvSpPr>
                <a:spLocks noChangeShapeType="1"/>
              </p:cNvSpPr>
              <p:nvPr/>
            </p:nvSpPr>
            <p:spPr bwMode="auto">
              <a:xfrm flipH="1">
                <a:off x="1714" y="1402"/>
                <a:ext cx="3" cy="14"/>
              </a:xfrm>
              <a:prstGeom prst="line">
                <a:avLst/>
              </a:prstGeom>
              <a:grpFill/>
              <a:ln w="3175">
                <a:solidFill>
                  <a:srgbClr val="FF0000">
                    <a:alpha val="25000"/>
                  </a:srgbClr>
                </a:solidFill>
                <a:prstDash val="solid"/>
                <a:round/>
                <a:headEnd/>
                <a:tailEnd/>
              </a:ln>
            </p:spPr>
            <p:txBody>
              <a:bodyPr/>
              <a:lstStyle/>
              <a:p>
                <a:endParaRPr lang="it-IT"/>
              </a:p>
            </p:txBody>
          </p:sp>
          <p:sp>
            <p:nvSpPr>
              <p:cNvPr id="461" name="Line 853"/>
              <p:cNvSpPr>
                <a:spLocks noChangeShapeType="1"/>
              </p:cNvSpPr>
              <p:nvPr/>
            </p:nvSpPr>
            <p:spPr bwMode="auto">
              <a:xfrm flipH="1">
                <a:off x="1710" y="1416"/>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462" name="Line 854"/>
              <p:cNvSpPr>
                <a:spLocks noChangeShapeType="1"/>
              </p:cNvSpPr>
              <p:nvPr/>
            </p:nvSpPr>
            <p:spPr bwMode="auto">
              <a:xfrm flipH="1">
                <a:off x="1708" y="1429"/>
                <a:ext cx="2" cy="14"/>
              </a:xfrm>
              <a:prstGeom prst="line">
                <a:avLst/>
              </a:prstGeom>
              <a:grpFill/>
              <a:ln w="3175">
                <a:solidFill>
                  <a:srgbClr val="FF0000">
                    <a:alpha val="25000"/>
                  </a:srgbClr>
                </a:solidFill>
                <a:prstDash val="solid"/>
                <a:round/>
                <a:headEnd/>
                <a:tailEnd/>
              </a:ln>
            </p:spPr>
            <p:txBody>
              <a:bodyPr/>
              <a:lstStyle/>
              <a:p>
                <a:endParaRPr lang="it-IT"/>
              </a:p>
            </p:txBody>
          </p:sp>
          <p:sp>
            <p:nvSpPr>
              <p:cNvPr id="463" name="Line 855"/>
              <p:cNvSpPr>
                <a:spLocks noChangeShapeType="1"/>
              </p:cNvSpPr>
              <p:nvPr/>
            </p:nvSpPr>
            <p:spPr bwMode="auto">
              <a:xfrm flipH="1">
                <a:off x="1706" y="1443"/>
                <a:ext cx="2" cy="14"/>
              </a:xfrm>
              <a:prstGeom prst="line">
                <a:avLst/>
              </a:prstGeom>
              <a:grpFill/>
              <a:ln w="3175">
                <a:solidFill>
                  <a:srgbClr val="FF0000">
                    <a:alpha val="25000"/>
                  </a:srgbClr>
                </a:solidFill>
                <a:prstDash val="solid"/>
                <a:round/>
                <a:headEnd/>
                <a:tailEnd/>
              </a:ln>
            </p:spPr>
            <p:txBody>
              <a:bodyPr/>
              <a:lstStyle/>
              <a:p>
                <a:endParaRPr lang="it-IT"/>
              </a:p>
            </p:txBody>
          </p:sp>
          <p:sp>
            <p:nvSpPr>
              <p:cNvPr id="464" name="Line 856"/>
              <p:cNvSpPr>
                <a:spLocks noChangeShapeType="1"/>
              </p:cNvSpPr>
              <p:nvPr/>
            </p:nvSpPr>
            <p:spPr bwMode="auto">
              <a:xfrm>
                <a:off x="1706" y="1457"/>
                <a:ext cx="0" cy="6"/>
              </a:xfrm>
              <a:prstGeom prst="line">
                <a:avLst/>
              </a:prstGeom>
              <a:grpFill/>
              <a:ln w="3175">
                <a:solidFill>
                  <a:srgbClr val="FF0000">
                    <a:alpha val="25000"/>
                  </a:srgbClr>
                </a:solidFill>
                <a:prstDash val="solid"/>
                <a:round/>
                <a:headEnd/>
                <a:tailEnd/>
              </a:ln>
            </p:spPr>
            <p:txBody>
              <a:bodyPr/>
              <a:lstStyle/>
              <a:p>
                <a:endParaRPr lang="it-IT"/>
              </a:p>
            </p:txBody>
          </p:sp>
          <p:sp>
            <p:nvSpPr>
              <p:cNvPr id="465" name="Line 857"/>
              <p:cNvSpPr>
                <a:spLocks noChangeShapeType="1"/>
              </p:cNvSpPr>
              <p:nvPr/>
            </p:nvSpPr>
            <p:spPr bwMode="auto">
              <a:xfrm flipH="1">
                <a:off x="1705" y="1463"/>
                <a:ext cx="1" cy="7"/>
              </a:xfrm>
              <a:prstGeom prst="line">
                <a:avLst/>
              </a:prstGeom>
              <a:grpFill/>
              <a:ln w="3175">
                <a:solidFill>
                  <a:srgbClr val="FF0000">
                    <a:alpha val="25000"/>
                  </a:srgbClr>
                </a:solidFill>
                <a:prstDash val="solid"/>
                <a:round/>
                <a:headEnd/>
                <a:tailEnd/>
              </a:ln>
            </p:spPr>
            <p:txBody>
              <a:bodyPr/>
              <a:lstStyle/>
              <a:p>
                <a:endParaRPr lang="it-IT"/>
              </a:p>
            </p:txBody>
          </p:sp>
          <p:sp>
            <p:nvSpPr>
              <p:cNvPr id="466" name="Line 858"/>
              <p:cNvSpPr>
                <a:spLocks noChangeShapeType="1"/>
              </p:cNvSpPr>
              <p:nvPr/>
            </p:nvSpPr>
            <p:spPr bwMode="auto">
              <a:xfrm>
                <a:off x="1705" y="1470"/>
                <a:ext cx="0" cy="7"/>
              </a:xfrm>
              <a:prstGeom prst="line">
                <a:avLst/>
              </a:prstGeom>
              <a:grpFill/>
              <a:ln w="3175">
                <a:solidFill>
                  <a:srgbClr val="FF0000">
                    <a:alpha val="25000"/>
                  </a:srgbClr>
                </a:solidFill>
                <a:prstDash val="solid"/>
                <a:round/>
                <a:headEnd/>
                <a:tailEnd/>
              </a:ln>
            </p:spPr>
            <p:txBody>
              <a:bodyPr/>
              <a:lstStyle/>
              <a:p>
                <a:endParaRPr lang="it-IT"/>
              </a:p>
            </p:txBody>
          </p:sp>
          <p:sp>
            <p:nvSpPr>
              <p:cNvPr id="467" name="Line 859"/>
              <p:cNvSpPr>
                <a:spLocks noChangeShapeType="1"/>
              </p:cNvSpPr>
              <p:nvPr/>
            </p:nvSpPr>
            <p:spPr bwMode="auto">
              <a:xfrm>
                <a:off x="1705" y="1477"/>
                <a:ext cx="0" cy="7"/>
              </a:xfrm>
              <a:prstGeom prst="line">
                <a:avLst/>
              </a:prstGeom>
              <a:grpFill/>
              <a:ln w="3175">
                <a:solidFill>
                  <a:srgbClr val="FF0000">
                    <a:alpha val="25000"/>
                  </a:srgbClr>
                </a:solidFill>
                <a:prstDash val="solid"/>
                <a:round/>
                <a:headEnd/>
                <a:tailEnd/>
              </a:ln>
            </p:spPr>
            <p:txBody>
              <a:bodyPr/>
              <a:lstStyle/>
              <a:p>
                <a:endParaRPr lang="it-IT"/>
              </a:p>
            </p:txBody>
          </p:sp>
          <p:sp>
            <p:nvSpPr>
              <p:cNvPr id="468" name="Line 860"/>
              <p:cNvSpPr>
                <a:spLocks noChangeShapeType="1"/>
              </p:cNvSpPr>
              <p:nvPr/>
            </p:nvSpPr>
            <p:spPr bwMode="auto">
              <a:xfrm>
                <a:off x="1705" y="1484"/>
                <a:ext cx="1" cy="13"/>
              </a:xfrm>
              <a:prstGeom prst="line">
                <a:avLst/>
              </a:prstGeom>
              <a:grpFill/>
              <a:ln w="3175">
                <a:solidFill>
                  <a:srgbClr val="FF0000">
                    <a:alpha val="25000"/>
                  </a:srgbClr>
                </a:solidFill>
                <a:prstDash val="solid"/>
                <a:round/>
                <a:headEnd/>
                <a:tailEnd/>
              </a:ln>
            </p:spPr>
            <p:txBody>
              <a:bodyPr/>
              <a:lstStyle/>
              <a:p>
                <a:endParaRPr lang="it-IT"/>
              </a:p>
            </p:txBody>
          </p:sp>
          <p:sp>
            <p:nvSpPr>
              <p:cNvPr id="469" name="Line 861"/>
              <p:cNvSpPr>
                <a:spLocks noChangeShapeType="1"/>
              </p:cNvSpPr>
              <p:nvPr/>
            </p:nvSpPr>
            <p:spPr bwMode="auto">
              <a:xfrm>
                <a:off x="1706" y="1497"/>
                <a:ext cx="1" cy="13"/>
              </a:xfrm>
              <a:prstGeom prst="line">
                <a:avLst/>
              </a:prstGeom>
              <a:grpFill/>
              <a:ln w="3175">
                <a:solidFill>
                  <a:srgbClr val="FF0000">
                    <a:alpha val="25000"/>
                  </a:srgbClr>
                </a:solidFill>
                <a:prstDash val="solid"/>
                <a:round/>
                <a:headEnd/>
                <a:tailEnd/>
              </a:ln>
            </p:spPr>
            <p:txBody>
              <a:bodyPr/>
              <a:lstStyle/>
              <a:p>
                <a:endParaRPr lang="it-IT"/>
              </a:p>
            </p:txBody>
          </p:sp>
          <p:sp>
            <p:nvSpPr>
              <p:cNvPr id="470" name="Line 862"/>
              <p:cNvSpPr>
                <a:spLocks noChangeShapeType="1"/>
              </p:cNvSpPr>
              <p:nvPr/>
            </p:nvSpPr>
            <p:spPr bwMode="auto">
              <a:xfrm>
                <a:off x="1707" y="1510"/>
                <a:ext cx="2" cy="13"/>
              </a:xfrm>
              <a:prstGeom prst="line">
                <a:avLst/>
              </a:prstGeom>
              <a:grpFill/>
              <a:ln w="3175">
                <a:solidFill>
                  <a:srgbClr val="FF0000">
                    <a:alpha val="25000"/>
                  </a:srgbClr>
                </a:solidFill>
                <a:prstDash val="solid"/>
                <a:round/>
                <a:headEnd/>
                <a:tailEnd/>
              </a:ln>
            </p:spPr>
            <p:txBody>
              <a:bodyPr/>
              <a:lstStyle/>
              <a:p>
                <a:endParaRPr lang="it-IT"/>
              </a:p>
            </p:txBody>
          </p:sp>
          <p:sp>
            <p:nvSpPr>
              <p:cNvPr id="471" name="Line 863"/>
              <p:cNvSpPr>
                <a:spLocks noChangeShapeType="1"/>
              </p:cNvSpPr>
              <p:nvPr/>
            </p:nvSpPr>
            <p:spPr bwMode="auto">
              <a:xfrm>
                <a:off x="1709" y="1523"/>
                <a:ext cx="3" cy="14"/>
              </a:xfrm>
              <a:prstGeom prst="line">
                <a:avLst/>
              </a:prstGeom>
              <a:grpFill/>
              <a:ln w="3175">
                <a:solidFill>
                  <a:srgbClr val="FF0000">
                    <a:alpha val="25000"/>
                  </a:srgbClr>
                </a:solidFill>
                <a:prstDash val="solid"/>
                <a:round/>
                <a:headEnd/>
                <a:tailEnd/>
              </a:ln>
            </p:spPr>
            <p:txBody>
              <a:bodyPr/>
              <a:lstStyle/>
              <a:p>
                <a:endParaRPr lang="it-IT"/>
              </a:p>
            </p:txBody>
          </p:sp>
          <p:sp>
            <p:nvSpPr>
              <p:cNvPr id="472" name="Line 864"/>
              <p:cNvSpPr>
                <a:spLocks noChangeShapeType="1"/>
              </p:cNvSpPr>
              <p:nvPr/>
            </p:nvSpPr>
            <p:spPr bwMode="auto">
              <a:xfrm>
                <a:off x="1712" y="1537"/>
                <a:ext cx="3" cy="13"/>
              </a:xfrm>
              <a:prstGeom prst="line">
                <a:avLst/>
              </a:prstGeom>
              <a:grpFill/>
              <a:ln w="3175">
                <a:solidFill>
                  <a:srgbClr val="FF0000">
                    <a:alpha val="25000"/>
                  </a:srgbClr>
                </a:solidFill>
                <a:prstDash val="solid"/>
                <a:round/>
                <a:headEnd/>
                <a:tailEnd/>
              </a:ln>
            </p:spPr>
            <p:txBody>
              <a:bodyPr/>
              <a:lstStyle/>
              <a:p>
                <a:endParaRPr lang="it-IT"/>
              </a:p>
            </p:txBody>
          </p:sp>
          <p:sp>
            <p:nvSpPr>
              <p:cNvPr id="473" name="Line 865"/>
              <p:cNvSpPr>
                <a:spLocks noChangeShapeType="1"/>
              </p:cNvSpPr>
              <p:nvPr/>
            </p:nvSpPr>
            <p:spPr bwMode="auto">
              <a:xfrm>
                <a:off x="1715" y="1550"/>
                <a:ext cx="4" cy="14"/>
              </a:xfrm>
              <a:prstGeom prst="line">
                <a:avLst/>
              </a:prstGeom>
              <a:grpFill/>
              <a:ln w="3175">
                <a:solidFill>
                  <a:srgbClr val="FF0000">
                    <a:alpha val="25000"/>
                  </a:srgbClr>
                </a:solidFill>
                <a:prstDash val="solid"/>
                <a:round/>
                <a:headEnd/>
                <a:tailEnd/>
              </a:ln>
            </p:spPr>
            <p:txBody>
              <a:bodyPr/>
              <a:lstStyle/>
              <a:p>
                <a:endParaRPr lang="it-IT"/>
              </a:p>
            </p:txBody>
          </p:sp>
          <p:sp>
            <p:nvSpPr>
              <p:cNvPr id="474" name="Line 866"/>
              <p:cNvSpPr>
                <a:spLocks noChangeShapeType="1"/>
              </p:cNvSpPr>
              <p:nvPr/>
            </p:nvSpPr>
            <p:spPr bwMode="auto">
              <a:xfrm>
                <a:off x="1719" y="1564"/>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475" name="Line 867"/>
              <p:cNvSpPr>
                <a:spLocks noChangeShapeType="1"/>
              </p:cNvSpPr>
              <p:nvPr/>
            </p:nvSpPr>
            <p:spPr bwMode="auto">
              <a:xfrm>
                <a:off x="1723" y="1577"/>
                <a:ext cx="5" cy="13"/>
              </a:xfrm>
              <a:prstGeom prst="line">
                <a:avLst/>
              </a:prstGeom>
              <a:grpFill/>
              <a:ln w="3175">
                <a:solidFill>
                  <a:srgbClr val="FF0000">
                    <a:alpha val="25000"/>
                  </a:srgbClr>
                </a:solidFill>
                <a:prstDash val="solid"/>
                <a:round/>
                <a:headEnd/>
                <a:tailEnd/>
              </a:ln>
            </p:spPr>
            <p:txBody>
              <a:bodyPr/>
              <a:lstStyle/>
              <a:p>
                <a:endParaRPr lang="it-IT"/>
              </a:p>
            </p:txBody>
          </p:sp>
          <p:sp>
            <p:nvSpPr>
              <p:cNvPr id="476" name="Line 868"/>
              <p:cNvSpPr>
                <a:spLocks noChangeShapeType="1"/>
              </p:cNvSpPr>
              <p:nvPr/>
            </p:nvSpPr>
            <p:spPr bwMode="auto">
              <a:xfrm>
                <a:off x="1728" y="1590"/>
                <a:ext cx="6" cy="14"/>
              </a:xfrm>
              <a:prstGeom prst="line">
                <a:avLst/>
              </a:prstGeom>
              <a:grpFill/>
              <a:ln w="3175">
                <a:solidFill>
                  <a:srgbClr val="FF0000">
                    <a:alpha val="25000"/>
                  </a:srgbClr>
                </a:solidFill>
                <a:prstDash val="solid"/>
                <a:round/>
                <a:headEnd/>
                <a:tailEnd/>
              </a:ln>
            </p:spPr>
            <p:txBody>
              <a:bodyPr/>
              <a:lstStyle/>
              <a:p>
                <a:endParaRPr lang="it-IT"/>
              </a:p>
            </p:txBody>
          </p:sp>
          <p:sp>
            <p:nvSpPr>
              <p:cNvPr id="477" name="Line 869"/>
              <p:cNvSpPr>
                <a:spLocks noChangeShapeType="1"/>
              </p:cNvSpPr>
              <p:nvPr/>
            </p:nvSpPr>
            <p:spPr bwMode="auto">
              <a:xfrm>
                <a:off x="1734" y="1604"/>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478" name="Line 870"/>
              <p:cNvSpPr>
                <a:spLocks noChangeShapeType="1"/>
              </p:cNvSpPr>
              <p:nvPr/>
            </p:nvSpPr>
            <p:spPr bwMode="auto">
              <a:xfrm>
                <a:off x="1740" y="1617"/>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479" name="Line 871"/>
              <p:cNvSpPr>
                <a:spLocks noChangeShapeType="1"/>
              </p:cNvSpPr>
              <p:nvPr/>
            </p:nvSpPr>
            <p:spPr bwMode="auto">
              <a:xfrm>
                <a:off x="1746" y="1630"/>
                <a:ext cx="7" cy="12"/>
              </a:xfrm>
              <a:prstGeom prst="line">
                <a:avLst/>
              </a:prstGeom>
              <a:grpFill/>
              <a:ln w="3175">
                <a:solidFill>
                  <a:srgbClr val="FF0000">
                    <a:alpha val="25000"/>
                  </a:srgbClr>
                </a:solidFill>
                <a:prstDash val="solid"/>
                <a:round/>
                <a:headEnd/>
                <a:tailEnd/>
              </a:ln>
            </p:spPr>
            <p:txBody>
              <a:bodyPr/>
              <a:lstStyle/>
              <a:p>
                <a:endParaRPr lang="it-IT"/>
              </a:p>
            </p:txBody>
          </p:sp>
          <p:sp>
            <p:nvSpPr>
              <p:cNvPr id="480" name="Line 872"/>
              <p:cNvSpPr>
                <a:spLocks noChangeShapeType="1"/>
              </p:cNvSpPr>
              <p:nvPr/>
            </p:nvSpPr>
            <p:spPr bwMode="auto">
              <a:xfrm>
                <a:off x="1753" y="1642"/>
                <a:ext cx="7" cy="13"/>
              </a:xfrm>
              <a:prstGeom prst="line">
                <a:avLst/>
              </a:prstGeom>
              <a:grpFill/>
              <a:ln w="3175">
                <a:solidFill>
                  <a:srgbClr val="FF0000">
                    <a:alpha val="25000"/>
                  </a:srgbClr>
                </a:solidFill>
                <a:prstDash val="solid"/>
                <a:round/>
                <a:headEnd/>
                <a:tailEnd/>
              </a:ln>
            </p:spPr>
            <p:txBody>
              <a:bodyPr/>
              <a:lstStyle/>
              <a:p>
                <a:endParaRPr lang="it-IT"/>
              </a:p>
            </p:txBody>
          </p:sp>
          <p:sp>
            <p:nvSpPr>
              <p:cNvPr id="481" name="Line 873"/>
              <p:cNvSpPr>
                <a:spLocks noChangeShapeType="1"/>
              </p:cNvSpPr>
              <p:nvPr/>
            </p:nvSpPr>
            <p:spPr bwMode="auto">
              <a:xfrm>
                <a:off x="1760" y="1655"/>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482" name="Line 874"/>
              <p:cNvSpPr>
                <a:spLocks noChangeShapeType="1"/>
              </p:cNvSpPr>
              <p:nvPr/>
            </p:nvSpPr>
            <p:spPr bwMode="auto">
              <a:xfrm>
                <a:off x="1767" y="1666"/>
                <a:ext cx="8" cy="12"/>
              </a:xfrm>
              <a:prstGeom prst="line">
                <a:avLst/>
              </a:prstGeom>
              <a:grpFill/>
              <a:ln w="3175">
                <a:solidFill>
                  <a:srgbClr val="FF0000">
                    <a:alpha val="25000"/>
                  </a:srgbClr>
                </a:solidFill>
                <a:prstDash val="solid"/>
                <a:round/>
                <a:headEnd/>
                <a:tailEnd/>
              </a:ln>
            </p:spPr>
            <p:txBody>
              <a:bodyPr/>
              <a:lstStyle/>
              <a:p>
                <a:endParaRPr lang="it-IT"/>
              </a:p>
            </p:txBody>
          </p:sp>
          <p:sp>
            <p:nvSpPr>
              <p:cNvPr id="483" name="Line 875"/>
              <p:cNvSpPr>
                <a:spLocks noChangeShapeType="1"/>
              </p:cNvSpPr>
              <p:nvPr/>
            </p:nvSpPr>
            <p:spPr bwMode="auto">
              <a:xfrm>
                <a:off x="1775" y="1678"/>
                <a:ext cx="8" cy="11"/>
              </a:xfrm>
              <a:prstGeom prst="line">
                <a:avLst/>
              </a:prstGeom>
              <a:grpFill/>
              <a:ln w="3175">
                <a:solidFill>
                  <a:srgbClr val="FF0000">
                    <a:alpha val="25000"/>
                  </a:srgbClr>
                </a:solidFill>
                <a:prstDash val="solid"/>
                <a:round/>
                <a:headEnd/>
                <a:tailEnd/>
              </a:ln>
            </p:spPr>
            <p:txBody>
              <a:bodyPr/>
              <a:lstStyle/>
              <a:p>
                <a:endParaRPr lang="it-IT"/>
              </a:p>
            </p:txBody>
          </p:sp>
          <p:sp>
            <p:nvSpPr>
              <p:cNvPr id="484" name="Line 876"/>
              <p:cNvSpPr>
                <a:spLocks noChangeShapeType="1"/>
              </p:cNvSpPr>
              <p:nvPr/>
            </p:nvSpPr>
            <p:spPr bwMode="auto">
              <a:xfrm>
                <a:off x="1783" y="1689"/>
                <a:ext cx="9" cy="10"/>
              </a:xfrm>
              <a:prstGeom prst="line">
                <a:avLst/>
              </a:prstGeom>
              <a:grpFill/>
              <a:ln w="3175">
                <a:solidFill>
                  <a:srgbClr val="FF0000">
                    <a:alpha val="25000"/>
                  </a:srgbClr>
                </a:solidFill>
                <a:prstDash val="solid"/>
                <a:round/>
                <a:headEnd/>
                <a:tailEnd/>
              </a:ln>
            </p:spPr>
            <p:txBody>
              <a:bodyPr/>
              <a:lstStyle/>
              <a:p>
                <a:endParaRPr lang="it-IT"/>
              </a:p>
            </p:txBody>
          </p:sp>
          <p:sp>
            <p:nvSpPr>
              <p:cNvPr id="485" name="Line 877"/>
              <p:cNvSpPr>
                <a:spLocks noChangeShapeType="1"/>
              </p:cNvSpPr>
              <p:nvPr/>
            </p:nvSpPr>
            <p:spPr bwMode="auto">
              <a:xfrm>
                <a:off x="1792" y="1699"/>
                <a:ext cx="9" cy="10"/>
              </a:xfrm>
              <a:prstGeom prst="line">
                <a:avLst/>
              </a:prstGeom>
              <a:grpFill/>
              <a:ln w="3175">
                <a:solidFill>
                  <a:srgbClr val="FF0000">
                    <a:alpha val="25000"/>
                  </a:srgbClr>
                </a:solidFill>
                <a:prstDash val="solid"/>
                <a:round/>
                <a:headEnd/>
                <a:tailEnd/>
              </a:ln>
            </p:spPr>
            <p:txBody>
              <a:bodyPr/>
              <a:lstStyle/>
              <a:p>
                <a:endParaRPr lang="it-IT"/>
              </a:p>
            </p:txBody>
          </p:sp>
          <p:sp>
            <p:nvSpPr>
              <p:cNvPr id="486" name="Line 878"/>
              <p:cNvSpPr>
                <a:spLocks noChangeShapeType="1"/>
              </p:cNvSpPr>
              <p:nvPr/>
            </p:nvSpPr>
            <p:spPr bwMode="auto">
              <a:xfrm>
                <a:off x="1801" y="1709"/>
                <a:ext cx="11" cy="10"/>
              </a:xfrm>
              <a:prstGeom prst="line">
                <a:avLst/>
              </a:prstGeom>
              <a:grpFill/>
              <a:ln w="3175">
                <a:solidFill>
                  <a:srgbClr val="FF0000">
                    <a:alpha val="25000"/>
                  </a:srgbClr>
                </a:solidFill>
                <a:prstDash val="solid"/>
                <a:round/>
                <a:headEnd/>
                <a:tailEnd/>
              </a:ln>
            </p:spPr>
            <p:txBody>
              <a:bodyPr/>
              <a:lstStyle/>
              <a:p>
                <a:endParaRPr lang="it-IT"/>
              </a:p>
            </p:txBody>
          </p:sp>
          <p:sp>
            <p:nvSpPr>
              <p:cNvPr id="487" name="Line 879"/>
              <p:cNvSpPr>
                <a:spLocks noChangeShapeType="1"/>
              </p:cNvSpPr>
              <p:nvPr/>
            </p:nvSpPr>
            <p:spPr bwMode="auto">
              <a:xfrm>
                <a:off x="1812" y="1719"/>
                <a:ext cx="10" cy="10"/>
              </a:xfrm>
              <a:prstGeom prst="line">
                <a:avLst/>
              </a:prstGeom>
              <a:grpFill/>
              <a:ln w="3175">
                <a:solidFill>
                  <a:srgbClr val="FF0000">
                    <a:alpha val="25000"/>
                  </a:srgbClr>
                </a:solidFill>
                <a:prstDash val="solid"/>
                <a:round/>
                <a:headEnd/>
                <a:tailEnd/>
              </a:ln>
            </p:spPr>
            <p:txBody>
              <a:bodyPr/>
              <a:lstStyle/>
              <a:p>
                <a:endParaRPr lang="it-IT"/>
              </a:p>
            </p:txBody>
          </p:sp>
          <p:sp>
            <p:nvSpPr>
              <p:cNvPr id="488" name="Line 880"/>
              <p:cNvSpPr>
                <a:spLocks noChangeShapeType="1"/>
              </p:cNvSpPr>
              <p:nvPr/>
            </p:nvSpPr>
            <p:spPr bwMode="auto">
              <a:xfrm>
                <a:off x="1822" y="1729"/>
                <a:ext cx="11" cy="9"/>
              </a:xfrm>
              <a:prstGeom prst="line">
                <a:avLst/>
              </a:prstGeom>
              <a:grpFill/>
              <a:ln w="3175">
                <a:solidFill>
                  <a:srgbClr val="FF0000">
                    <a:alpha val="25000"/>
                  </a:srgbClr>
                </a:solidFill>
                <a:prstDash val="solid"/>
                <a:round/>
                <a:headEnd/>
                <a:tailEnd/>
              </a:ln>
            </p:spPr>
            <p:txBody>
              <a:bodyPr/>
              <a:lstStyle/>
              <a:p>
                <a:endParaRPr lang="it-IT"/>
              </a:p>
            </p:txBody>
          </p:sp>
          <p:sp>
            <p:nvSpPr>
              <p:cNvPr id="489" name="Line 881"/>
              <p:cNvSpPr>
                <a:spLocks noChangeShapeType="1"/>
              </p:cNvSpPr>
              <p:nvPr/>
            </p:nvSpPr>
            <p:spPr bwMode="auto">
              <a:xfrm>
                <a:off x="1833" y="1738"/>
                <a:ext cx="12" cy="9"/>
              </a:xfrm>
              <a:prstGeom prst="line">
                <a:avLst/>
              </a:prstGeom>
              <a:grpFill/>
              <a:ln w="3175">
                <a:solidFill>
                  <a:srgbClr val="FF0000">
                    <a:alpha val="25000"/>
                  </a:srgbClr>
                </a:solidFill>
                <a:prstDash val="solid"/>
                <a:round/>
                <a:headEnd/>
                <a:tailEnd/>
              </a:ln>
            </p:spPr>
            <p:txBody>
              <a:bodyPr/>
              <a:lstStyle/>
              <a:p>
                <a:endParaRPr lang="it-IT"/>
              </a:p>
            </p:txBody>
          </p:sp>
          <p:sp>
            <p:nvSpPr>
              <p:cNvPr id="490" name="Line 882"/>
              <p:cNvSpPr>
                <a:spLocks noChangeShapeType="1"/>
              </p:cNvSpPr>
              <p:nvPr/>
            </p:nvSpPr>
            <p:spPr bwMode="auto">
              <a:xfrm>
                <a:off x="1845" y="1747"/>
                <a:ext cx="12" cy="9"/>
              </a:xfrm>
              <a:prstGeom prst="line">
                <a:avLst/>
              </a:prstGeom>
              <a:grpFill/>
              <a:ln w="3175">
                <a:solidFill>
                  <a:srgbClr val="FF0000">
                    <a:alpha val="25000"/>
                  </a:srgbClr>
                </a:solidFill>
                <a:prstDash val="solid"/>
                <a:round/>
                <a:headEnd/>
                <a:tailEnd/>
              </a:ln>
            </p:spPr>
            <p:txBody>
              <a:bodyPr/>
              <a:lstStyle/>
              <a:p>
                <a:endParaRPr lang="it-IT"/>
              </a:p>
            </p:txBody>
          </p:sp>
          <p:sp>
            <p:nvSpPr>
              <p:cNvPr id="491" name="Line 883"/>
              <p:cNvSpPr>
                <a:spLocks noChangeShapeType="1"/>
              </p:cNvSpPr>
              <p:nvPr/>
            </p:nvSpPr>
            <p:spPr bwMode="auto">
              <a:xfrm>
                <a:off x="1857" y="1756"/>
                <a:ext cx="13" cy="8"/>
              </a:xfrm>
              <a:prstGeom prst="line">
                <a:avLst/>
              </a:prstGeom>
              <a:grpFill/>
              <a:ln w="3175">
                <a:solidFill>
                  <a:srgbClr val="FF0000">
                    <a:alpha val="25000"/>
                  </a:srgbClr>
                </a:solidFill>
                <a:prstDash val="solid"/>
                <a:round/>
                <a:headEnd/>
                <a:tailEnd/>
              </a:ln>
            </p:spPr>
            <p:txBody>
              <a:bodyPr/>
              <a:lstStyle/>
              <a:p>
                <a:endParaRPr lang="it-IT"/>
              </a:p>
            </p:txBody>
          </p:sp>
          <p:sp>
            <p:nvSpPr>
              <p:cNvPr id="492" name="Line 884"/>
              <p:cNvSpPr>
                <a:spLocks noChangeShapeType="1"/>
              </p:cNvSpPr>
              <p:nvPr/>
            </p:nvSpPr>
            <p:spPr bwMode="auto">
              <a:xfrm>
                <a:off x="1870" y="1764"/>
                <a:ext cx="12" cy="8"/>
              </a:xfrm>
              <a:prstGeom prst="line">
                <a:avLst/>
              </a:prstGeom>
              <a:grpFill/>
              <a:ln w="3175">
                <a:solidFill>
                  <a:srgbClr val="FF0000">
                    <a:alpha val="25000"/>
                  </a:srgbClr>
                </a:solidFill>
                <a:prstDash val="solid"/>
                <a:round/>
                <a:headEnd/>
                <a:tailEnd/>
              </a:ln>
            </p:spPr>
            <p:txBody>
              <a:bodyPr/>
              <a:lstStyle/>
              <a:p>
                <a:endParaRPr lang="it-IT"/>
              </a:p>
            </p:txBody>
          </p:sp>
          <p:sp>
            <p:nvSpPr>
              <p:cNvPr id="493" name="Line 885"/>
              <p:cNvSpPr>
                <a:spLocks noChangeShapeType="1"/>
              </p:cNvSpPr>
              <p:nvPr/>
            </p:nvSpPr>
            <p:spPr bwMode="auto">
              <a:xfrm>
                <a:off x="1882" y="1772"/>
                <a:ext cx="13" cy="8"/>
              </a:xfrm>
              <a:prstGeom prst="line">
                <a:avLst/>
              </a:prstGeom>
              <a:grpFill/>
              <a:ln w="3175">
                <a:solidFill>
                  <a:srgbClr val="FF0000">
                    <a:alpha val="25000"/>
                  </a:srgbClr>
                </a:solidFill>
                <a:prstDash val="solid"/>
                <a:round/>
                <a:headEnd/>
                <a:tailEnd/>
              </a:ln>
            </p:spPr>
            <p:txBody>
              <a:bodyPr/>
              <a:lstStyle/>
              <a:p>
                <a:endParaRPr lang="it-IT"/>
              </a:p>
            </p:txBody>
          </p:sp>
          <p:sp>
            <p:nvSpPr>
              <p:cNvPr id="494" name="Line 886"/>
              <p:cNvSpPr>
                <a:spLocks noChangeShapeType="1"/>
              </p:cNvSpPr>
              <p:nvPr/>
            </p:nvSpPr>
            <p:spPr bwMode="auto">
              <a:xfrm>
                <a:off x="1895" y="1780"/>
                <a:ext cx="13" cy="7"/>
              </a:xfrm>
              <a:prstGeom prst="line">
                <a:avLst/>
              </a:prstGeom>
              <a:grpFill/>
              <a:ln w="3175">
                <a:solidFill>
                  <a:srgbClr val="FF0000">
                    <a:alpha val="25000"/>
                  </a:srgbClr>
                </a:solidFill>
                <a:prstDash val="solid"/>
                <a:round/>
                <a:headEnd/>
                <a:tailEnd/>
              </a:ln>
            </p:spPr>
            <p:txBody>
              <a:bodyPr/>
              <a:lstStyle/>
              <a:p>
                <a:endParaRPr lang="it-IT"/>
              </a:p>
            </p:txBody>
          </p:sp>
          <p:sp>
            <p:nvSpPr>
              <p:cNvPr id="495" name="Line 887"/>
              <p:cNvSpPr>
                <a:spLocks noChangeShapeType="1"/>
              </p:cNvSpPr>
              <p:nvPr/>
            </p:nvSpPr>
            <p:spPr bwMode="auto">
              <a:xfrm>
                <a:off x="1908" y="1787"/>
                <a:ext cx="13" cy="7"/>
              </a:xfrm>
              <a:prstGeom prst="line">
                <a:avLst/>
              </a:prstGeom>
              <a:grpFill/>
              <a:ln w="3175">
                <a:solidFill>
                  <a:srgbClr val="FF0000">
                    <a:alpha val="25000"/>
                  </a:srgbClr>
                </a:solidFill>
                <a:prstDash val="solid"/>
                <a:round/>
                <a:headEnd/>
                <a:tailEnd/>
              </a:ln>
            </p:spPr>
            <p:txBody>
              <a:bodyPr/>
              <a:lstStyle/>
              <a:p>
                <a:endParaRPr lang="it-IT"/>
              </a:p>
            </p:txBody>
          </p:sp>
          <p:sp>
            <p:nvSpPr>
              <p:cNvPr id="496" name="Line 888"/>
              <p:cNvSpPr>
                <a:spLocks noChangeShapeType="1"/>
              </p:cNvSpPr>
              <p:nvPr/>
            </p:nvSpPr>
            <p:spPr bwMode="auto">
              <a:xfrm>
                <a:off x="1921" y="1794"/>
                <a:ext cx="13" cy="6"/>
              </a:xfrm>
              <a:prstGeom prst="line">
                <a:avLst/>
              </a:prstGeom>
              <a:grpFill/>
              <a:ln w="3175">
                <a:solidFill>
                  <a:srgbClr val="FF0000">
                    <a:alpha val="25000"/>
                  </a:srgbClr>
                </a:solidFill>
                <a:prstDash val="solid"/>
                <a:round/>
                <a:headEnd/>
                <a:tailEnd/>
              </a:ln>
            </p:spPr>
            <p:txBody>
              <a:bodyPr/>
              <a:lstStyle/>
              <a:p>
                <a:endParaRPr lang="it-IT"/>
              </a:p>
            </p:txBody>
          </p:sp>
          <p:sp>
            <p:nvSpPr>
              <p:cNvPr id="497" name="Line 889"/>
              <p:cNvSpPr>
                <a:spLocks noChangeShapeType="1"/>
              </p:cNvSpPr>
              <p:nvPr/>
            </p:nvSpPr>
            <p:spPr bwMode="auto">
              <a:xfrm>
                <a:off x="1934" y="1800"/>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498" name="Line 890"/>
              <p:cNvSpPr>
                <a:spLocks noChangeShapeType="1"/>
              </p:cNvSpPr>
              <p:nvPr/>
            </p:nvSpPr>
            <p:spPr bwMode="auto">
              <a:xfrm>
                <a:off x="1940" y="1802"/>
                <a:ext cx="6" cy="3"/>
              </a:xfrm>
              <a:prstGeom prst="line">
                <a:avLst/>
              </a:prstGeom>
              <a:grpFill/>
              <a:ln w="3175">
                <a:solidFill>
                  <a:srgbClr val="FF0000">
                    <a:alpha val="25000"/>
                  </a:srgbClr>
                </a:solidFill>
                <a:prstDash val="solid"/>
                <a:round/>
                <a:headEnd/>
                <a:tailEnd/>
              </a:ln>
            </p:spPr>
            <p:txBody>
              <a:bodyPr/>
              <a:lstStyle/>
              <a:p>
                <a:endParaRPr lang="it-IT"/>
              </a:p>
            </p:txBody>
          </p:sp>
          <p:sp>
            <p:nvSpPr>
              <p:cNvPr id="499" name="Line 891"/>
              <p:cNvSpPr>
                <a:spLocks noChangeShapeType="1"/>
              </p:cNvSpPr>
              <p:nvPr/>
            </p:nvSpPr>
            <p:spPr bwMode="auto">
              <a:xfrm>
                <a:off x="1946" y="1805"/>
                <a:ext cx="7" cy="3"/>
              </a:xfrm>
              <a:prstGeom prst="line">
                <a:avLst/>
              </a:prstGeom>
              <a:grpFill/>
              <a:ln w="3175">
                <a:solidFill>
                  <a:srgbClr val="FF0000">
                    <a:alpha val="25000"/>
                  </a:srgbClr>
                </a:solidFill>
                <a:prstDash val="solid"/>
                <a:round/>
                <a:headEnd/>
                <a:tailEnd/>
              </a:ln>
            </p:spPr>
            <p:txBody>
              <a:bodyPr/>
              <a:lstStyle/>
              <a:p>
                <a:endParaRPr lang="it-IT"/>
              </a:p>
            </p:txBody>
          </p:sp>
          <p:sp>
            <p:nvSpPr>
              <p:cNvPr id="500" name="Line 892"/>
              <p:cNvSpPr>
                <a:spLocks noChangeShapeType="1"/>
              </p:cNvSpPr>
              <p:nvPr/>
            </p:nvSpPr>
            <p:spPr bwMode="auto">
              <a:xfrm>
                <a:off x="1953" y="1808"/>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501" name="Line 893"/>
              <p:cNvSpPr>
                <a:spLocks noChangeShapeType="1"/>
              </p:cNvSpPr>
              <p:nvPr/>
            </p:nvSpPr>
            <p:spPr bwMode="auto">
              <a:xfrm>
                <a:off x="1959" y="1810"/>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502" name="Line 894"/>
              <p:cNvSpPr>
                <a:spLocks noChangeShapeType="1"/>
              </p:cNvSpPr>
              <p:nvPr/>
            </p:nvSpPr>
            <p:spPr bwMode="auto">
              <a:xfrm>
                <a:off x="1965" y="1812"/>
                <a:ext cx="7" cy="2"/>
              </a:xfrm>
              <a:prstGeom prst="line">
                <a:avLst/>
              </a:prstGeom>
              <a:grpFill/>
              <a:ln w="3175">
                <a:solidFill>
                  <a:srgbClr val="FF0000">
                    <a:alpha val="25000"/>
                  </a:srgbClr>
                </a:solidFill>
                <a:prstDash val="solid"/>
                <a:round/>
                <a:headEnd/>
                <a:tailEnd/>
              </a:ln>
            </p:spPr>
            <p:txBody>
              <a:bodyPr/>
              <a:lstStyle/>
              <a:p>
                <a:endParaRPr lang="it-IT"/>
              </a:p>
            </p:txBody>
          </p:sp>
          <p:sp>
            <p:nvSpPr>
              <p:cNvPr id="503" name="Line 895"/>
              <p:cNvSpPr>
                <a:spLocks noChangeShapeType="1"/>
              </p:cNvSpPr>
              <p:nvPr/>
            </p:nvSpPr>
            <p:spPr bwMode="auto">
              <a:xfrm>
                <a:off x="1972" y="1814"/>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504" name="Line 896"/>
              <p:cNvSpPr>
                <a:spLocks noChangeShapeType="1"/>
              </p:cNvSpPr>
              <p:nvPr/>
            </p:nvSpPr>
            <p:spPr bwMode="auto">
              <a:xfrm>
                <a:off x="1978" y="1816"/>
                <a:ext cx="7" cy="2"/>
              </a:xfrm>
              <a:prstGeom prst="line">
                <a:avLst/>
              </a:prstGeom>
              <a:grpFill/>
              <a:ln w="3175">
                <a:solidFill>
                  <a:srgbClr val="FF0000">
                    <a:alpha val="25000"/>
                  </a:srgbClr>
                </a:solidFill>
                <a:prstDash val="solid"/>
                <a:round/>
                <a:headEnd/>
                <a:tailEnd/>
              </a:ln>
            </p:spPr>
            <p:txBody>
              <a:bodyPr/>
              <a:lstStyle/>
              <a:p>
                <a:endParaRPr lang="it-IT"/>
              </a:p>
            </p:txBody>
          </p:sp>
          <p:sp>
            <p:nvSpPr>
              <p:cNvPr id="505" name="Line 897"/>
              <p:cNvSpPr>
                <a:spLocks noChangeShapeType="1"/>
              </p:cNvSpPr>
              <p:nvPr/>
            </p:nvSpPr>
            <p:spPr bwMode="auto">
              <a:xfrm>
                <a:off x="1985" y="1818"/>
                <a:ext cx="7" cy="1"/>
              </a:xfrm>
              <a:prstGeom prst="line">
                <a:avLst/>
              </a:prstGeom>
              <a:grpFill/>
              <a:ln w="3175">
                <a:solidFill>
                  <a:srgbClr val="FF0000">
                    <a:alpha val="25000"/>
                  </a:srgbClr>
                </a:solidFill>
                <a:prstDash val="solid"/>
                <a:round/>
                <a:headEnd/>
                <a:tailEnd/>
              </a:ln>
            </p:spPr>
            <p:txBody>
              <a:bodyPr/>
              <a:lstStyle/>
              <a:p>
                <a:endParaRPr lang="it-IT"/>
              </a:p>
            </p:txBody>
          </p:sp>
          <p:sp>
            <p:nvSpPr>
              <p:cNvPr id="506" name="Line 898"/>
              <p:cNvSpPr>
                <a:spLocks noChangeShapeType="1"/>
              </p:cNvSpPr>
              <p:nvPr/>
            </p:nvSpPr>
            <p:spPr bwMode="auto">
              <a:xfrm>
                <a:off x="1992" y="1819"/>
                <a:ext cx="7" cy="1"/>
              </a:xfrm>
              <a:prstGeom prst="line">
                <a:avLst/>
              </a:prstGeom>
              <a:grpFill/>
              <a:ln w="3175">
                <a:solidFill>
                  <a:srgbClr val="FF0000">
                    <a:alpha val="25000"/>
                  </a:srgbClr>
                </a:solidFill>
                <a:prstDash val="solid"/>
                <a:round/>
                <a:headEnd/>
                <a:tailEnd/>
              </a:ln>
            </p:spPr>
            <p:txBody>
              <a:bodyPr/>
              <a:lstStyle/>
              <a:p>
                <a:endParaRPr lang="it-IT"/>
              </a:p>
            </p:txBody>
          </p:sp>
          <p:sp>
            <p:nvSpPr>
              <p:cNvPr id="507" name="Line 899"/>
              <p:cNvSpPr>
                <a:spLocks noChangeShapeType="1"/>
              </p:cNvSpPr>
              <p:nvPr/>
            </p:nvSpPr>
            <p:spPr bwMode="auto">
              <a:xfrm>
                <a:off x="1999" y="1820"/>
                <a:ext cx="7" cy="1"/>
              </a:xfrm>
              <a:prstGeom prst="line">
                <a:avLst/>
              </a:prstGeom>
              <a:grpFill/>
              <a:ln w="3175">
                <a:solidFill>
                  <a:srgbClr val="FF0000">
                    <a:alpha val="25000"/>
                  </a:srgbClr>
                </a:solidFill>
                <a:prstDash val="solid"/>
                <a:round/>
                <a:headEnd/>
                <a:tailEnd/>
              </a:ln>
            </p:spPr>
            <p:txBody>
              <a:bodyPr/>
              <a:lstStyle/>
              <a:p>
                <a:endParaRPr lang="it-IT"/>
              </a:p>
            </p:txBody>
          </p:sp>
          <p:sp>
            <p:nvSpPr>
              <p:cNvPr id="508" name="Line 900"/>
              <p:cNvSpPr>
                <a:spLocks noChangeShapeType="1"/>
              </p:cNvSpPr>
              <p:nvPr/>
            </p:nvSpPr>
            <p:spPr bwMode="auto">
              <a:xfrm>
                <a:off x="2006" y="1821"/>
                <a:ext cx="8" cy="0"/>
              </a:xfrm>
              <a:prstGeom prst="line">
                <a:avLst/>
              </a:prstGeom>
              <a:grpFill/>
              <a:ln w="3175">
                <a:solidFill>
                  <a:srgbClr val="FF0000">
                    <a:alpha val="25000"/>
                  </a:srgbClr>
                </a:solidFill>
                <a:prstDash val="solid"/>
                <a:round/>
                <a:headEnd/>
                <a:tailEnd/>
              </a:ln>
            </p:spPr>
            <p:txBody>
              <a:bodyPr/>
              <a:lstStyle/>
              <a:p>
                <a:endParaRPr lang="it-IT"/>
              </a:p>
            </p:txBody>
          </p:sp>
          <p:sp>
            <p:nvSpPr>
              <p:cNvPr id="509" name="Line 901"/>
              <p:cNvSpPr>
                <a:spLocks noChangeShapeType="1"/>
              </p:cNvSpPr>
              <p:nvPr/>
            </p:nvSpPr>
            <p:spPr bwMode="auto">
              <a:xfrm>
                <a:off x="2014" y="1821"/>
                <a:ext cx="14" cy="1"/>
              </a:xfrm>
              <a:prstGeom prst="line">
                <a:avLst/>
              </a:prstGeom>
              <a:grpFill/>
              <a:ln w="3175">
                <a:solidFill>
                  <a:srgbClr val="FF0000">
                    <a:alpha val="25000"/>
                  </a:srgbClr>
                </a:solidFill>
                <a:prstDash val="solid"/>
                <a:round/>
                <a:headEnd/>
                <a:tailEnd/>
              </a:ln>
            </p:spPr>
            <p:txBody>
              <a:bodyPr/>
              <a:lstStyle/>
              <a:p>
                <a:endParaRPr lang="it-IT"/>
              </a:p>
            </p:txBody>
          </p:sp>
          <p:sp>
            <p:nvSpPr>
              <p:cNvPr id="510" name="Line 902"/>
              <p:cNvSpPr>
                <a:spLocks noChangeShapeType="1"/>
              </p:cNvSpPr>
              <p:nvPr/>
            </p:nvSpPr>
            <p:spPr bwMode="auto">
              <a:xfrm flipV="1">
                <a:off x="2028" y="1821"/>
                <a:ext cx="15" cy="1"/>
              </a:xfrm>
              <a:prstGeom prst="line">
                <a:avLst/>
              </a:prstGeom>
              <a:grpFill/>
              <a:ln w="3175">
                <a:solidFill>
                  <a:srgbClr val="FF0000">
                    <a:alpha val="25000"/>
                  </a:srgbClr>
                </a:solidFill>
                <a:prstDash val="solid"/>
                <a:round/>
                <a:headEnd/>
                <a:tailEnd/>
              </a:ln>
            </p:spPr>
            <p:txBody>
              <a:bodyPr/>
              <a:lstStyle/>
              <a:p>
                <a:endParaRPr lang="it-IT"/>
              </a:p>
            </p:txBody>
          </p:sp>
          <p:sp>
            <p:nvSpPr>
              <p:cNvPr id="511" name="Line 903"/>
              <p:cNvSpPr>
                <a:spLocks noChangeShapeType="1"/>
              </p:cNvSpPr>
              <p:nvPr/>
            </p:nvSpPr>
            <p:spPr bwMode="auto">
              <a:xfrm flipV="1">
                <a:off x="2043" y="1820"/>
                <a:ext cx="14" cy="1"/>
              </a:xfrm>
              <a:prstGeom prst="line">
                <a:avLst/>
              </a:prstGeom>
              <a:grpFill/>
              <a:ln w="3175">
                <a:solidFill>
                  <a:srgbClr val="FF0000">
                    <a:alpha val="25000"/>
                  </a:srgbClr>
                </a:solidFill>
                <a:prstDash val="solid"/>
                <a:round/>
                <a:headEnd/>
                <a:tailEnd/>
              </a:ln>
            </p:spPr>
            <p:txBody>
              <a:bodyPr/>
              <a:lstStyle/>
              <a:p>
                <a:endParaRPr lang="it-IT"/>
              </a:p>
            </p:txBody>
          </p:sp>
          <p:sp>
            <p:nvSpPr>
              <p:cNvPr id="512" name="Line 904"/>
              <p:cNvSpPr>
                <a:spLocks noChangeShapeType="1"/>
              </p:cNvSpPr>
              <p:nvPr/>
            </p:nvSpPr>
            <p:spPr bwMode="auto">
              <a:xfrm flipV="1">
                <a:off x="2057" y="1818"/>
                <a:ext cx="14" cy="2"/>
              </a:xfrm>
              <a:prstGeom prst="line">
                <a:avLst/>
              </a:prstGeom>
              <a:grpFill/>
              <a:ln w="3175">
                <a:solidFill>
                  <a:srgbClr val="FF0000">
                    <a:alpha val="25000"/>
                  </a:srgbClr>
                </a:solidFill>
                <a:prstDash val="solid"/>
                <a:round/>
                <a:headEnd/>
                <a:tailEnd/>
              </a:ln>
            </p:spPr>
            <p:txBody>
              <a:bodyPr/>
              <a:lstStyle/>
              <a:p>
                <a:endParaRPr lang="it-IT"/>
              </a:p>
            </p:txBody>
          </p:sp>
          <p:sp>
            <p:nvSpPr>
              <p:cNvPr id="513" name="Line 905"/>
              <p:cNvSpPr>
                <a:spLocks noChangeShapeType="1"/>
              </p:cNvSpPr>
              <p:nvPr/>
            </p:nvSpPr>
            <p:spPr bwMode="auto">
              <a:xfrm flipV="1">
                <a:off x="2071" y="1817"/>
                <a:ext cx="13" cy="1"/>
              </a:xfrm>
              <a:prstGeom prst="line">
                <a:avLst/>
              </a:prstGeom>
              <a:grpFill/>
              <a:ln w="3175">
                <a:solidFill>
                  <a:srgbClr val="FF0000">
                    <a:alpha val="25000"/>
                  </a:srgbClr>
                </a:solidFill>
                <a:prstDash val="solid"/>
                <a:round/>
                <a:headEnd/>
                <a:tailEnd/>
              </a:ln>
            </p:spPr>
            <p:txBody>
              <a:bodyPr/>
              <a:lstStyle/>
              <a:p>
                <a:endParaRPr lang="it-IT"/>
              </a:p>
            </p:txBody>
          </p:sp>
          <p:sp>
            <p:nvSpPr>
              <p:cNvPr id="514" name="Line 906"/>
              <p:cNvSpPr>
                <a:spLocks noChangeShapeType="1"/>
              </p:cNvSpPr>
              <p:nvPr/>
            </p:nvSpPr>
            <p:spPr bwMode="auto">
              <a:xfrm flipV="1">
                <a:off x="2084" y="1814"/>
                <a:ext cx="13" cy="3"/>
              </a:xfrm>
              <a:prstGeom prst="line">
                <a:avLst/>
              </a:prstGeom>
              <a:grpFill/>
              <a:ln w="3175">
                <a:solidFill>
                  <a:srgbClr val="FF0000">
                    <a:alpha val="25000"/>
                  </a:srgbClr>
                </a:solidFill>
                <a:prstDash val="solid"/>
                <a:round/>
                <a:headEnd/>
                <a:tailEnd/>
              </a:ln>
            </p:spPr>
            <p:txBody>
              <a:bodyPr/>
              <a:lstStyle/>
              <a:p>
                <a:endParaRPr lang="it-IT"/>
              </a:p>
            </p:txBody>
          </p:sp>
          <p:sp>
            <p:nvSpPr>
              <p:cNvPr id="515" name="Line 907"/>
              <p:cNvSpPr>
                <a:spLocks noChangeShapeType="1"/>
              </p:cNvSpPr>
              <p:nvPr/>
            </p:nvSpPr>
            <p:spPr bwMode="auto">
              <a:xfrm flipV="1">
                <a:off x="2097" y="1812"/>
                <a:ext cx="12" cy="2"/>
              </a:xfrm>
              <a:prstGeom prst="line">
                <a:avLst/>
              </a:prstGeom>
              <a:grpFill/>
              <a:ln w="3175">
                <a:solidFill>
                  <a:srgbClr val="FF0000">
                    <a:alpha val="25000"/>
                  </a:srgbClr>
                </a:solidFill>
                <a:prstDash val="solid"/>
                <a:round/>
                <a:headEnd/>
                <a:tailEnd/>
              </a:ln>
            </p:spPr>
            <p:txBody>
              <a:bodyPr/>
              <a:lstStyle/>
              <a:p>
                <a:endParaRPr lang="it-IT"/>
              </a:p>
            </p:txBody>
          </p:sp>
        </p:grpSp>
        <p:sp>
          <p:nvSpPr>
            <p:cNvPr id="306" name="Line 908"/>
            <p:cNvSpPr>
              <a:spLocks noChangeShapeType="1"/>
            </p:cNvSpPr>
            <p:nvPr/>
          </p:nvSpPr>
          <p:spPr bwMode="auto">
            <a:xfrm flipV="1">
              <a:off x="2109" y="1810"/>
              <a:ext cx="12" cy="2"/>
            </a:xfrm>
            <a:prstGeom prst="line">
              <a:avLst/>
            </a:prstGeom>
            <a:grpFill/>
            <a:ln w="3175">
              <a:solidFill>
                <a:srgbClr val="FF0000">
                  <a:alpha val="25000"/>
                </a:srgbClr>
              </a:solidFill>
              <a:prstDash val="solid"/>
              <a:round/>
              <a:headEnd/>
              <a:tailEnd/>
            </a:ln>
          </p:spPr>
          <p:txBody>
            <a:bodyPr/>
            <a:lstStyle/>
            <a:p>
              <a:endParaRPr lang="it-IT"/>
            </a:p>
          </p:txBody>
        </p:sp>
        <p:sp>
          <p:nvSpPr>
            <p:cNvPr id="307" name="Line 909"/>
            <p:cNvSpPr>
              <a:spLocks noChangeShapeType="1"/>
            </p:cNvSpPr>
            <p:nvPr/>
          </p:nvSpPr>
          <p:spPr bwMode="auto">
            <a:xfrm flipV="1">
              <a:off x="2121" y="1807"/>
              <a:ext cx="10" cy="3"/>
            </a:xfrm>
            <a:prstGeom prst="line">
              <a:avLst/>
            </a:prstGeom>
            <a:grpFill/>
            <a:ln w="3175">
              <a:solidFill>
                <a:srgbClr val="FF0000">
                  <a:alpha val="25000"/>
                </a:srgbClr>
              </a:solidFill>
              <a:prstDash val="solid"/>
              <a:round/>
              <a:headEnd/>
              <a:tailEnd/>
            </a:ln>
          </p:spPr>
          <p:txBody>
            <a:bodyPr/>
            <a:lstStyle/>
            <a:p>
              <a:endParaRPr lang="it-IT"/>
            </a:p>
          </p:txBody>
        </p:sp>
        <p:sp>
          <p:nvSpPr>
            <p:cNvPr id="308" name="Line 910"/>
            <p:cNvSpPr>
              <a:spLocks noChangeShapeType="1"/>
            </p:cNvSpPr>
            <p:nvPr/>
          </p:nvSpPr>
          <p:spPr bwMode="auto">
            <a:xfrm flipV="1">
              <a:off x="2131" y="1806"/>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309" name="Line 911"/>
            <p:cNvSpPr>
              <a:spLocks noChangeShapeType="1"/>
            </p:cNvSpPr>
            <p:nvPr/>
          </p:nvSpPr>
          <p:spPr bwMode="auto">
            <a:xfrm flipV="1">
              <a:off x="2136" y="1805"/>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310" name="Line 912"/>
            <p:cNvSpPr>
              <a:spLocks noChangeShapeType="1"/>
            </p:cNvSpPr>
            <p:nvPr/>
          </p:nvSpPr>
          <p:spPr bwMode="auto">
            <a:xfrm>
              <a:off x="2141" y="1805"/>
              <a:ext cx="4" cy="0"/>
            </a:xfrm>
            <a:prstGeom prst="line">
              <a:avLst/>
            </a:prstGeom>
            <a:grpFill/>
            <a:ln w="3175">
              <a:solidFill>
                <a:srgbClr val="FF0000">
                  <a:alpha val="25000"/>
                </a:srgbClr>
              </a:solidFill>
              <a:prstDash val="solid"/>
              <a:round/>
              <a:headEnd/>
              <a:tailEnd/>
            </a:ln>
          </p:spPr>
          <p:txBody>
            <a:bodyPr/>
            <a:lstStyle/>
            <a:p>
              <a:endParaRPr lang="it-IT"/>
            </a:p>
          </p:txBody>
        </p:sp>
        <p:sp>
          <p:nvSpPr>
            <p:cNvPr id="311" name="Line 913"/>
            <p:cNvSpPr>
              <a:spLocks noChangeShapeType="1"/>
            </p:cNvSpPr>
            <p:nvPr/>
          </p:nvSpPr>
          <p:spPr bwMode="auto">
            <a:xfrm flipV="1">
              <a:off x="2145" y="1804"/>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312" name="Line 914"/>
            <p:cNvSpPr>
              <a:spLocks noChangeShapeType="1"/>
            </p:cNvSpPr>
            <p:nvPr/>
          </p:nvSpPr>
          <p:spPr bwMode="auto">
            <a:xfrm flipV="1">
              <a:off x="2149" y="1803"/>
              <a:ext cx="3" cy="1"/>
            </a:xfrm>
            <a:prstGeom prst="line">
              <a:avLst/>
            </a:prstGeom>
            <a:grpFill/>
            <a:ln w="3175">
              <a:solidFill>
                <a:srgbClr val="FF0000">
                  <a:alpha val="25000"/>
                </a:srgbClr>
              </a:solidFill>
              <a:prstDash val="solid"/>
              <a:round/>
              <a:headEnd/>
              <a:tailEnd/>
            </a:ln>
          </p:spPr>
          <p:txBody>
            <a:bodyPr/>
            <a:lstStyle/>
            <a:p>
              <a:endParaRPr lang="it-IT"/>
            </a:p>
          </p:txBody>
        </p:sp>
        <p:sp>
          <p:nvSpPr>
            <p:cNvPr id="313" name="Line 915"/>
            <p:cNvSpPr>
              <a:spLocks noChangeShapeType="1"/>
            </p:cNvSpPr>
            <p:nvPr/>
          </p:nvSpPr>
          <p:spPr bwMode="auto">
            <a:xfrm>
              <a:off x="2152" y="1803"/>
              <a:ext cx="3" cy="0"/>
            </a:xfrm>
            <a:prstGeom prst="line">
              <a:avLst/>
            </a:prstGeom>
            <a:grpFill/>
            <a:ln w="3175">
              <a:solidFill>
                <a:srgbClr val="FF0000">
                  <a:alpha val="25000"/>
                </a:srgbClr>
              </a:solidFill>
              <a:prstDash val="solid"/>
              <a:round/>
              <a:headEnd/>
              <a:tailEnd/>
            </a:ln>
          </p:spPr>
          <p:txBody>
            <a:bodyPr/>
            <a:lstStyle/>
            <a:p>
              <a:endParaRPr lang="it-IT"/>
            </a:p>
          </p:txBody>
        </p:sp>
        <p:sp>
          <p:nvSpPr>
            <p:cNvPr id="314" name="Line 916"/>
            <p:cNvSpPr>
              <a:spLocks noChangeShapeType="1"/>
            </p:cNvSpPr>
            <p:nvPr/>
          </p:nvSpPr>
          <p:spPr bwMode="auto">
            <a:xfrm flipV="1">
              <a:off x="2155" y="1802"/>
              <a:ext cx="2" cy="1"/>
            </a:xfrm>
            <a:prstGeom prst="line">
              <a:avLst/>
            </a:prstGeom>
            <a:grpFill/>
            <a:ln w="3175">
              <a:solidFill>
                <a:srgbClr val="FF0000">
                  <a:alpha val="25000"/>
                </a:srgbClr>
              </a:solidFill>
              <a:prstDash val="solid"/>
              <a:round/>
              <a:headEnd/>
              <a:tailEnd/>
            </a:ln>
          </p:spPr>
          <p:txBody>
            <a:bodyPr/>
            <a:lstStyle/>
            <a:p>
              <a:endParaRPr lang="it-IT"/>
            </a:p>
          </p:txBody>
        </p:sp>
        <p:sp>
          <p:nvSpPr>
            <p:cNvPr id="315" name="Line 917"/>
            <p:cNvSpPr>
              <a:spLocks noChangeShapeType="1"/>
            </p:cNvSpPr>
            <p:nvPr/>
          </p:nvSpPr>
          <p:spPr bwMode="auto">
            <a:xfrm>
              <a:off x="2157" y="1802"/>
              <a:ext cx="3" cy="0"/>
            </a:xfrm>
            <a:prstGeom prst="line">
              <a:avLst/>
            </a:prstGeom>
            <a:grpFill/>
            <a:ln w="3175">
              <a:solidFill>
                <a:srgbClr val="FF0000">
                  <a:alpha val="25000"/>
                </a:srgbClr>
              </a:solidFill>
              <a:prstDash val="solid"/>
              <a:round/>
              <a:headEnd/>
              <a:tailEnd/>
            </a:ln>
          </p:spPr>
          <p:txBody>
            <a:bodyPr/>
            <a:lstStyle/>
            <a:p>
              <a:endParaRPr lang="it-IT"/>
            </a:p>
          </p:txBody>
        </p:sp>
      </p:grpSp>
      <p:grpSp>
        <p:nvGrpSpPr>
          <p:cNvPr id="916" name="Group 918"/>
          <p:cNvGrpSpPr>
            <a:grpSpLocks/>
          </p:cNvGrpSpPr>
          <p:nvPr/>
        </p:nvGrpSpPr>
        <p:grpSpPr bwMode="auto">
          <a:xfrm>
            <a:off x="2470150" y="1197705"/>
            <a:ext cx="919163" cy="1339850"/>
            <a:chOff x="1500" y="775"/>
            <a:chExt cx="579" cy="844"/>
          </a:xfrm>
        </p:grpSpPr>
        <p:grpSp>
          <p:nvGrpSpPr>
            <p:cNvPr id="917" name="Group 919"/>
            <p:cNvGrpSpPr>
              <a:grpSpLocks/>
            </p:cNvGrpSpPr>
            <p:nvPr/>
          </p:nvGrpSpPr>
          <p:grpSpPr bwMode="auto">
            <a:xfrm>
              <a:off x="1513" y="819"/>
              <a:ext cx="556" cy="800"/>
              <a:chOff x="1513" y="819"/>
              <a:chExt cx="556" cy="800"/>
            </a:xfrm>
          </p:grpSpPr>
          <p:sp>
            <p:nvSpPr>
              <p:cNvPr id="1165" name="Freeform 920"/>
              <p:cNvSpPr>
                <a:spLocks/>
              </p:cNvSpPr>
              <p:nvPr/>
            </p:nvSpPr>
            <p:spPr bwMode="auto">
              <a:xfrm>
                <a:off x="1943" y="873"/>
                <a:ext cx="25" cy="24"/>
              </a:xfrm>
              <a:custGeom>
                <a:avLst/>
                <a:gdLst>
                  <a:gd name="T0" fmla="*/ 0 w 25"/>
                  <a:gd name="T1" fmla="*/ 18 h 24"/>
                  <a:gd name="T2" fmla="*/ 22 w 25"/>
                  <a:gd name="T3" fmla="*/ 0 h 24"/>
                  <a:gd name="T4" fmla="*/ 25 w 25"/>
                  <a:gd name="T5" fmla="*/ 7 h 24"/>
                  <a:gd name="T6" fmla="*/ 3 w 25"/>
                  <a:gd name="T7" fmla="*/ 24 h 24"/>
                  <a:gd name="T8" fmla="*/ 0 w 25"/>
                  <a:gd name="T9" fmla="*/ 18 h 24"/>
                </a:gdLst>
                <a:ahLst/>
                <a:cxnLst>
                  <a:cxn ang="0">
                    <a:pos x="T0" y="T1"/>
                  </a:cxn>
                  <a:cxn ang="0">
                    <a:pos x="T2" y="T3"/>
                  </a:cxn>
                  <a:cxn ang="0">
                    <a:pos x="T4" y="T5"/>
                  </a:cxn>
                  <a:cxn ang="0">
                    <a:pos x="T6" y="T7"/>
                  </a:cxn>
                  <a:cxn ang="0">
                    <a:pos x="T8" y="T9"/>
                  </a:cxn>
                </a:cxnLst>
                <a:rect l="0" t="0" r="r" b="b"/>
                <a:pathLst>
                  <a:path w="25" h="24">
                    <a:moveTo>
                      <a:pt x="0" y="18"/>
                    </a:moveTo>
                    <a:lnTo>
                      <a:pt x="22" y="0"/>
                    </a:lnTo>
                    <a:lnTo>
                      <a:pt x="25" y="7"/>
                    </a:lnTo>
                    <a:lnTo>
                      <a:pt x="3" y="24"/>
                    </a:lnTo>
                    <a:lnTo>
                      <a:pt x="0" y="18"/>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 name="Line 921"/>
              <p:cNvSpPr>
                <a:spLocks noChangeShapeType="1"/>
              </p:cNvSpPr>
              <p:nvPr/>
            </p:nvSpPr>
            <p:spPr bwMode="auto">
              <a:xfrm>
                <a:off x="1943" y="891"/>
                <a:ext cx="3" cy="6"/>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7" name="Freeform 922"/>
              <p:cNvSpPr>
                <a:spLocks/>
              </p:cNvSpPr>
              <p:nvPr/>
            </p:nvSpPr>
            <p:spPr bwMode="auto">
              <a:xfrm>
                <a:off x="1965" y="873"/>
                <a:ext cx="9" cy="13"/>
              </a:xfrm>
              <a:custGeom>
                <a:avLst/>
                <a:gdLst>
                  <a:gd name="T0" fmla="*/ 0 w 9"/>
                  <a:gd name="T1" fmla="*/ 0 h 13"/>
                  <a:gd name="T2" fmla="*/ 6 w 9"/>
                  <a:gd name="T3" fmla="*/ 6 h 13"/>
                  <a:gd name="T4" fmla="*/ 9 w 9"/>
                  <a:gd name="T5" fmla="*/ 13 h 13"/>
                  <a:gd name="T6" fmla="*/ 3 w 9"/>
                  <a:gd name="T7" fmla="*/ 7 h 13"/>
                  <a:gd name="T8" fmla="*/ 0 w 9"/>
                  <a:gd name="T9" fmla="*/ 0 h 13"/>
                </a:gdLst>
                <a:ahLst/>
                <a:cxnLst>
                  <a:cxn ang="0">
                    <a:pos x="T0" y="T1"/>
                  </a:cxn>
                  <a:cxn ang="0">
                    <a:pos x="T2" y="T3"/>
                  </a:cxn>
                  <a:cxn ang="0">
                    <a:pos x="T4" y="T5"/>
                  </a:cxn>
                  <a:cxn ang="0">
                    <a:pos x="T6" y="T7"/>
                  </a:cxn>
                  <a:cxn ang="0">
                    <a:pos x="T8" y="T9"/>
                  </a:cxn>
                </a:cxnLst>
                <a:rect l="0" t="0" r="r" b="b"/>
                <a:pathLst>
                  <a:path w="9" h="13">
                    <a:moveTo>
                      <a:pt x="0" y="0"/>
                    </a:moveTo>
                    <a:lnTo>
                      <a:pt x="6" y="6"/>
                    </a:lnTo>
                    <a:lnTo>
                      <a:pt x="9" y="13"/>
                    </a:lnTo>
                    <a:lnTo>
                      <a:pt x="3" y="7"/>
                    </a:lnTo>
                    <a:lnTo>
                      <a:pt x="0" y="0"/>
                    </a:lnTo>
                    <a:close/>
                  </a:path>
                </a:pathLst>
              </a:custGeom>
              <a:solidFill>
                <a:srgbClr val="1B6D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 name="Line 923"/>
              <p:cNvSpPr>
                <a:spLocks noChangeShapeType="1"/>
              </p:cNvSpPr>
              <p:nvPr/>
            </p:nvSpPr>
            <p:spPr bwMode="auto">
              <a:xfrm>
                <a:off x="1965" y="873"/>
                <a:ext cx="3" cy="7"/>
              </a:xfrm>
              <a:prstGeom prst="line">
                <a:avLst/>
              </a:prstGeom>
              <a:noFill/>
              <a:ln w="0">
                <a:solidFill>
                  <a:srgbClr val="1B6D1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9" name="Freeform 924"/>
              <p:cNvSpPr>
                <a:spLocks/>
              </p:cNvSpPr>
              <p:nvPr/>
            </p:nvSpPr>
            <p:spPr bwMode="auto">
              <a:xfrm>
                <a:off x="1971" y="879"/>
                <a:ext cx="13" cy="17"/>
              </a:xfrm>
              <a:custGeom>
                <a:avLst/>
                <a:gdLst>
                  <a:gd name="T0" fmla="*/ 0 w 13"/>
                  <a:gd name="T1" fmla="*/ 0 h 17"/>
                  <a:gd name="T2" fmla="*/ 10 w 13"/>
                  <a:gd name="T3" fmla="*/ 11 h 17"/>
                  <a:gd name="T4" fmla="*/ 13 w 13"/>
                  <a:gd name="T5" fmla="*/ 17 h 17"/>
                  <a:gd name="T6" fmla="*/ 3 w 13"/>
                  <a:gd name="T7" fmla="*/ 7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10" y="11"/>
                    </a:lnTo>
                    <a:lnTo>
                      <a:pt x="13" y="17"/>
                    </a:lnTo>
                    <a:lnTo>
                      <a:pt x="3" y="7"/>
                    </a:lnTo>
                    <a:lnTo>
                      <a:pt x="0" y="0"/>
                    </a:lnTo>
                    <a:close/>
                  </a:path>
                </a:pathLst>
              </a:custGeom>
              <a:solidFill>
                <a:srgbClr val="1A6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0" name="Line 925"/>
              <p:cNvSpPr>
                <a:spLocks noChangeShapeType="1"/>
              </p:cNvSpPr>
              <p:nvPr/>
            </p:nvSpPr>
            <p:spPr bwMode="auto">
              <a:xfrm>
                <a:off x="1971" y="879"/>
                <a:ext cx="3" cy="7"/>
              </a:xfrm>
              <a:prstGeom prst="line">
                <a:avLst/>
              </a:prstGeom>
              <a:noFill/>
              <a:ln w="0">
                <a:solidFill>
                  <a:srgbClr val="1A6B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1" name="Freeform 926"/>
              <p:cNvSpPr>
                <a:spLocks/>
              </p:cNvSpPr>
              <p:nvPr/>
            </p:nvSpPr>
            <p:spPr bwMode="auto">
              <a:xfrm>
                <a:off x="1981" y="890"/>
                <a:ext cx="7" cy="11"/>
              </a:xfrm>
              <a:custGeom>
                <a:avLst/>
                <a:gdLst>
                  <a:gd name="T0" fmla="*/ 0 w 7"/>
                  <a:gd name="T1" fmla="*/ 0 h 11"/>
                  <a:gd name="T2" fmla="*/ 4 w 7"/>
                  <a:gd name="T3" fmla="*/ 5 h 11"/>
                  <a:gd name="T4" fmla="*/ 7 w 7"/>
                  <a:gd name="T5" fmla="*/ 11 h 11"/>
                  <a:gd name="T6" fmla="*/ 3 w 7"/>
                  <a:gd name="T7" fmla="*/ 6 h 11"/>
                  <a:gd name="T8" fmla="*/ 0 w 7"/>
                  <a:gd name="T9" fmla="*/ 0 h 11"/>
                </a:gdLst>
                <a:ahLst/>
                <a:cxnLst>
                  <a:cxn ang="0">
                    <a:pos x="T0" y="T1"/>
                  </a:cxn>
                  <a:cxn ang="0">
                    <a:pos x="T2" y="T3"/>
                  </a:cxn>
                  <a:cxn ang="0">
                    <a:pos x="T4" y="T5"/>
                  </a:cxn>
                  <a:cxn ang="0">
                    <a:pos x="T6" y="T7"/>
                  </a:cxn>
                  <a:cxn ang="0">
                    <a:pos x="T8" y="T9"/>
                  </a:cxn>
                </a:cxnLst>
                <a:rect l="0" t="0" r="r" b="b"/>
                <a:pathLst>
                  <a:path w="7" h="11">
                    <a:moveTo>
                      <a:pt x="0" y="0"/>
                    </a:moveTo>
                    <a:lnTo>
                      <a:pt x="4" y="5"/>
                    </a:lnTo>
                    <a:lnTo>
                      <a:pt x="7" y="11"/>
                    </a:lnTo>
                    <a:lnTo>
                      <a:pt x="3" y="6"/>
                    </a:lnTo>
                    <a:lnTo>
                      <a:pt x="0" y="0"/>
                    </a:lnTo>
                    <a:close/>
                  </a:path>
                </a:pathLst>
              </a:custGeom>
              <a:solidFill>
                <a:srgbClr val="1A6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2" name="Line 927"/>
              <p:cNvSpPr>
                <a:spLocks noChangeShapeType="1"/>
              </p:cNvSpPr>
              <p:nvPr/>
            </p:nvSpPr>
            <p:spPr bwMode="auto">
              <a:xfrm>
                <a:off x="1981" y="890"/>
                <a:ext cx="3" cy="6"/>
              </a:xfrm>
              <a:prstGeom prst="line">
                <a:avLst/>
              </a:prstGeom>
              <a:noFill/>
              <a:ln w="0">
                <a:solidFill>
                  <a:srgbClr val="1A6B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3" name="Freeform 928"/>
              <p:cNvSpPr>
                <a:spLocks/>
              </p:cNvSpPr>
              <p:nvPr/>
            </p:nvSpPr>
            <p:spPr bwMode="auto">
              <a:xfrm>
                <a:off x="1985" y="895"/>
                <a:ext cx="8" cy="11"/>
              </a:xfrm>
              <a:custGeom>
                <a:avLst/>
                <a:gdLst>
                  <a:gd name="T0" fmla="*/ 0 w 8"/>
                  <a:gd name="T1" fmla="*/ 0 h 11"/>
                  <a:gd name="T2" fmla="*/ 5 w 8"/>
                  <a:gd name="T3" fmla="*/ 5 h 11"/>
                  <a:gd name="T4" fmla="*/ 8 w 8"/>
                  <a:gd name="T5" fmla="*/ 11 h 11"/>
                  <a:gd name="T6" fmla="*/ 3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5" y="5"/>
                    </a:lnTo>
                    <a:lnTo>
                      <a:pt x="8" y="11"/>
                    </a:lnTo>
                    <a:lnTo>
                      <a:pt x="3" y="6"/>
                    </a:lnTo>
                    <a:lnTo>
                      <a:pt x="0" y="0"/>
                    </a:lnTo>
                    <a:close/>
                  </a:path>
                </a:pathLst>
              </a:custGeom>
              <a:solidFill>
                <a:srgbClr val="1A6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4" name="Line 929"/>
              <p:cNvSpPr>
                <a:spLocks noChangeShapeType="1"/>
              </p:cNvSpPr>
              <p:nvPr/>
            </p:nvSpPr>
            <p:spPr bwMode="auto">
              <a:xfrm>
                <a:off x="1985" y="895"/>
                <a:ext cx="3" cy="6"/>
              </a:xfrm>
              <a:prstGeom prst="line">
                <a:avLst/>
              </a:prstGeom>
              <a:noFill/>
              <a:ln w="0">
                <a:solidFill>
                  <a:srgbClr val="1A6A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5" name="Freeform 930"/>
              <p:cNvSpPr>
                <a:spLocks/>
              </p:cNvSpPr>
              <p:nvPr/>
            </p:nvSpPr>
            <p:spPr bwMode="auto">
              <a:xfrm>
                <a:off x="1990" y="900"/>
                <a:ext cx="7" cy="12"/>
              </a:xfrm>
              <a:custGeom>
                <a:avLst/>
                <a:gdLst>
                  <a:gd name="T0" fmla="*/ 0 w 7"/>
                  <a:gd name="T1" fmla="*/ 0 h 12"/>
                  <a:gd name="T2" fmla="*/ 4 w 7"/>
                  <a:gd name="T3" fmla="*/ 5 h 12"/>
                  <a:gd name="T4" fmla="*/ 7 w 7"/>
                  <a:gd name="T5" fmla="*/ 12 h 12"/>
                  <a:gd name="T6" fmla="*/ 3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5"/>
                    </a:lnTo>
                    <a:lnTo>
                      <a:pt x="7" y="12"/>
                    </a:lnTo>
                    <a:lnTo>
                      <a:pt x="3" y="6"/>
                    </a:lnTo>
                    <a:lnTo>
                      <a:pt x="0" y="0"/>
                    </a:lnTo>
                    <a:close/>
                  </a:path>
                </a:pathLst>
              </a:custGeom>
              <a:solidFill>
                <a:srgbClr val="1A69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6" name="Line 931"/>
              <p:cNvSpPr>
                <a:spLocks noChangeShapeType="1"/>
              </p:cNvSpPr>
              <p:nvPr/>
            </p:nvSpPr>
            <p:spPr bwMode="auto">
              <a:xfrm>
                <a:off x="1990" y="900"/>
                <a:ext cx="3" cy="6"/>
              </a:xfrm>
              <a:prstGeom prst="line">
                <a:avLst/>
              </a:prstGeom>
              <a:noFill/>
              <a:ln w="0">
                <a:solidFill>
                  <a:srgbClr val="1A69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7" name="Freeform 932"/>
              <p:cNvSpPr>
                <a:spLocks/>
              </p:cNvSpPr>
              <p:nvPr/>
            </p:nvSpPr>
            <p:spPr bwMode="auto">
              <a:xfrm>
                <a:off x="1994" y="905"/>
                <a:ext cx="7" cy="12"/>
              </a:xfrm>
              <a:custGeom>
                <a:avLst/>
                <a:gdLst>
                  <a:gd name="T0" fmla="*/ 0 w 7"/>
                  <a:gd name="T1" fmla="*/ 0 h 12"/>
                  <a:gd name="T2" fmla="*/ 4 w 7"/>
                  <a:gd name="T3" fmla="*/ 5 h 12"/>
                  <a:gd name="T4" fmla="*/ 7 w 7"/>
                  <a:gd name="T5" fmla="*/ 12 h 12"/>
                  <a:gd name="T6" fmla="*/ 3 w 7"/>
                  <a:gd name="T7" fmla="*/ 7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5"/>
                    </a:lnTo>
                    <a:lnTo>
                      <a:pt x="7" y="12"/>
                    </a:lnTo>
                    <a:lnTo>
                      <a:pt x="3" y="7"/>
                    </a:lnTo>
                    <a:lnTo>
                      <a:pt x="0" y="0"/>
                    </a:lnTo>
                    <a:close/>
                  </a:path>
                </a:pathLst>
              </a:custGeom>
              <a:solidFill>
                <a:srgbClr val="1A69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8" name="Line 933"/>
              <p:cNvSpPr>
                <a:spLocks noChangeShapeType="1"/>
              </p:cNvSpPr>
              <p:nvPr/>
            </p:nvSpPr>
            <p:spPr bwMode="auto">
              <a:xfrm>
                <a:off x="1994" y="905"/>
                <a:ext cx="3" cy="7"/>
              </a:xfrm>
              <a:prstGeom prst="line">
                <a:avLst/>
              </a:prstGeom>
              <a:noFill/>
              <a:ln w="0">
                <a:solidFill>
                  <a:srgbClr val="1A69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9" name="Freeform 934"/>
              <p:cNvSpPr>
                <a:spLocks/>
              </p:cNvSpPr>
              <p:nvPr/>
            </p:nvSpPr>
            <p:spPr bwMode="auto">
              <a:xfrm>
                <a:off x="1998" y="910"/>
                <a:ext cx="6" cy="11"/>
              </a:xfrm>
              <a:custGeom>
                <a:avLst/>
                <a:gdLst>
                  <a:gd name="T0" fmla="*/ 0 w 6"/>
                  <a:gd name="T1" fmla="*/ 0 h 11"/>
                  <a:gd name="T2" fmla="*/ 3 w 6"/>
                  <a:gd name="T3" fmla="*/ 5 h 11"/>
                  <a:gd name="T4" fmla="*/ 6 w 6"/>
                  <a:gd name="T5" fmla="*/ 11 h 11"/>
                  <a:gd name="T6" fmla="*/ 3 w 6"/>
                  <a:gd name="T7" fmla="*/ 7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lnTo>
                      <a:pt x="3" y="5"/>
                    </a:lnTo>
                    <a:lnTo>
                      <a:pt x="6" y="11"/>
                    </a:lnTo>
                    <a:lnTo>
                      <a:pt x="3" y="7"/>
                    </a:lnTo>
                    <a:lnTo>
                      <a:pt x="0" y="0"/>
                    </a:lnTo>
                    <a:close/>
                  </a:path>
                </a:pathLst>
              </a:custGeom>
              <a:solidFill>
                <a:srgbClr val="1A68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0" name="Line 935"/>
              <p:cNvSpPr>
                <a:spLocks noChangeShapeType="1"/>
              </p:cNvSpPr>
              <p:nvPr/>
            </p:nvSpPr>
            <p:spPr bwMode="auto">
              <a:xfrm>
                <a:off x="1998" y="910"/>
                <a:ext cx="3" cy="7"/>
              </a:xfrm>
              <a:prstGeom prst="line">
                <a:avLst/>
              </a:prstGeom>
              <a:noFill/>
              <a:ln w="0">
                <a:solidFill>
                  <a:srgbClr val="1A68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1" name="Freeform 936"/>
              <p:cNvSpPr>
                <a:spLocks/>
              </p:cNvSpPr>
              <p:nvPr/>
            </p:nvSpPr>
            <p:spPr bwMode="auto">
              <a:xfrm>
                <a:off x="2001" y="915"/>
                <a:ext cx="6" cy="11"/>
              </a:xfrm>
              <a:custGeom>
                <a:avLst/>
                <a:gdLst>
                  <a:gd name="T0" fmla="*/ 0 w 6"/>
                  <a:gd name="T1" fmla="*/ 0 h 11"/>
                  <a:gd name="T2" fmla="*/ 3 w 6"/>
                  <a:gd name="T3" fmla="*/ 5 h 11"/>
                  <a:gd name="T4" fmla="*/ 6 w 6"/>
                  <a:gd name="T5" fmla="*/ 11 h 11"/>
                  <a:gd name="T6" fmla="*/ 3 w 6"/>
                  <a:gd name="T7" fmla="*/ 6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lnTo>
                      <a:pt x="3" y="5"/>
                    </a:lnTo>
                    <a:lnTo>
                      <a:pt x="6" y="11"/>
                    </a:lnTo>
                    <a:lnTo>
                      <a:pt x="3" y="6"/>
                    </a:lnTo>
                    <a:lnTo>
                      <a:pt x="0" y="0"/>
                    </a:lnTo>
                    <a:close/>
                  </a:path>
                </a:pathLst>
              </a:custGeom>
              <a:solidFill>
                <a:srgbClr val="196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2" name="Line 937"/>
              <p:cNvSpPr>
                <a:spLocks noChangeShapeType="1"/>
              </p:cNvSpPr>
              <p:nvPr/>
            </p:nvSpPr>
            <p:spPr bwMode="auto">
              <a:xfrm>
                <a:off x="2001" y="915"/>
                <a:ext cx="3" cy="6"/>
              </a:xfrm>
              <a:prstGeom prst="line">
                <a:avLst/>
              </a:prstGeom>
              <a:noFill/>
              <a:ln w="0">
                <a:solidFill>
                  <a:srgbClr val="1967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3" name="Freeform 938"/>
              <p:cNvSpPr>
                <a:spLocks/>
              </p:cNvSpPr>
              <p:nvPr/>
            </p:nvSpPr>
            <p:spPr bwMode="auto">
              <a:xfrm>
                <a:off x="2004" y="920"/>
                <a:ext cx="6" cy="11"/>
              </a:xfrm>
              <a:custGeom>
                <a:avLst/>
                <a:gdLst>
                  <a:gd name="T0" fmla="*/ 0 w 6"/>
                  <a:gd name="T1" fmla="*/ 0 h 11"/>
                  <a:gd name="T2" fmla="*/ 3 w 6"/>
                  <a:gd name="T3" fmla="*/ 4 h 11"/>
                  <a:gd name="T4" fmla="*/ 6 w 6"/>
                  <a:gd name="T5" fmla="*/ 11 h 11"/>
                  <a:gd name="T6" fmla="*/ 3 w 6"/>
                  <a:gd name="T7" fmla="*/ 6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lnTo>
                      <a:pt x="3" y="4"/>
                    </a:lnTo>
                    <a:lnTo>
                      <a:pt x="6" y="11"/>
                    </a:lnTo>
                    <a:lnTo>
                      <a:pt x="3" y="6"/>
                    </a:lnTo>
                    <a:lnTo>
                      <a:pt x="0" y="0"/>
                    </a:lnTo>
                    <a:close/>
                  </a:path>
                </a:pathLst>
              </a:custGeom>
              <a:solidFill>
                <a:srgbClr val="196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4" name="Line 939"/>
              <p:cNvSpPr>
                <a:spLocks noChangeShapeType="1"/>
              </p:cNvSpPr>
              <p:nvPr/>
            </p:nvSpPr>
            <p:spPr bwMode="auto">
              <a:xfrm>
                <a:off x="2004" y="920"/>
                <a:ext cx="3" cy="6"/>
              </a:xfrm>
              <a:prstGeom prst="line">
                <a:avLst/>
              </a:prstGeom>
              <a:noFill/>
              <a:ln w="0">
                <a:solidFill>
                  <a:srgbClr val="1966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5" name="Freeform 940"/>
              <p:cNvSpPr>
                <a:spLocks/>
              </p:cNvSpPr>
              <p:nvPr/>
            </p:nvSpPr>
            <p:spPr bwMode="auto">
              <a:xfrm>
                <a:off x="2007" y="924"/>
                <a:ext cx="5" cy="12"/>
              </a:xfrm>
              <a:custGeom>
                <a:avLst/>
                <a:gdLst>
                  <a:gd name="T0" fmla="*/ 0 w 5"/>
                  <a:gd name="T1" fmla="*/ 0 h 12"/>
                  <a:gd name="T2" fmla="*/ 2 w 5"/>
                  <a:gd name="T3" fmla="*/ 5 h 12"/>
                  <a:gd name="T4" fmla="*/ 5 w 5"/>
                  <a:gd name="T5" fmla="*/ 12 h 12"/>
                  <a:gd name="T6" fmla="*/ 3 w 5"/>
                  <a:gd name="T7" fmla="*/ 7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2" y="5"/>
                    </a:lnTo>
                    <a:lnTo>
                      <a:pt x="5" y="12"/>
                    </a:lnTo>
                    <a:lnTo>
                      <a:pt x="3" y="7"/>
                    </a:lnTo>
                    <a:lnTo>
                      <a:pt x="0" y="0"/>
                    </a:lnTo>
                    <a:close/>
                  </a:path>
                </a:pathLst>
              </a:custGeom>
              <a:solidFill>
                <a:srgbClr val="1965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6" name="Line 941"/>
              <p:cNvSpPr>
                <a:spLocks noChangeShapeType="1"/>
              </p:cNvSpPr>
              <p:nvPr/>
            </p:nvSpPr>
            <p:spPr bwMode="auto">
              <a:xfrm>
                <a:off x="2007" y="924"/>
                <a:ext cx="3" cy="7"/>
              </a:xfrm>
              <a:prstGeom prst="line">
                <a:avLst/>
              </a:prstGeom>
              <a:noFill/>
              <a:ln w="0">
                <a:solidFill>
                  <a:srgbClr val="1965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7" name="Freeform 942"/>
              <p:cNvSpPr>
                <a:spLocks/>
              </p:cNvSpPr>
              <p:nvPr/>
            </p:nvSpPr>
            <p:spPr bwMode="auto">
              <a:xfrm>
                <a:off x="2009" y="929"/>
                <a:ext cx="5" cy="11"/>
              </a:xfrm>
              <a:custGeom>
                <a:avLst/>
                <a:gdLst>
                  <a:gd name="T0" fmla="*/ 0 w 5"/>
                  <a:gd name="T1" fmla="*/ 0 h 11"/>
                  <a:gd name="T2" fmla="*/ 2 w 5"/>
                  <a:gd name="T3" fmla="*/ 4 h 11"/>
                  <a:gd name="T4" fmla="*/ 5 w 5"/>
                  <a:gd name="T5" fmla="*/ 11 h 11"/>
                  <a:gd name="T6" fmla="*/ 3 w 5"/>
                  <a:gd name="T7" fmla="*/ 7 h 11"/>
                  <a:gd name="T8" fmla="*/ 0 w 5"/>
                  <a:gd name="T9" fmla="*/ 0 h 11"/>
                </a:gdLst>
                <a:ahLst/>
                <a:cxnLst>
                  <a:cxn ang="0">
                    <a:pos x="T0" y="T1"/>
                  </a:cxn>
                  <a:cxn ang="0">
                    <a:pos x="T2" y="T3"/>
                  </a:cxn>
                  <a:cxn ang="0">
                    <a:pos x="T4" y="T5"/>
                  </a:cxn>
                  <a:cxn ang="0">
                    <a:pos x="T6" y="T7"/>
                  </a:cxn>
                  <a:cxn ang="0">
                    <a:pos x="T8" y="T9"/>
                  </a:cxn>
                </a:cxnLst>
                <a:rect l="0" t="0" r="r" b="b"/>
                <a:pathLst>
                  <a:path w="5" h="11">
                    <a:moveTo>
                      <a:pt x="0" y="0"/>
                    </a:moveTo>
                    <a:lnTo>
                      <a:pt x="2" y="4"/>
                    </a:lnTo>
                    <a:lnTo>
                      <a:pt x="5" y="11"/>
                    </a:lnTo>
                    <a:lnTo>
                      <a:pt x="3" y="7"/>
                    </a:lnTo>
                    <a:lnTo>
                      <a:pt x="0" y="0"/>
                    </a:lnTo>
                    <a:close/>
                  </a:path>
                </a:pathLst>
              </a:custGeom>
              <a:solidFill>
                <a:srgbClr val="196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8" name="Line 943"/>
              <p:cNvSpPr>
                <a:spLocks noChangeShapeType="1"/>
              </p:cNvSpPr>
              <p:nvPr/>
            </p:nvSpPr>
            <p:spPr bwMode="auto">
              <a:xfrm>
                <a:off x="2009" y="929"/>
                <a:ext cx="3" cy="7"/>
              </a:xfrm>
              <a:prstGeom prst="line">
                <a:avLst/>
              </a:prstGeom>
              <a:noFill/>
              <a:ln w="0">
                <a:solidFill>
                  <a:srgbClr val="1964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9" name="Freeform 944"/>
              <p:cNvSpPr>
                <a:spLocks/>
              </p:cNvSpPr>
              <p:nvPr/>
            </p:nvSpPr>
            <p:spPr bwMode="auto">
              <a:xfrm>
                <a:off x="2008" y="819"/>
                <a:ext cx="26" cy="25"/>
              </a:xfrm>
              <a:custGeom>
                <a:avLst/>
                <a:gdLst>
                  <a:gd name="T0" fmla="*/ 0 w 26"/>
                  <a:gd name="T1" fmla="*/ 18 h 25"/>
                  <a:gd name="T2" fmla="*/ 23 w 26"/>
                  <a:gd name="T3" fmla="*/ 0 h 25"/>
                  <a:gd name="T4" fmla="*/ 26 w 26"/>
                  <a:gd name="T5" fmla="*/ 7 h 25"/>
                  <a:gd name="T6" fmla="*/ 3 w 26"/>
                  <a:gd name="T7" fmla="*/ 25 h 25"/>
                  <a:gd name="T8" fmla="*/ 0 w 26"/>
                  <a:gd name="T9" fmla="*/ 18 h 25"/>
                </a:gdLst>
                <a:ahLst/>
                <a:cxnLst>
                  <a:cxn ang="0">
                    <a:pos x="T0" y="T1"/>
                  </a:cxn>
                  <a:cxn ang="0">
                    <a:pos x="T2" y="T3"/>
                  </a:cxn>
                  <a:cxn ang="0">
                    <a:pos x="T4" y="T5"/>
                  </a:cxn>
                  <a:cxn ang="0">
                    <a:pos x="T6" y="T7"/>
                  </a:cxn>
                  <a:cxn ang="0">
                    <a:pos x="T8" y="T9"/>
                  </a:cxn>
                </a:cxnLst>
                <a:rect l="0" t="0" r="r" b="b"/>
                <a:pathLst>
                  <a:path w="26" h="25">
                    <a:moveTo>
                      <a:pt x="0" y="18"/>
                    </a:moveTo>
                    <a:lnTo>
                      <a:pt x="23" y="0"/>
                    </a:lnTo>
                    <a:lnTo>
                      <a:pt x="26" y="7"/>
                    </a:lnTo>
                    <a:lnTo>
                      <a:pt x="3" y="25"/>
                    </a:lnTo>
                    <a:lnTo>
                      <a:pt x="0" y="18"/>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0" name="Line 945"/>
              <p:cNvSpPr>
                <a:spLocks noChangeShapeType="1"/>
              </p:cNvSpPr>
              <p:nvPr/>
            </p:nvSpPr>
            <p:spPr bwMode="auto">
              <a:xfrm>
                <a:off x="2008" y="837"/>
                <a:ext cx="3" cy="7"/>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1" name="Freeform 946"/>
              <p:cNvSpPr>
                <a:spLocks/>
              </p:cNvSpPr>
              <p:nvPr/>
            </p:nvSpPr>
            <p:spPr bwMode="auto">
              <a:xfrm>
                <a:off x="1513" y="1613"/>
                <a:ext cx="7" cy="6"/>
              </a:xfrm>
              <a:custGeom>
                <a:avLst/>
                <a:gdLst>
                  <a:gd name="T0" fmla="*/ 0 w 7"/>
                  <a:gd name="T1" fmla="*/ 1 h 6"/>
                  <a:gd name="T2" fmla="*/ 3 w 7"/>
                  <a:gd name="T3" fmla="*/ 0 h 6"/>
                  <a:gd name="T4" fmla="*/ 7 w 7"/>
                  <a:gd name="T5" fmla="*/ 5 h 6"/>
                  <a:gd name="T6" fmla="*/ 4 w 7"/>
                  <a:gd name="T7" fmla="*/ 6 h 6"/>
                  <a:gd name="T8" fmla="*/ 0 w 7"/>
                  <a:gd name="T9" fmla="*/ 1 h 6"/>
                </a:gdLst>
                <a:ahLst/>
                <a:cxnLst>
                  <a:cxn ang="0">
                    <a:pos x="T0" y="T1"/>
                  </a:cxn>
                  <a:cxn ang="0">
                    <a:pos x="T2" y="T3"/>
                  </a:cxn>
                  <a:cxn ang="0">
                    <a:pos x="T4" y="T5"/>
                  </a:cxn>
                  <a:cxn ang="0">
                    <a:pos x="T6" y="T7"/>
                  </a:cxn>
                  <a:cxn ang="0">
                    <a:pos x="T8" y="T9"/>
                  </a:cxn>
                </a:cxnLst>
                <a:rect l="0" t="0" r="r" b="b"/>
                <a:pathLst>
                  <a:path w="7" h="6">
                    <a:moveTo>
                      <a:pt x="0" y="1"/>
                    </a:moveTo>
                    <a:lnTo>
                      <a:pt x="3" y="0"/>
                    </a:lnTo>
                    <a:lnTo>
                      <a:pt x="7" y="5"/>
                    </a:lnTo>
                    <a:lnTo>
                      <a:pt x="4" y="6"/>
                    </a:lnTo>
                    <a:lnTo>
                      <a:pt x="0" y="1"/>
                    </a:lnTo>
                    <a:close/>
                  </a:path>
                </a:pathLst>
              </a:custGeom>
              <a:solidFill>
                <a:srgbClr val="34D3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2" name="Line 947"/>
              <p:cNvSpPr>
                <a:spLocks noChangeShapeType="1"/>
              </p:cNvSpPr>
              <p:nvPr/>
            </p:nvSpPr>
            <p:spPr bwMode="auto">
              <a:xfrm>
                <a:off x="1513" y="1614"/>
                <a:ext cx="4" cy="5"/>
              </a:xfrm>
              <a:prstGeom prst="line">
                <a:avLst/>
              </a:prstGeom>
              <a:noFill/>
              <a:ln w="0">
                <a:solidFill>
                  <a:srgbClr val="34D3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3" name="Freeform 948"/>
              <p:cNvSpPr>
                <a:spLocks/>
              </p:cNvSpPr>
              <p:nvPr/>
            </p:nvSpPr>
            <p:spPr bwMode="auto">
              <a:xfrm>
                <a:off x="1516" y="1612"/>
                <a:ext cx="6" cy="6"/>
              </a:xfrm>
              <a:custGeom>
                <a:avLst/>
                <a:gdLst>
                  <a:gd name="T0" fmla="*/ 0 w 6"/>
                  <a:gd name="T1" fmla="*/ 1 h 6"/>
                  <a:gd name="T2" fmla="*/ 2 w 6"/>
                  <a:gd name="T3" fmla="*/ 0 h 6"/>
                  <a:gd name="T4" fmla="*/ 6 w 6"/>
                  <a:gd name="T5" fmla="*/ 5 h 6"/>
                  <a:gd name="T6" fmla="*/ 4 w 6"/>
                  <a:gd name="T7" fmla="*/ 6 h 6"/>
                  <a:gd name="T8" fmla="*/ 0 w 6"/>
                  <a:gd name="T9" fmla="*/ 1 h 6"/>
                </a:gdLst>
                <a:ahLst/>
                <a:cxnLst>
                  <a:cxn ang="0">
                    <a:pos x="T0" y="T1"/>
                  </a:cxn>
                  <a:cxn ang="0">
                    <a:pos x="T2" y="T3"/>
                  </a:cxn>
                  <a:cxn ang="0">
                    <a:pos x="T4" y="T5"/>
                  </a:cxn>
                  <a:cxn ang="0">
                    <a:pos x="T6" y="T7"/>
                  </a:cxn>
                  <a:cxn ang="0">
                    <a:pos x="T8" y="T9"/>
                  </a:cxn>
                </a:cxnLst>
                <a:rect l="0" t="0" r="r" b="b"/>
                <a:pathLst>
                  <a:path w="6" h="6">
                    <a:moveTo>
                      <a:pt x="0" y="1"/>
                    </a:moveTo>
                    <a:lnTo>
                      <a:pt x="2" y="0"/>
                    </a:lnTo>
                    <a:lnTo>
                      <a:pt x="6" y="5"/>
                    </a:lnTo>
                    <a:lnTo>
                      <a:pt x="4" y="6"/>
                    </a:lnTo>
                    <a:lnTo>
                      <a:pt x="0" y="1"/>
                    </a:lnTo>
                    <a:close/>
                  </a:path>
                </a:pathLst>
              </a:custGeom>
              <a:solidFill>
                <a:srgbClr val="33C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4" name="Line 949"/>
              <p:cNvSpPr>
                <a:spLocks noChangeShapeType="1"/>
              </p:cNvSpPr>
              <p:nvPr/>
            </p:nvSpPr>
            <p:spPr bwMode="auto">
              <a:xfrm>
                <a:off x="1516" y="1613"/>
                <a:ext cx="4" cy="5"/>
              </a:xfrm>
              <a:prstGeom prst="line">
                <a:avLst/>
              </a:prstGeom>
              <a:noFill/>
              <a:ln w="0">
                <a:solidFill>
                  <a:srgbClr val="33CF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5" name="Freeform 950"/>
              <p:cNvSpPr>
                <a:spLocks/>
              </p:cNvSpPr>
              <p:nvPr/>
            </p:nvSpPr>
            <p:spPr bwMode="auto">
              <a:xfrm>
                <a:off x="1518" y="1610"/>
                <a:ext cx="7" cy="7"/>
              </a:xfrm>
              <a:custGeom>
                <a:avLst/>
                <a:gdLst>
                  <a:gd name="T0" fmla="*/ 0 w 7"/>
                  <a:gd name="T1" fmla="*/ 2 h 7"/>
                  <a:gd name="T2" fmla="*/ 3 w 7"/>
                  <a:gd name="T3" fmla="*/ 0 h 7"/>
                  <a:gd name="T4" fmla="*/ 7 w 7"/>
                  <a:gd name="T5" fmla="*/ 6 h 7"/>
                  <a:gd name="T6" fmla="*/ 4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lnTo>
                      <a:pt x="3" y="0"/>
                    </a:lnTo>
                    <a:lnTo>
                      <a:pt x="7" y="6"/>
                    </a:lnTo>
                    <a:lnTo>
                      <a:pt x="4" y="7"/>
                    </a:lnTo>
                    <a:lnTo>
                      <a:pt x="0" y="2"/>
                    </a:lnTo>
                    <a:close/>
                  </a:path>
                </a:pathLst>
              </a:custGeom>
              <a:solidFill>
                <a:srgbClr val="33C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6" name="Line 951"/>
              <p:cNvSpPr>
                <a:spLocks noChangeShapeType="1"/>
              </p:cNvSpPr>
              <p:nvPr/>
            </p:nvSpPr>
            <p:spPr bwMode="auto">
              <a:xfrm>
                <a:off x="1518" y="1612"/>
                <a:ext cx="4" cy="5"/>
              </a:xfrm>
              <a:prstGeom prst="line">
                <a:avLst/>
              </a:prstGeom>
              <a:noFill/>
              <a:ln w="0">
                <a:solidFill>
                  <a:srgbClr val="33CD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7" name="Freeform 952"/>
              <p:cNvSpPr>
                <a:spLocks/>
              </p:cNvSpPr>
              <p:nvPr/>
            </p:nvSpPr>
            <p:spPr bwMode="auto">
              <a:xfrm>
                <a:off x="1521" y="1609"/>
                <a:ext cx="8" cy="7"/>
              </a:xfrm>
              <a:custGeom>
                <a:avLst/>
                <a:gdLst>
                  <a:gd name="T0" fmla="*/ 0 w 8"/>
                  <a:gd name="T1" fmla="*/ 1 h 7"/>
                  <a:gd name="T2" fmla="*/ 4 w 8"/>
                  <a:gd name="T3" fmla="*/ 0 h 7"/>
                  <a:gd name="T4" fmla="*/ 8 w 8"/>
                  <a:gd name="T5" fmla="*/ 5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4" y="0"/>
                    </a:lnTo>
                    <a:lnTo>
                      <a:pt x="8" y="5"/>
                    </a:lnTo>
                    <a:lnTo>
                      <a:pt x="4" y="7"/>
                    </a:lnTo>
                    <a:lnTo>
                      <a:pt x="0" y="1"/>
                    </a:lnTo>
                    <a:close/>
                  </a:path>
                </a:pathLst>
              </a:custGeom>
              <a:solidFill>
                <a:srgbClr val="32C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8" name="Line 953"/>
              <p:cNvSpPr>
                <a:spLocks noChangeShapeType="1"/>
              </p:cNvSpPr>
              <p:nvPr/>
            </p:nvSpPr>
            <p:spPr bwMode="auto">
              <a:xfrm>
                <a:off x="1521" y="1610"/>
                <a:ext cx="4" cy="6"/>
              </a:xfrm>
              <a:prstGeom prst="line">
                <a:avLst/>
              </a:prstGeom>
              <a:noFill/>
              <a:ln w="0">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9" name="Freeform 954"/>
              <p:cNvSpPr>
                <a:spLocks/>
              </p:cNvSpPr>
              <p:nvPr/>
            </p:nvSpPr>
            <p:spPr bwMode="auto">
              <a:xfrm>
                <a:off x="1525" y="1608"/>
                <a:ext cx="8" cy="6"/>
              </a:xfrm>
              <a:custGeom>
                <a:avLst/>
                <a:gdLst>
                  <a:gd name="T0" fmla="*/ 0 w 8"/>
                  <a:gd name="T1" fmla="*/ 1 h 6"/>
                  <a:gd name="T2" fmla="*/ 4 w 8"/>
                  <a:gd name="T3" fmla="*/ 0 h 6"/>
                  <a:gd name="T4" fmla="*/ 8 w 8"/>
                  <a:gd name="T5" fmla="*/ 5 h 6"/>
                  <a:gd name="T6" fmla="*/ 4 w 8"/>
                  <a:gd name="T7" fmla="*/ 6 h 6"/>
                  <a:gd name="T8" fmla="*/ 0 w 8"/>
                  <a:gd name="T9" fmla="*/ 1 h 6"/>
                </a:gdLst>
                <a:ahLst/>
                <a:cxnLst>
                  <a:cxn ang="0">
                    <a:pos x="T0" y="T1"/>
                  </a:cxn>
                  <a:cxn ang="0">
                    <a:pos x="T2" y="T3"/>
                  </a:cxn>
                  <a:cxn ang="0">
                    <a:pos x="T4" y="T5"/>
                  </a:cxn>
                  <a:cxn ang="0">
                    <a:pos x="T6" y="T7"/>
                  </a:cxn>
                  <a:cxn ang="0">
                    <a:pos x="T8" y="T9"/>
                  </a:cxn>
                </a:cxnLst>
                <a:rect l="0" t="0" r="r" b="b"/>
                <a:pathLst>
                  <a:path w="8" h="6">
                    <a:moveTo>
                      <a:pt x="0" y="1"/>
                    </a:moveTo>
                    <a:lnTo>
                      <a:pt x="4" y="0"/>
                    </a:lnTo>
                    <a:lnTo>
                      <a:pt x="8" y="5"/>
                    </a:lnTo>
                    <a:lnTo>
                      <a:pt x="4" y="6"/>
                    </a:lnTo>
                    <a:lnTo>
                      <a:pt x="0" y="1"/>
                    </a:lnTo>
                    <a:close/>
                  </a:path>
                </a:pathLst>
              </a:custGeom>
              <a:solidFill>
                <a:srgbClr val="32C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0" name="Line 955"/>
              <p:cNvSpPr>
                <a:spLocks noChangeShapeType="1"/>
              </p:cNvSpPr>
              <p:nvPr/>
            </p:nvSpPr>
            <p:spPr bwMode="auto">
              <a:xfrm>
                <a:off x="1525" y="1609"/>
                <a:ext cx="4" cy="5"/>
              </a:xfrm>
              <a:prstGeom prst="line">
                <a:avLst/>
              </a:prstGeom>
              <a:noFill/>
              <a:ln w="0">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1" name="Freeform 956"/>
              <p:cNvSpPr>
                <a:spLocks/>
              </p:cNvSpPr>
              <p:nvPr/>
            </p:nvSpPr>
            <p:spPr bwMode="auto">
              <a:xfrm>
                <a:off x="1529" y="1606"/>
                <a:ext cx="9" cy="7"/>
              </a:xfrm>
              <a:custGeom>
                <a:avLst/>
                <a:gdLst>
                  <a:gd name="T0" fmla="*/ 0 w 9"/>
                  <a:gd name="T1" fmla="*/ 2 h 7"/>
                  <a:gd name="T2" fmla="*/ 5 w 9"/>
                  <a:gd name="T3" fmla="*/ 0 h 7"/>
                  <a:gd name="T4" fmla="*/ 9 w 9"/>
                  <a:gd name="T5" fmla="*/ 5 h 7"/>
                  <a:gd name="T6" fmla="*/ 4 w 9"/>
                  <a:gd name="T7" fmla="*/ 7 h 7"/>
                  <a:gd name="T8" fmla="*/ 0 w 9"/>
                  <a:gd name="T9" fmla="*/ 2 h 7"/>
                </a:gdLst>
                <a:ahLst/>
                <a:cxnLst>
                  <a:cxn ang="0">
                    <a:pos x="T0" y="T1"/>
                  </a:cxn>
                  <a:cxn ang="0">
                    <a:pos x="T2" y="T3"/>
                  </a:cxn>
                  <a:cxn ang="0">
                    <a:pos x="T4" y="T5"/>
                  </a:cxn>
                  <a:cxn ang="0">
                    <a:pos x="T6" y="T7"/>
                  </a:cxn>
                  <a:cxn ang="0">
                    <a:pos x="T8" y="T9"/>
                  </a:cxn>
                </a:cxnLst>
                <a:rect l="0" t="0" r="r" b="b"/>
                <a:pathLst>
                  <a:path w="9" h="7">
                    <a:moveTo>
                      <a:pt x="0" y="2"/>
                    </a:moveTo>
                    <a:lnTo>
                      <a:pt x="5" y="0"/>
                    </a:lnTo>
                    <a:lnTo>
                      <a:pt x="9" y="5"/>
                    </a:lnTo>
                    <a:lnTo>
                      <a:pt x="4" y="7"/>
                    </a:lnTo>
                    <a:lnTo>
                      <a:pt x="0" y="2"/>
                    </a:lnTo>
                    <a:close/>
                  </a:path>
                </a:pathLst>
              </a:custGeom>
              <a:solidFill>
                <a:srgbClr val="32C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2" name="Line 957"/>
              <p:cNvSpPr>
                <a:spLocks noChangeShapeType="1"/>
              </p:cNvSpPr>
              <p:nvPr/>
            </p:nvSpPr>
            <p:spPr bwMode="auto">
              <a:xfrm>
                <a:off x="1529" y="1608"/>
                <a:ext cx="4" cy="5"/>
              </a:xfrm>
              <a:prstGeom prst="line">
                <a:avLst/>
              </a:prstGeom>
              <a:noFill/>
              <a:ln w="0">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3" name="Freeform 958"/>
              <p:cNvSpPr>
                <a:spLocks/>
              </p:cNvSpPr>
              <p:nvPr/>
            </p:nvSpPr>
            <p:spPr bwMode="auto">
              <a:xfrm>
                <a:off x="1534" y="1604"/>
                <a:ext cx="9" cy="7"/>
              </a:xfrm>
              <a:custGeom>
                <a:avLst/>
                <a:gdLst>
                  <a:gd name="T0" fmla="*/ 0 w 9"/>
                  <a:gd name="T1" fmla="*/ 2 h 7"/>
                  <a:gd name="T2" fmla="*/ 4 w 9"/>
                  <a:gd name="T3" fmla="*/ 0 h 7"/>
                  <a:gd name="T4" fmla="*/ 9 w 9"/>
                  <a:gd name="T5" fmla="*/ 6 h 7"/>
                  <a:gd name="T6" fmla="*/ 4 w 9"/>
                  <a:gd name="T7" fmla="*/ 7 h 7"/>
                  <a:gd name="T8" fmla="*/ 0 w 9"/>
                  <a:gd name="T9" fmla="*/ 2 h 7"/>
                </a:gdLst>
                <a:ahLst/>
                <a:cxnLst>
                  <a:cxn ang="0">
                    <a:pos x="T0" y="T1"/>
                  </a:cxn>
                  <a:cxn ang="0">
                    <a:pos x="T2" y="T3"/>
                  </a:cxn>
                  <a:cxn ang="0">
                    <a:pos x="T4" y="T5"/>
                  </a:cxn>
                  <a:cxn ang="0">
                    <a:pos x="T6" y="T7"/>
                  </a:cxn>
                  <a:cxn ang="0">
                    <a:pos x="T8" y="T9"/>
                  </a:cxn>
                </a:cxnLst>
                <a:rect l="0" t="0" r="r" b="b"/>
                <a:pathLst>
                  <a:path w="9" h="7">
                    <a:moveTo>
                      <a:pt x="0" y="2"/>
                    </a:moveTo>
                    <a:lnTo>
                      <a:pt x="4" y="0"/>
                    </a:lnTo>
                    <a:lnTo>
                      <a:pt x="9" y="6"/>
                    </a:lnTo>
                    <a:lnTo>
                      <a:pt x="4" y="7"/>
                    </a:lnTo>
                    <a:lnTo>
                      <a:pt x="0" y="2"/>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4" name="Line 959"/>
              <p:cNvSpPr>
                <a:spLocks noChangeShapeType="1"/>
              </p:cNvSpPr>
              <p:nvPr/>
            </p:nvSpPr>
            <p:spPr bwMode="auto">
              <a:xfrm>
                <a:off x="1534" y="1606"/>
                <a:ext cx="4" cy="5"/>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5" name="Freeform 960"/>
              <p:cNvSpPr>
                <a:spLocks/>
              </p:cNvSpPr>
              <p:nvPr/>
            </p:nvSpPr>
            <p:spPr bwMode="auto">
              <a:xfrm>
                <a:off x="1538" y="1603"/>
                <a:ext cx="10" cy="7"/>
              </a:xfrm>
              <a:custGeom>
                <a:avLst/>
                <a:gdLst>
                  <a:gd name="T0" fmla="*/ 0 w 10"/>
                  <a:gd name="T1" fmla="*/ 1 h 7"/>
                  <a:gd name="T2" fmla="*/ 6 w 10"/>
                  <a:gd name="T3" fmla="*/ 0 h 7"/>
                  <a:gd name="T4" fmla="*/ 10 w 10"/>
                  <a:gd name="T5" fmla="*/ 5 h 7"/>
                  <a:gd name="T6" fmla="*/ 5 w 10"/>
                  <a:gd name="T7" fmla="*/ 7 h 7"/>
                  <a:gd name="T8" fmla="*/ 0 w 10"/>
                  <a:gd name="T9" fmla="*/ 1 h 7"/>
                </a:gdLst>
                <a:ahLst/>
                <a:cxnLst>
                  <a:cxn ang="0">
                    <a:pos x="T0" y="T1"/>
                  </a:cxn>
                  <a:cxn ang="0">
                    <a:pos x="T2" y="T3"/>
                  </a:cxn>
                  <a:cxn ang="0">
                    <a:pos x="T4" y="T5"/>
                  </a:cxn>
                  <a:cxn ang="0">
                    <a:pos x="T6" y="T7"/>
                  </a:cxn>
                  <a:cxn ang="0">
                    <a:pos x="T8" y="T9"/>
                  </a:cxn>
                </a:cxnLst>
                <a:rect l="0" t="0" r="r" b="b"/>
                <a:pathLst>
                  <a:path w="10" h="7">
                    <a:moveTo>
                      <a:pt x="0" y="1"/>
                    </a:moveTo>
                    <a:lnTo>
                      <a:pt x="6" y="0"/>
                    </a:lnTo>
                    <a:lnTo>
                      <a:pt x="10" y="5"/>
                    </a:lnTo>
                    <a:lnTo>
                      <a:pt x="5" y="7"/>
                    </a:lnTo>
                    <a:lnTo>
                      <a:pt x="0" y="1"/>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6" name="Line 961"/>
              <p:cNvSpPr>
                <a:spLocks noChangeShapeType="1"/>
              </p:cNvSpPr>
              <p:nvPr/>
            </p:nvSpPr>
            <p:spPr bwMode="auto">
              <a:xfrm>
                <a:off x="1538" y="1604"/>
                <a:ext cx="5" cy="6"/>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7" name="Freeform 962"/>
              <p:cNvSpPr>
                <a:spLocks/>
              </p:cNvSpPr>
              <p:nvPr/>
            </p:nvSpPr>
            <p:spPr bwMode="auto">
              <a:xfrm>
                <a:off x="1544" y="1601"/>
                <a:ext cx="10" cy="7"/>
              </a:xfrm>
              <a:custGeom>
                <a:avLst/>
                <a:gdLst>
                  <a:gd name="T0" fmla="*/ 0 w 10"/>
                  <a:gd name="T1" fmla="*/ 2 h 7"/>
                  <a:gd name="T2" fmla="*/ 6 w 10"/>
                  <a:gd name="T3" fmla="*/ 0 h 7"/>
                  <a:gd name="T4" fmla="*/ 10 w 10"/>
                  <a:gd name="T5" fmla="*/ 5 h 7"/>
                  <a:gd name="T6" fmla="*/ 4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6" y="0"/>
                    </a:lnTo>
                    <a:lnTo>
                      <a:pt x="10" y="5"/>
                    </a:lnTo>
                    <a:lnTo>
                      <a:pt x="4" y="7"/>
                    </a:lnTo>
                    <a:lnTo>
                      <a:pt x="0" y="2"/>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8" name="Line 963"/>
              <p:cNvSpPr>
                <a:spLocks noChangeShapeType="1"/>
              </p:cNvSpPr>
              <p:nvPr/>
            </p:nvSpPr>
            <p:spPr bwMode="auto">
              <a:xfrm>
                <a:off x="1544" y="1603"/>
                <a:ext cx="4" cy="5"/>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9" name="Freeform 964"/>
              <p:cNvSpPr>
                <a:spLocks/>
              </p:cNvSpPr>
              <p:nvPr/>
            </p:nvSpPr>
            <p:spPr bwMode="auto">
              <a:xfrm>
                <a:off x="1550" y="1599"/>
                <a:ext cx="10" cy="7"/>
              </a:xfrm>
              <a:custGeom>
                <a:avLst/>
                <a:gdLst>
                  <a:gd name="T0" fmla="*/ 0 w 10"/>
                  <a:gd name="T1" fmla="*/ 2 h 7"/>
                  <a:gd name="T2" fmla="*/ 6 w 10"/>
                  <a:gd name="T3" fmla="*/ 0 h 7"/>
                  <a:gd name="T4" fmla="*/ 10 w 10"/>
                  <a:gd name="T5" fmla="*/ 5 h 7"/>
                  <a:gd name="T6" fmla="*/ 4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6" y="0"/>
                    </a:lnTo>
                    <a:lnTo>
                      <a:pt x="10" y="5"/>
                    </a:lnTo>
                    <a:lnTo>
                      <a:pt x="4" y="7"/>
                    </a:lnTo>
                    <a:lnTo>
                      <a:pt x="0" y="2"/>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0" name="Line 965"/>
              <p:cNvSpPr>
                <a:spLocks noChangeShapeType="1"/>
              </p:cNvSpPr>
              <p:nvPr/>
            </p:nvSpPr>
            <p:spPr bwMode="auto">
              <a:xfrm>
                <a:off x="1550" y="1601"/>
                <a:ext cx="4" cy="5"/>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1" name="Freeform 966"/>
              <p:cNvSpPr>
                <a:spLocks/>
              </p:cNvSpPr>
              <p:nvPr/>
            </p:nvSpPr>
            <p:spPr bwMode="auto">
              <a:xfrm>
                <a:off x="1556" y="1597"/>
                <a:ext cx="10" cy="7"/>
              </a:xfrm>
              <a:custGeom>
                <a:avLst/>
                <a:gdLst>
                  <a:gd name="T0" fmla="*/ 0 w 10"/>
                  <a:gd name="T1" fmla="*/ 2 h 7"/>
                  <a:gd name="T2" fmla="*/ 6 w 10"/>
                  <a:gd name="T3" fmla="*/ 0 h 7"/>
                  <a:gd name="T4" fmla="*/ 10 w 10"/>
                  <a:gd name="T5" fmla="*/ 5 h 7"/>
                  <a:gd name="T6" fmla="*/ 4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6" y="0"/>
                    </a:lnTo>
                    <a:lnTo>
                      <a:pt x="10" y="5"/>
                    </a:lnTo>
                    <a:lnTo>
                      <a:pt x="4" y="7"/>
                    </a:lnTo>
                    <a:lnTo>
                      <a:pt x="0" y="2"/>
                    </a:lnTo>
                    <a:close/>
                  </a:path>
                </a:pathLst>
              </a:custGeom>
              <a:solidFill>
                <a:srgbClr val="32C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2" name="Line 967"/>
              <p:cNvSpPr>
                <a:spLocks noChangeShapeType="1"/>
              </p:cNvSpPr>
              <p:nvPr/>
            </p:nvSpPr>
            <p:spPr bwMode="auto">
              <a:xfrm>
                <a:off x="1556" y="1599"/>
                <a:ext cx="4" cy="5"/>
              </a:xfrm>
              <a:prstGeom prst="line">
                <a:avLst/>
              </a:prstGeom>
              <a:noFill/>
              <a:ln w="0">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3" name="Freeform 968"/>
              <p:cNvSpPr>
                <a:spLocks/>
              </p:cNvSpPr>
              <p:nvPr/>
            </p:nvSpPr>
            <p:spPr bwMode="auto">
              <a:xfrm>
                <a:off x="1562" y="1594"/>
                <a:ext cx="10" cy="8"/>
              </a:xfrm>
              <a:custGeom>
                <a:avLst/>
                <a:gdLst>
                  <a:gd name="T0" fmla="*/ 0 w 10"/>
                  <a:gd name="T1" fmla="*/ 3 h 8"/>
                  <a:gd name="T2" fmla="*/ 6 w 10"/>
                  <a:gd name="T3" fmla="*/ 0 h 8"/>
                  <a:gd name="T4" fmla="*/ 10 w 10"/>
                  <a:gd name="T5" fmla="*/ 6 h 8"/>
                  <a:gd name="T6" fmla="*/ 4 w 10"/>
                  <a:gd name="T7" fmla="*/ 8 h 8"/>
                  <a:gd name="T8" fmla="*/ 0 w 10"/>
                  <a:gd name="T9" fmla="*/ 3 h 8"/>
                </a:gdLst>
                <a:ahLst/>
                <a:cxnLst>
                  <a:cxn ang="0">
                    <a:pos x="T0" y="T1"/>
                  </a:cxn>
                  <a:cxn ang="0">
                    <a:pos x="T2" y="T3"/>
                  </a:cxn>
                  <a:cxn ang="0">
                    <a:pos x="T4" y="T5"/>
                  </a:cxn>
                  <a:cxn ang="0">
                    <a:pos x="T6" y="T7"/>
                  </a:cxn>
                  <a:cxn ang="0">
                    <a:pos x="T8" y="T9"/>
                  </a:cxn>
                </a:cxnLst>
                <a:rect l="0" t="0" r="r" b="b"/>
                <a:pathLst>
                  <a:path w="10" h="8">
                    <a:moveTo>
                      <a:pt x="0" y="3"/>
                    </a:moveTo>
                    <a:lnTo>
                      <a:pt x="6" y="0"/>
                    </a:lnTo>
                    <a:lnTo>
                      <a:pt x="10" y="6"/>
                    </a:lnTo>
                    <a:lnTo>
                      <a:pt x="4" y="8"/>
                    </a:lnTo>
                    <a:lnTo>
                      <a:pt x="0" y="3"/>
                    </a:lnTo>
                    <a:close/>
                  </a:path>
                </a:pathLst>
              </a:custGeom>
              <a:solidFill>
                <a:srgbClr val="32C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4" name="Line 969"/>
              <p:cNvSpPr>
                <a:spLocks noChangeShapeType="1"/>
              </p:cNvSpPr>
              <p:nvPr/>
            </p:nvSpPr>
            <p:spPr bwMode="auto">
              <a:xfrm>
                <a:off x="1562" y="1597"/>
                <a:ext cx="4" cy="5"/>
              </a:xfrm>
              <a:prstGeom prst="line">
                <a:avLst/>
              </a:prstGeom>
              <a:noFill/>
              <a:ln w="0">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5" name="Freeform 970"/>
              <p:cNvSpPr>
                <a:spLocks/>
              </p:cNvSpPr>
              <p:nvPr/>
            </p:nvSpPr>
            <p:spPr bwMode="auto">
              <a:xfrm>
                <a:off x="1568" y="1590"/>
                <a:ext cx="18" cy="10"/>
              </a:xfrm>
              <a:custGeom>
                <a:avLst/>
                <a:gdLst>
                  <a:gd name="T0" fmla="*/ 0 w 18"/>
                  <a:gd name="T1" fmla="*/ 4 h 10"/>
                  <a:gd name="T2" fmla="*/ 14 w 18"/>
                  <a:gd name="T3" fmla="*/ 0 h 10"/>
                  <a:gd name="T4" fmla="*/ 18 w 18"/>
                  <a:gd name="T5" fmla="*/ 5 h 10"/>
                  <a:gd name="T6" fmla="*/ 4 w 18"/>
                  <a:gd name="T7" fmla="*/ 10 h 10"/>
                  <a:gd name="T8" fmla="*/ 0 w 18"/>
                  <a:gd name="T9" fmla="*/ 4 h 10"/>
                </a:gdLst>
                <a:ahLst/>
                <a:cxnLst>
                  <a:cxn ang="0">
                    <a:pos x="T0" y="T1"/>
                  </a:cxn>
                  <a:cxn ang="0">
                    <a:pos x="T2" y="T3"/>
                  </a:cxn>
                  <a:cxn ang="0">
                    <a:pos x="T4" y="T5"/>
                  </a:cxn>
                  <a:cxn ang="0">
                    <a:pos x="T6" y="T7"/>
                  </a:cxn>
                  <a:cxn ang="0">
                    <a:pos x="T8" y="T9"/>
                  </a:cxn>
                </a:cxnLst>
                <a:rect l="0" t="0" r="r" b="b"/>
                <a:pathLst>
                  <a:path w="18" h="10">
                    <a:moveTo>
                      <a:pt x="0" y="4"/>
                    </a:moveTo>
                    <a:lnTo>
                      <a:pt x="14" y="0"/>
                    </a:lnTo>
                    <a:lnTo>
                      <a:pt x="18" y="5"/>
                    </a:lnTo>
                    <a:lnTo>
                      <a:pt x="4" y="10"/>
                    </a:lnTo>
                    <a:lnTo>
                      <a:pt x="0" y="4"/>
                    </a:lnTo>
                    <a:close/>
                  </a:path>
                </a:pathLst>
              </a:custGeom>
              <a:solidFill>
                <a:srgbClr val="32C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6" name="Line 971"/>
              <p:cNvSpPr>
                <a:spLocks noChangeShapeType="1"/>
              </p:cNvSpPr>
              <p:nvPr/>
            </p:nvSpPr>
            <p:spPr bwMode="auto">
              <a:xfrm>
                <a:off x="1568" y="1594"/>
                <a:ext cx="4" cy="6"/>
              </a:xfrm>
              <a:prstGeom prst="line">
                <a:avLst/>
              </a:prstGeom>
              <a:noFill/>
              <a:ln w="0">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7" name="Freeform 972"/>
              <p:cNvSpPr>
                <a:spLocks/>
              </p:cNvSpPr>
              <p:nvPr/>
            </p:nvSpPr>
            <p:spPr bwMode="auto">
              <a:xfrm>
                <a:off x="1582" y="1585"/>
                <a:ext cx="18" cy="10"/>
              </a:xfrm>
              <a:custGeom>
                <a:avLst/>
                <a:gdLst>
                  <a:gd name="T0" fmla="*/ 0 w 18"/>
                  <a:gd name="T1" fmla="*/ 5 h 10"/>
                  <a:gd name="T2" fmla="*/ 14 w 18"/>
                  <a:gd name="T3" fmla="*/ 0 h 10"/>
                  <a:gd name="T4" fmla="*/ 18 w 18"/>
                  <a:gd name="T5" fmla="*/ 5 h 10"/>
                  <a:gd name="T6" fmla="*/ 4 w 18"/>
                  <a:gd name="T7" fmla="*/ 10 h 10"/>
                  <a:gd name="T8" fmla="*/ 0 w 18"/>
                  <a:gd name="T9" fmla="*/ 5 h 10"/>
                </a:gdLst>
                <a:ahLst/>
                <a:cxnLst>
                  <a:cxn ang="0">
                    <a:pos x="T0" y="T1"/>
                  </a:cxn>
                  <a:cxn ang="0">
                    <a:pos x="T2" y="T3"/>
                  </a:cxn>
                  <a:cxn ang="0">
                    <a:pos x="T4" y="T5"/>
                  </a:cxn>
                  <a:cxn ang="0">
                    <a:pos x="T6" y="T7"/>
                  </a:cxn>
                  <a:cxn ang="0">
                    <a:pos x="T8" y="T9"/>
                  </a:cxn>
                </a:cxnLst>
                <a:rect l="0" t="0" r="r" b="b"/>
                <a:pathLst>
                  <a:path w="18" h="10">
                    <a:moveTo>
                      <a:pt x="0" y="5"/>
                    </a:moveTo>
                    <a:lnTo>
                      <a:pt x="14" y="0"/>
                    </a:lnTo>
                    <a:lnTo>
                      <a:pt x="18" y="5"/>
                    </a:lnTo>
                    <a:lnTo>
                      <a:pt x="4" y="10"/>
                    </a:lnTo>
                    <a:lnTo>
                      <a:pt x="0" y="5"/>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8" name="Line 973"/>
              <p:cNvSpPr>
                <a:spLocks noChangeShapeType="1"/>
              </p:cNvSpPr>
              <p:nvPr/>
            </p:nvSpPr>
            <p:spPr bwMode="auto">
              <a:xfrm>
                <a:off x="1582" y="1590"/>
                <a:ext cx="4" cy="5"/>
              </a:xfrm>
              <a:prstGeom prst="line">
                <a:avLst/>
              </a:prstGeom>
              <a:noFill/>
              <a:ln w="0">
                <a:solidFill>
                  <a:srgbClr val="33CC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9" name="Freeform 974"/>
              <p:cNvSpPr>
                <a:spLocks/>
              </p:cNvSpPr>
              <p:nvPr/>
            </p:nvSpPr>
            <p:spPr bwMode="auto">
              <a:xfrm>
                <a:off x="1596" y="1579"/>
                <a:ext cx="18" cy="11"/>
              </a:xfrm>
              <a:custGeom>
                <a:avLst/>
                <a:gdLst>
                  <a:gd name="T0" fmla="*/ 0 w 18"/>
                  <a:gd name="T1" fmla="*/ 6 h 11"/>
                  <a:gd name="T2" fmla="*/ 14 w 18"/>
                  <a:gd name="T3" fmla="*/ 0 h 11"/>
                  <a:gd name="T4" fmla="*/ 18 w 18"/>
                  <a:gd name="T5" fmla="*/ 5 h 11"/>
                  <a:gd name="T6" fmla="*/ 4 w 18"/>
                  <a:gd name="T7" fmla="*/ 11 h 11"/>
                  <a:gd name="T8" fmla="*/ 0 w 18"/>
                  <a:gd name="T9" fmla="*/ 6 h 11"/>
                </a:gdLst>
                <a:ahLst/>
                <a:cxnLst>
                  <a:cxn ang="0">
                    <a:pos x="T0" y="T1"/>
                  </a:cxn>
                  <a:cxn ang="0">
                    <a:pos x="T2" y="T3"/>
                  </a:cxn>
                  <a:cxn ang="0">
                    <a:pos x="T4" y="T5"/>
                  </a:cxn>
                  <a:cxn ang="0">
                    <a:pos x="T6" y="T7"/>
                  </a:cxn>
                  <a:cxn ang="0">
                    <a:pos x="T8" y="T9"/>
                  </a:cxn>
                </a:cxnLst>
                <a:rect l="0" t="0" r="r" b="b"/>
                <a:pathLst>
                  <a:path w="18" h="11">
                    <a:moveTo>
                      <a:pt x="0" y="6"/>
                    </a:moveTo>
                    <a:lnTo>
                      <a:pt x="14" y="0"/>
                    </a:lnTo>
                    <a:lnTo>
                      <a:pt x="18" y="5"/>
                    </a:lnTo>
                    <a:lnTo>
                      <a:pt x="4" y="11"/>
                    </a:lnTo>
                    <a:lnTo>
                      <a:pt x="0" y="6"/>
                    </a:lnTo>
                    <a:close/>
                  </a:path>
                </a:pathLst>
              </a:custGeom>
              <a:solidFill>
                <a:srgbClr val="33C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0" name="Line 975"/>
              <p:cNvSpPr>
                <a:spLocks noChangeShapeType="1"/>
              </p:cNvSpPr>
              <p:nvPr/>
            </p:nvSpPr>
            <p:spPr bwMode="auto">
              <a:xfrm>
                <a:off x="1596" y="1585"/>
                <a:ext cx="4" cy="5"/>
              </a:xfrm>
              <a:prstGeom prst="line">
                <a:avLst/>
              </a:prstGeom>
              <a:noFill/>
              <a:ln w="0">
                <a:solidFill>
                  <a:srgbClr val="33CE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1" name="Freeform 976"/>
              <p:cNvSpPr>
                <a:spLocks/>
              </p:cNvSpPr>
              <p:nvPr/>
            </p:nvSpPr>
            <p:spPr bwMode="auto">
              <a:xfrm>
                <a:off x="1610" y="1572"/>
                <a:ext cx="19" cy="12"/>
              </a:xfrm>
              <a:custGeom>
                <a:avLst/>
                <a:gdLst>
                  <a:gd name="T0" fmla="*/ 0 w 19"/>
                  <a:gd name="T1" fmla="*/ 7 h 12"/>
                  <a:gd name="T2" fmla="*/ 15 w 19"/>
                  <a:gd name="T3" fmla="*/ 0 h 12"/>
                  <a:gd name="T4" fmla="*/ 19 w 19"/>
                  <a:gd name="T5" fmla="*/ 5 h 12"/>
                  <a:gd name="T6" fmla="*/ 4 w 19"/>
                  <a:gd name="T7" fmla="*/ 12 h 12"/>
                  <a:gd name="T8" fmla="*/ 0 w 19"/>
                  <a:gd name="T9" fmla="*/ 7 h 12"/>
                </a:gdLst>
                <a:ahLst/>
                <a:cxnLst>
                  <a:cxn ang="0">
                    <a:pos x="T0" y="T1"/>
                  </a:cxn>
                  <a:cxn ang="0">
                    <a:pos x="T2" y="T3"/>
                  </a:cxn>
                  <a:cxn ang="0">
                    <a:pos x="T4" y="T5"/>
                  </a:cxn>
                  <a:cxn ang="0">
                    <a:pos x="T6" y="T7"/>
                  </a:cxn>
                  <a:cxn ang="0">
                    <a:pos x="T8" y="T9"/>
                  </a:cxn>
                </a:cxnLst>
                <a:rect l="0" t="0" r="r" b="b"/>
                <a:pathLst>
                  <a:path w="19" h="12">
                    <a:moveTo>
                      <a:pt x="0" y="7"/>
                    </a:moveTo>
                    <a:lnTo>
                      <a:pt x="15" y="0"/>
                    </a:lnTo>
                    <a:lnTo>
                      <a:pt x="19" y="5"/>
                    </a:lnTo>
                    <a:lnTo>
                      <a:pt x="4" y="12"/>
                    </a:lnTo>
                    <a:lnTo>
                      <a:pt x="0" y="7"/>
                    </a:lnTo>
                    <a:close/>
                  </a:path>
                </a:pathLst>
              </a:custGeom>
              <a:solidFill>
                <a:srgbClr val="34D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2" name="Line 977"/>
              <p:cNvSpPr>
                <a:spLocks noChangeShapeType="1"/>
              </p:cNvSpPr>
              <p:nvPr/>
            </p:nvSpPr>
            <p:spPr bwMode="auto">
              <a:xfrm>
                <a:off x="1610" y="1579"/>
                <a:ext cx="4" cy="5"/>
              </a:xfrm>
              <a:prstGeom prst="line">
                <a:avLst/>
              </a:prstGeom>
              <a:noFill/>
              <a:ln w="0">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3" name="Freeform 978"/>
              <p:cNvSpPr>
                <a:spLocks/>
              </p:cNvSpPr>
              <p:nvPr/>
            </p:nvSpPr>
            <p:spPr bwMode="auto">
              <a:xfrm>
                <a:off x="1625" y="1569"/>
                <a:ext cx="11" cy="8"/>
              </a:xfrm>
              <a:custGeom>
                <a:avLst/>
                <a:gdLst>
                  <a:gd name="T0" fmla="*/ 0 w 11"/>
                  <a:gd name="T1" fmla="*/ 3 h 8"/>
                  <a:gd name="T2" fmla="*/ 7 w 11"/>
                  <a:gd name="T3" fmla="*/ 0 h 8"/>
                  <a:gd name="T4" fmla="*/ 11 w 11"/>
                  <a:gd name="T5" fmla="*/ 5 h 8"/>
                  <a:gd name="T6" fmla="*/ 4 w 11"/>
                  <a:gd name="T7" fmla="*/ 8 h 8"/>
                  <a:gd name="T8" fmla="*/ 0 w 11"/>
                  <a:gd name="T9" fmla="*/ 3 h 8"/>
                </a:gdLst>
                <a:ahLst/>
                <a:cxnLst>
                  <a:cxn ang="0">
                    <a:pos x="T0" y="T1"/>
                  </a:cxn>
                  <a:cxn ang="0">
                    <a:pos x="T2" y="T3"/>
                  </a:cxn>
                  <a:cxn ang="0">
                    <a:pos x="T4" y="T5"/>
                  </a:cxn>
                  <a:cxn ang="0">
                    <a:pos x="T6" y="T7"/>
                  </a:cxn>
                  <a:cxn ang="0">
                    <a:pos x="T8" y="T9"/>
                  </a:cxn>
                </a:cxnLst>
                <a:rect l="0" t="0" r="r" b="b"/>
                <a:pathLst>
                  <a:path w="11" h="8">
                    <a:moveTo>
                      <a:pt x="0" y="3"/>
                    </a:moveTo>
                    <a:lnTo>
                      <a:pt x="7" y="0"/>
                    </a:lnTo>
                    <a:lnTo>
                      <a:pt x="11" y="5"/>
                    </a:lnTo>
                    <a:lnTo>
                      <a:pt x="4" y="8"/>
                    </a:lnTo>
                    <a:lnTo>
                      <a:pt x="0" y="3"/>
                    </a:lnTo>
                    <a:close/>
                  </a:path>
                </a:pathLst>
              </a:custGeom>
              <a:solidFill>
                <a:srgbClr val="34D3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4" name="Line 979"/>
              <p:cNvSpPr>
                <a:spLocks noChangeShapeType="1"/>
              </p:cNvSpPr>
              <p:nvPr/>
            </p:nvSpPr>
            <p:spPr bwMode="auto">
              <a:xfrm>
                <a:off x="1625" y="1572"/>
                <a:ext cx="4" cy="5"/>
              </a:xfrm>
              <a:prstGeom prst="line">
                <a:avLst/>
              </a:prstGeom>
              <a:noFill/>
              <a:ln w="0">
                <a:solidFill>
                  <a:srgbClr val="34D3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5" name="Freeform 980"/>
              <p:cNvSpPr>
                <a:spLocks/>
              </p:cNvSpPr>
              <p:nvPr/>
            </p:nvSpPr>
            <p:spPr bwMode="auto">
              <a:xfrm>
                <a:off x="1632" y="1565"/>
                <a:ext cx="12" cy="9"/>
              </a:xfrm>
              <a:custGeom>
                <a:avLst/>
                <a:gdLst>
                  <a:gd name="T0" fmla="*/ 0 w 12"/>
                  <a:gd name="T1" fmla="*/ 4 h 9"/>
                  <a:gd name="T2" fmla="*/ 8 w 12"/>
                  <a:gd name="T3" fmla="*/ 0 h 9"/>
                  <a:gd name="T4" fmla="*/ 12 w 12"/>
                  <a:gd name="T5" fmla="*/ 5 h 9"/>
                  <a:gd name="T6" fmla="*/ 4 w 12"/>
                  <a:gd name="T7" fmla="*/ 9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lnTo>
                      <a:pt x="8" y="0"/>
                    </a:lnTo>
                    <a:lnTo>
                      <a:pt x="12" y="5"/>
                    </a:lnTo>
                    <a:lnTo>
                      <a:pt x="4" y="9"/>
                    </a:lnTo>
                    <a:lnTo>
                      <a:pt x="0" y="4"/>
                    </a:lnTo>
                    <a:close/>
                  </a:path>
                </a:pathLst>
              </a:custGeom>
              <a:solidFill>
                <a:srgbClr val="35D5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6" name="Line 981"/>
              <p:cNvSpPr>
                <a:spLocks noChangeShapeType="1"/>
              </p:cNvSpPr>
              <p:nvPr/>
            </p:nvSpPr>
            <p:spPr bwMode="auto">
              <a:xfrm>
                <a:off x="1632" y="1569"/>
                <a:ext cx="4" cy="5"/>
              </a:xfrm>
              <a:prstGeom prst="line">
                <a:avLst/>
              </a:prstGeom>
              <a:noFill/>
              <a:ln w="0">
                <a:solidFill>
                  <a:srgbClr val="35D5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7" name="Freeform 982"/>
              <p:cNvSpPr>
                <a:spLocks/>
              </p:cNvSpPr>
              <p:nvPr/>
            </p:nvSpPr>
            <p:spPr bwMode="auto">
              <a:xfrm>
                <a:off x="1640" y="1561"/>
                <a:ext cx="11" cy="9"/>
              </a:xfrm>
              <a:custGeom>
                <a:avLst/>
                <a:gdLst>
                  <a:gd name="T0" fmla="*/ 0 w 11"/>
                  <a:gd name="T1" fmla="*/ 4 h 9"/>
                  <a:gd name="T2" fmla="*/ 7 w 11"/>
                  <a:gd name="T3" fmla="*/ 0 h 9"/>
                  <a:gd name="T4" fmla="*/ 11 w 11"/>
                  <a:gd name="T5" fmla="*/ 5 h 9"/>
                  <a:gd name="T6" fmla="*/ 4 w 11"/>
                  <a:gd name="T7" fmla="*/ 9 h 9"/>
                  <a:gd name="T8" fmla="*/ 0 w 11"/>
                  <a:gd name="T9" fmla="*/ 4 h 9"/>
                </a:gdLst>
                <a:ahLst/>
                <a:cxnLst>
                  <a:cxn ang="0">
                    <a:pos x="T0" y="T1"/>
                  </a:cxn>
                  <a:cxn ang="0">
                    <a:pos x="T2" y="T3"/>
                  </a:cxn>
                  <a:cxn ang="0">
                    <a:pos x="T4" y="T5"/>
                  </a:cxn>
                  <a:cxn ang="0">
                    <a:pos x="T6" y="T7"/>
                  </a:cxn>
                  <a:cxn ang="0">
                    <a:pos x="T8" y="T9"/>
                  </a:cxn>
                </a:cxnLst>
                <a:rect l="0" t="0" r="r" b="b"/>
                <a:pathLst>
                  <a:path w="11" h="9">
                    <a:moveTo>
                      <a:pt x="0" y="4"/>
                    </a:moveTo>
                    <a:lnTo>
                      <a:pt x="7" y="0"/>
                    </a:lnTo>
                    <a:lnTo>
                      <a:pt x="11" y="5"/>
                    </a:lnTo>
                    <a:lnTo>
                      <a:pt x="4" y="9"/>
                    </a:lnTo>
                    <a:lnTo>
                      <a:pt x="0" y="4"/>
                    </a:lnTo>
                    <a:close/>
                  </a:path>
                </a:pathLst>
              </a:custGeom>
              <a:solidFill>
                <a:srgbClr val="35D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8" name="Line 983"/>
              <p:cNvSpPr>
                <a:spLocks noChangeShapeType="1"/>
              </p:cNvSpPr>
              <p:nvPr/>
            </p:nvSpPr>
            <p:spPr bwMode="auto">
              <a:xfrm>
                <a:off x="1640" y="1565"/>
                <a:ext cx="4" cy="5"/>
              </a:xfrm>
              <a:prstGeom prst="line">
                <a:avLst/>
              </a:prstGeom>
              <a:noFill/>
              <a:ln w="0">
                <a:solidFill>
                  <a:srgbClr val="35D7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9" name="Freeform 984"/>
              <p:cNvSpPr>
                <a:spLocks/>
              </p:cNvSpPr>
              <p:nvPr/>
            </p:nvSpPr>
            <p:spPr bwMode="auto">
              <a:xfrm>
                <a:off x="1647" y="1557"/>
                <a:ext cx="11" cy="9"/>
              </a:xfrm>
              <a:custGeom>
                <a:avLst/>
                <a:gdLst>
                  <a:gd name="T0" fmla="*/ 0 w 11"/>
                  <a:gd name="T1" fmla="*/ 4 h 9"/>
                  <a:gd name="T2" fmla="*/ 8 w 11"/>
                  <a:gd name="T3" fmla="*/ 0 h 9"/>
                  <a:gd name="T4" fmla="*/ 11 w 11"/>
                  <a:gd name="T5" fmla="*/ 5 h 9"/>
                  <a:gd name="T6" fmla="*/ 4 w 11"/>
                  <a:gd name="T7" fmla="*/ 9 h 9"/>
                  <a:gd name="T8" fmla="*/ 0 w 11"/>
                  <a:gd name="T9" fmla="*/ 4 h 9"/>
                </a:gdLst>
                <a:ahLst/>
                <a:cxnLst>
                  <a:cxn ang="0">
                    <a:pos x="T0" y="T1"/>
                  </a:cxn>
                  <a:cxn ang="0">
                    <a:pos x="T2" y="T3"/>
                  </a:cxn>
                  <a:cxn ang="0">
                    <a:pos x="T4" y="T5"/>
                  </a:cxn>
                  <a:cxn ang="0">
                    <a:pos x="T6" y="T7"/>
                  </a:cxn>
                  <a:cxn ang="0">
                    <a:pos x="T8" y="T9"/>
                  </a:cxn>
                </a:cxnLst>
                <a:rect l="0" t="0" r="r" b="b"/>
                <a:pathLst>
                  <a:path w="11" h="9">
                    <a:moveTo>
                      <a:pt x="0" y="4"/>
                    </a:moveTo>
                    <a:lnTo>
                      <a:pt x="8" y="0"/>
                    </a:lnTo>
                    <a:lnTo>
                      <a:pt x="11" y="5"/>
                    </a:lnTo>
                    <a:lnTo>
                      <a:pt x="4" y="9"/>
                    </a:lnTo>
                    <a:lnTo>
                      <a:pt x="0" y="4"/>
                    </a:lnTo>
                    <a:close/>
                  </a:path>
                </a:pathLst>
              </a:custGeom>
              <a:solidFill>
                <a:srgbClr val="36D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0" name="Line 985"/>
              <p:cNvSpPr>
                <a:spLocks noChangeShapeType="1"/>
              </p:cNvSpPr>
              <p:nvPr/>
            </p:nvSpPr>
            <p:spPr bwMode="auto">
              <a:xfrm>
                <a:off x="1647" y="1561"/>
                <a:ext cx="4" cy="5"/>
              </a:xfrm>
              <a:prstGeom prst="line">
                <a:avLst/>
              </a:prstGeom>
              <a:noFill/>
              <a:ln w="0">
                <a:solidFill>
                  <a:srgbClr val="36D9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1" name="Freeform 986"/>
              <p:cNvSpPr>
                <a:spLocks/>
              </p:cNvSpPr>
              <p:nvPr/>
            </p:nvSpPr>
            <p:spPr bwMode="auto">
              <a:xfrm>
                <a:off x="1655" y="1552"/>
                <a:ext cx="11" cy="10"/>
              </a:xfrm>
              <a:custGeom>
                <a:avLst/>
                <a:gdLst>
                  <a:gd name="T0" fmla="*/ 0 w 11"/>
                  <a:gd name="T1" fmla="*/ 5 h 10"/>
                  <a:gd name="T2" fmla="*/ 7 w 11"/>
                  <a:gd name="T3" fmla="*/ 0 h 10"/>
                  <a:gd name="T4" fmla="*/ 11 w 11"/>
                  <a:gd name="T5" fmla="*/ 6 h 10"/>
                  <a:gd name="T6" fmla="*/ 3 w 11"/>
                  <a:gd name="T7" fmla="*/ 10 h 10"/>
                  <a:gd name="T8" fmla="*/ 0 w 11"/>
                  <a:gd name="T9" fmla="*/ 5 h 10"/>
                </a:gdLst>
                <a:ahLst/>
                <a:cxnLst>
                  <a:cxn ang="0">
                    <a:pos x="T0" y="T1"/>
                  </a:cxn>
                  <a:cxn ang="0">
                    <a:pos x="T2" y="T3"/>
                  </a:cxn>
                  <a:cxn ang="0">
                    <a:pos x="T4" y="T5"/>
                  </a:cxn>
                  <a:cxn ang="0">
                    <a:pos x="T6" y="T7"/>
                  </a:cxn>
                  <a:cxn ang="0">
                    <a:pos x="T8" y="T9"/>
                  </a:cxn>
                </a:cxnLst>
                <a:rect l="0" t="0" r="r" b="b"/>
                <a:pathLst>
                  <a:path w="11" h="10">
                    <a:moveTo>
                      <a:pt x="0" y="5"/>
                    </a:moveTo>
                    <a:lnTo>
                      <a:pt x="7" y="0"/>
                    </a:lnTo>
                    <a:lnTo>
                      <a:pt x="11" y="6"/>
                    </a:lnTo>
                    <a:lnTo>
                      <a:pt x="3" y="10"/>
                    </a:lnTo>
                    <a:lnTo>
                      <a:pt x="0" y="5"/>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 name="Line 987"/>
              <p:cNvSpPr>
                <a:spLocks noChangeShapeType="1"/>
              </p:cNvSpPr>
              <p:nvPr/>
            </p:nvSpPr>
            <p:spPr bwMode="auto">
              <a:xfrm>
                <a:off x="1655" y="1557"/>
                <a:ext cx="3" cy="5"/>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3" name="Freeform 988"/>
              <p:cNvSpPr>
                <a:spLocks/>
              </p:cNvSpPr>
              <p:nvPr/>
            </p:nvSpPr>
            <p:spPr bwMode="auto">
              <a:xfrm>
                <a:off x="1662" y="1548"/>
                <a:ext cx="11" cy="10"/>
              </a:xfrm>
              <a:custGeom>
                <a:avLst/>
                <a:gdLst>
                  <a:gd name="T0" fmla="*/ 0 w 11"/>
                  <a:gd name="T1" fmla="*/ 4 h 10"/>
                  <a:gd name="T2" fmla="*/ 7 w 11"/>
                  <a:gd name="T3" fmla="*/ 0 h 10"/>
                  <a:gd name="T4" fmla="*/ 11 w 11"/>
                  <a:gd name="T5" fmla="*/ 5 h 10"/>
                  <a:gd name="T6" fmla="*/ 4 w 11"/>
                  <a:gd name="T7" fmla="*/ 10 h 10"/>
                  <a:gd name="T8" fmla="*/ 0 w 11"/>
                  <a:gd name="T9" fmla="*/ 4 h 10"/>
                </a:gdLst>
                <a:ahLst/>
                <a:cxnLst>
                  <a:cxn ang="0">
                    <a:pos x="T0" y="T1"/>
                  </a:cxn>
                  <a:cxn ang="0">
                    <a:pos x="T2" y="T3"/>
                  </a:cxn>
                  <a:cxn ang="0">
                    <a:pos x="T4" y="T5"/>
                  </a:cxn>
                  <a:cxn ang="0">
                    <a:pos x="T6" y="T7"/>
                  </a:cxn>
                  <a:cxn ang="0">
                    <a:pos x="T8" y="T9"/>
                  </a:cxn>
                </a:cxnLst>
                <a:rect l="0" t="0" r="r" b="b"/>
                <a:pathLst>
                  <a:path w="11" h="10">
                    <a:moveTo>
                      <a:pt x="0" y="4"/>
                    </a:moveTo>
                    <a:lnTo>
                      <a:pt x="7" y="0"/>
                    </a:lnTo>
                    <a:lnTo>
                      <a:pt x="11" y="5"/>
                    </a:lnTo>
                    <a:lnTo>
                      <a:pt x="4" y="10"/>
                    </a:lnTo>
                    <a:lnTo>
                      <a:pt x="0" y="4"/>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4" name="Line 989"/>
              <p:cNvSpPr>
                <a:spLocks noChangeShapeType="1"/>
              </p:cNvSpPr>
              <p:nvPr/>
            </p:nvSpPr>
            <p:spPr bwMode="auto">
              <a:xfrm>
                <a:off x="1662" y="1552"/>
                <a:ext cx="4"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5" name="Freeform 990"/>
              <p:cNvSpPr>
                <a:spLocks/>
              </p:cNvSpPr>
              <p:nvPr/>
            </p:nvSpPr>
            <p:spPr bwMode="auto">
              <a:xfrm>
                <a:off x="1669" y="1543"/>
                <a:ext cx="11" cy="10"/>
              </a:xfrm>
              <a:custGeom>
                <a:avLst/>
                <a:gdLst>
                  <a:gd name="T0" fmla="*/ 0 w 11"/>
                  <a:gd name="T1" fmla="*/ 5 h 10"/>
                  <a:gd name="T2" fmla="*/ 7 w 11"/>
                  <a:gd name="T3" fmla="*/ 0 h 10"/>
                  <a:gd name="T4" fmla="*/ 11 w 11"/>
                  <a:gd name="T5" fmla="*/ 5 h 10"/>
                  <a:gd name="T6" fmla="*/ 4 w 11"/>
                  <a:gd name="T7" fmla="*/ 10 h 10"/>
                  <a:gd name="T8" fmla="*/ 0 w 11"/>
                  <a:gd name="T9" fmla="*/ 5 h 10"/>
                </a:gdLst>
                <a:ahLst/>
                <a:cxnLst>
                  <a:cxn ang="0">
                    <a:pos x="T0" y="T1"/>
                  </a:cxn>
                  <a:cxn ang="0">
                    <a:pos x="T2" y="T3"/>
                  </a:cxn>
                  <a:cxn ang="0">
                    <a:pos x="T4" y="T5"/>
                  </a:cxn>
                  <a:cxn ang="0">
                    <a:pos x="T6" y="T7"/>
                  </a:cxn>
                  <a:cxn ang="0">
                    <a:pos x="T8" y="T9"/>
                  </a:cxn>
                </a:cxnLst>
                <a:rect l="0" t="0" r="r" b="b"/>
                <a:pathLst>
                  <a:path w="11" h="10">
                    <a:moveTo>
                      <a:pt x="0" y="5"/>
                    </a:moveTo>
                    <a:lnTo>
                      <a:pt x="7" y="0"/>
                    </a:lnTo>
                    <a:lnTo>
                      <a:pt x="11" y="5"/>
                    </a:lnTo>
                    <a:lnTo>
                      <a:pt x="4" y="10"/>
                    </a:lnTo>
                    <a:lnTo>
                      <a:pt x="0" y="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 name="Line 991"/>
              <p:cNvSpPr>
                <a:spLocks noChangeShapeType="1"/>
              </p:cNvSpPr>
              <p:nvPr/>
            </p:nvSpPr>
            <p:spPr bwMode="auto">
              <a:xfrm>
                <a:off x="1669" y="1548"/>
                <a:ext cx="4" cy="5"/>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7" name="Freeform 992"/>
              <p:cNvSpPr>
                <a:spLocks/>
              </p:cNvSpPr>
              <p:nvPr/>
            </p:nvSpPr>
            <p:spPr bwMode="auto">
              <a:xfrm>
                <a:off x="1676" y="1538"/>
                <a:ext cx="11" cy="10"/>
              </a:xfrm>
              <a:custGeom>
                <a:avLst/>
                <a:gdLst>
                  <a:gd name="T0" fmla="*/ 0 w 11"/>
                  <a:gd name="T1" fmla="*/ 5 h 10"/>
                  <a:gd name="T2" fmla="*/ 7 w 11"/>
                  <a:gd name="T3" fmla="*/ 0 h 10"/>
                  <a:gd name="T4" fmla="*/ 11 w 11"/>
                  <a:gd name="T5" fmla="*/ 5 h 10"/>
                  <a:gd name="T6" fmla="*/ 4 w 11"/>
                  <a:gd name="T7" fmla="*/ 10 h 10"/>
                  <a:gd name="T8" fmla="*/ 0 w 11"/>
                  <a:gd name="T9" fmla="*/ 5 h 10"/>
                </a:gdLst>
                <a:ahLst/>
                <a:cxnLst>
                  <a:cxn ang="0">
                    <a:pos x="T0" y="T1"/>
                  </a:cxn>
                  <a:cxn ang="0">
                    <a:pos x="T2" y="T3"/>
                  </a:cxn>
                  <a:cxn ang="0">
                    <a:pos x="T4" y="T5"/>
                  </a:cxn>
                  <a:cxn ang="0">
                    <a:pos x="T6" y="T7"/>
                  </a:cxn>
                  <a:cxn ang="0">
                    <a:pos x="T8" y="T9"/>
                  </a:cxn>
                </a:cxnLst>
                <a:rect l="0" t="0" r="r" b="b"/>
                <a:pathLst>
                  <a:path w="11" h="10">
                    <a:moveTo>
                      <a:pt x="0" y="5"/>
                    </a:moveTo>
                    <a:lnTo>
                      <a:pt x="7" y="0"/>
                    </a:lnTo>
                    <a:lnTo>
                      <a:pt x="11" y="5"/>
                    </a:lnTo>
                    <a:lnTo>
                      <a:pt x="4" y="10"/>
                    </a:lnTo>
                    <a:lnTo>
                      <a:pt x="0" y="5"/>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8" name="Line 993"/>
              <p:cNvSpPr>
                <a:spLocks noChangeShapeType="1"/>
              </p:cNvSpPr>
              <p:nvPr/>
            </p:nvSpPr>
            <p:spPr bwMode="auto">
              <a:xfrm>
                <a:off x="1676" y="1543"/>
                <a:ext cx="4" cy="5"/>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9" name="Freeform 994"/>
              <p:cNvSpPr>
                <a:spLocks/>
              </p:cNvSpPr>
              <p:nvPr/>
            </p:nvSpPr>
            <p:spPr bwMode="auto">
              <a:xfrm>
                <a:off x="1683" y="1532"/>
                <a:ext cx="10" cy="11"/>
              </a:xfrm>
              <a:custGeom>
                <a:avLst/>
                <a:gdLst>
                  <a:gd name="T0" fmla="*/ 0 w 10"/>
                  <a:gd name="T1" fmla="*/ 6 h 11"/>
                  <a:gd name="T2" fmla="*/ 7 w 10"/>
                  <a:gd name="T3" fmla="*/ 0 h 11"/>
                  <a:gd name="T4" fmla="*/ 10 w 10"/>
                  <a:gd name="T5" fmla="*/ 5 h 11"/>
                  <a:gd name="T6" fmla="*/ 4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7" y="0"/>
                    </a:lnTo>
                    <a:lnTo>
                      <a:pt x="10" y="5"/>
                    </a:lnTo>
                    <a:lnTo>
                      <a:pt x="4" y="11"/>
                    </a:lnTo>
                    <a:lnTo>
                      <a:pt x="0" y="6"/>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0" name="Line 995"/>
              <p:cNvSpPr>
                <a:spLocks noChangeShapeType="1"/>
              </p:cNvSpPr>
              <p:nvPr/>
            </p:nvSpPr>
            <p:spPr bwMode="auto">
              <a:xfrm>
                <a:off x="1683" y="1538"/>
                <a:ext cx="4" cy="5"/>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1" name="Freeform 996"/>
              <p:cNvSpPr>
                <a:spLocks/>
              </p:cNvSpPr>
              <p:nvPr/>
            </p:nvSpPr>
            <p:spPr bwMode="auto">
              <a:xfrm>
                <a:off x="1690" y="1526"/>
                <a:ext cx="10" cy="11"/>
              </a:xfrm>
              <a:custGeom>
                <a:avLst/>
                <a:gdLst>
                  <a:gd name="T0" fmla="*/ 0 w 10"/>
                  <a:gd name="T1" fmla="*/ 6 h 11"/>
                  <a:gd name="T2" fmla="*/ 6 w 10"/>
                  <a:gd name="T3" fmla="*/ 0 h 11"/>
                  <a:gd name="T4" fmla="*/ 10 w 10"/>
                  <a:gd name="T5" fmla="*/ 6 h 11"/>
                  <a:gd name="T6" fmla="*/ 3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6" y="0"/>
                    </a:lnTo>
                    <a:lnTo>
                      <a:pt x="10" y="6"/>
                    </a:lnTo>
                    <a:lnTo>
                      <a:pt x="3" y="11"/>
                    </a:lnTo>
                    <a:lnTo>
                      <a:pt x="0" y="6"/>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2" name="Line 997"/>
              <p:cNvSpPr>
                <a:spLocks noChangeShapeType="1"/>
              </p:cNvSpPr>
              <p:nvPr/>
            </p:nvSpPr>
            <p:spPr bwMode="auto">
              <a:xfrm>
                <a:off x="1690" y="1532"/>
                <a:ext cx="3" cy="5"/>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3" name="Freeform 998"/>
              <p:cNvSpPr>
                <a:spLocks/>
              </p:cNvSpPr>
              <p:nvPr/>
            </p:nvSpPr>
            <p:spPr bwMode="auto">
              <a:xfrm>
                <a:off x="1696" y="1520"/>
                <a:ext cx="10" cy="12"/>
              </a:xfrm>
              <a:custGeom>
                <a:avLst/>
                <a:gdLst>
                  <a:gd name="T0" fmla="*/ 0 w 10"/>
                  <a:gd name="T1" fmla="*/ 6 h 12"/>
                  <a:gd name="T2" fmla="*/ 6 w 10"/>
                  <a:gd name="T3" fmla="*/ 0 h 12"/>
                  <a:gd name="T4" fmla="*/ 10 w 10"/>
                  <a:gd name="T5" fmla="*/ 5 h 12"/>
                  <a:gd name="T6" fmla="*/ 4 w 10"/>
                  <a:gd name="T7" fmla="*/ 12 h 12"/>
                  <a:gd name="T8" fmla="*/ 0 w 10"/>
                  <a:gd name="T9" fmla="*/ 6 h 12"/>
                </a:gdLst>
                <a:ahLst/>
                <a:cxnLst>
                  <a:cxn ang="0">
                    <a:pos x="T0" y="T1"/>
                  </a:cxn>
                  <a:cxn ang="0">
                    <a:pos x="T2" y="T3"/>
                  </a:cxn>
                  <a:cxn ang="0">
                    <a:pos x="T4" y="T5"/>
                  </a:cxn>
                  <a:cxn ang="0">
                    <a:pos x="T6" y="T7"/>
                  </a:cxn>
                  <a:cxn ang="0">
                    <a:pos x="T8" y="T9"/>
                  </a:cxn>
                </a:cxnLst>
                <a:rect l="0" t="0" r="r" b="b"/>
                <a:pathLst>
                  <a:path w="10" h="12">
                    <a:moveTo>
                      <a:pt x="0" y="6"/>
                    </a:moveTo>
                    <a:lnTo>
                      <a:pt x="6" y="0"/>
                    </a:lnTo>
                    <a:lnTo>
                      <a:pt x="10" y="5"/>
                    </a:lnTo>
                    <a:lnTo>
                      <a:pt x="4" y="12"/>
                    </a:lnTo>
                    <a:lnTo>
                      <a:pt x="0" y="6"/>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4" name="Line 999"/>
              <p:cNvSpPr>
                <a:spLocks noChangeShapeType="1"/>
              </p:cNvSpPr>
              <p:nvPr/>
            </p:nvSpPr>
            <p:spPr bwMode="auto">
              <a:xfrm>
                <a:off x="1696" y="1526"/>
                <a:ext cx="4"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5" name="Freeform 1000"/>
              <p:cNvSpPr>
                <a:spLocks/>
              </p:cNvSpPr>
              <p:nvPr/>
            </p:nvSpPr>
            <p:spPr bwMode="auto">
              <a:xfrm>
                <a:off x="1702" y="1514"/>
                <a:ext cx="10" cy="11"/>
              </a:xfrm>
              <a:custGeom>
                <a:avLst/>
                <a:gdLst>
                  <a:gd name="T0" fmla="*/ 0 w 10"/>
                  <a:gd name="T1" fmla="*/ 6 h 11"/>
                  <a:gd name="T2" fmla="*/ 6 w 10"/>
                  <a:gd name="T3" fmla="*/ 0 h 11"/>
                  <a:gd name="T4" fmla="*/ 10 w 10"/>
                  <a:gd name="T5" fmla="*/ 5 h 11"/>
                  <a:gd name="T6" fmla="*/ 4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6" y="0"/>
                    </a:lnTo>
                    <a:lnTo>
                      <a:pt x="10" y="5"/>
                    </a:lnTo>
                    <a:lnTo>
                      <a:pt x="4" y="11"/>
                    </a:lnTo>
                    <a:lnTo>
                      <a:pt x="0" y="6"/>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6" name="Line 1001"/>
              <p:cNvSpPr>
                <a:spLocks noChangeShapeType="1"/>
              </p:cNvSpPr>
              <p:nvPr/>
            </p:nvSpPr>
            <p:spPr bwMode="auto">
              <a:xfrm>
                <a:off x="1702" y="1520"/>
                <a:ext cx="4" cy="5"/>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7" name="Freeform 1002"/>
              <p:cNvSpPr>
                <a:spLocks/>
              </p:cNvSpPr>
              <p:nvPr/>
            </p:nvSpPr>
            <p:spPr bwMode="auto">
              <a:xfrm>
                <a:off x="1708" y="1506"/>
                <a:ext cx="9" cy="13"/>
              </a:xfrm>
              <a:custGeom>
                <a:avLst/>
                <a:gdLst>
                  <a:gd name="T0" fmla="*/ 0 w 9"/>
                  <a:gd name="T1" fmla="*/ 8 h 13"/>
                  <a:gd name="T2" fmla="*/ 5 w 9"/>
                  <a:gd name="T3" fmla="*/ 0 h 13"/>
                  <a:gd name="T4" fmla="*/ 9 w 9"/>
                  <a:gd name="T5" fmla="*/ 6 h 13"/>
                  <a:gd name="T6" fmla="*/ 4 w 9"/>
                  <a:gd name="T7" fmla="*/ 13 h 13"/>
                  <a:gd name="T8" fmla="*/ 0 w 9"/>
                  <a:gd name="T9" fmla="*/ 8 h 13"/>
                </a:gdLst>
                <a:ahLst/>
                <a:cxnLst>
                  <a:cxn ang="0">
                    <a:pos x="T0" y="T1"/>
                  </a:cxn>
                  <a:cxn ang="0">
                    <a:pos x="T2" y="T3"/>
                  </a:cxn>
                  <a:cxn ang="0">
                    <a:pos x="T4" y="T5"/>
                  </a:cxn>
                  <a:cxn ang="0">
                    <a:pos x="T6" y="T7"/>
                  </a:cxn>
                  <a:cxn ang="0">
                    <a:pos x="T8" y="T9"/>
                  </a:cxn>
                </a:cxnLst>
                <a:rect l="0" t="0" r="r" b="b"/>
                <a:pathLst>
                  <a:path w="9" h="13">
                    <a:moveTo>
                      <a:pt x="0" y="8"/>
                    </a:moveTo>
                    <a:lnTo>
                      <a:pt x="5" y="0"/>
                    </a:lnTo>
                    <a:lnTo>
                      <a:pt x="9" y="6"/>
                    </a:lnTo>
                    <a:lnTo>
                      <a:pt x="4" y="13"/>
                    </a:lnTo>
                    <a:lnTo>
                      <a:pt x="0" y="8"/>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8" name="Line 1003"/>
              <p:cNvSpPr>
                <a:spLocks noChangeShapeType="1"/>
              </p:cNvSpPr>
              <p:nvPr/>
            </p:nvSpPr>
            <p:spPr bwMode="auto">
              <a:xfrm>
                <a:off x="1708" y="1514"/>
                <a:ext cx="4" cy="5"/>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9" name="Freeform 1004"/>
              <p:cNvSpPr>
                <a:spLocks/>
              </p:cNvSpPr>
              <p:nvPr/>
            </p:nvSpPr>
            <p:spPr bwMode="auto">
              <a:xfrm>
                <a:off x="1713" y="1499"/>
                <a:ext cx="9" cy="13"/>
              </a:xfrm>
              <a:custGeom>
                <a:avLst/>
                <a:gdLst>
                  <a:gd name="T0" fmla="*/ 0 w 9"/>
                  <a:gd name="T1" fmla="*/ 7 h 13"/>
                  <a:gd name="T2" fmla="*/ 5 w 9"/>
                  <a:gd name="T3" fmla="*/ 0 h 13"/>
                  <a:gd name="T4" fmla="*/ 9 w 9"/>
                  <a:gd name="T5" fmla="*/ 5 h 13"/>
                  <a:gd name="T6" fmla="*/ 4 w 9"/>
                  <a:gd name="T7" fmla="*/ 13 h 13"/>
                  <a:gd name="T8" fmla="*/ 0 w 9"/>
                  <a:gd name="T9" fmla="*/ 7 h 13"/>
                </a:gdLst>
                <a:ahLst/>
                <a:cxnLst>
                  <a:cxn ang="0">
                    <a:pos x="T0" y="T1"/>
                  </a:cxn>
                  <a:cxn ang="0">
                    <a:pos x="T2" y="T3"/>
                  </a:cxn>
                  <a:cxn ang="0">
                    <a:pos x="T4" y="T5"/>
                  </a:cxn>
                  <a:cxn ang="0">
                    <a:pos x="T6" y="T7"/>
                  </a:cxn>
                  <a:cxn ang="0">
                    <a:pos x="T8" y="T9"/>
                  </a:cxn>
                </a:cxnLst>
                <a:rect l="0" t="0" r="r" b="b"/>
                <a:pathLst>
                  <a:path w="9" h="13">
                    <a:moveTo>
                      <a:pt x="0" y="7"/>
                    </a:moveTo>
                    <a:lnTo>
                      <a:pt x="5" y="0"/>
                    </a:lnTo>
                    <a:lnTo>
                      <a:pt x="9" y="5"/>
                    </a:lnTo>
                    <a:lnTo>
                      <a:pt x="4" y="13"/>
                    </a:lnTo>
                    <a:lnTo>
                      <a:pt x="0" y="7"/>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0" name="Line 1005"/>
              <p:cNvSpPr>
                <a:spLocks noChangeShapeType="1"/>
              </p:cNvSpPr>
              <p:nvPr/>
            </p:nvSpPr>
            <p:spPr bwMode="auto">
              <a:xfrm>
                <a:off x="1713" y="1506"/>
                <a:ext cx="4"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1" name="Freeform 1006"/>
              <p:cNvSpPr>
                <a:spLocks/>
              </p:cNvSpPr>
              <p:nvPr/>
            </p:nvSpPr>
            <p:spPr bwMode="auto">
              <a:xfrm>
                <a:off x="1718" y="1491"/>
                <a:ext cx="9" cy="13"/>
              </a:xfrm>
              <a:custGeom>
                <a:avLst/>
                <a:gdLst>
                  <a:gd name="T0" fmla="*/ 0 w 9"/>
                  <a:gd name="T1" fmla="*/ 8 h 13"/>
                  <a:gd name="T2" fmla="*/ 5 w 9"/>
                  <a:gd name="T3" fmla="*/ 0 h 13"/>
                  <a:gd name="T4" fmla="*/ 9 w 9"/>
                  <a:gd name="T5" fmla="*/ 6 h 13"/>
                  <a:gd name="T6" fmla="*/ 4 w 9"/>
                  <a:gd name="T7" fmla="*/ 13 h 13"/>
                  <a:gd name="T8" fmla="*/ 0 w 9"/>
                  <a:gd name="T9" fmla="*/ 8 h 13"/>
                </a:gdLst>
                <a:ahLst/>
                <a:cxnLst>
                  <a:cxn ang="0">
                    <a:pos x="T0" y="T1"/>
                  </a:cxn>
                  <a:cxn ang="0">
                    <a:pos x="T2" y="T3"/>
                  </a:cxn>
                  <a:cxn ang="0">
                    <a:pos x="T4" y="T5"/>
                  </a:cxn>
                  <a:cxn ang="0">
                    <a:pos x="T6" y="T7"/>
                  </a:cxn>
                  <a:cxn ang="0">
                    <a:pos x="T8" y="T9"/>
                  </a:cxn>
                </a:cxnLst>
                <a:rect l="0" t="0" r="r" b="b"/>
                <a:pathLst>
                  <a:path w="9" h="13">
                    <a:moveTo>
                      <a:pt x="0" y="8"/>
                    </a:moveTo>
                    <a:lnTo>
                      <a:pt x="5" y="0"/>
                    </a:lnTo>
                    <a:lnTo>
                      <a:pt x="9" y="6"/>
                    </a:lnTo>
                    <a:lnTo>
                      <a:pt x="4" y="13"/>
                    </a:lnTo>
                    <a:lnTo>
                      <a:pt x="0" y="8"/>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2" name="Line 1007"/>
              <p:cNvSpPr>
                <a:spLocks noChangeShapeType="1"/>
              </p:cNvSpPr>
              <p:nvPr/>
            </p:nvSpPr>
            <p:spPr bwMode="auto">
              <a:xfrm>
                <a:off x="1718" y="1499"/>
                <a:ext cx="4" cy="5"/>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3" name="Freeform 1008"/>
              <p:cNvSpPr>
                <a:spLocks/>
              </p:cNvSpPr>
              <p:nvPr/>
            </p:nvSpPr>
            <p:spPr bwMode="auto">
              <a:xfrm>
                <a:off x="1723" y="1483"/>
                <a:ext cx="8" cy="14"/>
              </a:xfrm>
              <a:custGeom>
                <a:avLst/>
                <a:gdLst>
                  <a:gd name="T0" fmla="*/ 0 w 8"/>
                  <a:gd name="T1" fmla="*/ 8 h 14"/>
                  <a:gd name="T2" fmla="*/ 4 w 8"/>
                  <a:gd name="T3" fmla="*/ 0 h 14"/>
                  <a:gd name="T4" fmla="*/ 8 w 8"/>
                  <a:gd name="T5" fmla="*/ 6 h 14"/>
                  <a:gd name="T6" fmla="*/ 4 w 8"/>
                  <a:gd name="T7" fmla="*/ 14 h 14"/>
                  <a:gd name="T8" fmla="*/ 0 w 8"/>
                  <a:gd name="T9" fmla="*/ 8 h 14"/>
                </a:gdLst>
                <a:ahLst/>
                <a:cxnLst>
                  <a:cxn ang="0">
                    <a:pos x="T0" y="T1"/>
                  </a:cxn>
                  <a:cxn ang="0">
                    <a:pos x="T2" y="T3"/>
                  </a:cxn>
                  <a:cxn ang="0">
                    <a:pos x="T4" y="T5"/>
                  </a:cxn>
                  <a:cxn ang="0">
                    <a:pos x="T6" y="T7"/>
                  </a:cxn>
                  <a:cxn ang="0">
                    <a:pos x="T8" y="T9"/>
                  </a:cxn>
                </a:cxnLst>
                <a:rect l="0" t="0" r="r" b="b"/>
                <a:pathLst>
                  <a:path w="8" h="14">
                    <a:moveTo>
                      <a:pt x="0" y="8"/>
                    </a:moveTo>
                    <a:lnTo>
                      <a:pt x="4" y="0"/>
                    </a:lnTo>
                    <a:lnTo>
                      <a:pt x="8" y="6"/>
                    </a:lnTo>
                    <a:lnTo>
                      <a:pt x="4" y="14"/>
                    </a:lnTo>
                    <a:lnTo>
                      <a:pt x="0" y="8"/>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4" name="Line 1009"/>
              <p:cNvSpPr>
                <a:spLocks noChangeShapeType="1"/>
              </p:cNvSpPr>
              <p:nvPr/>
            </p:nvSpPr>
            <p:spPr bwMode="auto">
              <a:xfrm>
                <a:off x="1723" y="1491"/>
                <a:ext cx="4"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5" name="Freeform 1010"/>
              <p:cNvSpPr>
                <a:spLocks/>
              </p:cNvSpPr>
              <p:nvPr/>
            </p:nvSpPr>
            <p:spPr bwMode="auto">
              <a:xfrm>
                <a:off x="1727" y="1476"/>
                <a:ext cx="7" cy="13"/>
              </a:xfrm>
              <a:custGeom>
                <a:avLst/>
                <a:gdLst>
                  <a:gd name="T0" fmla="*/ 0 w 7"/>
                  <a:gd name="T1" fmla="*/ 7 h 13"/>
                  <a:gd name="T2" fmla="*/ 4 w 7"/>
                  <a:gd name="T3" fmla="*/ 0 h 13"/>
                  <a:gd name="T4" fmla="*/ 7 w 7"/>
                  <a:gd name="T5" fmla="*/ 5 h 13"/>
                  <a:gd name="T6" fmla="*/ 4 w 7"/>
                  <a:gd name="T7" fmla="*/ 13 h 13"/>
                  <a:gd name="T8" fmla="*/ 0 w 7"/>
                  <a:gd name="T9" fmla="*/ 7 h 13"/>
                </a:gdLst>
                <a:ahLst/>
                <a:cxnLst>
                  <a:cxn ang="0">
                    <a:pos x="T0" y="T1"/>
                  </a:cxn>
                  <a:cxn ang="0">
                    <a:pos x="T2" y="T3"/>
                  </a:cxn>
                  <a:cxn ang="0">
                    <a:pos x="T4" y="T5"/>
                  </a:cxn>
                  <a:cxn ang="0">
                    <a:pos x="T6" y="T7"/>
                  </a:cxn>
                  <a:cxn ang="0">
                    <a:pos x="T8" y="T9"/>
                  </a:cxn>
                </a:cxnLst>
                <a:rect l="0" t="0" r="r" b="b"/>
                <a:pathLst>
                  <a:path w="7" h="13">
                    <a:moveTo>
                      <a:pt x="0" y="7"/>
                    </a:moveTo>
                    <a:lnTo>
                      <a:pt x="4" y="0"/>
                    </a:lnTo>
                    <a:lnTo>
                      <a:pt x="7" y="5"/>
                    </a:lnTo>
                    <a:lnTo>
                      <a:pt x="4" y="13"/>
                    </a:lnTo>
                    <a:lnTo>
                      <a:pt x="0" y="7"/>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6" name="Line 1011"/>
              <p:cNvSpPr>
                <a:spLocks noChangeShapeType="1"/>
              </p:cNvSpPr>
              <p:nvPr/>
            </p:nvSpPr>
            <p:spPr bwMode="auto">
              <a:xfrm>
                <a:off x="1727" y="1483"/>
                <a:ext cx="4" cy="6"/>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7" name="Freeform 1012"/>
              <p:cNvSpPr>
                <a:spLocks/>
              </p:cNvSpPr>
              <p:nvPr/>
            </p:nvSpPr>
            <p:spPr bwMode="auto">
              <a:xfrm>
                <a:off x="1731" y="1468"/>
                <a:ext cx="7" cy="13"/>
              </a:xfrm>
              <a:custGeom>
                <a:avLst/>
                <a:gdLst>
                  <a:gd name="T0" fmla="*/ 0 w 7"/>
                  <a:gd name="T1" fmla="*/ 8 h 13"/>
                  <a:gd name="T2" fmla="*/ 3 w 7"/>
                  <a:gd name="T3" fmla="*/ 0 h 13"/>
                  <a:gd name="T4" fmla="*/ 7 w 7"/>
                  <a:gd name="T5" fmla="*/ 5 h 13"/>
                  <a:gd name="T6" fmla="*/ 3 w 7"/>
                  <a:gd name="T7" fmla="*/ 13 h 13"/>
                  <a:gd name="T8" fmla="*/ 0 w 7"/>
                  <a:gd name="T9" fmla="*/ 8 h 13"/>
                </a:gdLst>
                <a:ahLst/>
                <a:cxnLst>
                  <a:cxn ang="0">
                    <a:pos x="T0" y="T1"/>
                  </a:cxn>
                  <a:cxn ang="0">
                    <a:pos x="T2" y="T3"/>
                  </a:cxn>
                  <a:cxn ang="0">
                    <a:pos x="T4" y="T5"/>
                  </a:cxn>
                  <a:cxn ang="0">
                    <a:pos x="T6" y="T7"/>
                  </a:cxn>
                  <a:cxn ang="0">
                    <a:pos x="T8" y="T9"/>
                  </a:cxn>
                </a:cxnLst>
                <a:rect l="0" t="0" r="r" b="b"/>
                <a:pathLst>
                  <a:path w="7" h="13">
                    <a:moveTo>
                      <a:pt x="0" y="8"/>
                    </a:moveTo>
                    <a:lnTo>
                      <a:pt x="3" y="0"/>
                    </a:lnTo>
                    <a:lnTo>
                      <a:pt x="7" y="5"/>
                    </a:lnTo>
                    <a:lnTo>
                      <a:pt x="3" y="13"/>
                    </a:lnTo>
                    <a:lnTo>
                      <a:pt x="0" y="8"/>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8" name="Line 1013"/>
              <p:cNvSpPr>
                <a:spLocks noChangeShapeType="1"/>
              </p:cNvSpPr>
              <p:nvPr/>
            </p:nvSpPr>
            <p:spPr bwMode="auto">
              <a:xfrm>
                <a:off x="1731" y="1476"/>
                <a:ext cx="3" cy="5"/>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9" name="Freeform 1014"/>
              <p:cNvSpPr>
                <a:spLocks/>
              </p:cNvSpPr>
              <p:nvPr/>
            </p:nvSpPr>
            <p:spPr bwMode="auto">
              <a:xfrm>
                <a:off x="1734" y="1460"/>
                <a:ext cx="7" cy="13"/>
              </a:xfrm>
              <a:custGeom>
                <a:avLst/>
                <a:gdLst>
                  <a:gd name="T0" fmla="*/ 0 w 7"/>
                  <a:gd name="T1" fmla="*/ 8 h 13"/>
                  <a:gd name="T2" fmla="*/ 3 w 7"/>
                  <a:gd name="T3" fmla="*/ 0 h 13"/>
                  <a:gd name="T4" fmla="*/ 7 w 7"/>
                  <a:gd name="T5" fmla="*/ 5 h 13"/>
                  <a:gd name="T6" fmla="*/ 4 w 7"/>
                  <a:gd name="T7" fmla="*/ 13 h 13"/>
                  <a:gd name="T8" fmla="*/ 0 w 7"/>
                  <a:gd name="T9" fmla="*/ 8 h 13"/>
                </a:gdLst>
                <a:ahLst/>
                <a:cxnLst>
                  <a:cxn ang="0">
                    <a:pos x="T0" y="T1"/>
                  </a:cxn>
                  <a:cxn ang="0">
                    <a:pos x="T2" y="T3"/>
                  </a:cxn>
                  <a:cxn ang="0">
                    <a:pos x="T4" y="T5"/>
                  </a:cxn>
                  <a:cxn ang="0">
                    <a:pos x="T6" y="T7"/>
                  </a:cxn>
                  <a:cxn ang="0">
                    <a:pos x="T8" y="T9"/>
                  </a:cxn>
                </a:cxnLst>
                <a:rect l="0" t="0" r="r" b="b"/>
                <a:pathLst>
                  <a:path w="7" h="13">
                    <a:moveTo>
                      <a:pt x="0" y="8"/>
                    </a:moveTo>
                    <a:lnTo>
                      <a:pt x="3" y="0"/>
                    </a:lnTo>
                    <a:lnTo>
                      <a:pt x="7" y="5"/>
                    </a:lnTo>
                    <a:lnTo>
                      <a:pt x="4" y="13"/>
                    </a:lnTo>
                    <a:lnTo>
                      <a:pt x="0" y="8"/>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0" name="Line 1015"/>
              <p:cNvSpPr>
                <a:spLocks noChangeShapeType="1"/>
              </p:cNvSpPr>
              <p:nvPr/>
            </p:nvSpPr>
            <p:spPr bwMode="auto">
              <a:xfrm>
                <a:off x="1734" y="1468"/>
                <a:ext cx="4" cy="5"/>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1" name="Freeform 1016"/>
              <p:cNvSpPr>
                <a:spLocks/>
              </p:cNvSpPr>
              <p:nvPr/>
            </p:nvSpPr>
            <p:spPr bwMode="auto">
              <a:xfrm>
                <a:off x="1737" y="1451"/>
                <a:ext cx="6" cy="14"/>
              </a:xfrm>
              <a:custGeom>
                <a:avLst/>
                <a:gdLst>
                  <a:gd name="T0" fmla="*/ 0 w 6"/>
                  <a:gd name="T1" fmla="*/ 9 h 14"/>
                  <a:gd name="T2" fmla="*/ 3 w 6"/>
                  <a:gd name="T3" fmla="*/ 0 h 14"/>
                  <a:gd name="T4" fmla="*/ 6 w 6"/>
                  <a:gd name="T5" fmla="*/ 6 h 14"/>
                  <a:gd name="T6" fmla="*/ 4 w 6"/>
                  <a:gd name="T7" fmla="*/ 14 h 14"/>
                  <a:gd name="T8" fmla="*/ 0 w 6"/>
                  <a:gd name="T9" fmla="*/ 9 h 14"/>
                </a:gdLst>
                <a:ahLst/>
                <a:cxnLst>
                  <a:cxn ang="0">
                    <a:pos x="T0" y="T1"/>
                  </a:cxn>
                  <a:cxn ang="0">
                    <a:pos x="T2" y="T3"/>
                  </a:cxn>
                  <a:cxn ang="0">
                    <a:pos x="T4" y="T5"/>
                  </a:cxn>
                  <a:cxn ang="0">
                    <a:pos x="T6" y="T7"/>
                  </a:cxn>
                  <a:cxn ang="0">
                    <a:pos x="T8" y="T9"/>
                  </a:cxn>
                </a:cxnLst>
                <a:rect l="0" t="0" r="r" b="b"/>
                <a:pathLst>
                  <a:path w="6" h="14">
                    <a:moveTo>
                      <a:pt x="0" y="9"/>
                    </a:moveTo>
                    <a:lnTo>
                      <a:pt x="3" y="0"/>
                    </a:lnTo>
                    <a:lnTo>
                      <a:pt x="6" y="6"/>
                    </a:lnTo>
                    <a:lnTo>
                      <a:pt x="4" y="14"/>
                    </a:lnTo>
                    <a:lnTo>
                      <a:pt x="0" y="9"/>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2" name="Line 1017"/>
              <p:cNvSpPr>
                <a:spLocks noChangeShapeType="1"/>
              </p:cNvSpPr>
              <p:nvPr/>
            </p:nvSpPr>
            <p:spPr bwMode="auto">
              <a:xfrm>
                <a:off x="1737" y="1460"/>
                <a:ext cx="4" cy="5"/>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3" name="Freeform 1018"/>
              <p:cNvSpPr>
                <a:spLocks/>
              </p:cNvSpPr>
              <p:nvPr/>
            </p:nvSpPr>
            <p:spPr bwMode="auto">
              <a:xfrm>
                <a:off x="1740" y="1443"/>
                <a:ext cx="6" cy="14"/>
              </a:xfrm>
              <a:custGeom>
                <a:avLst/>
                <a:gdLst>
                  <a:gd name="T0" fmla="*/ 0 w 6"/>
                  <a:gd name="T1" fmla="*/ 8 h 14"/>
                  <a:gd name="T2" fmla="*/ 2 w 6"/>
                  <a:gd name="T3" fmla="*/ 0 h 14"/>
                  <a:gd name="T4" fmla="*/ 6 w 6"/>
                  <a:gd name="T5" fmla="*/ 6 h 14"/>
                  <a:gd name="T6" fmla="*/ 3 w 6"/>
                  <a:gd name="T7" fmla="*/ 14 h 14"/>
                  <a:gd name="T8" fmla="*/ 0 w 6"/>
                  <a:gd name="T9" fmla="*/ 8 h 14"/>
                </a:gdLst>
                <a:ahLst/>
                <a:cxnLst>
                  <a:cxn ang="0">
                    <a:pos x="T0" y="T1"/>
                  </a:cxn>
                  <a:cxn ang="0">
                    <a:pos x="T2" y="T3"/>
                  </a:cxn>
                  <a:cxn ang="0">
                    <a:pos x="T4" y="T5"/>
                  </a:cxn>
                  <a:cxn ang="0">
                    <a:pos x="T6" y="T7"/>
                  </a:cxn>
                  <a:cxn ang="0">
                    <a:pos x="T8" y="T9"/>
                  </a:cxn>
                </a:cxnLst>
                <a:rect l="0" t="0" r="r" b="b"/>
                <a:pathLst>
                  <a:path w="6" h="14">
                    <a:moveTo>
                      <a:pt x="0" y="8"/>
                    </a:moveTo>
                    <a:lnTo>
                      <a:pt x="2" y="0"/>
                    </a:lnTo>
                    <a:lnTo>
                      <a:pt x="6" y="6"/>
                    </a:lnTo>
                    <a:lnTo>
                      <a:pt x="3" y="14"/>
                    </a:lnTo>
                    <a:lnTo>
                      <a:pt x="0" y="8"/>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4" name="Line 1019"/>
              <p:cNvSpPr>
                <a:spLocks noChangeShapeType="1"/>
              </p:cNvSpPr>
              <p:nvPr/>
            </p:nvSpPr>
            <p:spPr bwMode="auto">
              <a:xfrm>
                <a:off x="1740" y="1451"/>
                <a:ext cx="3" cy="6"/>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5" name="Freeform 1020"/>
              <p:cNvSpPr>
                <a:spLocks/>
              </p:cNvSpPr>
              <p:nvPr/>
            </p:nvSpPr>
            <p:spPr bwMode="auto">
              <a:xfrm>
                <a:off x="1742" y="1435"/>
                <a:ext cx="6" cy="14"/>
              </a:xfrm>
              <a:custGeom>
                <a:avLst/>
                <a:gdLst>
                  <a:gd name="T0" fmla="*/ 0 w 6"/>
                  <a:gd name="T1" fmla="*/ 8 h 14"/>
                  <a:gd name="T2" fmla="*/ 2 w 6"/>
                  <a:gd name="T3" fmla="*/ 0 h 14"/>
                  <a:gd name="T4" fmla="*/ 6 w 6"/>
                  <a:gd name="T5" fmla="*/ 6 h 14"/>
                  <a:gd name="T6" fmla="*/ 4 w 6"/>
                  <a:gd name="T7" fmla="*/ 14 h 14"/>
                  <a:gd name="T8" fmla="*/ 0 w 6"/>
                  <a:gd name="T9" fmla="*/ 8 h 14"/>
                </a:gdLst>
                <a:ahLst/>
                <a:cxnLst>
                  <a:cxn ang="0">
                    <a:pos x="T0" y="T1"/>
                  </a:cxn>
                  <a:cxn ang="0">
                    <a:pos x="T2" y="T3"/>
                  </a:cxn>
                  <a:cxn ang="0">
                    <a:pos x="T4" y="T5"/>
                  </a:cxn>
                  <a:cxn ang="0">
                    <a:pos x="T6" y="T7"/>
                  </a:cxn>
                  <a:cxn ang="0">
                    <a:pos x="T8" y="T9"/>
                  </a:cxn>
                </a:cxnLst>
                <a:rect l="0" t="0" r="r" b="b"/>
                <a:pathLst>
                  <a:path w="6" h="14">
                    <a:moveTo>
                      <a:pt x="0" y="8"/>
                    </a:moveTo>
                    <a:lnTo>
                      <a:pt x="2" y="0"/>
                    </a:lnTo>
                    <a:lnTo>
                      <a:pt x="6" y="6"/>
                    </a:lnTo>
                    <a:lnTo>
                      <a:pt x="4" y="14"/>
                    </a:lnTo>
                    <a:lnTo>
                      <a:pt x="0" y="8"/>
                    </a:lnTo>
                    <a:close/>
                  </a:path>
                </a:pathLst>
              </a:custGeom>
              <a:solidFill>
                <a:srgbClr val="37D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6" name="Line 1021"/>
              <p:cNvSpPr>
                <a:spLocks noChangeShapeType="1"/>
              </p:cNvSpPr>
              <p:nvPr/>
            </p:nvSpPr>
            <p:spPr bwMode="auto">
              <a:xfrm>
                <a:off x="1742" y="1443"/>
                <a:ext cx="4" cy="6"/>
              </a:xfrm>
              <a:prstGeom prst="line">
                <a:avLst/>
              </a:prstGeom>
              <a:noFill/>
              <a:ln w="0">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7" name="Freeform 1022"/>
              <p:cNvSpPr>
                <a:spLocks/>
              </p:cNvSpPr>
              <p:nvPr/>
            </p:nvSpPr>
            <p:spPr bwMode="auto">
              <a:xfrm>
                <a:off x="1744" y="1427"/>
                <a:ext cx="6" cy="14"/>
              </a:xfrm>
              <a:custGeom>
                <a:avLst/>
                <a:gdLst>
                  <a:gd name="T0" fmla="*/ 0 w 6"/>
                  <a:gd name="T1" fmla="*/ 8 h 14"/>
                  <a:gd name="T2" fmla="*/ 2 w 6"/>
                  <a:gd name="T3" fmla="*/ 0 h 14"/>
                  <a:gd name="T4" fmla="*/ 6 w 6"/>
                  <a:gd name="T5" fmla="*/ 5 h 14"/>
                  <a:gd name="T6" fmla="*/ 4 w 6"/>
                  <a:gd name="T7" fmla="*/ 14 h 14"/>
                  <a:gd name="T8" fmla="*/ 0 w 6"/>
                  <a:gd name="T9" fmla="*/ 8 h 14"/>
                </a:gdLst>
                <a:ahLst/>
                <a:cxnLst>
                  <a:cxn ang="0">
                    <a:pos x="T0" y="T1"/>
                  </a:cxn>
                  <a:cxn ang="0">
                    <a:pos x="T2" y="T3"/>
                  </a:cxn>
                  <a:cxn ang="0">
                    <a:pos x="T4" y="T5"/>
                  </a:cxn>
                  <a:cxn ang="0">
                    <a:pos x="T6" y="T7"/>
                  </a:cxn>
                  <a:cxn ang="0">
                    <a:pos x="T8" y="T9"/>
                  </a:cxn>
                </a:cxnLst>
                <a:rect l="0" t="0" r="r" b="b"/>
                <a:pathLst>
                  <a:path w="6" h="14">
                    <a:moveTo>
                      <a:pt x="0" y="8"/>
                    </a:moveTo>
                    <a:lnTo>
                      <a:pt x="2" y="0"/>
                    </a:lnTo>
                    <a:lnTo>
                      <a:pt x="6" y="5"/>
                    </a:lnTo>
                    <a:lnTo>
                      <a:pt x="4" y="14"/>
                    </a:lnTo>
                    <a:lnTo>
                      <a:pt x="0" y="8"/>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8" name="Line 1023"/>
              <p:cNvSpPr>
                <a:spLocks noChangeShapeType="1"/>
              </p:cNvSpPr>
              <p:nvPr/>
            </p:nvSpPr>
            <p:spPr bwMode="auto">
              <a:xfrm>
                <a:off x="1744" y="1435"/>
                <a:ext cx="4" cy="6"/>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9" name="Freeform 1024"/>
              <p:cNvSpPr>
                <a:spLocks/>
              </p:cNvSpPr>
              <p:nvPr/>
            </p:nvSpPr>
            <p:spPr bwMode="auto">
              <a:xfrm>
                <a:off x="1746" y="1419"/>
                <a:ext cx="6" cy="13"/>
              </a:xfrm>
              <a:custGeom>
                <a:avLst/>
                <a:gdLst>
                  <a:gd name="T0" fmla="*/ 0 w 6"/>
                  <a:gd name="T1" fmla="*/ 8 h 13"/>
                  <a:gd name="T2" fmla="*/ 2 w 6"/>
                  <a:gd name="T3" fmla="*/ 0 h 13"/>
                  <a:gd name="T4" fmla="*/ 6 w 6"/>
                  <a:gd name="T5" fmla="*/ 5 h 13"/>
                  <a:gd name="T6" fmla="*/ 4 w 6"/>
                  <a:gd name="T7" fmla="*/ 13 h 13"/>
                  <a:gd name="T8" fmla="*/ 0 w 6"/>
                  <a:gd name="T9" fmla="*/ 8 h 13"/>
                </a:gdLst>
                <a:ahLst/>
                <a:cxnLst>
                  <a:cxn ang="0">
                    <a:pos x="T0" y="T1"/>
                  </a:cxn>
                  <a:cxn ang="0">
                    <a:pos x="T2" y="T3"/>
                  </a:cxn>
                  <a:cxn ang="0">
                    <a:pos x="T4" y="T5"/>
                  </a:cxn>
                  <a:cxn ang="0">
                    <a:pos x="T6" y="T7"/>
                  </a:cxn>
                  <a:cxn ang="0">
                    <a:pos x="T8" y="T9"/>
                  </a:cxn>
                </a:cxnLst>
                <a:rect l="0" t="0" r="r" b="b"/>
                <a:pathLst>
                  <a:path w="6" h="13">
                    <a:moveTo>
                      <a:pt x="0" y="8"/>
                    </a:moveTo>
                    <a:lnTo>
                      <a:pt x="2" y="0"/>
                    </a:lnTo>
                    <a:lnTo>
                      <a:pt x="6" y="5"/>
                    </a:lnTo>
                    <a:lnTo>
                      <a:pt x="4" y="13"/>
                    </a:lnTo>
                    <a:lnTo>
                      <a:pt x="0" y="8"/>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0" name="Line 1025"/>
              <p:cNvSpPr>
                <a:spLocks noChangeShapeType="1"/>
              </p:cNvSpPr>
              <p:nvPr/>
            </p:nvSpPr>
            <p:spPr bwMode="auto">
              <a:xfrm>
                <a:off x="1746" y="1427"/>
                <a:ext cx="4" cy="5"/>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1" name="Freeform 1026"/>
              <p:cNvSpPr>
                <a:spLocks/>
              </p:cNvSpPr>
              <p:nvPr/>
            </p:nvSpPr>
            <p:spPr bwMode="auto">
              <a:xfrm>
                <a:off x="1748" y="1402"/>
                <a:ext cx="8" cy="22"/>
              </a:xfrm>
              <a:custGeom>
                <a:avLst/>
                <a:gdLst>
                  <a:gd name="T0" fmla="*/ 0 w 8"/>
                  <a:gd name="T1" fmla="*/ 17 h 22"/>
                  <a:gd name="T2" fmla="*/ 4 w 8"/>
                  <a:gd name="T3" fmla="*/ 0 h 22"/>
                  <a:gd name="T4" fmla="*/ 8 w 8"/>
                  <a:gd name="T5" fmla="*/ 6 h 22"/>
                  <a:gd name="T6" fmla="*/ 4 w 8"/>
                  <a:gd name="T7" fmla="*/ 22 h 22"/>
                  <a:gd name="T8" fmla="*/ 0 w 8"/>
                  <a:gd name="T9" fmla="*/ 17 h 22"/>
                </a:gdLst>
                <a:ahLst/>
                <a:cxnLst>
                  <a:cxn ang="0">
                    <a:pos x="T0" y="T1"/>
                  </a:cxn>
                  <a:cxn ang="0">
                    <a:pos x="T2" y="T3"/>
                  </a:cxn>
                  <a:cxn ang="0">
                    <a:pos x="T4" y="T5"/>
                  </a:cxn>
                  <a:cxn ang="0">
                    <a:pos x="T6" y="T7"/>
                  </a:cxn>
                  <a:cxn ang="0">
                    <a:pos x="T8" y="T9"/>
                  </a:cxn>
                </a:cxnLst>
                <a:rect l="0" t="0" r="r" b="b"/>
                <a:pathLst>
                  <a:path w="8" h="22">
                    <a:moveTo>
                      <a:pt x="0" y="17"/>
                    </a:moveTo>
                    <a:lnTo>
                      <a:pt x="4" y="0"/>
                    </a:lnTo>
                    <a:lnTo>
                      <a:pt x="8" y="6"/>
                    </a:lnTo>
                    <a:lnTo>
                      <a:pt x="4" y="22"/>
                    </a:lnTo>
                    <a:lnTo>
                      <a:pt x="0" y="17"/>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2" name="Line 1027"/>
              <p:cNvSpPr>
                <a:spLocks noChangeShapeType="1"/>
              </p:cNvSpPr>
              <p:nvPr/>
            </p:nvSpPr>
            <p:spPr bwMode="auto">
              <a:xfrm>
                <a:off x="1748" y="1419"/>
                <a:ext cx="4" cy="5"/>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3" name="Freeform 1028"/>
              <p:cNvSpPr>
                <a:spLocks/>
              </p:cNvSpPr>
              <p:nvPr/>
            </p:nvSpPr>
            <p:spPr bwMode="auto">
              <a:xfrm>
                <a:off x="1752" y="1386"/>
                <a:ext cx="7" cy="22"/>
              </a:xfrm>
              <a:custGeom>
                <a:avLst/>
                <a:gdLst>
                  <a:gd name="T0" fmla="*/ 0 w 7"/>
                  <a:gd name="T1" fmla="*/ 16 h 22"/>
                  <a:gd name="T2" fmla="*/ 4 w 7"/>
                  <a:gd name="T3" fmla="*/ 0 h 22"/>
                  <a:gd name="T4" fmla="*/ 7 w 7"/>
                  <a:gd name="T5" fmla="*/ 5 h 22"/>
                  <a:gd name="T6" fmla="*/ 4 w 7"/>
                  <a:gd name="T7" fmla="*/ 22 h 22"/>
                  <a:gd name="T8" fmla="*/ 0 w 7"/>
                  <a:gd name="T9" fmla="*/ 16 h 22"/>
                </a:gdLst>
                <a:ahLst/>
                <a:cxnLst>
                  <a:cxn ang="0">
                    <a:pos x="T0" y="T1"/>
                  </a:cxn>
                  <a:cxn ang="0">
                    <a:pos x="T2" y="T3"/>
                  </a:cxn>
                  <a:cxn ang="0">
                    <a:pos x="T4" y="T5"/>
                  </a:cxn>
                  <a:cxn ang="0">
                    <a:pos x="T6" y="T7"/>
                  </a:cxn>
                  <a:cxn ang="0">
                    <a:pos x="T8" y="T9"/>
                  </a:cxn>
                </a:cxnLst>
                <a:rect l="0" t="0" r="r" b="b"/>
                <a:pathLst>
                  <a:path w="7" h="22">
                    <a:moveTo>
                      <a:pt x="0" y="16"/>
                    </a:moveTo>
                    <a:lnTo>
                      <a:pt x="4" y="0"/>
                    </a:lnTo>
                    <a:lnTo>
                      <a:pt x="7" y="5"/>
                    </a:lnTo>
                    <a:lnTo>
                      <a:pt x="4" y="22"/>
                    </a:lnTo>
                    <a:lnTo>
                      <a:pt x="0" y="16"/>
                    </a:lnTo>
                    <a:close/>
                  </a:path>
                </a:pathLst>
              </a:custGeom>
              <a:solidFill>
                <a:srgbClr val="37D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4" name="Line 1029"/>
              <p:cNvSpPr>
                <a:spLocks noChangeShapeType="1"/>
              </p:cNvSpPr>
              <p:nvPr/>
            </p:nvSpPr>
            <p:spPr bwMode="auto">
              <a:xfrm>
                <a:off x="1752" y="1402"/>
                <a:ext cx="4" cy="6"/>
              </a:xfrm>
              <a:prstGeom prst="line">
                <a:avLst/>
              </a:prstGeom>
              <a:noFill/>
              <a:ln w="0">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5" name="Freeform 1030"/>
              <p:cNvSpPr>
                <a:spLocks/>
              </p:cNvSpPr>
              <p:nvPr/>
            </p:nvSpPr>
            <p:spPr bwMode="auto">
              <a:xfrm>
                <a:off x="1756" y="1369"/>
                <a:ext cx="7" cy="22"/>
              </a:xfrm>
              <a:custGeom>
                <a:avLst/>
                <a:gdLst>
                  <a:gd name="T0" fmla="*/ 0 w 7"/>
                  <a:gd name="T1" fmla="*/ 17 h 22"/>
                  <a:gd name="T2" fmla="*/ 3 w 7"/>
                  <a:gd name="T3" fmla="*/ 0 h 22"/>
                  <a:gd name="T4" fmla="*/ 7 w 7"/>
                  <a:gd name="T5" fmla="*/ 6 h 22"/>
                  <a:gd name="T6" fmla="*/ 3 w 7"/>
                  <a:gd name="T7" fmla="*/ 22 h 22"/>
                  <a:gd name="T8" fmla="*/ 0 w 7"/>
                  <a:gd name="T9" fmla="*/ 17 h 22"/>
                </a:gdLst>
                <a:ahLst/>
                <a:cxnLst>
                  <a:cxn ang="0">
                    <a:pos x="T0" y="T1"/>
                  </a:cxn>
                  <a:cxn ang="0">
                    <a:pos x="T2" y="T3"/>
                  </a:cxn>
                  <a:cxn ang="0">
                    <a:pos x="T4" y="T5"/>
                  </a:cxn>
                  <a:cxn ang="0">
                    <a:pos x="T6" y="T7"/>
                  </a:cxn>
                  <a:cxn ang="0">
                    <a:pos x="T8" y="T9"/>
                  </a:cxn>
                </a:cxnLst>
                <a:rect l="0" t="0" r="r" b="b"/>
                <a:pathLst>
                  <a:path w="7" h="22">
                    <a:moveTo>
                      <a:pt x="0" y="17"/>
                    </a:moveTo>
                    <a:lnTo>
                      <a:pt x="3" y="0"/>
                    </a:lnTo>
                    <a:lnTo>
                      <a:pt x="7" y="6"/>
                    </a:lnTo>
                    <a:lnTo>
                      <a:pt x="3" y="22"/>
                    </a:lnTo>
                    <a:lnTo>
                      <a:pt x="0" y="17"/>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6" name="Line 1031"/>
              <p:cNvSpPr>
                <a:spLocks noChangeShapeType="1"/>
              </p:cNvSpPr>
              <p:nvPr/>
            </p:nvSpPr>
            <p:spPr bwMode="auto">
              <a:xfrm>
                <a:off x="1756" y="1386"/>
                <a:ext cx="3" cy="5"/>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7" name="Freeform 1032"/>
              <p:cNvSpPr>
                <a:spLocks/>
              </p:cNvSpPr>
              <p:nvPr/>
            </p:nvSpPr>
            <p:spPr bwMode="auto">
              <a:xfrm>
                <a:off x="1759" y="1353"/>
                <a:ext cx="8" cy="22"/>
              </a:xfrm>
              <a:custGeom>
                <a:avLst/>
                <a:gdLst>
                  <a:gd name="T0" fmla="*/ 0 w 8"/>
                  <a:gd name="T1" fmla="*/ 16 h 22"/>
                  <a:gd name="T2" fmla="*/ 4 w 8"/>
                  <a:gd name="T3" fmla="*/ 0 h 22"/>
                  <a:gd name="T4" fmla="*/ 8 w 8"/>
                  <a:gd name="T5" fmla="*/ 6 h 22"/>
                  <a:gd name="T6" fmla="*/ 4 w 8"/>
                  <a:gd name="T7" fmla="*/ 22 h 22"/>
                  <a:gd name="T8" fmla="*/ 0 w 8"/>
                  <a:gd name="T9" fmla="*/ 16 h 22"/>
                </a:gdLst>
                <a:ahLst/>
                <a:cxnLst>
                  <a:cxn ang="0">
                    <a:pos x="T0" y="T1"/>
                  </a:cxn>
                  <a:cxn ang="0">
                    <a:pos x="T2" y="T3"/>
                  </a:cxn>
                  <a:cxn ang="0">
                    <a:pos x="T4" y="T5"/>
                  </a:cxn>
                  <a:cxn ang="0">
                    <a:pos x="T6" y="T7"/>
                  </a:cxn>
                  <a:cxn ang="0">
                    <a:pos x="T8" y="T9"/>
                  </a:cxn>
                </a:cxnLst>
                <a:rect l="0" t="0" r="r" b="b"/>
                <a:pathLst>
                  <a:path w="8" h="22">
                    <a:moveTo>
                      <a:pt x="0" y="16"/>
                    </a:moveTo>
                    <a:lnTo>
                      <a:pt x="4" y="0"/>
                    </a:lnTo>
                    <a:lnTo>
                      <a:pt x="8" y="6"/>
                    </a:lnTo>
                    <a:lnTo>
                      <a:pt x="4" y="22"/>
                    </a:lnTo>
                    <a:lnTo>
                      <a:pt x="0" y="16"/>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8" name="Line 1033"/>
              <p:cNvSpPr>
                <a:spLocks noChangeShapeType="1"/>
              </p:cNvSpPr>
              <p:nvPr/>
            </p:nvSpPr>
            <p:spPr bwMode="auto">
              <a:xfrm>
                <a:off x="1759" y="1369"/>
                <a:ext cx="4"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9" name="Freeform 1034"/>
              <p:cNvSpPr>
                <a:spLocks/>
              </p:cNvSpPr>
              <p:nvPr/>
            </p:nvSpPr>
            <p:spPr bwMode="auto">
              <a:xfrm>
                <a:off x="1763" y="1338"/>
                <a:ext cx="8" cy="21"/>
              </a:xfrm>
              <a:custGeom>
                <a:avLst/>
                <a:gdLst>
                  <a:gd name="T0" fmla="*/ 0 w 8"/>
                  <a:gd name="T1" fmla="*/ 15 h 21"/>
                  <a:gd name="T2" fmla="*/ 4 w 8"/>
                  <a:gd name="T3" fmla="*/ 0 h 21"/>
                  <a:gd name="T4" fmla="*/ 8 w 8"/>
                  <a:gd name="T5" fmla="*/ 5 h 21"/>
                  <a:gd name="T6" fmla="*/ 4 w 8"/>
                  <a:gd name="T7" fmla="*/ 21 h 21"/>
                  <a:gd name="T8" fmla="*/ 0 w 8"/>
                  <a:gd name="T9" fmla="*/ 15 h 21"/>
                </a:gdLst>
                <a:ahLst/>
                <a:cxnLst>
                  <a:cxn ang="0">
                    <a:pos x="T0" y="T1"/>
                  </a:cxn>
                  <a:cxn ang="0">
                    <a:pos x="T2" y="T3"/>
                  </a:cxn>
                  <a:cxn ang="0">
                    <a:pos x="T4" y="T5"/>
                  </a:cxn>
                  <a:cxn ang="0">
                    <a:pos x="T6" y="T7"/>
                  </a:cxn>
                  <a:cxn ang="0">
                    <a:pos x="T8" y="T9"/>
                  </a:cxn>
                </a:cxnLst>
                <a:rect l="0" t="0" r="r" b="b"/>
                <a:pathLst>
                  <a:path w="8" h="21">
                    <a:moveTo>
                      <a:pt x="0" y="15"/>
                    </a:moveTo>
                    <a:lnTo>
                      <a:pt x="4" y="0"/>
                    </a:lnTo>
                    <a:lnTo>
                      <a:pt x="8" y="5"/>
                    </a:lnTo>
                    <a:lnTo>
                      <a:pt x="4" y="21"/>
                    </a:lnTo>
                    <a:lnTo>
                      <a:pt x="0" y="1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80" name="Line 1035"/>
              <p:cNvSpPr>
                <a:spLocks noChangeShapeType="1"/>
              </p:cNvSpPr>
              <p:nvPr/>
            </p:nvSpPr>
            <p:spPr bwMode="auto">
              <a:xfrm>
                <a:off x="1763" y="1353"/>
                <a:ext cx="4" cy="6"/>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1" name="Freeform 1036"/>
              <p:cNvSpPr>
                <a:spLocks/>
              </p:cNvSpPr>
              <p:nvPr/>
            </p:nvSpPr>
            <p:spPr bwMode="auto">
              <a:xfrm>
                <a:off x="1767" y="1331"/>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82" name="Line 1037"/>
              <p:cNvSpPr>
                <a:spLocks noChangeShapeType="1"/>
              </p:cNvSpPr>
              <p:nvPr/>
            </p:nvSpPr>
            <p:spPr bwMode="auto">
              <a:xfrm>
                <a:off x="1767" y="1338"/>
                <a:ext cx="4" cy="5"/>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3" name="Freeform 1038"/>
              <p:cNvSpPr>
                <a:spLocks/>
              </p:cNvSpPr>
              <p:nvPr/>
            </p:nvSpPr>
            <p:spPr bwMode="auto">
              <a:xfrm>
                <a:off x="1769" y="1323"/>
                <a:ext cx="6" cy="13"/>
              </a:xfrm>
              <a:custGeom>
                <a:avLst/>
                <a:gdLst>
                  <a:gd name="T0" fmla="*/ 0 w 6"/>
                  <a:gd name="T1" fmla="*/ 8 h 13"/>
                  <a:gd name="T2" fmla="*/ 3 w 6"/>
                  <a:gd name="T3" fmla="*/ 0 h 13"/>
                  <a:gd name="T4" fmla="*/ 6 w 6"/>
                  <a:gd name="T5" fmla="*/ 6 h 13"/>
                  <a:gd name="T6" fmla="*/ 4 w 6"/>
                  <a:gd name="T7" fmla="*/ 13 h 13"/>
                  <a:gd name="T8" fmla="*/ 0 w 6"/>
                  <a:gd name="T9" fmla="*/ 8 h 13"/>
                </a:gdLst>
                <a:ahLst/>
                <a:cxnLst>
                  <a:cxn ang="0">
                    <a:pos x="T0" y="T1"/>
                  </a:cxn>
                  <a:cxn ang="0">
                    <a:pos x="T2" y="T3"/>
                  </a:cxn>
                  <a:cxn ang="0">
                    <a:pos x="T4" y="T5"/>
                  </a:cxn>
                  <a:cxn ang="0">
                    <a:pos x="T6" y="T7"/>
                  </a:cxn>
                  <a:cxn ang="0">
                    <a:pos x="T8" y="T9"/>
                  </a:cxn>
                </a:cxnLst>
                <a:rect l="0" t="0" r="r" b="b"/>
                <a:pathLst>
                  <a:path w="6" h="13">
                    <a:moveTo>
                      <a:pt x="0" y="8"/>
                    </a:moveTo>
                    <a:lnTo>
                      <a:pt x="3" y="0"/>
                    </a:lnTo>
                    <a:lnTo>
                      <a:pt x="6" y="6"/>
                    </a:lnTo>
                    <a:lnTo>
                      <a:pt x="4" y="13"/>
                    </a:lnTo>
                    <a:lnTo>
                      <a:pt x="0" y="8"/>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84" name="Line 1039"/>
              <p:cNvSpPr>
                <a:spLocks noChangeShapeType="1"/>
              </p:cNvSpPr>
              <p:nvPr/>
            </p:nvSpPr>
            <p:spPr bwMode="auto">
              <a:xfrm>
                <a:off x="1769" y="1331"/>
                <a:ext cx="4" cy="5"/>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5" name="Freeform 1040"/>
              <p:cNvSpPr>
                <a:spLocks/>
              </p:cNvSpPr>
              <p:nvPr/>
            </p:nvSpPr>
            <p:spPr bwMode="auto">
              <a:xfrm>
                <a:off x="1772" y="1316"/>
                <a:ext cx="6" cy="13"/>
              </a:xfrm>
              <a:custGeom>
                <a:avLst/>
                <a:gdLst>
                  <a:gd name="T0" fmla="*/ 0 w 6"/>
                  <a:gd name="T1" fmla="*/ 7 h 13"/>
                  <a:gd name="T2" fmla="*/ 2 w 6"/>
                  <a:gd name="T3" fmla="*/ 0 h 13"/>
                  <a:gd name="T4" fmla="*/ 6 w 6"/>
                  <a:gd name="T5" fmla="*/ 6 h 13"/>
                  <a:gd name="T6" fmla="*/ 3 w 6"/>
                  <a:gd name="T7" fmla="*/ 13 h 13"/>
                  <a:gd name="T8" fmla="*/ 0 w 6"/>
                  <a:gd name="T9" fmla="*/ 7 h 13"/>
                </a:gdLst>
                <a:ahLst/>
                <a:cxnLst>
                  <a:cxn ang="0">
                    <a:pos x="T0" y="T1"/>
                  </a:cxn>
                  <a:cxn ang="0">
                    <a:pos x="T2" y="T3"/>
                  </a:cxn>
                  <a:cxn ang="0">
                    <a:pos x="T4" y="T5"/>
                  </a:cxn>
                  <a:cxn ang="0">
                    <a:pos x="T6" y="T7"/>
                  </a:cxn>
                  <a:cxn ang="0">
                    <a:pos x="T8" y="T9"/>
                  </a:cxn>
                </a:cxnLst>
                <a:rect l="0" t="0" r="r" b="b"/>
                <a:pathLst>
                  <a:path w="6" h="13">
                    <a:moveTo>
                      <a:pt x="0" y="7"/>
                    </a:moveTo>
                    <a:lnTo>
                      <a:pt x="2" y="0"/>
                    </a:lnTo>
                    <a:lnTo>
                      <a:pt x="6" y="6"/>
                    </a:lnTo>
                    <a:lnTo>
                      <a:pt x="3" y="13"/>
                    </a:lnTo>
                    <a:lnTo>
                      <a:pt x="0" y="7"/>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86" name="Line 1041"/>
              <p:cNvSpPr>
                <a:spLocks noChangeShapeType="1"/>
              </p:cNvSpPr>
              <p:nvPr/>
            </p:nvSpPr>
            <p:spPr bwMode="auto">
              <a:xfrm>
                <a:off x="1772" y="1323"/>
                <a:ext cx="3" cy="6"/>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7" name="Freeform 1042"/>
              <p:cNvSpPr>
                <a:spLocks/>
              </p:cNvSpPr>
              <p:nvPr/>
            </p:nvSpPr>
            <p:spPr bwMode="auto">
              <a:xfrm>
                <a:off x="1774" y="1309"/>
                <a:ext cx="6" cy="13"/>
              </a:xfrm>
              <a:custGeom>
                <a:avLst/>
                <a:gdLst>
                  <a:gd name="T0" fmla="*/ 0 w 6"/>
                  <a:gd name="T1" fmla="*/ 7 h 13"/>
                  <a:gd name="T2" fmla="*/ 3 w 6"/>
                  <a:gd name="T3" fmla="*/ 0 h 13"/>
                  <a:gd name="T4" fmla="*/ 6 w 6"/>
                  <a:gd name="T5" fmla="*/ 6 h 13"/>
                  <a:gd name="T6" fmla="*/ 4 w 6"/>
                  <a:gd name="T7" fmla="*/ 13 h 13"/>
                  <a:gd name="T8" fmla="*/ 0 w 6"/>
                  <a:gd name="T9" fmla="*/ 7 h 13"/>
                </a:gdLst>
                <a:ahLst/>
                <a:cxnLst>
                  <a:cxn ang="0">
                    <a:pos x="T0" y="T1"/>
                  </a:cxn>
                  <a:cxn ang="0">
                    <a:pos x="T2" y="T3"/>
                  </a:cxn>
                  <a:cxn ang="0">
                    <a:pos x="T4" y="T5"/>
                  </a:cxn>
                  <a:cxn ang="0">
                    <a:pos x="T6" y="T7"/>
                  </a:cxn>
                  <a:cxn ang="0">
                    <a:pos x="T8" y="T9"/>
                  </a:cxn>
                </a:cxnLst>
                <a:rect l="0" t="0" r="r" b="b"/>
                <a:pathLst>
                  <a:path w="6" h="13">
                    <a:moveTo>
                      <a:pt x="0" y="7"/>
                    </a:moveTo>
                    <a:lnTo>
                      <a:pt x="3" y="0"/>
                    </a:lnTo>
                    <a:lnTo>
                      <a:pt x="6" y="6"/>
                    </a:lnTo>
                    <a:lnTo>
                      <a:pt x="4" y="13"/>
                    </a:lnTo>
                    <a:lnTo>
                      <a:pt x="0" y="7"/>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88" name="Line 1043"/>
              <p:cNvSpPr>
                <a:spLocks noChangeShapeType="1"/>
              </p:cNvSpPr>
              <p:nvPr/>
            </p:nvSpPr>
            <p:spPr bwMode="auto">
              <a:xfrm>
                <a:off x="1774" y="1316"/>
                <a:ext cx="4" cy="6"/>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9" name="Freeform 1044"/>
              <p:cNvSpPr>
                <a:spLocks/>
              </p:cNvSpPr>
              <p:nvPr/>
            </p:nvSpPr>
            <p:spPr bwMode="auto">
              <a:xfrm>
                <a:off x="1777" y="1303"/>
                <a:ext cx="6" cy="12"/>
              </a:xfrm>
              <a:custGeom>
                <a:avLst/>
                <a:gdLst>
                  <a:gd name="T0" fmla="*/ 0 w 6"/>
                  <a:gd name="T1" fmla="*/ 6 h 12"/>
                  <a:gd name="T2" fmla="*/ 3 w 6"/>
                  <a:gd name="T3" fmla="*/ 0 h 12"/>
                  <a:gd name="T4" fmla="*/ 6 w 6"/>
                  <a:gd name="T5" fmla="*/ 6 h 12"/>
                  <a:gd name="T6" fmla="*/ 3 w 6"/>
                  <a:gd name="T7" fmla="*/ 12 h 12"/>
                  <a:gd name="T8" fmla="*/ 0 w 6"/>
                  <a:gd name="T9" fmla="*/ 6 h 12"/>
                </a:gdLst>
                <a:ahLst/>
                <a:cxnLst>
                  <a:cxn ang="0">
                    <a:pos x="T0" y="T1"/>
                  </a:cxn>
                  <a:cxn ang="0">
                    <a:pos x="T2" y="T3"/>
                  </a:cxn>
                  <a:cxn ang="0">
                    <a:pos x="T4" y="T5"/>
                  </a:cxn>
                  <a:cxn ang="0">
                    <a:pos x="T6" y="T7"/>
                  </a:cxn>
                  <a:cxn ang="0">
                    <a:pos x="T8" y="T9"/>
                  </a:cxn>
                </a:cxnLst>
                <a:rect l="0" t="0" r="r" b="b"/>
                <a:pathLst>
                  <a:path w="6" h="12">
                    <a:moveTo>
                      <a:pt x="0" y="6"/>
                    </a:moveTo>
                    <a:lnTo>
                      <a:pt x="3" y="0"/>
                    </a:lnTo>
                    <a:lnTo>
                      <a:pt x="6" y="6"/>
                    </a:lnTo>
                    <a:lnTo>
                      <a:pt x="3" y="12"/>
                    </a:lnTo>
                    <a:lnTo>
                      <a:pt x="0" y="6"/>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0" name="Line 1045"/>
              <p:cNvSpPr>
                <a:spLocks noChangeShapeType="1"/>
              </p:cNvSpPr>
              <p:nvPr/>
            </p:nvSpPr>
            <p:spPr bwMode="auto">
              <a:xfrm>
                <a:off x="1777" y="1309"/>
                <a:ext cx="3" cy="6"/>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1" name="Freeform 1046"/>
              <p:cNvSpPr>
                <a:spLocks/>
              </p:cNvSpPr>
              <p:nvPr/>
            </p:nvSpPr>
            <p:spPr bwMode="auto">
              <a:xfrm>
                <a:off x="1780" y="1297"/>
                <a:ext cx="6" cy="12"/>
              </a:xfrm>
              <a:custGeom>
                <a:avLst/>
                <a:gdLst>
                  <a:gd name="T0" fmla="*/ 0 w 6"/>
                  <a:gd name="T1" fmla="*/ 6 h 12"/>
                  <a:gd name="T2" fmla="*/ 3 w 6"/>
                  <a:gd name="T3" fmla="*/ 0 h 12"/>
                  <a:gd name="T4" fmla="*/ 6 w 6"/>
                  <a:gd name="T5" fmla="*/ 5 h 12"/>
                  <a:gd name="T6" fmla="*/ 3 w 6"/>
                  <a:gd name="T7" fmla="*/ 12 h 12"/>
                  <a:gd name="T8" fmla="*/ 0 w 6"/>
                  <a:gd name="T9" fmla="*/ 6 h 12"/>
                </a:gdLst>
                <a:ahLst/>
                <a:cxnLst>
                  <a:cxn ang="0">
                    <a:pos x="T0" y="T1"/>
                  </a:cxn>
                  <a:cxn ang="0">
                    <a:pos x="T2" y="T3"/>
                  </a:cxn>
                  <a:cxn ang="0">
                    <a:pos x="T4" y="T5"/>
                  </a:cxn>
                  <a:cxn ang="0">
                    <a:pos x="T6" y="T7"/>
                  </a:cxn>
                  <a:cxn ang="0">
                    <a:pos x="T8" y="T9"/>
                  </a:cxn>
                </a:cxnLst>
                <a:rect l="0" t="0" r="r" b="b"/>
                <a:pathLst>
                  <a:path w="6" h="12">
                    <a:moveTo>
                      <a:pt x="0" y="6"/>
                    </a:moveTo>
                    <a:lnTo>
                      <a:pt x="3" y="0"/>
                    </a:lnTo>
                    <a:lnTo>
                      <a:pt x="6" y="5"/>
                    </a:lnTo>
                    <a:lnTo>
                      <a:pt x="3" y="12"/>
                    </a:lnTo>
                    <a:lnTo>
                      <a:pt x="0" y="6"/>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2" name="Line 1047"/>
              <p:cNvSpPr>
                <a:spLocks noChangeShapeType="1"/>
              </p:cNvSpPr>
              <p:nvPr/>
            </p:nvSpPr>
            <p:spPr bwMode="auto">
              <a:xfrm>
                <a:off x="1780" y="1303"/>
                <a:ext cx="3" cy="6"/>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3" name="Freeform 1048"/>
              <p:cNvSpPr>
                <a:spLocks/>
              </p:cNvSpPr>
              <p:nvPr/>
            </p:nvSpPr>
            <p:spPr bwMode="auto">
              <a:xfrm>
                <a:off x="1783" y="1291"/>
                <a:ext cx="6" cy="11"/>
              </a:xfrm>
              <a:custGeom>
                <a:avLst/>
                <a:gdLst>
                  <a:gd name="T0" fmla="*/ 0 w 6"/>
                  <a:gd name="T1" fmla="*/ 6 h 11"/>
                  <a:gd name="T2" fmla="*/ 3 w 6"/>
                  <a:gd name="T3" fmla="*/ 0 h 11"/>
                  <a:gd name="T4" fmla="*/ 6 w 6"/>
                  <a:gd name="T5" fmla="*/ 6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6"/>
                    </a:lnTo>
                    <a:lnTo>
                      <a:pt x="3" y="11"/>
                    </a:lnTo>
                    <a:lnTo>
                      <a:pt x="0" y="6"/>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4" name="Line 1049"/>
              <p:cNvSpPr>
                <a:spLocks noChangeShapeType="1"/>
              </p:cNvSpPr>
              <p:nvPr/>
            </p:nvSpPr>
            <p:spPr bwMode="auto">
              <a:xfrm>
                <a:off x="1783" y="1297"/>
                <a:ext cx="3" cy="5"/>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5" name="Freeform 1050"/>
              <p:cNvSpPr>
                <a:spLocks/>
              </p:cNvSpPr>
              <p:nvPr/>
            </p:nvSpPr>
            <p:spPr bwMode="auto">
              <a:xfrm>
                <a:off x="1786" y="1285"/>
                <a:ext cx="7" cy="12"/>
              </a:xfrm>
              <a:custGeom>
                <a:avLst/>
                <a:gdLst>
                  <a:gd name="T0" fmla="*/ 0 w 7"/>
                  <a:gd name="T1" fmla="*/ 6 h 12"/>
                  <a:gd name="T2" fmla="*/ 3 w 7"/>
                  <a:gd name="T3" fmla="*/ 0 h 12"/>
                  <a:gd name="T4" fmla="*/ 7 w 7"/>
                  <a:gd name="T5" fmla="*/ 6 h 12"/>
                  <a:gd name="T6" fmla="*/ 3 w 7"/>
                  <a:gd name="T7" fmla="*/ 12 h 12"/>
                  <a:gd name="T8" fmla="*/ 0 w 7"/>
                  <a:gd name="T9" fmla="*/ 6 h 12"/>
                </a:gdLst>
                <a:ahLst/>
                <a:cxnLst>
                  <a:cxn ang="0">
                    <a:pos x="T0" y="T1"/>
                  </a:cxn>
                  <a:cxn ang="0">
                    <a:pos x="T2" y="T3"/>
                  </a:cxn>
                  <a:cxn ang="0">
                    <a:pos x="T4" y="T5"/>
                  </a:cxn>
                  <a:cxn ang="0">
                    <a:pos x="T6" y="T7"/>
                  </a:cxn>
                  <a:cxn ang="0">
                    <a:pos x="T8" y="T9"/>
                  </a:cxn>
                </a:cxnLst>
                <a:rect l="0" t="0" r="r" b="b"/>
                <a:pathLst>
                  <a:path w="7" h="12">
                    <a:moveTo>
                      <a:pt x="0" y="6"/>
                    </a:moveTo>
                    <a:lnTo>
                      <a:pt x="3" y="0"/>
                    </a:lnTo>
                    <a:lnTo>
                      <a:pt x="7" y="6"/>
                    </a:lnTo>
                    <a:lnTo>
                      <a:pt x="3" y="12"/>
                    </a:lnTo>
                    <a:lnTo>
                      <a:pt x="0" y="6"/>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6" name="Line 1051"/>
              <p:cNvSpPr>
                <a:spLocks noChangeShapeType="1"/>
              </p:cNvSpPr>
              <p:nvPr/>
            </p:nvSpPr>
            <p:spPr bwMode="auto">
              <a:xfrm>
                <a:off x="1786" y="1291"/>
                <a:ext cx="3" cy="6"/>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7" name="Freeform 1052"/>
              <p:cNvSpPr>
                <a:spLocks/>
              </p:cNvSpPr>
              <p:nvPr/>
            </p:nvSpPr>
            <p:spPr bwMode="auto">
              <a:xfrm>
                <a:off x="1789" y="1280"/>
                <a:ext cx="7" cy="11"/>
              </a:xfrm>
              <a:custGeom>
                <a:avLst/>
                <a:gdLst>
                  <a:gd name="T0" fmla="*/ 0 w 7"/>
                  <a:gd name="T1" fmla="*/ 5 h 11"/>
                  <a:gd name="T2" fmla="*/ 4 w 7"/>
                  <a:gd name="T3" fmla="*/ 0 h 11"/>
                  <a:gd name="T4" fmla="*/ 7 w 7"/>
                  <a:gd name="T5" fmla="*/ 6 h 11"/>
                  <a:gd name="T6" fmla="*/ 4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4" y="0"/>
                    </a:lnTo>
                    <a:lnTo>
                      <a:pt x="7" y="6"/>
                    </a:lnTo>
                    <a:lnTo>
                      <a:pt x="4" y="11"/>
                    </a:lnTo>
                    <a:lnTo>
                      <a:pt x="0" y="5"/>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8" name="Line 1053"/>
              <p:cNvSpPr>
                <a:spLocks noChangeShapeType="1"/>
              </p:cNvSpPr>
              <p:nvPr/>
            </p:nvSpPr>
            <p:spPr bwMode="auto">
              <a:xfrm>
                <a:off x="1789" y="1285"/>
                <a:ext cx="4"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9" name="Freeform 1054"/>
              <p:cNvSpPr>
                <a:spLocks/>
              </p:cNvSpPr>
              <p:nvPr/>
            </p:nvSpPr>
            <p:spPr bwMode="auto">
              <a:xfrm>
                <a:off x="1793" y="1275"/>
                <a:ext cx="7" cy="11"/>
              </a:xfrm>
              <a:custGeom>
                <a:avLst/>
                <a:gdLst>
                  <a:gd name="T0" fmla="*/ 0 w 7"/>
                  <a:gd name="T1" fmla="*/ 5 h 11"/>
                  <a:gd name="T2" fmla="*/ 3 w 7"/>
                  <a:gd name="T3" fmla="*/ 0 h 11"/>
                  <a:gd name="T4" fmla="*/ 7 w 7"/>
                  <a:gd name="T5" fmla="*/ 6 h 11"/>
                  <a:gd name="T6" fmla="*/ 3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3" y="0"/>
                    </a:lnTo>
                    <a:lnTo>
                      <a:pt x="7" y="6"/>
                    </a:lnTo>
                    <a:lnTo>
                      <a:pt x="3" y="11"/>
                    </a:lnTo>
                    <a:lnTo>
                      <a:pt x="0" y="5"/>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00" name="Line 1055"/>
              <p:cNvSpPr>
                <a:spLocks noChangeShapeType="1"/>
              </p:cNvSpPr>
              <p:nvPr/>
            </p:nvSpPr>
            <p:spPr bwMode="auto">
              <a:xfrm>
                <a:off x="1793" y="1280"/>
                <a:ext cx="3"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1" name="Freeform 1056"/>
              <p:cNvSpPr>
                <a:spLocks/>
              </p:cNvSpPr>
              <p:nvPr/>
            </p:nvSpPr>
            <p:spPr bwMode="auto">
              <a:xfrm>
                <a:off x="1796" y="1271"/>
                <a:ext cx="8" cy="10"/>
              </a:xfrm>
              <a:custGeom>
                <a:avLst/>
                <a:gdLst>
                  <a:gd name="T0" fmla="*/ 0 w 8"/>
                  <a:gd name="T1" fmla="*/ 4 h 10"/>
                  <a:gd name="T2" fmla="*/ 4 w 8"/>
                  <a:gd name="T3" fmla="*/ 0 h 10"/>
                  <a:gd name="T4" fmla="*/ 8 w 8"/>
                  <a:gd name="T5" fmla="*/ 5 h 10"/>
                  <a:gd name="T6" fmla="*/ 4 w 8"/>
                  <a:gd name="T7" fmla="*/ 10 h 10"/>
                  <a:gd name="T8" fmla="*/ 0 w 8"/>
                  <a:gd name="T9" fmla="*/ 4 h 10"/>
                </a:gdLst>
                <a:ahLst/>
                <a:cxnLst>
                  <a:cxn ang="0">
                    <a:pos x="T0" y="T1"/>
                  </a:cxn>
                  <a:cxn ang="0">
                    <a:pos x="T2" y="T3"/>
                  </a:cxn>
                  <a:cxn ang="0">
                    <a:pos x="T4" y="T5"/>
                  </a:cxn>
                  <a:cxn ang="0">
                    <a:pos x="T6" y="T7"/>
                  </a:cxn>
                  <a:cxn ang="0">
                    <a:pos x="T8" y="T9"/>
                  </a:cxn>
                </a:cxnLst>
                <a:rect l="0" t="0" r="r" b="b"/>
                <a:pathLst>
                  <a:path w="8" h="10">
                    <a:moveTo>
                      <a:pt x="0" y="4"/>
                    </a:moveTo>
                    <a:lnTo>
                      <a:pt x="4" y="0"/>
                    </a:lnTo>
                    <a:lnTo>
                      <a:pt x="8" y="5"/>
                    </a:lnTo>
                    <a:lnTo>
                      <a:pt x="4" y="10"/>
                    </a:lnTo>
                    <a:lnTo>
                      <a:pt x="0" y="4"/>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02" name="Line 1057"/>
              <p:cNvSpPr>
                <a:spLocks noChangeShapeType="1"/>
              </p:cNvSpPr>
              <p:nvPr/>
            </p:nvSpPr>
            <p:spPr bwMode="auto">
              <a:xfrm>
                <a:off x="1796" y="1275"/>
                <a:ext cx="4" cy="6"/>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3" name="Freeform 1058"/>
              <p:cNvSpPr>
                <a:spLocks/>
              </p:cNvSpPr>
              <p:nvPr/>
            </p:nvSpPr>
            <p:spPr bwMode="auto">
              <a:xfrm>
                <a:off x="1800" y="1266"/>
                <a:ext cx="8" cy="10"/>
              </a:xfrm>
              <a:custGeom>
                <a:avLst/>
                <a:gdLst>
                  <a:gd name="T0" fmla="*/ 0 w 8"/>
                  <a:gd name="T1" fmla="*/ 5 h 10"/>
                  <a:gd name="T2" fmla="*/ 5 w 8"/>
                  <a:gd name="T3" fmla="*/ 0 h 10"/>
                  <a:gd name="T4" fmla="*/ 8 w 8"/>
                  <a:gd name="T5" fmla="*/ 6 h 10"/>
                  <a:gd name="T6" fmla="*/ 4 w 8"/>
                  <a:gd name="T7" fmla="*/ 10 h 10"/>
                  <a:gd name="T8" fmla="*/ 0 w 8"/>
                  <a:gd name="T9" fmla="*/ 5 h 10"/>
                </a:gdLst>
                <a:ahLst/>
                <a:cxnLst>
                  <a:cxn ang="0">
                    <a:pos x="T0" y="T1"/>
                  </a:cxn>
                  <a:cxn ang="0">
                    <a:pos x="T2" y="T3"/>
                  </a:cxn>
                  <a:cxn ang="0">
                    <a:pos x="T4" y="T5"/>
                  </a:cxn>
                  <a:cxn ang="0">
                    <a:pos x="T6" y="T7"/>
                  </a:cxn>
                  <a:cxn ang="0">
                    <a:pos x="T8" y="T9"/>
                  </a:cxn>
                </a:cxnLst>
                <a:rect l="0" t="0" r="r" b="b"/>
                <a:pathLst>
                  <a:path w="8" h="10">
                    <a:moveTo>
                      <a:pt x="0" y="5"/>
                    </a:moveTo>
                    <a:lnTo>
                      <a:pt x="5" y="0"/>
                    </a:lnTo>
                    <a:lnTo>
                      <a:pt x="8" y="6"/>
                    </a:lnTo>
                    <a:lnTo>
                      <a:pt x="4" y="10"/>
                    </a:lnTo>
                    <a:lnTo>
                      <a:pt x="0" y="5"/>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04" name="Line 1059"/>
              <p:cNvSpPr>
                <a:spLocks noChangeShapeType="1"/>
              </p:cNvSpPr>
              <p:nvPr/>
            </p:nvSpPr>
            <p:spPr bwMode="auto">
              <a:xfrm>
                <a:off x="1800" y="1271"/>
                <a:ext cx="4" cy="5"/>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5" name="Freeform 1060"/>
              <p:cNvSpPr>
                <a:spLocks/>
              </p:cNvSpPr>
              <p:nvPr/>
            </p:nvSpPr>
            <p:spPr bwMode="auto">
              <a:xfrm>
                <a:off x="1805" y="1261"/>
                <a:ext cx="8" cy="11"/>
              </a:xfrm>
              <a:custGeom>
                <a:avLst/>
                <a:gdLst>
                  <a:gd name="T0" fmla="*/ 0 w 8"/>
                  <a:gd name="T1" fmla="*/ 5 h 11"/>
                  <a:gd name="T2" fmla="*/ 4 w 8"/>
                  <a:gd name="T3" fmla="*/ 0 h 11"/>
                  <a:gd name="T4" fmla="*/ 8 w 8"/>
                  <a:gd name="T5" fmla="*/ 6 h 11"/>
                  <a:gd name="T6" fmla="*/ 3 w 8"/>
                  <a:gd name="T7" fmla="*/ 11 h 11"/>
                  <a:gd name="T8" fmla="*/ 0 w 8"/>
                  <a:gd name="T9" fmla="*/ 5 h 11"/>
                </a:gdLst>
                <a:ahLst/>
                <a:cxnLst>
                  <a:cxn ang="0">
                    <a:pos x="T0" y="T1"/>
                  </a:cxn>
                  <a:cxn ang="0">
                    <a:pos x="T2" y="T3"/>
                  </a:cxn>
                  <a:cxn ang="0">
                    <a:pos x="T4" y="T5"/>
                  </a:cxn>
                  <a:cxn ang="0">
                    <a:pos x="T6" y="T7"/>
                  </a:cxn>
                  <a:cxn ang="0">
                    <a:pos x="T8" y="T9"/>
                  </a:cxn>
                </a:cxnLst>
                <a:rect l="0" t="0" r="r" b="b"/>
                <a:pathLst>
                  <a:path w="8" h="11">
                    <a:moveTo>
                      <a:pt x="0" y="5"/>
                    </a:moveTo>
                    <a:lnTo>
                      <a:pt x="4" y="0"/>
                    </a:lnTo>
                    <a:lnTo>
                      <a:pt x="8" y="6"/>
                    </a:lnTo>
                    <a:lnTo>
                      <a:pt x="3" y="11"/>
                    </a:lnTo>
                    <a:lnTo>
                      <a:pt x="0" y="5"/>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06" name="Line 1061"/>
              <p:cNvSpPr>
                <a:spLocks noChangeShapeType="1"/>
              </p:cNvSpPr>
              <p:nvPr/>
            </p:nvSpPr>
            <p:spPr bwMode="auto">
              <a:xfrm>
                <a:off x="1805" y="1266"/>
                <a:ext cx="3" cy="6"/>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7" name="Freeform 1062"/>
              <p:cNvSpPr>
                <a:spLocks/>
              </p:cNvSpPr>
              <p:nvPr/>
            </p:nvSpPr>
            <p:spPr bwMode="auto">
              <a:xfrm>
                <a:off x="1809" y="1257"/>
                <a:ext cx="9" cy="10"/>
              </a:xfrm>
              <a:custGeom>
                <a:avLst/>
                <a:gdLst>
                  <a:gd name="T0" fmla="*/ 0 w 9"/>
                  <a:gd name="T1" fmla="*/ 4 h 10"/>
                  <a:gd name="T2" fmla="*/ 6 w 9"/>
                  <a:gd name="T3" fmla="*/ 0 h 10"/>
                  <a:gd name="T4" fmla="*/ 9 w 9"/>
                  <a:gd name="T5" fmla="*/ 6 h 10"/>
                  <a:gd name="T6" fmla="*/ 4 w 9"/>
                  <a:gd name="T7" fmla="*/ 10 h 10"/>
                  <a:gd name="T8" fmla="*/ 0 w 9"/>
                  <a:gd name="T9" fmla="*/ 4 h 10"/>
                </a:gdLst>
                <a:ahLst/>
                <a:cxnLst>
                  <a:cxn ang="0">
                    <a:pos x="T0" y="T1"/>
                  </a:cxn>
                  <a:cxn ang="0">
                    <a:pos x="T2" y="T3"/>
                  </a:cxn>
                  <a:cxn ang="0">
                    <a:pos x="T4" y="T5"/>
                  </a:cxn>
                  <a:cxn ang="0">
                    <a:pos x="T6" y="T7"/>
                  </a:cxn>
                  <a:cxn ang="0">
                    <a:pos x="T8" y="T9"/>
                  </a:cxn>
                </a:cxnLst>
                <a:rect l="0" t="0" r="r" b="b"/>
                <a:pathLst>
                  <a:path w="9" h="10">
                    <a:moveTo>
                      <a:pt x="0" y="4"/>
                    </a:moveTo>
                    <a:lnTo>
                      <a:pt x="6" y="0"/>
                    </a:lnTo>
                    <a:lnTo>
                      <a:pt x="9" y="6"/>
                    </a:lnTo>
                    <a:lnTo>
                      <a:pt x="4" y="10"/>
                    </a:lnTo>
                    <a:lnTo>
                      <a:pt x="0" y="4"/>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08" name="Line 1063"/>
              <p:cNvSpPr>
                <a:spLocks noChangeShapeType="1"/>
              </p:cNvSpPr>
              <p:nvPr/>
            </p:nvSpPr>
            <p:spPr bwMode="auto">
              <a:xfrm>
                <a:off x="1809" y="1261"/>
                <a:ext cx="4" cy="6"/>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9" name="Freeform 1064"/>
              <p:cNvSpPr>
                <a:spLocks/>
              </p:cNvSpPr>
              <p:nvPr/>
            </p:nvSpPr>
            <p:spPr bwMode="auto">
              <a:xfrm>
                <a:off x="1815" y="1252"/>
                <a:ext cx="9" cy="11"/>
              </a:xfrm>
              <a:custGeom>
                <a:avLst/>
                <a:gdLst>
                  <a:gd name="T0" fmla="*/ 0 w 9"/>
                  <a:gd name="T1" fmla="*/ 5 h 11"/>
                  <a:gd name="T2" fmla="*/ 5 w 9"/>
                  <a:gd name="T3" fmla="*/ 0 h 11"/>
                  <a:gd name="T4" fmla="*/ 9 w 9"/>
                  <a:gd name="T5" fmla="*/ 6 h 11"/>
                  <a:gd name="T6" fmla="*/ 3 w 9"/>
                  <a:gd name="T7" fmla="*/ 11 h 11"/>
                  <a:gd name="T8" fmla="*/ 0 w 9"/>
                  <a:gd name="T9" fmla="*/ 5 h 11"/>
                </a:gdLst>
                <a:ahLst/>
                <a:cxnLst>
                  <a:cxn ang="0">
                    <a:pos x="T0" y="T1"/>
                  </a:cxn>
                  <a:cxn ang="0">
                    <a:pos x="T2" y="T3"/>
                  </a:cxn>
                  <a:cxn ang="0">
                    <a:pos x="T4" y="T5"/>
                  </a:cxn>
                  <a:cxn ang="0">
                    <a:pos x="T6" y="T7"/>
                  </a:cxn>
                  <a:cxn ang="0">
                    <a:pos x="T8" y="T9"/>
                  </a:cxn>
                </a:cxnLst>
                <a:rect l="0" t="0" r="r" b="b"/>
                <a:pathLst>
                  <a:path w="9" h="11">
                    <a:moveTo>
                      <a:pt x="0" y="5"/>
                    </a:moveTo>
                    <a:lnTo>
                      <a:pt x="5" y="0"/>
                    </a:lnTo>
                    <a:lnTo>
                      <a:pt x="9" y="6"/>
                    </a:lnTo>
                    <a:lnTo>
                      <a:pt x="3" y="11"/>
                    </a:lnTo>
                    <a:lnTo>
                      <a:pt x="0" y="5"/>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0" name="Line 1065"/>
              <p:cNvSpPr>
                <a:spLocks noChangeShapeType="1"/>
              </p:cNvSpPr>
              <p:nvPr/>
            </p:nvSpPr>
            <p:spPr bwMode="auto">
              <a:xfrm>
                <a:off x="1815" y="1257"/>
                <a:ext cx="3" cy="6"/>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1" name="Freeform 1066"/>
              <p:cNvSpPr>
                <a:spLocks/>
              </p:cNvSpPr>
              <p:nvPr/>
            </p:nvSpPr>
            <p:spPr bwMode="auto">
              <a:xfrm>
                <a:off x="1820" y="1247"/>
                <a:ext cx="10" cy="11"/>
              </a:xfrm>
              <a:custGeom>
                <a:avLst/>
                <a:gdLst>
                  <a:gd name="T0" fmla="*/ 0 w 10"/>
                  <a:gd name="T1" fmla="*/ 5 h 11"/>
                  <a:gd name="T2" fmla="*/ 6 w 10"/>
                  <a:gd name="T3" fmla="*/ 0 h 11"/>
                  <a:gd name="T4" fmla="*/ 10 w 10"/>
                  <a:gd name="T5" fmla="*/ 6 h 11"/>
                  <a:gd name="T6" fmla="*/ 4 w 10"/>
                  <a:gd name="T7" fmla="*/ 11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lnTo>
                      <a:pt x="6" y="0"/>
                    </a:lnTo>
                    <a:lnTo>
                      <a:pt x="10" y="6"/>
                    </a:lnTo>
                    <a:lnTo>
                      <a:pt x="4" y="11"/>
                    </a:lnTo>
                    <a:lnTo>
                      <a:pt x="0" y="5"/>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2" name="Line 1067"/>
              <p:cNvSpPr>
                <a:spLocks noChangeShapeType="1"/>
              </p:cNvSpPr>
              <p:nvPr/>
            </p:nvSpPr>
            <p:spPr bwMode="auto">
              <a:xfrm>
                <a:off x="1820" y="1252"/>
                <a:ext cx="4" cy="6"/>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3" name="Freeform 1068"/>
              <p:cNvSpPr>
                <a:spLocks/>
              </p:cNvSpPr>
              <p:nvPr/>
            </p:nvSpPr>
            <p:spPr bwMode="auto">
              <a:xfrm>
                <a:off x="1826" y="1243"/>
                <a:ext cx="10" cy="10"/>
              </a:xfrm>
              <a:custGeom>
                <a:avLst/>
                <a:gdLst>
                  <a:gd name="T0" fmla="*/ 0 w 10"/>
                  <a:gd name="T1" fmla="*/ 4 h 10"/>
                  <a:gd name="T2" fmla="*/ 7 w 10"/>
                  <a:gd name="T3" fmla="*/ 0 h 10"/>
                  <a:gd name="T4" fmla="*/ 10 w 10"/>
                  <a:gd name="T5" fmla="*/ 5 h 10"/>
                  <a:gd name="T6" fmla="*/ 4 w 10"/>
                  <a:gd name="T7" fmla="*/ 10 h 10"/>
                  <a:gd name="T8" fmla="*/ 0 w 10"/>
                  <a:gd name="T9" fmla="*/ 4 h 10"/>
                </a:gdLst>
                <a:ahLst/>
                <a:cxnLst>
                  <a:cxn ang="0">
                    <a:pos x="T0" y="T1"/>
                  </a:cxn>
                  <a:cxn ang="0">
                    <a:pos x="T2" y="T3"/>
                  </a:cxn>
                  <a:cxn ang="0">
                    <a:pos x="T4" y="T5"/>
                  </a:cxn>
                  <a:cxn ang="0">
                    <a:pos x="T6" y="T7"/>
                  </a:cxn>
                  <a:cxn ang="0">
                    <a:pos x="T8" y="T9"/>
                  </a:cxn>
                </a:cxnLst>
                <a:rect l="0" t="0" r="r" b="b"/>
                <a:pathLst>
                  <a:path w="10" h="10">
                    <a:moveTo>
                      <a:pt x="0" y="4"/>
                    </a:moveTo>
                    <a:lnTo>
                      <a:pt x="7" y="0"/>
                    </a:lnTo>
                    <a:lnTo>
                      <a:pt x="10" y="5"/>
                    </a:lnTo>
                    <a:lnTo>
                      <a:pt x="4" y="10"/>
                    </a:lnTo>
                    <a:lnTo>
                      <a:pt x="0" y="4"/>
                    </a:lnTo>
                    <a:close/>
                  </a:path>
                </a:pathLst>
              </a:custGeom>
              <a:solidFill>
                <a:srgbClr val="37D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4" name="Line 1069"/>
              <p:cNvSpPr>
                <a:spLocks noChangeShapeType="1"/>
              </p:cNvSpPr>
              <p:nvPr/>
            </p:nvSpPr>
            <p:spPr bwMode="auto">
              <a:xfrm>
                <a:off x="1826" y="1247"/>
                <a:ext cx="4" cy="6"/>
              </a:xfrm>
              <a:prstGeom prst="line">
                <a:avLst/>
              </a:prstGeom>
              <a:noFill/>
              <a:ln w="0">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5" name="Freeform 1070"/>
              <p:cNvSpPr>
                <a:spLocks/>
              </p:cNvSpPr>
              <p:nvPr/>
            </p:nvSpPr>
            <p:spPr bwMode="auto">
              <a:xfrm>
                <a:off x="1833" y="1238"/>
                <a:ext cx="10" cy="10"/>
              </a:xfrm>
              <a:custGeom>
                <a:avLst/>
                <a:gdLst>
                  <a:gd name="T0" fmla="*/ 0 w 10"/>
                  <a:gd name="T1" fmla="*/ 5 h 10"/>
                  <a:gd name="T2" fmla="*/ 6 w 10"/>
                  <a:gd name="T3" fmla="*/ 0 h 10"/>
                  <a:gd name="T4" fmla="*/ 10 w 10"/>
                  <a:gd name="T5" fmla="*/ 6 h 10"/>
                  <a:gd name="T6" fmla="*/ 3 w 10"/>
                  <a:gd name="T7" fmla="*/ 1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lnTo>
                      <a:pt x="6" y="0"/>
                    </a:lnTo>
                    <a:lnTo>
                      <a:pt x="10" y="6"/>
                    </a:lnTo>
                    <a:lnTo>
                      <a:pt x="3" y="10"/>
                    </a:lnTo>
                    <a:lnTo>
                      <a:pt x="0" y="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6" name="Line 1071"/>
              <p:cNvSpPr>
                <a:spLocks noChangeShapeType="1"/>
              </p:cNvSpPr>
              <p:nvPr/>
            </p:nvSpPr>
            <p:spPr bwMode="auto">
              <a:xfrm>
                <a:off x="1833" y="1243"/>
                <a:ext cx="3" cy="5"/>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7" name="Freeform 1072"/>
              <p:cNvSpPr>
                <a:spLocks/>
              </p:cNvSpPr>
              <p:nvPr/>
            </p:nvSpPr>
            <p:spPr bwMode="auto">
              <a:xfrm>
                <a:off x="1839" y="1233"/>
                <a:ext cx="11" cy="11"/>
              </a:xfrm>
              <a:custGeom>
                <a:avLst/>
                <a:gdLst>
                  <a:gd name="T0" fmla="*/ 0 w 11"/>
                  <a:gd name="T1" fmla="*/ 5 h 11"/>
                  <a:gd name="T2" fmla="*/ 8 w 11"/>
                  <a:gd name="T3" fmla="*/ 0 h 11"/>
                  <a:gd name="T4" fmla="*/ 11 w 11"/>
                  <a:gd name="T5" fmla="*/ 6 h 11"/>
                  <a:gd name="T6" fmla="*/ 4 w 11"/>
                  <a:gd name="T7" fmla="*/ 11 h 11"/>
                  <a:gd name="T8" fmla="*/ 0 w 11"/>
                  <a:gd name="T9" fmla="*/ 5 h 11"/>
                </a:gdLst>
                <a:ahLst/>
                <a:cxnLst>
                  <a:cxn ang="0">
                    <a:pos x="T0" y="T1"/>
                  </a:cxn>
                  <a:cxn ang="0">
                    <a:pos x="T2" y="T3"/>
                  </a:cxn>
                  <a:cxn ang="0">
                    <a:pos x="T4" y="T5"/>
                  </a:cxn>
                  <a:cxn ang="0">
                    <a:pos x="T6" y="T7"/>
                  </a:cxn>
                  <a:cxn ang="0">
                    <a:pos x="T8" y="T9"/>
                  </a:cxn>
                </a:cxnLst>
                <a:rect l="0" t="0" r="r" b="b"/>
                <a:pathLst>
                  <a:path w="11" h="11">
                    <a:moveTo>
                      <a:pt x="0" y="5"/>
                    </a:moveTo>
                    <a:lnTo>
                      <a:pt x="8" y="0"/>
                    </a:lnTo>
                    <a:lnTo>
                      <a:pt x="11" y="6"/>
                    </a:lnTo>
                    <a:lnTo>
                      <a:pt x="4" y="11"/>
                    </a:lnTo>
                    <a:lnTo>
                      <a:pt x="0" y="5"/>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8" name="Line 1073"/>
              <p:cNvSpPr>
                <a:spLocks noChangeShapeType="1"/>
              </p:cNvSpPr>
              <p:nvPr/>
            </p:nvSpPr>
            <p:spPr bwMode="auto">
              <a:xfrm>
                <a:off x="1839" y="1238"/>
                <a:ext cx="4"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9" name="Freeform 1074"/>
              <p:cNvSpPr>
                <a:spLocks/>
              </p:cNvSpPr>
              <p:nvPr/>
            </p:nvSpPr>
            <p:spPr bwMode="auto">
              <a:xfrm>
                <a:off x="1847" y="1228"/>
                <a:ext cx="10" cy="11"/>
              </a:xfrm>
              <a:custGeom>
                <a:avLst/>
                <a:gdLst>
                  <a:gd name="T0" fmla="*/ 0 w 10"/>
                  <a:gd name="T1" fmla="*/ 5 h 11"/>
                  <a:gd name="T2" fmla="*/ 7 w 10"/>
                  <a:gd name="T3" fmla="*/ 0 h 11"/>
                  <a:gd name="T4" fmla="*/ 10 w 10"/>
                  <a:gd name="T5" fmla="*/ 6 h 11"/>
                  <a:gd name="T6" fmla="*/ 3 w 10"/>
                  <a:gd name="T7" fmla="*/ 11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lnTo>
                      <a:pt x="7" y="0"/>
                    </a:lnTo>
                    <a:lnTo>
                      <a:pt x="10" y="6"/>
                    </a:lnTo>
                    <a:lnTo>
                      <a:pt x="3" y="11"/>
                    </a:lnTo>
                    <a:lnTo>
                      <a:pt x="0" y="5"/>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0" name="Line 1075"/>
              <p:cNvSpPr>
                <a:spLocks noChangeShapeType="1"/>
              </p:cNvSpPr>
              <p:nvPr/>
            </p:nvSpPr>
            <p:spPr bwMode="auto">
              <a:xfrm>
                <a:off x="1847" y="1233"/>
                <a:ext cx="3" cy="6"/>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1" name="Freeform 1076"/>
              <p:cNvSpPr>
                <a:spLocks/>
              </p:cNvSpPr>
              <p:nvPr/>
            </p:nvSpPr>
            <p:spPr bwMode="auto">
              <a:xfrm>
                <a:off x="1854" y="1219"/>
                <a:ext cx="19" cy="15"/>
              </a:xfrm>
              <a:custGeom>
                <a:avLst/>
                <a:gdLst>
                  <a:gd name="T0" fmla="*/ 0 w 19"/>
                  <a:gd name="T1" fmla="*/ 9 h 15"/>
                  <a:gd name="T2" fmla="*/ 16 w 19"/>
                  <a:gd name="T3" fmla="*/ 0 h 15"/>
                  <a:gd name="T4" fmla="*/ 19 w 19"/>
                  <a:gd name="T5" fmla="*/ 6 h 15"/>
                  <a:gd name="T6" fmla="*/ 3 w 19"/>
                  <a:gd name="T7" fmla="*/ 15 h 15"/>
                  <a:gd name="T8" fmla="*/ 0 w 19"/>
                  <a:gd name="T9" fmla="*/ 9 h 15"/>
                </a:gdLst>
                <a:ahLst/>
                <a:cxnLst>
                  <a:cxn ang="0">
                    <a:pos x="T0" y="T1"/>
                  </a:cxn>
                  <a:cxn ang="0">
                    <a:pos x="T2" y="T3"/>
                  </a:cxn>
                  <a:cxn ang="0">
                    <a:pos x="T4" y="T5"/>
                  </a:cxn>
                  <a:cxn ang="0">
                    <a:pos x="T6" y="T7"/>
                  </a:cxn>
                  <a:cxn ang="0">
                    <a:pos x="T8" y="T9"/>
                  </a:cxn>
                </a:cxnLst>
                <a:rect l="0" t="0" r="r" b="b"/>
                <a:pathLst>
                  <a:path w="19" h="15">
                    <a:moveTo>
                      <a:pt x="0" y="9"/>
                    </a:moveTo>
                    <a:lnTo>
                      <a:pt x="16" y="0"/>
                    </a:lnTo>
                    <a:lnTo>
                      <a:pt x="19" y="6"/>
                    </a:lnTo>
                    <a:lnTo>
                      <a:pt x="3" y="15"/>
                    </a:lnTo>
                    <a:lnTo>
                      <a:pt x="0" y="9"/>
                    </a:lnTo>
                    <a:close/>
                  </a:path>
                </a:pathLst>
              </a:custGeom>
              <a:solidFill>
                <a:srgbClr val="36D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2" name="Line 1077"/>
              <p:cNvSpPr>
                <a:spLocks noChangeShapeType="1"/>
              </p:cNvSpPr>
              <p:nvPr/>
            </p:nvSpPr>
            <p:spPr bwMode="auto">
              <a:xfrm>
                <a:off x="1854" y="1228"/>
                <a:ext cx="3" cy="6"/>
              </a:xfrm>
              <a:prstGeom prst="line">
                <a:avLst/>
              </a:prstGeom>
              <a:noFill/>
              <a:ln w="0">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3" name="Freeform 1078"/>
              <p:cNvSpPr>
                <a:spLocks/>
              </p:cNvSpPr>
              <p:nvPr/>
            </p:nvSpPr>
            <p:spPr bwMode="auto">
              <a:xfrm>
                <a:off x="1870" y="1209"/>
                <a:ext cx="19" cy="16"/>
              </a:xfrm>
              <a:custGeom>
                <a:avLst/>
                <a:gdLst>
                  <a:gd name="T0" fmla="*/ 0 w 19"/>
                  <a:gd name="T1" fmla="*/ 10 h 16"/>
                  <a:gd name="T2" fmla="*/ 16 w 19"/>
                  <a:gd name="T3" fmla="*/ 0 h 16"/>
                  <a:gd name="T4" fmla="*/ 19 w 19"/>
                  <a:gd name="T5" fmla="*/ 6 h 16"/>
                  <a:gd name="T6" fmla="*/ 3 w 19"/>
                  <a:gd name="T7" fmla="*/ 16 h 16"/>
                  <a:gd name="T8" fmla="*/ 0 w 19"/>
                  <a:gd name="T9" fmla="*/ 10 h 16"/>
                </a:gdLst>
                <a:ahLst/>
                <a:cxnLst>
                  <a:cxn ang="0">
                    <a:pos x="T0" y="T1"/>
                  </a:cxn>
                  <a:cxn ang="0">
                    <a:pos x="T2" y="T3"/>
                  </a:cxn>
                  <a:cxn ang="0">
                    <a:pos x="T4" y="T5"/>
                  </a:cxn>
                  <a:cxn ang="0">
                    <a:pos x="T6" y="T7"/>
                  </a:cxn>
                  <a:cxn ang="0">
                    <a:pos x="T8" y="T9"/>
                  </a:cxn>
                </a:cxnLst>
                <a:rect l="0" t="0" r="r" b="b"/>
                <a:pathLst>
                  <a:path w="19" h="16">
                    <a:moveTo>
                      <a:pt x="0" y="10"/>
                    </a:moveTo>
                    <a:lnTo>
                      <a:pt x="16" y="0"/>
                    </a:lnTo>
                    <a:lnTo>
                      <a:pt x="19" y="6"/>
                    </a:lnTo>
                    <a:lnTo>
                      <a:pt x="3" y="16"/>
                    </a:lnTo>
                    <a:lnTo>
                      <a:pt x="0" y="10"/>
                    </a:lnTo>
                    <a:close/>
                  </a:path>
                </a:pathLst>
              </a:custGeom>
              <a:solidFill>
                <a:srgbClr val="36D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4" name="Line 1079"/>
              <p:cNvSpPr>
                <a:spLocks noChangeShapeType="1"/>
              </p:cNvSpPr>
              <p:nvPr/>
            </p:nvSpPr>
            <p:spPr bwMode="auto">
              <a:xfrm>
                <a:off x="1870" y="1219"/>
                <a:ext cx="3" cy="6"/>
              </a:xfrm>
              <a:prstGeom prst="line">
                <a:avLst/>
              </a:prstGeom>
              <a:noFill/>
              <a:ln w="0">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5" name="Freeform 1080"/>
              <p:cNvSpPr>
                <a:spLocks/>
              </p:cNvSpPr>
              <p:nvPr/>
            </p:nvSpPr>
            <p:spPr bwMode="auto">
              <a:xfrm>
                <a:off x="1886" y="1200"/>
                <a:ext cx="20" cy="15"/>
              </a:xfrm>
              <a:custGeom>
                <a:avLst/>
                <a:gdLst>
                  <a:gd name="T0" fmla="*/ 0 w 20"/>
                  <a:gd name="T1" fmla="*/ 9 h 15"/>
                  <a:gd name="T2" fmla="*/ 16 w 20"/>
                  <a:gd name="T3" fmla="*/ 0 h 15"/>
                  <a:gd name="T4" fmla="*/ 20 w 20"/>
                  <a:gd name="T5" fmla="*/ 6 h 15"/>
                  <a:gd name="T6" fmla="*/ 3 w 20"/>
                  <a:gd name="T7" fmla="*/ 15 h 15"/>
                  <a:gd name="T8" fmla="*/ 0 w 20"/>
                  <a:gd name="T9" fmla="*/ 9 h 15"/>
                </a:gdLst>
                <a:ahLst/>
                <a:cxnLst>
                  <a:cxn ang="0">
                    <a:pos x="T0" y="T1"/>
                  </a:cxn>
                  <a:cxn ang="0">
                    <a:pos x="T2" y="T3"/>
                  </a:cxn>
                  <a:cxn ang="0">
                    <a:pos x="T4" y="T5"/>
                  </a:cxn>
                  <a:cxn ang="0">
                    <a:pos x="T6" y="T7"/>
                  </a:cxn>
                  <a:cxn ang="0">
                    <a:pos x="T8" y="T9"/>
                  </a:cxn>
                </a:cxnLst>
                <a:rect l="0" t="0" r="r" b="b"/>
                <a:pathLst>
                  <a:path w="20" h="15">
                    <a:moveTo>
                      <a:pt x="0" y="9"/>
                    </a:moveTo>
                    <a:lnTo>
                      <a:pt x="16" y="0"/>
                    </a:lnTo>
                    <a:lnTo>
                      <a:pt x="20" y="6"/>
                    </a:lnTo>
                    <a:lnTo>
                      <a:pt x="3" y="15"/>
                    </a:lnTo>
                    <a:lnTo>
                      <a:pt x="0" y="9"/>
                    </a:lnTo>
                    <a:close/>
                  </a:path>
                </a:pathLst>
              </a:custGeom>
              <a:solidFill>
                <a:srgbClr val="36D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6" name="Line 1081"/>
              <p:cNvSpPr>
                <a:spLocks noChangeShapeType="1"/>
              </p:cNvSpPr>
              <p:nvPr/>
            </p:nvSpPr>
            <p:spPr bwMode="auto">
              <a:xfrm>
                <a:off x="1886" y="1209"/>
                <a:ext cx="3" cy="6"/>
              </a:xfrm>
              <a:prstGeom prst="line">
                <a:avLst/>
              </a:prstGeom>
              <a:noFill/>
              <a:ln w="0">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7" name="Freeform 1082"/>
              <p:cNvSpPr>
                <a:spLocks/>
              </p:cNvSpPr>
              <p:nvPr/>
            </p:nvSpPr>
            <p:spPr bwMode="auto">
              <a:xfrm>
                <a:off x="1902" y="1190"/>
                <a:ext cx="20" cy="16"/>
              </a:xfrm>
              <a:custGeom>
                <a:avLst/>
                <a:gdLst>
                  <a:gd name="T0" fmla="*/ 0 w 20"/>
                  <a:gd name="T1" fmla="*/ 10 h 16"/>
                  <a:gd name="T2" fmla="*/ 17 w 20"/>
                  <a:gd name="T3" fmla="*/ 0 h 16"/>
                  <a:gd name="T4" fmla="*/ 20 w 20"/>
                  <a:gd name="T5" fmla="*/ 6 h 16"/>
                  <a:gd name="T6" fmla="*/ 4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7" y="0"/>
                    </a:lnTo>
                    <a:lnTo>
                      <a:pt x="20" y="6"/>
                    </a:lnTo>
                    <a:lnTo>
                      <a:pt x="4" y="16"/>
                    </a:lnTo>
                    <a:lnTo>
                      <a:pt x="0" y="10"/>
                    </a:lnTo>
                    <a:close/>
                  </a:path>
                </a:pathLst>
              </a:custGeom>
              <a:solidFill>
                <a:srgbClr val="35D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8" name="Line 1083"/>
              <p:cNvSpPr>
                <a:spLocks noChangeShapeType="1"/>
              </p:cNvSpPr>
              <p:nvPr/>
            </p:nvSpPr>
            <p:spPr bwMode="auto">
              <a:xfrm>
                <a:off x="1902" y="1200"/>
                <a:ext cx="4" cy="6"/>
              </a:xfrm>
              <a:prstGeom prst="line">
                <a:avLst/>
              </a:prstGeom>
              <a:noFill/>
              <a:ln w="0">
                <a:solidFill>
                  <a:srgbClr val="35D7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9" name="Freeform 1084"/>
              <p:cNvSpPr>
                <a:spLocks/>
              </p:cNvSpPr>
              <p:nvPr/>
            </p:nvSpPr>
            <p:spPr bwMode="auto">
              <a:xfrm>
                <a:off x="1919" y="1180"/>
                <a:ext cx="20" cy="16"/>
              </a:xfrm>
              <a:custGeom>
                <a:avLst/>
                <a:gdLst>
                  <a:gd name="T0" fmla="*/ 0 w 20"/>
                  <a:gd name="T1" fmla="*/ 10 h 16"/>
                  <a:gd name="T2" fmla="*/ 17 w 20"/>
                  <a:gd name="T3" fmla="*/ 0 h 16"/>
                  <a:gd name="T4" fmla="*/ 20 w 20"/>
                  <a:gd name="T5" fmla="*/ 6 h 16"/>
                  <a:gd name="T6" fmla="*/ 3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7" y="0"/>
                    </a:lnTo>
                    <a:lnTo>
                      <a:pt x="20" y="6"/>
                    </a:lnTo>
                    <a:lnTo>
                      <a:pt x="3" y="16"/>
                    </a:lnTo>
                    <a:lnTo>
                      <a:pt x="0" y="10"/>
                    </a:lnTo>
                    <a:close/>
                  </a:path>
                </a:pathLst>
              </a:custGeom>
              <a:solidFill>
                <a:srgbClr val="36D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0" name="Line 1085"/>
              <p:cNvSpPr>
                <a:spLocks noChangeShapeType="1"/>
              </p:cNvSpPr>
              <p:nvPr/>
            </p:nvSpPr>
            <p:spPr bwMode="auto">
              <a:xfrm>
                <a:off x="1919" y="1190"/>
                <a:ext cx="3" cy="6"/>
              </a:xfrm>
              <a:prstGeom prst="line">
                <a:avLst/>
              </a:prstGeom>
              <a:noFill/>
              <a:ln w="0">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1" name="Freeform 1086"/>
              <p:cNvSpPr>
                <a:spLocks/>
              </p:cNvSpPr>
              <p:nvPr/>
            </p:nvSpPr>
            <p:spPr bwMode="auto">
              <a:xfrm>
                <a:off x="1936" y="1170"/>
                <a:ext cx="20" cy="16"/>
              </a:xfrm>
              <a:custGeom>
                <a:avLst/>
                <a:gdLst>
                  <a:gd name="T0" fmla="*/ 0 w 20"/>
                  <a:gd name="T1" fmla="*/ 10 h 16"/>
                  <a:gd name="T2" fmla="*/ 17 w 20"/>
                  <a:gd name="T3" fmla="*/ 0 h 16"/>
                  <a:gd name="T4" fmla="*/ 20 w 20"/>
                  <a:gd name="T5" fmla="*/ 6 h 16"/>
                  <a:gd name="T6" fmla="*/ 3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7" y="0"/>
                    </a:lnTo>
                    <a:lnTo>
                      <a:pt x="20" y="6"/>
                    </a:lnTo>
                    <a:lnTo>
                      <a:pt x="3" y="16"/>
                    </a:lnTo>
                    <a:lnTo>
                      <a:pt x="0" y="10"/>
                    </a:lnTo>
                    <a:close/>
                  </a:path>
                </a:pathLst>
              </a:custGeom>
              <a:solidFill>
                <a:srgbClr val="36D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2" name="Line 1087"/>
              <p:cNvSpPr>
                <a:spLocks noChangeShapeType="1"/>
              </p:cNvSpPr>
              <p:nvPr/>
            </p:nvSpPr>
            <p:spPr bwMode="auto">
              <a:xfrm>
                <a:off x="1936" y="1180"/>
                <a:ext cx="3" cy="6"/>
              </a:xfrm>
              <a:prstGeom prst="line">
                <a:avLst/>
              </a:prstGeom>
              <a:noFill/>
              <a:ln w="0">
                <a:solidFill>
                  <a:srgbClr val="36D9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3" name="Freeform 1088"/>
              <p:cNvSpPr>
                <a:spLocks/>
              </p:cNvSpPr>
              <p:nvPr/>
            </p:nvSpPr>
            <p:spPr bwMode="auto">
              <a:xfrm>
                <a:off x="1953" y="1165"/>
                <a:ext cx="11" cy="11"/>
              </a:xfrm>
              <a:custGeom>
                <a:avLst/>
                <a:gdLst>
                  <a:gd name="T0" fmla="*/ 0 w 11"/>
                  <a:gd name="T1" fmla="*/ 5 h 11"/>
                  <a:gd name="T2" fmla="*/ 8 w 11"/>
                  <a:gd name="T3" fmla="*/ 0 h 11"/>
                  <a:gd name="T4" fmla="*/ 11 w 11"/>
                  <a:gd name="T5" fmla="*/ 6 h 11"/>
                  <a:gd name="T6" fmla="*/ 3 w 11"/>
                  <a:gd name="T7" fmla="*/ 11 h 11"/>
                  <a:gd name="T8" fmla="*/ 0 w 11"/>
                  <a:gd name="T9" fmla="*/ 5 h 11"/>
                </a:gdLst>
                <a:ahLst/>
                <a:cxnLst>
                  <a:cxn ang="0">
                    <a:pos x="T0" y="T1"/>
                  </a:cxn>
                  <a:cxn ang="0">
                    <a:pos x="T2" y="T3"/>
                  </a:cxn>
                  <a:cxn ang="0">
                    <a:pos x="T4" y="T5"/>
                  </a:cxn>
                  <a:cxn ang="0">
                    <a:pos x="T6" y="T7"/>
                  </a:cxn>
                  <a:cxn ang="0">
                    <a:pos x="T8" y="T9"/>
                  </a:cxn>
                </a:cxnLst>
                <a:rect l="0" t="0" r="r" b="b"/>
                <a:pathLst>
                  <a:path w="11" h="11">
                    <a:moveTo>
                      <a:pt x="0" y="5"/>
                    </a:moveTo>
                    <a:lnTo>
                      <a:pt x="8" y="0"/>
                    </a:lnTo>
                    <a:lnTo>
                      <a:pt x="11" y="6"/>
                    </a:lnTo>
                    <a:lnTo>
                      <a:pt x="3" y="11"/>
                    </a:lnTo>
                    <a:lnTo>
                      <a:pt x="0" y="5"/>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4" name="Line 1089"/>
              <p:cNvSpPr>
                <a:spLocks noChangeShapeType="1"/>
              </p:cNvSpPr>
              <p:nvPr/>
            </p:nvSpPr>
            <p:spPr bwMode="auto">
              <a:xfrm>
                <a:off x="1953" y="1170"/>
                <a:ext cx="3" cy="6"/>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5" name="Freeform 1090"/>
              <p:cNvSpPr>
                <a:spLocks/>
              </p:cNvSpPr>
              <p:nvPr/>
            </p:nvSpPr>
            <p:spPr bwMode="auto">
              <a:xfrm>
                <a:off x="1961" y="1160"/>
                <a:ext cx="11" cy="11"/>
              </a:xfrm>
              <a:custGeom>
                <a:avLst/>
                <a:gdLst>
                  <a:gd name="T0" fmla="*/ 0 w 11"/>
                  <a:gd name="T1" fmla="*/ 5 h 11"/>
                  <a:gd name="T2" fmla="*/ 8 w 11"/>
                  <a:gd name="T3" fmla="*/ 0 h 11"/>
                  <a:gd name="T4" fmla="*/ 11 w 11"/>
                  <a:gd name="T5" fmla="*/ 6 h 11"/>
                  <a:gd name="T6" fmla="*/ 3 w 11"/>
                  <a:gd name="T7" fmla="*/ 11 h 11"/>
                  <a:gd name="T8" fmla="*/ 0 w 11"/>
                  <a:gd name="T9" fmla="*/ 5 h 11"/>
                </a:gdLst>
                <a:ahLst/>
                <a:cxnLst>
                  <a:cxn ang="0">
                    <a:pos x="T0" y="T1"/>
                  </a:cxn>
                  <a:cxn ang="0">
                    <a:pos x="T2" y="T3"/>
                  </a:cxn>
                  <a:cxn ang="0">
                    <a:pos x="T4" y="T5"/>
                  </a:cxn>
                  <a:cxn ang="0">
                    <a:pos x="T6" y="T7"/>
                  </a:cxn>
                  <a:cxn ang="0">
                    <a:pos x="T8" y="T9"/>
                  </a:cxn>
                </a:cxnLst>
                <a:rect l="0" t="0" r="r" b="b"/>
                <a:pathLst>
                  <a:path w="11" h="11">
                    <a:moveTo>
                      <a:pt x="0" y="5"/>
                    </a:moveTo>
                    <a:lnTo>
                      <a:pt x="8" y="0"/>
                    </a:lnTo>
                    <a:lnTo>
                      <a:pt x="11" y="6"/>
                    </a:lnTo>
                    <a:lnTo>
                      <a:pt x="3" y="11"/>
                    </a:lnTo>
                    <a:lnTo>
                      <a:pt x="0" y="5"/>
                    </a:lnTo>
                    <a:close/>
                  </a:path>
                </a:pathLst>
              </a:custGeom>
              <a:solidFill>
                <a:srgbClr val="37D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6" name="Line 1091"/>
              <p:cNvSpPr>
                <a:spLocks noChangeShapeType="1"/>
              </p:cNvSpPr>
              <p:nvPr/>
            </p:nvSpPr>
            <p:spPr bwMode="auto">
              <a:xfrm>
                <a:off x="1961" y="1165"/>
                <a:ext cx="3" cy="6"/>
              </a:xfrm>
              <a:prstGeom prst="line">
                <a:avLst/>
              </a:prstGeom>
              <a:noFill/>
              <a:ln w="0">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7" name="Freeform 1092"/>
              <p:cNvSpPr>
                <a:spLocks/>
              </p:cNvSpPr>
              <p:nvPr/>
            </p:nvSpPr>
            <p:spPr bwMode="auto">
              <a:xfrm>
                <a:off x="1969" y="1154"/>
                <a:ext cx="11" cy="12"/>
              </a:xfrm>
              <a:custGeom>
                <a:avLst/>
                <a:gdLst>
                  <a:gd name="T0" fmla="*/ 0 w 11"/>
                  <a:gd name="T1" fmla="*/ 6 h 12"/>
                  <a:gd name="T2" fmla="*/ 8 w 11"/>
                  <a:gd name="T3" fmla="*/ 0 h 12"/>
                  <a:gd name="T4" fmla="*/ 11 w 11"/>
                  <a:gd name="T5" fmla="*/ 7 h 12"/>
                  <a:gd name="T6" fmla="*/ 3 w 11"/>
                  <a:gd name="T7" fmla="*/ 12 h 12"/>
                  <a:gd name="T8" fmla="*/ 0 w 11"/>
                  <a:gd name="T9" fmla="*/ 6 h 12"/>
                </a:gdLst>
                <a:ahLst/>
                <a:cxnLst>
                  <a:cxn ang="0">
                    <a:pos x="T0" y="T1"/>
                  </a:cxn>
                  <a:cxn ang="0">
                    <a:pos x="T2" y="T3"/>
                  </a:cxn>
                  <a:cxn ang="0">
                    <a:pos x="T4" y="T5"/>
                  </a:cxn>
                  <a:cxn ang="0">
                    <a:pos x="T6" y="T7"/>
                  </a:cxn>
                  <a:cxn ang="0">
                    <a:pos x="T8" y="T9"/>
                  </a:cxn>
                </a:cxnLst>
                <a:rect l="0" t="0" r="r" b="b"/>
                <a:pathLst>
                  <a:path w="11" h="12">
                    <a:moveTo>
                      <a:pt x="0" y="6"/>
                    </a:moveTo>
                    <a:lnTo>
                      <a:pt x="8" y="0"/>
                    </a:lnTo>
                    <a:lnTo>
                      <a:pt x="11" y="7"/>
                    </a:lnTo>
                    <a:lnTo>
                      <a:pt x="3" y="12"/>
                    </a:lnTo>
                    <a:lnTo>
                      <a:pt x="0" y="6"/>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8" name="Line 1093"/>
              <p:cNvSpPr>
                <a:spLocks noChangeShapeType="1"/>
              </p:cNvSpPr>
              <p:nvPr/>
            </p:nvSpPr>
            <p:spPr bwMode="auto">
              <a:xfrm>
                <a:off x="1969" y="1160"/>
                <a:ext cx="3"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9" name="Freeform 1094"/>
              <p:cNvSpPr>
                <a:spLocks/>
              </p:cNvSpPr>
              <p:nvPr/>
            </p:nvSpPr>
            <p:spPr bwMode="auto">
              <a:xfrm>
                <a:off x="1977" y="1149"/>
                <a:ext cx="11" cy="12"/>
              </a:xfrm>
              <a:custGeom>
                <a:avLst/>
                <a:gdLst>
                  <a:gd name="T0" fmla="*/ 0 w 11"/>
                  <a:gd name="T1" fmla="*/ 5 h 12"/>
                  <a:gd name="T2" fmla="*/ 8 w 11"/>
                  <a:gd name="T3" fmla="*/ 0 h 12"/>
                  <a:gd name="T4" fmla="*/ 11 w 11"/>
                  <a:gd name="T5" fmla="*/ 6 h 12"/>
                  <a:gd name="T6" fmla="*/ 3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8" y="0"/>
                    </a:lnTo>
                    <a:lnTo>
                      <a:pt x="11" y="6"/>
                    </a:lnTo>
                    <a:lnTo>
                      <a:pt x="3" y="12"/>
                    </a:lnTo>
                    <a:lnTo>
                      <a:pt x="0" y="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40" name="Line 1095"/>
              <p:cNvSpPr>
                <a:spLocks noChangeShapeType="1"/>
              </p:cNvSpPr>
              <p:nvPr/>
            </p:nvSpPr>
            <p:spPr bwMode="auto">
              <a:xfrm>
                <a:off x="1977" y="1154"/>
                <a:ext cx="3" cy="7"/>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1" name="Freeform 1096"/>
              <p:cNvSpPr>
                <a:spLocks/>
              </p:cNvSpPr>
              <p:nvPr/>
            </p:nvSpPr>
            <p:spPr bwMode="auto">
              <a:xfrm>
                <a:off x="1985" y="1143"/>
                <a:ext cx="10" cy="12"/>
              </a:xfrm>
              <a:custGeom>
                <a:avLst/>
                <a:gdLst>
                  <a:gd name="T0" fmla="*/ 0 w 10"/>
                  <a:gd name="T1" fmla="*/ 6 h 12"/>
                  <a:gd name="T2" fmla="*/ 7 w 10"/>
                  <a:gd name="T3" fmla="*/ 0 h 12"/>
                  <a:gd name="T4" fmla="*/ 10 w 10"/>
                  <a:gd name="T5" fmla="*/ 6 h 12"/>
                  <a:gd name="T6" fmla="*/ 3 w 10"/>
                  <a:gd name="T7" fmla="*/ 12 h 12"/>
                  <a:gd name="T8" fmla="*/ 0 w 10"/>
                  <a:gd name="T9" fmla="*/ 6 h 12"/>
                </a:gdLst>
                <a:ahLst/>
                <a:cxnLst>
                  <a:cxn ang="0">
                    <a:pos x="T0" y="T1"/>
                  </a:cxn>
                  <a:cxn ang="0">
                    <a:pos x="T2" y="T3"/>
                  </a:cxn>
                  <a:cxn ang="0">
                    <a:pos x="T4" y="T5"/>
                  </a:cxn>
                  <a:cxn ang="0">
                    <a:pos x="T6" y="T7"/>
                  </a:cxn>
                  <a:cxn ang="0">
                    <a:pos x="T8" y="T9"/>
                  </a:cxn>
                </a:cxnLst>
                <a:rect l="0" t="0" r="r" b="b"/>
                <a:pathLst>
                  <a:path w="10" h="12">
                    <a:moveTo>
                      <a:pt x="0" y="6"/>
                    </a:moveTo>
                    <a:lnTo>
                      <a:pt x="7" y="0"/>
                    </a:lnTo>
                    <a:lnTo>
                      <a:pt x="10" y="6"/>
                    </a:lnTo>
                    <a:lnTo>
                      <a:pt x="3" y="12"/>
                    </a:lnTo>
                    <a:lnTo>
                      <a:pt x="0" y="6"/>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42" name="Line 1097"/>
              <p:cNvSpPr>
                <a:spLocks noChangeShapeType="1"/>
              </p:cNvSpPr>
              <p:nvPr/>
            </p:nvSpPr>
            <p:spPr bwMode="auto">
              <a:xfrm>
                <a:off x="1985" y="1149"/>
                <a:ext cx="3" cy="6"/>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3" name="Freeform 1098"/>
              <p:cNvSpPr>
                <a:spLocks/>
              </p:cNvSpPr>
              <p:nvPr/>
            </p:nvSpPr>
            <p:spPr bwMode="auto">
              <a:xfrm>
                <a:off x="1992" y="1137"/>
                <a:ext cx="11" cy="12"/>
              </a:xfrm>
              <a:custGeom>
                <a:avLst/>
                <a:gdLst>
                  <a:gd name="T0" fmla="*/ 0 w 11"/>
                  <a:gd name="T1" fmla="*/ 6 h 12"/>
                  <a:gd name="T2" fmla="*/ 8 w 11"/>
                  <a:gd name="T3" fmla="*/ 0 h 12"/>
                  <a:gd name="T4" fmla="*/ 11 w 11"/>
                  <a:gd name="T5" fmla="*/ 7 h 12"/>
                  <a:gd name="T6" fmla="*/ 3 w 11"/>
                  <a:gd name="T7" fmla="*/ 12 h 12"/>
                  <a:gd name="T8" fmla="*/ 0 w 11"/>
                  <a:gd name="T9" fmla="*/ 6 h 12"/>
                </a:gdLst>
                <a:ahLst/>
                <a:cxnLst>
                  <a:cxn ang="0">
                    <a:pos x="T0" y="T1"/>
                  </a:cxn>
                  <a:cxn ang="0">
                    <a:pos x="T2" y="T3"/>
                  </a:cxn>
                  <a:cxn ang="0">
                    <a:pos x="T4" y="T5"/>
                  </a:cxn>
                  <a:cxn ang="0">
                    <a:pos x="T6" y="T7"/>
                  </a:cxn>
                  <a:cxn ang="0">
                    <a:pos x="T8" y="T9"/>
                  </a:cxn>
                </a:cxnLst>
                <a:rect l="0" t="0" r="r" b="b"/>
                <a:pathLst>
                  <a:path w="11" h="12">
                    <a:moveTo>
                      <a:pt x="0" y="6"/>
                    </a:moveTo>
                    <a:lnTo>
                      <a:pt x="8" y="0"/>
                    </a:lnTo>
                    <a:lnTo>
                      <a:pt x="11" y="7"/>
                    </a:lnTo>
                    <a:lnTo>
                      <a:pt x="3" y="12"/>
                    </a:lnTo>
                    <a:lnTo>
                      <a:pt x="0" y="6"/>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44" name="Line 1099"/>
              <p:cNvSpPr>
                <a:spLocks noChangeShapeType="1"/>
              </p:cNvSpPr>
              <p:nvPr/>
            </p:nvSpPr>
            <p:spPr bwMode="auto">
              <a:xfrm>
                <a:off x="1992" y="1143"/>
                <a:ext cx="3" cy="6"/>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5" name="Freeform 1100"/>
              <p:cNvSpPr>
                <a:spLocks/>
              </p:cNvSpPr>
              <p:nvPr/>
            </p:nvSpPr>
            <p:spPr bwMode="auto">
              <a:xfrm>
                <a:off x="2000" y="1131"/>
                <a:ext cx="10" cy="13"/>
              </a:xfrm>
              <a:custGeom>
                <a:avLst/>
                <a:gdLst>
                  <a:gd name="T0" fmla="*/ 0 w 10"/>
                  <a:gd name="T1" fmla="*/ 6 h 13"/>
                  <a:gd name="T2" fmla="*/ 7 w 10"/>
                  <a:gd name="T3" fmla="*/ 0 h 13"/>
                  <a:gd name="T4" fmla="*/ 10 w 10"/>
                  <a:gd name="T5" fmla="*/ 7 h 13"/>
                  <a:gd name="T6" fmla="*/ 3 w 10"/>
                  <a:gd name="T7" fmla="*/ 13 h 13"/>
                  <a:gd name="T8" fmla="*/ 0 w 10"/>
                  <a:gd name="T9" fmla="*/ 6 h 13"/>
                </a:gdLst>
                <a:ahLst/>
                <a:cxnLst>
                  <a:cxn ang="0">
                    <a:pos x="T0" y="T1"/>
                  </a:cxn>
                  <a:cxn ang="0">
                    <a:pos x="T2" y="T3"/>
                  </a:cxn>
                  <a:cxn ang="0">
                    <a:pos x="T4" y="T5"/>
                  </a:cxn>
                  <a:cxn ang="0">
                    <a:pos x="T6" y="T7"/>
                  </a:cxn>
                  <a:cxn ang="0">
                    <a:pos x="T8" y="T9"/>
                  </a:cxn>
                </a:cxnLst>
                <a:rect l="0" t="0" r="r" b="b"/>
                <a:pathLst>
                  <a:path w="10" h="13">
                    <a:moveTo>
                      <a:pt x="0" y="6"/>
                    </a:moveTo>
                    <a:lnTo>
                      <a:pt x="7" y="0"/>
                    </a:lnTo>
                    <a:lnTo>
                      <a:pt x="10" y="7"/>
                    </a:lnTo>
                    <a:lnTo>
                      <a:pt x="3" y="13"/>
                    </a:lnTo>
                    <a:lnTo>
                      <a:pt x="0" y="6"/>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46" name="Line 1101"/>
              <p:cNvSpPr>
                <a:spLocks noChangeShapeType="1"/>
              </p:cNvSpPr>
              <p:nvPr/>
            </p:nvSpPr>
            <p:spPr bwMode="auto">
              <a:xfrm>
                <a:off x="2000" y="1137"/>
                <a:ext cx="3" cy="7"/>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7" name="Freeform 1102"/>
              <p:cNvSpPr>
                <a:spLocks/>
              </p:cNvSpPr>
              <p:nvPr/>
            </p:nvSpPr>
            <p:spPr bwMode="auto">
              <a:xfrm>
                <a:off x="2007" y="1125"/>
                <a:ext cx="9" cy="13"/>
              </a:xfrm>
              <a:custGeom>
                <a:avLst/>
                <a:gdLst>
                  <a:gd name="T0" fmla="*/ 0 w 9"/>
                  <a:gd name="T1" fmla="*/ 6 h 13"/>
                  <a:gd name="T2" fmla="*/ 6 w 9"/>
                  <a:gd name="T3" fmla="*/ 0 h 13"/>
                  <a:gd name="T4" fmla="*/ 9 w 9"/>
                  <a:gd name="T5" fmla="*/ 6 h 13"/>
                  <a:gd name="T6" fmla="*/ 3 w 9"/>
                  <a:gd name="T7" fmla="*/ 13 h 13"/>
                  <a:gd name="T8" fmla="*/ 0 w 9"/>
                  <a:gd name="T9" fmla="*/ 6 h 13"/>
                </a:gdLst>
                <a:ahLst/>
                <a:cxnLst>
                  <a:cxn ang="0">
                    <a:pos x="T0" y="T1"/>
                  </a:cxn>
                  <a:cxn ang="0">
                    <a:pos x="T2" y="T3"/>
                  </a:cxn>
                  <a:cxn ang="0">
                    <a:pos x="T4" y="T5"/>
                  </a:cxn>
                  <a:cxn ang="0">
                    <a:pos x="T6" y="T7"/>
                  </a:cxn>
                  <a:cxn ang="0">
                    <a:pos x="T8" y="T9"/>
                  </a:cxn>
                </a:cxnLst>
                <a:rect l="0" t="0" r="r" b="b"/>
                <a:pathLst>
                  <a:path w="9" h="13">
                    <a:moveTo>
                      <a:pt x="0" y="6"/>
                    </a:moveTo>
                    <a:lnTo>
                      <a:pt x="6" y="0"/>
                    </a:lnTo>
                    <a:lnTo>
                      <a:pt x="9" y="6"/>
                    </a:lnTo>
                    <a:lnTo>
                      <a:pt x="3" y="13"/>
                    </a:lnTo>
                    <a:lnTo>
                      <a:pt x="0" y="6"/>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48" name="Line 1103"/>
              <p:cNvSpPr>
                <a:spLocks noChangeShapeType="1"/>
              </p:cNvSpPr>
              <p:nvPr/>
            </p:nvSpPr>
            <p:spPr bwMode="auto">
              <a:xfrm>
                <a:off x="2007" y="1131"/>
                <a:ext cx="3" cy="7"/>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9" name="Freeform 1104"/>
              <p:cNvSpPr>
                <a:spLocks/>
              </p:cNvSpPr>
              <p:nvPr/>
            </p:nvSpPr>
            <p:spPr bwMode="auto">
              <a:xfrm>
                <a:off x="2013" y="1118"/>
                <a:ext cx="10" cy="13"/>
              </a:xfrm>
              <a:custGeom>
                <a:avLst/>
                <a:gdLst>
                  <a:gd name="T0" fmla="*/ 0 w 10"/>
                  <a:gd name="T1" fmla="*/ 7 h 13"/>
                  <a:gd name="T2" fmla="*/ 7 w 10"/>
                  <a:gd name="T3" fmla="*/ 0 h 13"/>
                  <a:gd name="T4" fmla="*/ 10 w 10"/>
                  <a:gd name="T5" fmla="*/ 7 h 13"/>
                  <a:gd name="T6" fmla="*/ 3 w 10"/>
                  <a:gd name="T7" fmla="*/ 13 h 13"/>
                  <a:gd name="T8" fmla="*/ 0 w 10"/>
                  <a:gd name="T9" fmla="*/ 7 h 13"/>
                </a:gdLst>
                <a:ahLst/>
                <a:cxnLst>
                  <a:cxn ang="0">
                    <a:pos x="T0" y="T1"/>
                  </a:cxn>
                  <a:cxn ang="0">
                    <a:pos x="T2" y="T3"/>
                  </a:cxn>
                  <a:cxn ang="0">
                    <a:pos x="T4" y="T5"/>
                  </a:cxn>
                  <a:cxn ang="0">
                    <a:pos x="T6" y="T7"/>
                  </a:cxn>
                  <a:cxn ang="0">
                    <a:pos x="T8" y="T9"/>
                  </a:cxn>
                </a:cxnLst>
                <a:rect l="0" t="0" r="r" b="b"/>
                <a:pathLst>
                  <a:path w="10" h="13">
                    <a:moveTo>
                      <a:pt x="0" y="7"/>
                    </a:moveTo>
                    <a:lnTo>
                      <a:pt x="7" y="0"/>
                    </a:lnTo>
                    <a:lnTo>
                      <a:pt x="10" y="7"/>
                    </a:lnTo>
                    <a:lnTo>
                      <a:pt x="3" y="13"/>
                    </a:lnTo>
                    <a:lnTo>
                      <a:pt x="0" y="7"/>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50" name="Line 1105"/>
              <p:cNvSpPr>
                <a:spLocks noChangeShapeType="1"/>
              </p:cNvSpPr>
              <p:nvPr/>
            </p:nvSpPr>
            <p:spPr bwMode="auto">
              <a:xfrm>
                <a:off x="2013" y="1125"/>
                <a:ext cx="3"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1" name="Freeform 1106"/>
              <p:cNvSpPr>
                <a:spLocks/>
              </p:cNvSpPr>
              <p:nvPr/>
            </p:nvSpPr>
            <p:spPr bwMode="auto">
              <a:xfrm>
                <a:off x="2020" y="1111"/>
                <a:ext cx="9" cy="14"/>
              </a:xfrm>
              <a:custGeom>
                <a:avLst/>
                <a:gdLst>
                  <a:gd name="T0" fmla="*/ 0 w 9"/>
                  <a:gd name="T1" fmla="*/ 7 h 14"/>
                  <a:gd name="T2" fmla="*/ 6 w 9"/>
                  <a:gd name="T3" fmla="*/ 0 h 14"/>
                  <a:gd name="T4" fmla="*/ 9 w 9"/>
                  <a:gd name="T5" fmla="*/ 7 h 14"/>
                  <a:gd name="T6" fmla="*/ 3 w 9"/>
                  <a:gd name="T7" fmla="*/ 14 h 14"/>
                  <a:gd name="T8" fmla="*/ 0 w 9"/>
                  <a:gd name="T9" fmla="*/ 7 h 14"/>
                </a:gdLst>
                <a:ahLst/>
                <a:cxnLst>
                  <a:cxn ang="0">
                    <a:pos x="T0" y="T1"/>
                  </a:cxn>
                  <a:cxn ang="0">
                    <a:pos x="T2" y="T3"/>
                  </a:cxn>
                  <a:cxn ang="0">
                    <a:pos x="T4" y="T5"/>
                  </a:cxn>
                  <a:cxn ang="0">
                    <a:pos x="T6" y="T7"/>
                  </a:cxn>
                  <a:cxn ang="0">
                    <a:pos x="T8" y="T9"/>
                  </a:cxn>
                </a:cxnLst>
                <a:rect l="0" t="0" r="r" b="b"/>
                <a:pathLst>
                  <a:path w="9" h="14">
                    <a:moveTo>
                      <a:pt x="0" y="7"/>
                    </a:moveTo>
                    <a:lnTo>
                      <a:pt x="6" y="0"/>
                    </a:lnTo>
                    <a:lnTo>
                      <a:pt x="9" y="7"/>
                    </a:lnTo>
                    <a:lnTo>
                      <a:pt x="3" y="14"/>
                    </a:lnTo>
                    <a:lnTo>
                      <a:pt x="0" y="7"/>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52" name="Line 1107"/>
              <p:cNvSpPr>
                <a:spLocks noChangeShapeType="1"/>
              </p:cNvSpPr>
              <p:nvPr/>
            </p:nvSpPr>
            <p:spPr bwMode="auto">
              <a:xfrm>
                <a:off x="2020" y="1118"/>
                <a:ext cx="3" cy="7"/>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3" name="Freeform 1108"/>
              <p:cNvSpPr>
                <a:spLocks/>
              </p:cNvSpPr>
              <p:nvPr/>
            </p:nvSpPr>
            <p:spPr bwMode="auto">
              <a:xfrm>
                <a:off x="2026" y="1099"/>
                <a:ext cx="12" cy="19"/>
              </a:xfrm>
              <a:custGeom>
                <a:avLst/>
                <a:gdLst>
                  <a:gd name="T0" fmla="*/ 0 w 12"/>
                  <a:gd name="T1" fmla="*/ 12 h 19"/>
                  <a:gd name="T2" fmla="*/ 9 w 12"/>
                  <a:gd name="T3" fmla="*/ 0 h 19"/>
                  <a:gd name="T4" fmla="*/ 12 w 12"/>
                  <a:gd name="T5" fmla="*/ 6 h 19"/>
                  <a:gd name="T6" fmla="*/ 3 w 12"/>
                  <a:gd name="T7" fmla="*/ 19 h 19"/>
                  <a:gd name="T8" fmla="*/ 0 w 12"/>
                  <a:gd name="T9" fmla="*/ 12 h 19"/>
                </a:gdLst>
                <a:ahLst/>
                <a:cxnLst>
                  <a:cxn ang="0">
                    <a:pos x="T0" y="T1"/>
                  </a:cxn>
                  <a:cxn ang="0">
                    <a:pos x="T2" y="T3"/>
                  </a:cxn>
                  <a:cxn ang="0">
                    <a:pos x="T4" y="T5"/>
                  </a:cxn>
                  <a:cxn ang="0">
                    <a:pos x="T6" y="T7"/>
                  </a:cxn>
                  <a:cxn ang="0">
                    <a:pos x="T8" y="T9"/>
                  </a:cxn>
                </a:cxnLst>
                <a:rect l="0" t="0" r="r" b="b"/>
                <a:pathLst>
                  <a:path w="12" h="19">
                    <a:moveTo>
                      <a:pt x="0" y="12"/>
                    </a:moveTo>
                    <a:lnTo>
                      <a:pt x="9" y="0"/>
                    </a:lnTo>
                    <a:lnTo>
                      <a:pt x="12" y="6"/>
                    </a:lnTo>
                    <a:lnTo>
                      <a:pt x="3" y="19"/>
                    </a:lnTo>
                    <a:lnTo>
                      <a:pt x="0" y="12"/>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54" name="Line 1109"/>
              <p:cNvSpPr>
                <a:spLocks noChangeShapeType="1"/>
              </p:cNvSpPr>
              <p:nvPr/>
            </p:nvSpPr>
            <p:spPr bwMode="auto">
              <a:xfrm>
                <a:off x="2026" y="1111"/>
                <a:ext cx="3" cy="7"/>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5" name="Freeform 1110"/>
              <p:cNvSpPr>
                <a:spLocks/>
              </p:cNvSpPr>
              <p:nvPr/>
            </p:nvSpPr>
            <p:spPr bwMode="auto">
              <a:xfrm>
                <a:off x="2035" y="1086"/>
                <a:ext cx="11" cy="19"/>
              </a:xfrm>
              <a:custGeom>
                <a:avLst/>
                <a:gdLst>
                  <a:gd name="T0" fmla="*/ 0 w 11"/>
                  <a:gd name="T1" fmla="*/ 13 h 19"/>
                  <a:gd name="T2" fmla="*/ 8 w 11"/>
                  <a:gd name="T3" fmla="*/ 0 h 19"/>
                  <a:gd name="T4" fmla="*/ 11 w 11"/>
                  <a:gd name="T5" fmla="*/ 7 h 19"/>
                  <a:gd name="T6" fmla="*/ 3 w 11"/>
                  <a:gd name="T7" fmla="*/ 19 h 19"/>
                  <a:gd name="T8" fmla="*/ 0 w 11"/>
                  <a:gd name="T9" fmla="*/ 13 h 19"/>
                </a:gdLst>
                <a:ahLst/>
                <a:cxnLst>
                  <a:cxn ang="0">
                    <a:pos x="T0" y="T1"/>
                  </a:cxn>
                  <a:cxn ang="0">
                    <a:pos x="T2" y="T3"/>
                  </a:cxn>
                  <a:cxn ang="0">
                    <a:pos x="T4" y="T5"/>
                  </a:cxn>
                  <a:cxn ang="0">
                    <a:pos x="T6" y="T7"/>
                  </a:cxn>
                  <a:cxn ang="0">
                    <a:pos x="T8" y="T9"/>
                  </a:cxn>
                </a:cxnLst>
                <a:rect l="0" t="0" r="r" b="b"/>
                <a:pathLst>
                  <a:path w="11" h="19">
                    <a:moveTo>
                      <a:pt x="0" y="13"/>
                    </a:moveTo>
                    <a:lnTo>
                      <a:pt x="8" y="0"/>
                    </a:lnTo>
                    <a:lnTo>
                      <a:pt x="11" y="7"/>
                    </a:lnTo>
                    <a:lnTo>
                      <a:pt x="3" y="19"/>
                    </a:lnTo>
                    <a:lnTo>
                      <a:pt x="0" y="13"/>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56" name="Line 1111"/>
              <p:cNvSpPr>
                <a:spLocks noChangeShapeType="1"/>
              </p:cNvSpPr>
              <p:nvPr/>
            </p:nvSpPr>
            <p:spPr bwMode="auto">
              <a:xfrm>
                <a:off x="2035" y="1099"/>
                <a:ext cx="3"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7" name="Freeform 1112"/>
              <p:cNvSpPr>
                <a:spLocks/>
              </p:cNvSpPr>
              <p:nvPr/>
            </p:nvSpPr>
            <p:spPr bwMode="auto">
              <a:xfrm>
                <a:off x="2043" y="1074"/>
                <a:ext cx="10" cy="19"/>
              </a:xfrm>
              <a:custGeom>
                <a:avLst/>
                <a:gdLst>
                  <a:gd name="T0" fmla="*/ 0 w 10"/>
                  <a:gd name="T1" fmla="*/ 12 h 19"/>
                  <a:gd name="T2" fmla="*/ 7 w 10"/>
                  <a:gd name="T3" fmla="*/ 0 h 19"/>
                  <a:gd name="T4" fmla="*/ 10 w 10"/>
                  <a:gd name="T5" fmla="*/ 6 h 19"/>
                  <a:gd name="T6" fmla="*/ 3 w 10"/>
                  <a:gd name="T7" fmla="*/ 19 h 19"/>
                  <a:gd name="T8" fmla="*/ 0 w 10"/>
                  <a:gd name="T9" fmla="*/ 12 h 19"/>
                </a:gdLst>
                <a:ahLst/>
                <a:cxnLst>
                  <a:cxn ang="0">
                    <a:pos x="T0" y="T1"/>
                  </a:cxn>
                  <a:cxn ang="0">
                    <a:pos x="T2" y="T3"/>
                  </a:cxn>
                  <a:cxn ang="0">
                    <a:pos x="T4" y="T5"/>
                  </a:cxn>
                  <a:cxn ang="0">
                    <a:pos x="T6" y="T7"/>
                  </a:cxn>
                  <a:cxn ang="0">
                    <a:pos x="T8" y="T9"/>
                  </a:cxn>
                </a:cxnLst>
                <a:rect l="0" t="0" r="r" b="b"/>
                <a:pathLst>
                  <a:path w="10" h="19">
                    <a:moveTo>
                      <a:pt x="0" y="12"/>
                    </a:moveTo>
                    <a:lnTo>
                      <a:pt x="7" y="0"/>
                    </a:lnTo>
                    <a:lnTo>
                      <a:pt x="10" y="6"/>
                    </a:lnTo>
                    <a:lnTo>
                      <a:pt x="3" y="19"/>
                    </a:lnTo>
                    <a:lnTo>
                      <a:pt x="0" y="12"/>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58" name="Line 1113"/>
              <p:cNvSpPr>
                <a:spLocks noChangeShapeType="1"/>
              </p:cNvSpPr>
              <p:nvPr/>
            </p:nvSpPr>
            <p:spPr bwMode="auto">
              <a:xfrm>
                <a:off x="2043" y="1086"/>
                <a:ext cx="3" cy="7"/>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9" name="Freeform 1114"/>
              <p:cNvSpPr>
                <a:spLocks/>
              </p:cNvSpPr>
              <p:nvPr/>
            </p:nvSpPr>
            <p:spPr bwMode="auto">
              <a:xfrm>
                <a:off x="2050" y="1061"/>
                <a:ext cx="10" cy="19"/>
              </a:xfrm>
              <a:custGeom>
                <a:avLst/>
                <a:gdLst>
                  <a:gd name="T0" fmla="*/ 0 w 10"/>
                  <a:gd name="T1" fmla="*/ 13 h 19"/>
                  <a:gd name="T2" fmla="*/ 7 w 10"/>
                  <a:gd name="T3" fmla="*/ 0 h 19"/>
                  <a:gd name="T4" fmla="*/ 10 w 10"/>
                  <a:gd name="T5" fmla="*/ 7 h 19"/>
                  <a:gd name="T6" fmla="*/ 3 w 10"/>
                  <a:gd name="T7" fmla="*/ 19 h 19"/>
                  <a:gd name="T8" fmla="*/ 0 w 10"/>
                  <a:gd name="T9" fmla="*/ 13 h 19"/>
                </a:gdLst>
                <a:ahLst/>
                <a:cxnLst>
                  <a:cxn ang="0">
                    <a:pos x="T0" y="T1"/>
                  </a:cxn>
                  <a:cxn ang="0">
                    <a:pos x="T2" y="T3"/>
                  </a:cxn>
                  <a:cxn ang="0">
                    <a:pos x="T4" y="T5"/>
                  </a:cxn>
                  <a:cxn ang="0">
                    <a:pos x="T6" y="T7"/>
                  </a:cxn>
                  <a:cxn ang="0">
                    <a:pos x="T8" y="T9"/>
                  </a:cxn>
                </a:cxnLst>
                <a:rect l="0" t="0" r="r" b="b"/>
                <a:pathLst>
                  <a:path w="10" h="19">
                    <a:moveTo>
                      <a:pt x="0" y="13"/>
                    </a:moveTo>
                    <a:lnTo>
                      <a:pt x="7" y="0"/>
                    </a:lnTo>
                    <a:lnTo>
                      <a:pt x="10" y="7"/>
                    </a:lnTo>
                    <a:lnTo>
                      <a:pt x="3" y="19"/>
                    </a:lnTo>
                    <a:lnTo>
                      <a:pt x="0" y="13"/>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60" name="Line 1115"/>
              <p:cNvSpPr>
                <a:spLocks noChangeShapeType="1"/>
              </p:cNvSpPr>
              <p:nvPr/>
            </p:nvSpPr>
            <p:spPr bwMode="auto">
              <a:xfrm>
                <a:off x="2050" y="1074"/>
                <a:ext cx="3"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1" name="Freeform 1116"/>
              <p:cNvSpPr>
                <a:spLocks/>
              </p:cNvSpPr>
              <p:nvPr/>
            </p:nvSpPr>
            <p:spPr bwMode="auto">
              <a:xfrm>
                <a:off x="2057" y="1048"/>
                <a:ext cx="8" cy="20"/>
              </a:xfrm>
              <a:custGeom>
                <a:avLst/>
                <a:gdLst>
                  <a:gd name="T0" fmla="*/ 0 w 8"/>
                  <a:gd name="T1" fmla="*/ 13 h 20"/>
                  <a:gd name="T2" fmla="*/ 5 w 8"/>
                  <a:gd name="T3" fmla="*/ 0 h 20"/>
                  <a:gd name="T4" fmla="*/ 8 w 8"/>
                  <a:gd name="T5" fmla="*/ 7 h 20"/>
                  <a:gd name="T6" fmla="*/ 3 w 8"/>
                  <a:gd name="T7" fmla="*/ 20 h 20"/>
                  <a:gd name="T8" fmla="*/ 0 w 8"/>
                  <a:gd name="T9" fmla="*/ 13 h 20"/>
                </a:gdLst>
                <a:ahLst/>
                <a:cxnLst>
                  <a:cxn ang="0">
                    <a:pos x="T0" y="T1"/>
                  </a:cxn>
                  <a:cxn ang="0">
                    <a:pos x="T2" y="T3"/>
                  </a:cxn>
                  <a:cxn ang="0">
                    <a:pos x="T4" y="T5"/>
                  </a:cxn>
                  <a:cxn ang="0">
                    <a:pos x="T6" y="T7"/>
                  </a:cxn>
                  <a:cxn ang="0">
                    <a:pos x="T8" y="T9"/>
                  </a:cxn>
                </a:cxnLst>
                <a:rect l="0" t="0" r="r" b="b"/>
                <a:pathLst>
                  <a:path w="8" h="20">
                    <a:moveTo>
                      <a:pt x="0" y="13"/>
                    </a:moveTo>
                    <a:lnTo>
                      <a:pt x="5" y="0"/>
                    </a:lnTo>
                    <a:lnTo>
                      <a:pt x="8" y="7"/>
                    </a:lnTo>
                    <a:lnTo>
                      <a:pt x="3" y="20"/>
                    </a:lnTo>
                    <a:lnTo>
                      <a:pt x="0" y="13"/>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62" name="Line 1117"/>
              <p:cNvSpPr>
                <a:spLocks noChangeShapeType="1"/>
              </p:cNvSpPr>
              <p:nvPr/>
            </p:nvSpPr>
            <p:spPr bwMode="auto">
              <a:xfrm>
                <a:off x="2057" y="1061"/>
                <a:ext cx="3" cy="7"/>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3" name="Freeform 1118"/>
              <p:cNvSpPr>
                <a:spLocks/>
              </p:cNvSpPr>
              <p:nvPr/>
            </p:nvSpPr>
            <p:spPr bwMode="auto">
              <a:xfrm>
                <a:off x="2062" y="1036"/>
                <a:ext cx="7" cy="19"/>
              </a:xfrm>
              <a:custGeom>
                <a:avLst/>
                <a:gdLst>
                  <a:gd name="T0" fmla="*/ 0 w 7"/>
                  <a:gd name="T1" fmla="*/ 12 h 19"/>
                  <a:gd name="T2" fmla="*/ 5 w 7"/>
                  <a:gd name="T3" fmla="*/ 0 h 19"/>
                  <a:gd name="T4" fmla="*/ 7 w 7"/>
                  <a:gd name="T5" fmla="*/ 6 h 19"/>
                  <a:gd name="T6" fmla="*/ 3 w 7"/>
                  <a:gd name="T7" fmla="*/ 19 h 19"/>
                  <a:gd name="T8" fmla="*/ 0 w 7"/>
                  <a:gd name="T9" fmla="*/ 12 h 19"/>
                </a:gdLst>
                <a:ahLst/>
                <a:cxnLst>
                  <a:cxn ang="0">
                    <a:pos x="T0" y="T1"/>
                  </a:cxn>
                  <a:cxn ang="0">
                    <a:pos x="T2" y="T3"/>
                  </a:cxn>
                  <a:cxn ang="0">
                    <a:pos x="T4" y="T5"/>
                  </a:cxn>
                  <a:cxn ang="0">
                    <a:pos x="T6" y="T7"/>
                  </a:cxn>
                  <a:cxn ang="0">
                    <a:pos x="T8" y="T9"/>
                  </a:cxn>
                </a:cxnLst>
                <a:rect l="0" t="0" r="r" b="b"/>
                <a:pathLst>
                  <a:path w="7" h="19">
                    <a:moveTo>
                      <a:pt x="0" y="12"/>
                    </a:moveTo>
                    <a:lnTo>
                      <a:pt x="5" y="0"/>
                    </a:lnTo>
                    <a:lnTo>
                      <a:pt x="7" y="6"/>
                    </a:lnTo>
                    <a:lnTo>
                      <a:pt x="3" y="19"/>
                    </a:lnTo>
                    <a:lnTo>
                      <a:pt x="0" y="12"/>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64" name="Line 1119"/>
              <p:cNvSpPr>
                <a:spLocks noChangeShapeType="1"/>
              </p:cNvSpPr>
              <p:nvPr/>
            </p:nvSpPr>
            <p:spPr bwMode="auto">
              <a:xfrm>
                <a:off x="2062" y="1048"/>
                <a:ext cx="3" cy="7"/>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918" name="Group 1120"/>
            <p:cNvGrpSpPr>
              <a:grpSpLocks/>
            </p:cNvGrpSpPr>
            <p:nvPr/>
          </p:nvGrpSpPr>
          <p:grpSpPr bwMode="auto">
            <a:xfrm>
              <a:off x="1500" y="775"/>
              <a:ext cx="579" cy="839"/>
              <a:chOff x="1500" y="775"/>
              <a:chExt cx="579" cy="839"/>
            </a:xfrm>
          </p:grpSpPr>
          <p:sp>
            <p:nvSpPr>
              <p:cNvPr id="965" name="Freeform 1121"/>
              <p:cNvSpPr>
                <a:spLocks/>
              </p:cNvSpPr>
              <p:nvPr/>
            </p:nvSpPr>
            <p:spPr bwMode="auto">
              <a:xfrm>
                <a:off x="2067" y="1023"/>
                <a:ext cx="6" cy="19"/>
              </a:xfrm>
              <a:custGeom>
                <a:avLst/>
                <a:gdLst>
                  <a:gd name="T0" fmla="*/ 0 w 6"/>
                  <a:gd name="T1" fmla="*/ 13 h 19"/>
                  <a:gd name="T2" fmla="*/ 3 w 6"/>
                  <a:gd name="T3" fmla="*/ 0 h 19"/>
                  <a:gd name="T4" fmla="*/ 6 w 6"/>
                  <a:gd name="T5" fmla="*/ 7 h 19"/>
                  <a:gd name="T6" fmla="*/ 2 w 6"/>
                  <a:gd name="T7" fmla="*/ 19 h 19"/>
                  <a:gd name="T8" fmla="*/ 0 w 6"/>
                  <a:gd name="T9" fmla="*/ 13 h 19"/>
                </a:gdLst>
                <a:ahLst/>
                <a:cxnLst>
                  <a:cxn ang="0">
                    <a:pos x="T0" y="T1"/>
                  </a:cxn>
                  <a:cxn ang="0">
                    <a:pos x="T2" y="T3"/>
                  </a:cxn>
                  <a:cxn ang="0">
                    <a:pos x="T4" y="T5"/>
                  </a:cxn>
                  <a:cxn ang="0">
                    <a:pos x="T6" y="T7"/>
                  </a:cxn>
                  <a:cxn ang="0">
                    <a:pos x="T8" y="T9"/>
                  </a:cxn>
                </a:cxnLst>
                <a:rect l="0" t="0" r="r" b="b"/>
                <a:pathLst>
                  <a:path w="6" h="19">
                    <a:moveTo>
                      <a:pt x="0" y="13"/>
                    </a:moveTo>
                    <a:lnTo>
                      <a:pt x="3" y="0"/>
                    </a:lnTo>
                    <a:lnTo>
                      <a:pt x="6" y="7"/>
                    </a:lnTo>
                    <a:lnTo>
                      <a:pt x="2" y="19"/>
                    </a:lnTo>
                    <a:lnTo>
                      <a:pt x="0" y="13"/>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66" name="Line 1122"/>
              <p:cNvSpPr>
                <a:spLocks noChangeShapeType="1"/>
              </p:cNvSpPr>
              <p:nvPr/>
            </p:nvSpPr>
            <p:spPr bwMode="auto">
              <a:xfrm>
                <a:off x="2067" y="1036"/>
                <a:ext cx="2" cy="6"/>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7" name="Freeform 1123"/>
              <p:cNvSpPr>
                <a:spLocks/>
              </p:cNvSpPr>
              <p:nvPr/>
            </p:nvSpPr>
            <p:spPr bwMode="auto">
              <a:xfrm>
                <a:off x="2070" y="1011"/>
                <a:ext cx="6" cy="19"/>
              </a:xfrm>
              <a:custGeom>
                <a:avLst/>
                <a:gdLst>
                  <a:gd name="T0" fmla="*/ 0 w 6"/>
                  <a:gd name="T1" fmla="*/ 12 h 19"/>
                  <a:gd name="T2" fmla="*/ 3 w 6"/>
                  <a:gd name="T3" fmla="*/ 0 h 19"/>
                  <a:gd name="T4" fmla="*/ 6 w 6"/>
                  <a:gd name="T5" fmla="*/ 6 h 19"/>
                  <a:gd name="T6" fmla="*/ 3 w 6"/>
                  <a:gd name="T7" fmla="*/ 19 h 19"/>
                  <a:gd name="T8" fmla="*/ 0 w 6"/>
                  <a:gd name="T9" fmla="*/ 12 h 19"/>
                </a:gdLst>
                <a:ahLst/>
                <a:cxnLst>
                  <a:cxn ang="0">
                    <a:pos x="T0" y="T1"/>
                  </a:cxn>
                  <a:cxn ang="0">
                    <a:pos x="T2" y="T3"/>
                  </a:cxn>
                  <a:cxn ang="0">
                    <a:pos x="T4" y="T5"/>
                  </a:cxn>
                  <a:cxn ang="0">
                    <a:pos x="T6" y="T7"/>
                  </a:cxn>
                  <a:cxn ang="0">
                    <a:pos x="T8" y="T9"/>
                  </a:cxn>
                </a:cxnLst>
                <a:rect l="0" t="0" r="r" b="b"/>
                <a:pathLst>
                  <a:path w="6" h="19">
                    <a:moveTo>
                      <a:pt x="0" y="12"/>
                    </a:moveTo>
                    <a:lnTo>
                      <a:pt x="3" y="0"/>
                    </a:lnTo>
                    <a:lnTo>
                      <a:pt x="6" y="6"/>
                    </a:lnTo>
                    <a:lnTo>
                      <a:pt x="3" y="19"/>
                    </a:lnTo>
                    <a:lnTo>
                      <a:pt x="0" y="12"/>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68" name="Line 1124"/>
              <p:cNvSpPr>
                <a:spLocks noChangeShapeType="1"/>
              </p:cNvSpPr>
              <p:nvPr/>
            </p:nvSpPr>
            <p:spPr bwMode="auto">
              <a:xfrm>
                <a:off x="2070" y="1023"/>
                <a:ext cx="3" cy="7"/>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9" name="Freeform 1125"/>
              <p:cNvSpPr>
                <a:spLocks/>
              </p:cNvSpPr>
              <p:nvPr/>
            </p:nvSpPr>
            <p:spPr bwMode="auto">
              <a:xfrm>
                <a:off x="2073" y="998"/>
                <a:ext cx="5" cy="19"/>
              </a:xfrm>
              <a:custGeom>
                <a:avLst/>
                <a:gdLst>
                  <a:gd name="T0" fmla="*/ 0 w 5"/>
                  <a:gd name="T1" fmla="*/ 13 h 19"/>
                  <a:gd name="T2" fmla="*/ 2 w 5"/>
                  <a:gd name="T3" fmla="*/ 0 h 19"/>
                  <a:gd name="T4" fmla="*/ 5 w 5"/>
                  <a:gd name="T5" fmla="*/ 6 h 19"/>
                  <a:gd name="T6" fmla="*/ 3 w 5"/>
                  <a:gd name="T7" fmla="*/ 19 h 19"/>
                  <a:gd name="T8" fmla="*/ 0 w 5"/>
                  <a:gd name="T9" fmla="*/ 13 h 19"/>
                </a:gdLst>
                <a:ahLst/>
                <a:cxnLst>
                  <a:cxn ang="0">
                    <a:pos x="T0" y="T1"/>
                  </a:cxn>
                  <a:cxn ang="0">
                    <a:pos x="T2" y="T3"/>
                  </a:cxn>
                  <a:cxn ang="0">
                    <a:pos x="T4" y="T5"/>
                  </a:cxn>
                  <a:cxn ang="0">
                    <a:pos x="T6" y="T7"/>
                  </a:cxn>
                  <a:cxn ang="0">
                    <a:pos x="T8" y="T9"/>
                  </a:cxn>
                </a:cxnLst>
                <a:rect l="0" t="0" r="r" b="b"/>
                <a:pathLst>
                  <a:path w="5" h="19">
                    <a:moveTo>
                      <a:pt x="0" y="13"/>
                    </a:moveTo>
                    <a:lnTo>
                      <a:pt x="2" y="0"/>
                    </a:lnTo>
                    <a:lnTo>
                      <a:pt x="5" y="6"/>
                    </a:lnTo>
                    <a:lnTo>
                      <a:pt x="3" y="19"/>
                    </a:lnTo>
                    <a:lnTo>
                      <a:pt x="0" y="13"/>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0" name="Line 1126"/>
              <p:cNvSpPr>
                <a:spLocks noChangeShapeType="1"/>
              </p:cNvSpPr>
              <p:nvPr/>
            </p:nvSpPr>
            <p:spPr bwMode="auto">
              <a:xfrm>
                <a:off x="2073" y="1011"/>
                <a:ext cx="3" cy="6"/>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1" name="Freeform 1127"/>
              <p:cNvSpPr>
                <a:spLocks/>
              </p:cNvSpPr>
              <p:nvPr/>
            </p:nvSpPr>
            <p:spPr bwMode="auto">
              <a:xfrm>
                <a:off x="2075" y="986"/>
                <a:ext cx="4" cy="18"/>
              </a:xfrm>
              <a:custGeom>
                <a:avLst/>
                <a:gdLst>
                  <a:gd name="T0" fmla="*/ 0 w 4"/>
                  <a:gd name="T1" fmla="*/ 12 h 18"/>
                  <a:gd name="T2" fmla="*/ 1 w 4"/>
                  <a:gd name="T3" fmla="*/ 0 h 18"/>
                  <a:gd name="T4" fmla="*/ 4 w 4"/>
                  <a:gd name="T5" fmla="*/ 6 h 18"/>
                  <a:gd name="T6" fmla="*/ 3 w 4"/>
                  <a:gd name="T7" fmla="*/ 18 h 18"/>
                  <a:gd name="T8" fmla="*/ 0 w 4"/>
                  <a:gd name="T9" fmla="*/ 12 h 18"/>
                </a:gdLst>
                <a:ahLst/>
                <a:cxnLst>
                  <a:cxn ang="0">
                    <a:pos x="T0" y="T1"/>
                  </a:cxn>
                  <a:cxn ang="0">
                    <a:pos x="T2" y="T3"/>
                  </a:cxn>
                  <a:cxn ang="0">
                    <a:pos x="T4" y="T5"/>
                  </a:cxn>
                  <a:cxn ang="0">
                    <a:pos x="T6" y="T7"/>
                  </a:cxn>
                  <a:cxn ang="0">
                    <a:pos x="T8" y="T9"/>
                  </a:cxn>
                </a:cxnLst>
                <a:rect l="0" t="0" r="r" b="b"/>
                <a:pathLst>
                  <a:path w="4" h="18">
                    <a:moveTo>
                      <a:pt x="0" y="12"/>
                    </a:moveTo>
                    <a:lnTo>
                      <a:pt x="1" y="0"/>
                    </a:lnTo>
                    <a:lnTo>
                      <a:pt x="4" y="6"/>
                    </a:lnTo>
                    <a:lnTo>
                      <a:pt x="3" y="18"/>
                    </a:lnTo>
                    <a:lnTo>
                      <a:pt x="0" y="12"/>
                    </a:lnTo>
                    <a:close/>
                  </a:path>
                </a:pathLst>
              </a:custGeom>
              <a:solidFill>
                <a:srgbClr val="35D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2" name="Line 1128"/>
              <p:cNvSpPr>
                <a:spLocks noChangeShapeType="1"/>
              </p:cNvSpPr>
              <p:nvPr/>
            </p:nvSpPr>
            <p:spPr bwMode="auto">
              <a:xfrm>
                <a:off x="2075" y="998"/>
                <a:ext cx="3" cy="6"/>
              </a:xfrm>
              <a:prstGeom prst="line">
                <a:avLst/>
              </a:prstGeom>
              <a:noFill/>
              <a:ln w="0">
                <a:solidFill>
                  <a:srgbClr val="35D7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3" name="Freeform 1129"/>
              <p:cNvSpPr>
                <a:spLocks/>
              </p:cNvSpPr>
              <p:nvPr/>
            </p:nvSpPr>
            <p:spPr bwMode="auto">
              <a:xfrm>
                <a:off x="2076" y="973"/>
                <a:ext cx="3" cy="19"/>
              </a:xfrm>
              <a:custGeom>
                <a:avLst/>
                <a:gdLst>
                  <a:gd name="T0" fmla="*/ 0 w 3"/>
                  <a:gd name="T1" fmla="*/ 13 h 19"/>
                  <a:gd name="T2" fmla="*/ 0 w 3"/>
                  <a:gd name="T3" fmla="*/ 0 h 19"/>
                  <a:gd name="T4" fmla="*/ 3 w 3"/>
                  <a:gd name="T5" fmla="*/ 7 h 19"/>
                  <a:gd name="T6" fmla="*/ 3 w 3"/>
                  <a:gd name="T7" fmla="*/ 19 h 19"/>
                  <a:gd name="T8" fmla="*/ 0 w 3"/>
                  <a:gd name="T9" fmla="*/ 13 h 19"/>
                </a:gdLst>
                <a:ahLst/>
                <a:cxnLst>
                  <a:cxn ang="0">
                    <a:pos x="T0" y="T1"/>
                  </a:cxn>
                  <a:cxn ang="0">
                    <a:pos x="T2" y="T3"/>
                  </a:cxn>
                  <a:cxn ang="0">
                    <a:pos x="T4" y="T5"/>
                  </a:cxn>
                  <a:cxn ang="0">
                    <a:pos x="T6" y="T7"/>
                  </a:cxn>
                  <a:cxn ang="0">
                    <a:pos x="T8" y="T9"/>
                  </a:cxn>
                </a:cxnLst>
                <a:rect l="0" t="0" r="r" b="b"/>
                <a:pathLst>
                  <a:path w="3" h="19">
                    <a:moveTo>
                      <a:pt x="0" y="13"/>
                    </a:moveTo>
                    <a:lnTo>
                      <a:pt x="0" y="0"/>
                    </a:lnTo>
                    <a:lnTo>
                      <a:pt x="3" y="7"/>
                    </a:lnTo>
                    <a:lnTo>
                      <a:pt x="3" y="19"/>
                    </a:lnTo>
                    <a:lnTo>
                      <a:pt x="0" y="13"/>
                    </a:lnTo>
                    <a:close/>
                  </a:path>
                </a:pathLst>
              </a:custGeom>
              <a:solidFill>
                <a:srgbClr val="35D4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4" name="Line 1130"/>
              <p:cNvSpPr>
                <a:spLocks noChangeShapeType="1"/>
              </p:cNvSpPr>
              <p:nvPr/>
            </p:nvSpPr>
            <p:spPr bwMode="auto">
              <a:xfrm>
                <a:off x="2076" y="986"/>
                <a:ext cx="3" cy="6"/>
              </a:xfrm>
              <a:prstGeom prst="line">
                <a:avLst/>
              </a:prstGeom>
              <a:noFill/>
              <a:ln w="0">
                <a:solidFill>
                  <a:srgbClr val="35D4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5" name="Freeform 1131"/>
              <p:cNvSpPr>
                <a:spLocks/>
              </p:cNvSpPr>
              <p:nvPr/>
            </p:nvSpPr>
            <p:spPr bwMode="auto">
              <a:xfrm>
                <a:off x="2076" y="961"/>
                <a:ext cx="3" cy="19"/>
              </a:xfrm>
              <a:custGeom>
                <a:avLst/>
                <a:gdLst>
                  <a:gd name="T0" fmla="*/ 0 w 3"/>
                  <a:gd name="T1" fmla="*/ 12 h 19"/>
                  <a:gd name="T2" fmla="*/ 0 w 3"/>
                  <a:gd name="T3" fmla="*/ 0 h 19"/>
                  <a:gd name="T4" fmla="*/ 3 w 3"/>
                  <a:gd name="T5" fmla="*/ 7 h 19"/>
                  <a:gd name="T6" fmla="*/ 3 w 3"/>
                  <a:gd name="T7" fmla="*/ 19 h 19"/>
                  <a:gd name="T8" fmla="*/ 0 w 3"/>
                  <a:gd name="T9" fmla="*/ 12 h 19"/>
                </a:gdLst>
                <a:ahLst/>
                <a:cxnLst>
                  <a:cxn ang="0">
                    <a:pos x="T0" y="T1"/>
                  </a:cxn>
                  <a:cxn ang="0">
                    <a:pos x="T2" y="T3"/>
                  </a:cxn>
                  <a:cxn ang="0">
                    <a:pos x="T4" y="T5"/>
                  </a:cxn>
                  <a:cxn ang="0">
                    <a:pos x="T6" y="T7"/>
                  </a:cxn>
                  <a:cxn ang="0">
                    <a:pos x="T8" y="T9"/>
                  </a:cxn>
                </a:cxnLst>
                <a:rect l="0" t="0" r="r" b="b"/>
                <a:pathLst>
                  <a:path w="3" h="19">
                    <a:moveTo>
                      <a:pt x="0" y="12"/>
                    </a:moveTo>
                    <a:lnTo>
                      <a:pt x="0" y="0"/>
                    </a:lnTo>
                    <a:lnTo>
                      <a:pt x="3" y="7"/>
                    </a:lnTo>
                    <a:lnTo>
                      <a:pt x="3" y="19"/>
                    </a:lnTo>
                    <a:lnTo>
                      <a:pt x="0" y="12"/>
                    </a:lnTo>
                    <a:close/>
                  </a:path>
                </a:pathLst>
              </a:custGeom>
              <a:solidFill>
                <a:srgbClr val="34D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6" name="Line 1132"/>
              <p:cNvSpPr>
                <a:spLocks noChangeShapeType="1"/>
              </p:cNvSpPr>
              <p:nvPr/>
            </p:nvSpPr>
            <p:spPr bwMode="auto">
              <a:xfrm>
                <a:off x="2076" y="973"/>
                <a:ext cx="3" cy="7"/>
              </a:xfrm>
              <a:prstGeom prst="line">
                <a:avLst/>
              </a:prstGeom>
              <a:noFill/>
              <a:ln w="0">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7" name="Freeform 1133"/>
              <p:cNvSpPr>
                <a:spLocks/>
              </p:cNvSpPr>
              <p:nvPr/>
            </p:nvSpPr>
            <p:spPr bwMode="auto">
              <a:xfrm>
                <a:off x="2075" y="949"/>
                <a:ext cx="4" cy="19"/>
              </a:xfrm>
              <a:custGeom>
                <a:avLst/>
                <a:gdLst>
                  <a:gd name="T0" fmla="*/ 1 w 4"/>
                  <a:gd name="T1" fmla="*/ 12 h 19"/>
                  <a:gd name="T2" fmla="*/ 0 w 4"/>
                  <a:gd name="T3" fmla="*/ 0 h 19"/>
                  <a:gd name="T4" fmla="*/ 2 w 4"/>
                  <a:gd name="T5" fmla="*/ 7 h 19"/>
                  <a:gd name="T6" fmla="*/ 4 w 4"/>
                  <a:gd name="T7" fmla="*/ 19 h 19"/>
                  <a:gd name="T8" fmla="*/ 1 w 4"/>
                  <a:gd name="T9" fmla="*/ 12 h 19"/>
                </a:gdLst>
                <a:ahLst/>
                <a:cxnLst>
                  <a:cxn ang="0">
                    <a:pos x="T0" y="T1"/>
                  </a:cxn>
                  <a:cxn ang="0">
                    <a:pos x="T2" y="T3"/>
                  </a:cxn>
                  <a:cxn ang="0">
                    <a:pos x="T4" y="T5"/>
                  </a:cxn>
                  <a:cxn ang="0">
                    <a:pos x="T6" y="T7"/>
                  </a:cxn>
                  <a:cxn ang="0">
                    <a:pos x="T8" y="T9"/>
                  </a:cxn>
                </a:cxnLst>
                <a:rect l="0" t="0" r="r" b="b"/>
                <a:pathLst>
                  <a:path w="4" h="19">
                    <a:moveTo>
                      <a:pt x="1" y="12"/>
                    </a:moveTo>
                    <a:lnTo>
                      <a:pt x="0" y="0"/>
                    </a:lnTo>
                    <a:lnTo>
                      <a:pt x="2" y="7"/>
                    </a:lnTo>
                    <a:lnTo>
                      <a:pt x="4" y="19"/>
                    </a:lnTo>
                    <a:lnTo>
                      <a:pt x="1" y="12"/>
                    </a:lnTo>
                    <a:close/>
                  </a:path>
                </a:pathLst>
              </a:custGeom>
              <a:solidFill>
                <a:srgbClr val="33C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8" name="Line 1134"/>
              <p:cNvSpPr>
                <a:spLocks noChangeShapeType="1"/>
              </p:cNvSpPr>
              <p:nvPr/>
            </p:nvSpPr>
            <p:spPr bwMode="auto">
              <a:xfrm>
                <a:off x="2076" y="961"/>
                <a:ext cx="3" cy="7"/>
              </a:xfrm>
              <a:prstGeom prst="line">
                <a:avLst/>
              </a:prstGeom>
              <a:noFill/>
              <a:ln w="0">
                <a:solidFill>
                  <a:srgbClr val="33CD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9" name="Freeform 1135"/>
              <p:cNvSpPr>
                <a:spLocks/>
              </p:cNvSpPr>
              <p:nvPr/>
            </p:nvSpPr>
            <p:spPr bwMode="auto">
              <a:xfrm>
                <a:off x="2072" y="937"/>
                <a:ext cx="5" cy="19"/>
              </a:xfrm>
              <a:custGeom>
                <a:avLst/>
                <a:gdLst>
                  <a:gd name="T0" fmla="*/ 3 w 5"/>
                  <a:gd name="T1" fmla="*/ 12 h 19"/>
                  <a:gd name="T2" fmla="*/ 0 w 5"/>
                  <a:gd name="T3" fmla="*/ 0 h 19"/>
                  <a:gd name="T4" fmla="*/ 3 w 5"/>
                  <a:gd name="T5" fmla="*/ 7 h 19"/>
                  <a:gd name="T6" fmla="*/ 5 w 5"/>
                  <a:gd name="T7" fmla="*/ 19 h 19"/>
                  <a:gd name="T8" fmla="*/ 3 w 5"/>
                  <a:gd name="T9" fmla="*/ 12 h 19"/>
                </a:gdLst>
                <a:ahLst/>
                <a:cxnLst>
                  <a:cxn ang="0">
                    <a:pos x="T0" y="T1"/>
                  </a:cxn>
                  <a:cxn ang="0">
                    <a:pos x="T2" y="T3"/>
                  </a:cxn>
                  <a:cxn ang="0">
                    <a:pos x="T4" y="T5"/>
                  </a:cxn>
                  <a:cxn ang="0">
                    <a:pos x="T6" y="T7"/>
                  </a:cxn>
                  <a:cxn ang="0">
                    <a:pos x="T8" y="T9"/>
                  </a:cxn>
                </a:cxnLst>
                <a:rect l="0" t="0" r="r" b="b"/>
                <a:pathLst>
                  <a:path w="5" h="19">
                    <a:moveTo>
                      <a:pt x="3" y="12"/>
                    </a:moveTo>
                    <a:lnTo>
                      <a:pt x="0" y="0"/>
                    </a:lnTo>
                    <a:lnTo>
                      <a:pt x="3" y="7"/>
                    </a:lnTo>
                    <a:lnTo>
                      <a:pt x="5" y="19"/>
                    </a:lnTo>
                    <a:lnTo>
                      <a:pt x="3" y="12"/>
                    </a:lnTo>
                    <a:close/>
                  </a:path>
                </a:pathLst>
              </a:custGeom>
              <a:solidFill>
                <a:srgbClr val="32C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0" name="Line 1136"/>
              <p:cNvSpPr>
                <a:spLocks noChangeShapeType="1"/>
              </p:cNvSpPr>
              <p:nvPr/>
            </p:nvSpPr>
            <p:spPr bwMode="auto">
              <a:xfrm>
                <a:off x="2075" y="949"/>
                <a:ext cx="2" cy="7"/>
              </a:xfrm>
              <a:prstGeom prst="line">
                <a:avLst/>
              </a:prstGeom>
              <a:noFill/>
              <a:ln w="0">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1" name="Freeform 1137"/>
              <p:cNvSpPr>
                <a:spLocks/>
              </p:cNvSpPr>
              <p:nvPr/>
            </p:nvSpPr>
            <p:spPr bwMode="auto">
              <a:xfrm>
                <a:off x="2070" y="926"/>
                <a:ext cx="5" cy="18"/>
              </a:xfrm>
              <a:custGeom>
                <a:avLst/>
                <a:gdLst>
                  <a:gd name="T0" fmla="*/ 2 w 5"/>
                  <a:gd name="T1" fmla="*/ 11 h 18"/>
                  <a:gd name="T2" fmla="*/ 0 w 5"/>
                  <a:gd name="T3" fmla="*/ 0 h 18"/>
                  <a:gd name="T4" fmla="*/ 3 w 5"/>
                  <a:gd name="T5" fmla="*/ 6 h 18"/>
                  <a:gd name="T6" fmla="*/ 5 w 5"/>
                  <a:gd name="T7" fmla="*/ 18 h 18"/>
                  <a:gd name="T8" fmla="*/ 2 w 5"/>
                  <a:gd name="T9" fmla="*/ 11 h 18"/>
                </a:gdLst>
                <a:ahLst/>
                <a:cxnLst>
                  <a:cxn ang="0">
                    <a:pos x="T0" y="T1"/>
                  </a:cxn>
                  <a:cxn ang="0">
                    <a:pos x="T2" y="T3"/>
                  </a:cxn>
                  <a:cxn ang="0">
                    <a:pos x="T4" y="T5"/>
                  </a:cxn>
                  <a:cxn ang="0">
                    <a:pos x="T6" y="T7"/>
                  </a:cxn>
                  <a:cxn ang="0">
                    <a:pos x="T8" y="T9"/>
                  </a:cxn>
                </a:cxnLst>
                <a:rect l="0" t="0" r="r" b="b"/>
                <a:pathLst>
                  <a:path w="5" h="18">
                    <a:moveTo>
                      <a:pt x="2" y="11"/>
                    </a:moveTo>
                    <a:lnTo>
                      <a:pt x="0" y="0"/>
                    </a:lnTo>
                    <a:lnTo>
                      <a:pt x="3" y="6"/>
                    </a:lnTo>
                    <a:lnTo>
                      <a:pt x="5" y="18"/>
                    </a:lnTo>
                    <a:lnTo>
                      <a:pt x="2" y="11"/>
                    </a:lnTo>
                    <a:close/>
                  </a:path>
                </a:pathLst>
              </a:custGeom>
              <a:solidFill>
                <a:srgbClr val="31C6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2" name="Line 1138"/>
              <p:cNvSpPr>
                <a:spLocks noChangeShapeType="1"/>
              </p:cNvSpPr>
              <p:nvPr/>
            </p:nvSpPr>
            <p:spPr bwMode="auto">
              <a:xfrm>
                <a:off x="2072" y="937"/>
                <a:ext cx="3" cy="7"/>
              </a:xfrm>
              <a:prstGeom prst="line">
                <a:avLst/>
              </a:prstGeom>
              <a:noFill/>
              <a:ln w="0">
                <a:solidFill>
                  <a:srgbClr val="31C6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3" name="Freeform 1139"/>
              <p:cNvSpPr>
                <a:spLocks/>
              </p:cNvSpPr>
              <p:nvPr/>
            </p:nvSpPr>
            <p:spPr bwMode="auto">
              <a:xfrm>
                <a:off x="2066" y="914"/>
                <a:ext cx="7" cy="18"/>
              </a:xfrm>
              <a:custGeom>
                <a:avLst/>
                <a:gdLst>
                  <a:gd name="T0" fmla="*/ 4 w 7"/>
                  <a:gd name="T1" fmla="*/ 12 h 18"/>
                  <a:gd name="T2" fmla="*/ 0 w 7"/>
                  <a:gd name="T3" fmla="*/ 0 h 18"/>
                  <a:gd name="T4" fmla="*/ 3 w 7"/>
                  <a:gd name="T5" fmla="*/ 7 h 18"/>
                  <a:gd name="T6" fmla="*/ 7 w 7"/>
                  <a:gd name="T7" fmla="*/ 18 h 18"/>
                  <a:gd name="T8" fmla="*/ 4 w 7"/>
                  <a:gd name="T9" fmla="*/ 12 h 18"/>
                </a:gdLst>
                <a:ahLst/>
                <a:cxnLst>
                  <a:cxn ang="0">
                    <a:pos x="T0" y="T1"/>
                  </a:cxn>
                  <a:cxn ang="0">
                    <a:pos x="T2" y="T3"/>
                  </a:cxn>
                  <a:cxn ang="0">
                    <a:pos x="T4" y="T5"/>
                  </a:cxn>
                  <a:cxn ang="0">
                    <a:pos x="T6" y="T7"/>
                  </a:cxn>
                  <a:cxn ang="0">
                    <a:pos x="T8" y="T9"/>
                  </a:cxn>
                </a:cxnLst>
                <a:rect l="0" t="0" r="r" b="b"/>
                <a:pathLst>
                  <a:path w="7" h="18">
                    <a:moveTo>
                      <a:pt x="4" y="12"/>
                    </a:moveTo>
                    <a:lnTo>
                      <a:pt x="0" y="0"/>
                    </a:lnTo>
                    <a:lnTo>
                      <a:pt x="3" y="7"/>
                    </a:lnTo>
                    <a:lnTo>
                      <a:pt x="7" y="18"/>
                    </a:lnTo>
                    <a:lnTo>
                      <a:pt x="4" y="12"/>
                    </a:lnTo>
                    <a:close/>
                  </a:path>
                </a:pathLst>
              </a:custGeom>
              <a:solidFill>
                <a:srgbClr val="30C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4" name="Line 1140"/>
              <p:cNvSpPr>
                <a:spLocks noChangeShapeType="1"/>
              </p:cNvSpPr>
              <p:nvPr/>
            </p:nvSpPr>
            <p:spPr bwMode="auto">
              <a:xfrm>
                <a:off x="2070" y="926"/>
                <a:ext cx="3" cy="6"/>
              </a:xfrm>
              <a:prstGeom prst="line">
                <a:avLst/>
              </a:prstGeom>
              <a:noFill/>
              <a:ln w="0">
                <a:solidFill>
                  <a:srgbClr val="30C2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5" name="Freeform 1141"/>
              <p:cNvSpPr>
                <a:spLocks/>
              </p:cNvSpPr>
              <p:nvPr/>
            </p:nvSpPr>
            <p:spPr bwMode="auto">
              <a:xfrm>
                <a:off x="2064" y="908"/>
                <a:ext cx="5" cy="13"/>
              </a:xfrm>
              <a:custGeom>
                <a:avLst/>
                <a:gdLst>
                  <a:gd name="T0" fmla="*/ 2 w 5"/>
                  <a:gd name="T1" fmla="*/ 6 h 13"/>
                  <a:gd name="T2" fmla="*/ 0 w 5"/>
                  <a:gd name="T3" fmla="*/ 0 h 13"/>
                  <a:gd name="T4" fmla="*/ 3 w 5"/>
                  <a:gd name="T5" fmla="*/ 7 h 13"/>
                  <a:gd name="T6" fmla="*/ 5 w 5"/>
                  <a:gd name="T7" fmla="*/ 13 h 13"/>
                  <a:gd name="T8" fmla="*/ 2 w 5"/>
                  <a:gd name="T9" fmla="*/ 6 h 13"/>
                </a:gdLst>
                <a:ahLst/>
                <a:cxnLst>
                  <a:cxn ang="0">
                    <a:pos x="T0" y="T1"/>
                  </a:cxn>
                  <a:cxn ang="0">
                    <a:pos x="T2" y="T3"/>
                  </a:cxn>
                  <a:cxn ang="0">
                    <a:pos x="T4" y="T5"/>
                  </a:cxn>
                  <a:cxn ang="0">
                    <a:pos x="T6" y="T7"/>
                  </a:cxn>
                  <a:cxn ang="0">
                    <a:pos x="T8" y="T9"/>
                  </a:cxn>
                </a:cxnLst>
                <a:rect l="0" t="0" r="r" b="b"/>
                <a:pathLst>
                  <a:path w="5" h="13">
                    <a:moveTo>
                      <a:pt x="2" y="6"/>
                    </a:moveTo>
                    <a:lnTo>
                      <a:pt x="0" y="0"/>
                    </a:lnTo>
                    <a:lnTo>
                      <a:pt x="3" y="7"/>
                    </a:lnTo>
                    <a:lnTo>
                      <a:pt x="5" y="13"/>
                    </a:lnTo>
                    <a:lnTo>
                      <a:pt x="2" y="6"/>
                    </a:lnTo>
                    <a:close/>
                  </a:path>
                </a:pathLst>
              </a:custGeom>
              <a:solidFill>
                <a:srgbClr val="2FBE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6" name="Line 1142"/>
              <p:cNvSpPr>
                <a:spLocks noChangeShapeType="1"/>
              </p:cNvSpPr>
              <p:nvPr/>
            </p:nvSpPr>
            <p:spPr bwMode="auto">
              <a:xfrm>
                <a:off x="2066" y="914"/>
                <a:ext cx="3" cy="7"/>
              </a:xfrm>
              <a:prstGeom prst="line">
                <a:avLst/>
              </a:prstGeom>
              <a:noFill/>
              <a:ln w="0">
                <a:solidFill>
                  <a:srgbClr val="2FBE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7" name="Freeform 1143"/>
              <p:cNvSpPr>
                <a:spLocks/>
              </p:cNvSpPr>
              <p:nvPr/>
            </p:nvSpPr>
            <p:spPr bwMode="auto">
              <a:xfrm>
                <a:off x="1500" y="775"/>
                <a:ext cx="576" cy="839"/>
              </a:xfrm>
              <a:custGeom>
                <a:avLst/>
                <a:gdLst>
                  <a:gd name="T0" fmla="*/ 18 w 576"/>
                  <a:gd name="T1" fmla="*/ 837 h 839"/>
                  <a:gd name="T2" fmla="*/ 34 w 576"/>
                  <a:gd name="T3" fmla="*/ 831 h 839"/>
                  <a:gd name="T4" fmla="*/ 56 w 576"/>
                  <a:gd name="T5" fmla="*/ 824 h 839"/>
                  <a:gd name="T6" fmla="*/ 96 w 576"/>
                  <a:gd name="T7" fmla="*/ 810 h 839"/>
                  <a:gd name="T8" fmla="*/ 140 w 576"/>
                  <a:gd name="T9" fmla="*/ 790 h 839"/>
                  <a:gd name="T10" fmla="*/ 169 w 576"/>
                  <a:gd name="T11" fmla="*/ 773 h 839"/>
                  <a:gd name="T12" fmla="*/ 196 w 576"/>
                  <a:gd name="T13" fmla="*/ 751 h 839"/>
                  <a:gd name="T14" fmla="*/ 218 w 576"/>
                  <a:gd name="T15" fmla="*/ 724 h 839"/>
                  <a:gd name="T16" fmla="*/ 234 w 576"/>
                  <a:gd name="T17" fmla="*/ 693 h 839"/>
                  <a:gd name="T18" fmla="*/ 244 w 576"/>
                  <a:gd name="T19" fmla="*/ 660 h 839"/>
                  <a:gd name="T20" fmla="*/ 256 w 576"/>
                  <a:gd name="T21" fmla="*/ 611 h 839"/>
                  <a:gd name="T22" fmla="*/ 269 w 576"/>
                  <a:gd name="T23" fmla="*/ 556 h 839"/>
                  <a:gd name="T24" fmla="*/ 280 w 576"/>
                  <a:gd name="T25" fmla="*/ 528 h 839"/>
                  <a:gd name="T26" fmla="*/ 293 w 576"/>
                  <a:gd name="T27" fmla="*/ 505 h 839"/>
                  <a:gd name="T28" fmla="*/ 309 w 576"/>
                  <a:gd name="T29" fmla="*/ 486 h 839"/>
                  <a:gd name="T30" fmla="*/ 333 w 576"/>
                  <a:gd name="T31" fmla="*/ 468 h 839"/>
                  <a:gd name="T32" fmla="*/ 370 w 576"/>
                  <a:gd name="T33" fmla="*/ 444 h 839"/>
                  <a:gd name="T34" fmla="*/ 436 w 576"/>
                  <a:gd name="T35" fmla="*/ 405 h 839"/>
                  <a:gd name="T36" fmla="*/ 477 w 576"/>
                  <a:gd name="T37" fmla="*/ 379 h 839"/>
                  <a:gd name="T38" fmla="*/ 507 w 576"/>
                  <a:gd name="T39" fmla="*/ 356 h 839"/>
                  <a:gd name="T40" fmla="*/ 535 w 576"/>
                  <a:gd name="T41" fmla="*/ 324 h 839"/>
                  <a:gd name="T42" fmla="*/ 562 w 576"/>
                  <a:gd name="T43" fmla="*/ 273 h 839"/>
                  <a:gd name="T44" fmla="*/ 575 w 576"/>
                  <a:gd name="T45" fmla="*/ 223 h 839"/>
                  <a:gd name="T46" fmla="*/ 575 w 576"/>
                  <a:gd name="T47" fmla="*/ 174 h 839"/>
                  <a:gd name="T48" fmla="*/ 564 w 576"/>
                  <a:gd name="T49" fmla="*/ 133 h 839"/>
                  <a:gd name="T50" fmla="*/ 550 w 576"/>
                  <a:gd name="T51" fmla="*/ 109 h 839"/>
                  <a:gd name="T52" fmla="*/ 532 w 576"/>
                  <a:gd name="T53" fmla="*/ 86 h 839"/>
                  <a:gd name="T54" fmla="*/ 531 w 576"/>
                  <a:gd name="T55" fmla="*/ 44 h 839"/>
                  <a:gd name="T56" fmla="*/ 471 w 576"/>
                  <a:gd name="T57" fmla="*/ 104 h 839"/>
                  <a:gd name="T58" fmla="*/ 494 w 576"/>
                  <a:gd name="T59" fmla="*/ 130 h 839"/>
                  <a:gd name="T60" fmla="*/ 507 w 576"/>
                  <a:gd name="T61" fmla="*/ 150 h 839"/>
                  <a:gd name="T62" fmla="*/ 516 w 576"/>
                  <a:gd name="T63" fmla="*/ 172 h 839"/>
                  <a:gd name="T64" fmla="*/ 521 w 576"/>
                  <a:gd name="T65" fmla="*/ 211 h 839"/>
                  <a:gd name="T66" fmla="*/ 517 w 576"/>
                  <a:gd name="T67" fmla="*/ 250 h 839"/>
                  <a:gd name="T68" fmla="*/ 502 w 576"/>
                  <a:gd name="T69" fmla="*/ 289 h 839"/>
                  <a:gd name="T70" fmla="*/ 481 w 576"/>
                  <a:gd name="T71" fmla="*/ 320 h 839"/>
                  <a:gd name="T72" fmla="*/ 463 w 576"/>
                  <a:gd name="T73" fmla="*/ 337 h 839"/>
                  <a:gd name="T74" fmla="*/ 438 w 576"/>
                  <a:gd name="T75" fmla="*/ 354 h 839"/>
                  <a:gd name="T76" fmla="*/ 382 w 576"/>
                  <a:gd name="T77" fmla="*/ 387 h 839"/>
                  <a:gd name="T78" fmla="*/ 322 w 576"/>
                  <a:gd name="T79" fmla="*/ 423 h 839"/>
                  <a:gd name="T80" fmla="*/ 290 w 576"/>
                  <a:gd name="T81" fmla="*/ 447 h 839"/>
                  <a:gd name="T82" fmla="*/ 261 w 576"/>
                  <a:gd name="T83" fmla="*/ 475 h 839"/>
                  <a:gd name="T84" fmla="*/ 240 w 576"/>
                  <a:gd name="T85" fmla="*/ 506 h 839"/>
                  <a:gd name="T86" fmla="*/ 225 w 576"/>
                  <a:gd name="T87" fmla="*/ 538 h 839"/>
                  <a:gd name="T88" fmla="*/ 212 w 576"/>
                  <a:gd name="T89" fmla="*/ 580 h 839"/>
                  <a:gd name="T90" fmla="*/ 197 w 576"/>
                  <a:gd name="T91" fmla="*/ 645 h 839"/>
                  <a:gd name="T92" fmla="*/ 189 w 576"/>
                  <a:gd name="T93" fmla="*/ 673 h 839"/>
                  <a:gd name="T94" fmla="*/ 180 w 576"/>
                  <a:gd name="T95" fmla="*/ 697 h 839"/>
                  <a:gd name="T96" fmla="*/ 170 w 576"/>
                  <a:gd name="T97" fmla="*/ 714 h 839"/>
                  <a:gd name="T98" fmla="*/ 155 w 576"/>
                  <a:gd name="T99" fmla="*/ 728 h 839"/>
                  <a:gd name="T100" fmla="*/ 136 w 576"/>
                  <a:gd name="T101" fmla="*/ 742 h 839"/>
                  <a:gd name="T102" fmla="*/ 112 w 576"/>
                  <a:gd name="T103" fmla="*/ 754 h 839"/>
                  <a:gd name="T104" fmla="*/ 62 w 576"/>
                  <a:gd name="T105" fmla="*/ 775 h 839"/>
                  <a:gd name="T106" fmla="*/ 38 w 576"/>
                  <a:gd name="T107" fmla="*/ 783 h 839"/>
                  <a:gd name="T108" fmla="*/ 17 w 576"/>
                  <a:gd name="T109" fmla="*/ 790 h 839"/>
                  <a:gd name="T110" fmla="*/ 0 w 576"/>
                  <a:gd name="T111" fmla="*/ 797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6" h="839">
                    <a:moveTo>
                      <a:pt x="0" y="797"/>
                    </a:moveTo>
                    <a:lnTo>
                      <a:pt x="13" y="839"/>
                    </a:lnTo>
                    <a:lnTo>
                      <a:pt x="16" y="838"/>
                    </a:lnTo>
                    <a:lnTo>
                      <a:pt x="18" y="837"/>
                    </a:lnTo>
                    <a:lnTo>
                      <a:pt x="21" y="835"/>
                    </a:lnTo>
                    <a:lnTo>
                      <a:pt x="25" y="834"/>
                    </a:lnTo>
                    <a:lnTo>
                      <a:pt x="29" y="833"/>
                    </a:lnTo>
                    <a:lnTo>
                      <a:pt x="34" y="831"/>
                    </a:lnTo>
                    <a:lnTo>
                      <a:pt x="38" y="829"/>
                    </a:lnTo>
                    <a:lnTo>
                      <a:pt x="44" y="828"/>
                    </a:lnTo>
                    <a:lnTo>
                      <a:pt x="50" y="826"/>
                    </a:lnTo>
                    <a:lnTo>
                      <a:pt x="56" y="824"/>
                    </a:lnTo>
                    <a:lnTo>
                      <a:pt x="62" y="822"/>
                    </a:lnTo>
                    <a:lnTo>
                      <a:pt x="68" y="819"/>
                    </a:lnTo>
                    <a:lnTo>
                      <a:pt x="82" y="815"/>
                    </a:lnTo>
                    <a:lnTo>
                      <a:pt x="96" y="810"/>
                    </a:lnTo>
                    <a:lnTo>
                      <a:pt x="110" y="804"/>
                    </a:lnTo>
                    <a:lnTo>
                      <a:pt x="125" y="797"/>
                    </a:lnTo>
                    <a:lnTo>
                      <a:pt x="132" y="794"/>
                    </a:lnTo>
                    <a:lnTo>
                      <a:pt x="140" y="790"/>
                    </a:lnTo>
                    <a:lnTo>
                      <a:pt x="147" y="786"/>
                    </a:lnTo>
                    <a:lnTo>
                      <a:pt x="155" y="782"/>
                    </a:lnTo>
                    <a:lnTo>
                      <a:pt x="162" y="777"/>
                    </a:lnTo>
                    <a:lnTo>
                      <a:pt x="169" y="773"/>
                    </a:lnTo>
                    <a:lnTo>
                      <a:pt x="176" y="768"/>
                    </a:lnTo>
                    <a:lnTo>
                      <a:pt x="183" y="763"/>
                    </a:lnTo>
                    <a:lnTo>
                      <a:pt x="190" y="757"/>
                    </a:lnTo>
                    <a:lnTo>
                      <a:pt x="196" y="751"/>
                    </a:lnTo>
                    <a:lnTo>
                      <a:pt x="202" y="745"/>
                    </a:lnTo>
                    <a:lnTo>
                      <a:pt x="208" y="739"/>
                    </a:lnTo>
                    <a:lnTo>
                      <a:pt x="213" y="731"/>
                    </a:lnTo>
                    <a:lnTo>
                      <a:pt x="218" y="724"/>
                    </a:lnTo>
                    <a:lnTo>
                      <a:pt x="223" y="716"/>
                    </a:lnTo>
                    <a:lnTo>
                      <a:pt x="227" y="708"/>
                    </a:lnTo>
                    <a:lnTo>
                      <a:pt x="231" y="701"/>
                    </a:lnTo>
                    <a:lnTo>
                      <a:pt x="234" y="693"/>
                    </a:lnTo>
                    <a:lnTo>
                      <a:pt x="237" y="685"/>
                    </a:lnTo>
                    <a:lnTo>
                      <a:pt x="240" y="676"/>
                    </a:lnTo>
                    <a:lnTo>
                      <a:pt x="242" y="668"/>
                    </a:lnTo>
                    <a:lnTo>
                      <a:pt x="244" y="660"/>
                    </a:lnTo>
                    <a:lnTo>
                      <a:pt x="246" y="652"/>
                    </a:lnTo>
                    <a:lnTo>
                      <a:pt x="248" y="644"/>
                    </a:lnTo>
                    <a:lnTo>
                      <a:pt x="252" y="627"/>
                    </a:lnTo>
                    <a:lnTo>
                      <a:pt x="256" y="611"/>
                    </a:lnTo>
                    <a:lnTo>
                      <a:pt x="259" y="594"/>
                    </a:lnTo>
                    <a:lnTo>
                      <a:pt x="263" y="578"/>
                    </a:lnTo>
                    <a:lnTo>
                      <a:pt x="267" y="563"/>
                    </a:lnTo>
                    <a:lnTo>
                      <a:pt x="269" y="556"/>
                    </a:lnTo>
                    <a:lnTo>
                      <a:pt x="272" y="548"/>
                    </a:lnTo>
                    <a:lnTo>
                      <a:pt x="274" y="541"/>
                    </a:lnTo>
                    <a:lnTo>
                      <a:pt x="277" y="534"/>
                    </a:lnTo>
                    <a:lnTo>
                      <a:pt x="280" y="528"/>
                    </a:lnTo>
                    <a:lnTo>
                      <a:pt x="283" y="522"/>
                    </a:lnTo>
                    <a:lnTo>
                      <a:pt x="286" y="516"/>
                    </a:lnTo>
                    <a:lnTo>
                      <a:pt x="289" y="510"/>
                    </a:lnTo>
                    <a:lnTo>
                      <a:pt x="293" y="505"/>
                    </a:lnTo>
                    <a:lnTo>
                      <a:pt x="296" y="500"/>
                    </a:lnTo>
                    <a:lnTo>
                      <a:pt x="300" y="496"/>
                    </a:lnTo>
                    <a:lnTo>
                      <a:pt x="305" y="491"/>
                    </a:lnTo>
                    <a:lnTo>
                      <a:pt x="309" y="486"/>
                    </a:lnTo>
                    <a:lnTo>
                      <a:pt x="315" y="482"/>
                    </a:lnTo>
                    <a:lnTo>
                      <a:pt x="320" y="477"/>
                    </a:lnTo>
                    <a:lnTo>
                      <a:pt x="326" y="472"/>
                    </a:lnTo>
                    <a:lnTo>
                      <a:pt x="333" y="468"/>
                    </a:lnTo>
                    <a:lnTo>
                      <a:pt x="339" y="463"/>
                    </a:lnTo>
                    <a:lnTo>
                      <a:pt x="347" y="458"/>
                    </a:lnTo>
                    <a:lnTo>
                      <a:pt x="354" y="453"/>
                    </a:lnTo>
                    <a:lnTo>
                      <a:pt x="370" y="444"/>
                    </a:lnTo>
                    <a:lnTo>
                      <a:pt x="386" y="434"/>
                    </a:lnTo>
                    <a:lnTo>
                      <a:pt x="402" y="425"/>
                    </a:lnTo>
                    <a:lnTo>
                      <a:pt x="419" y="415"/>
                    </a:lnTo>
                    <a:lnTo>
                      <a:pt x="436" y="405"/>
                    </a:lnTo>
                    <a:lnTo>
                      <a:pt x="453" y="395"/>
                    </a:lnTo>
                    <a:lnTo>
                      <a:pt x="461" y="390"/>
                    </a:lnTo>
                    <a:lnTo>
                      <a:pt x="469" y="385"/>
                    </a:lnTo>
                    <a:lnTo>
                      <a:pt x="477" y="379"/>
                    </a:lnTo>
                    <a:lnTo>
                      <a:pt x="485" y="374"/>
                    </a:lnTo>
                    <a:lnTo>
                      <a:pt x="492" y="368"/>
                    </a:lnTo>
                    <a:lnTo>
                      <a:pt x="500" y="362"/>
                    </a:lnTo>
                    <a:lnTo>
                      <a:pt x="507" y="356"/>
                    </a:lnTo>
                    <a:lnTo>
                      <a:pt x="513" y="350"/>
                    </a:lnTo>
                    <a:lnTo>
                      <a:pt x="520" y="343"/>
                    </a:lnTo>
                    <a:lnTo>
                      <a:pt x="526" y="336"/>
                    </a:lnTo>
                    <a:lnTo>
                      <a:pt x="535" y="324"/>
                    </a:lnTo>
                    <a:lnTo>
                      <a:pt x="543" y="311"/>
                    </a:lnTo>
                    <a:lnTo>
                      <a:pt x="550" y="299"/>
                    </a:lnTo>
                    <a:lnTo>
                      <a:pt x="557" y="286"/>
                    </a:lnTo>
                    <a:lnTo>
                      <a:pt x="562" y="273"/>
                    </a:lnTo>
                    <a:lnTo>
                      <a:pt x="567" y="261"/>
                    </a:lnTo>
                    <a:lnTo>
                      <a:pt x="570" y="248"/>
                    </a:lnTo>
                    <a:lnTo>
                      <a:pt x="573" y="236"/>
                    </a:lnTo>
                    <a:lnTo>
                      <a:pt x="575" y="223"/>
                    </a:lnTo>
                    <a:lnTo>
                      <a:pt x="576" y="211"/>
                    </a:lnTo>
                    <a:lnTo>
                      <a:pt x="576" y="198"/>
                    </a:lnTo>
                    <a:lnTo>
                      <a:pt x="576" y="186"/>
                    </a:lnTo>
                    <a:lnTo>
                      <a:pt x="575" y="174"/>
                    </a:lnTo>
                    <a:lnTo>
                      <a:pt x="572" y="162"/>
                    </a:lnTo>
                    <a:lnTo>
                      <a:pt x="570" y="151"/>
                    </a:lnTo>
                    <a:lnTo>
                      <a:pt x="566" y="139"/>
                    </a:lnTo>
                    <a:lnTo>
                      <a:pt x="564" y="133"/>
                    </a:lnTo>
                    <a:lnTo>
                      <a:pt x="561" y="127"/>
                    </a:lnTo>
                    <a:lnTo>
                      <a:pt x="558" y="121"/>
                    </a:lnTo>
                    <a:lnTo>
                      <a:pt x="554" y="115"/>
                    </a:lnTo>
                    <a:lnTo>
                      <a:pt x="550" y="109"/>
                    </a:lnTo>
                    <a:lnTo>
                      <a:pt x="546" y="103"/>
                    </a:lnTo>
                    <a:lnTo>
                      <a:pt x="542" y="98"/>
                    </a:lnTo>
                    <a:lnTo>
                      <a:pt x="537" y="92"/>
                    </a:lnTo>
                    <a:lnTo>
                      <a:pt x="532" y="86"/>
                    </a:lnTo>
                    <a:lnTo>
                      <a:pt x="527" y="81"/>
                    </a:lnTo>
                    <a:lnTo>
                      <a:pt x="516" y="70"/>
                    </a:lnTo>
                    <a:lnTo>
                      <a:pt x="508" y="62"/>
                    </a:lnTo>
                    <a:lnTo>
                      <a:pt x="531" y="44"/>
                    </a:lnTo>
                    <a:lnTo>
                      <a:pt x="399" y="0"/>
                    </a:lnTo>
                    <a:lnTo>
                      <a:pt x="443" y="116"/>
                    </a:lnTo>
                    <a:lnTo>
                      <a:pt x="465" y="98"/>
                    </a:lnTo>
                    <a:lnTo>
                      <a:pt x="471" y="104"/>
                    </a:lnTo>
                    <a:lnTo>
                      <a:pt x="481" y="115"/>
                    </a:lnTo>
                    <a:lnTo>
                      <a:pt x="485" y="120"/>
                    </a:lnTo>
                    <a:lnTo>
                      <a:pt x="490" y="125"/>
                    </a:lnTo>
                    <a:lnTo>
                      <a:pt x="494" y="130"/>
                    </a:lnTo>
                    <a:lnTo>
                      <a:pt x="498" y="135"/>
                    </a:lnTo>
                    <a:lnTo>
                      <a:pt x="501" y="140"/>
                    </a:lnTo>
                    <a:lnTo>
                      <a:pt x="504" y="145"/>
                    </a:lnTo>
                    <a:lnTo>
                      <a:pt x="507" y="150"/>
                    </a:lnTo>
                    <a:lnTo>
                      <a:pt x="509" y="154"/>
                    </a:lnTo>
                    <a:lnTo>
                      <a:pt x="511" y="158"/>
                    </a:lnTo>
                    <a:lnTo>
                      <a:pt x="513" y="163"/>
                    </a:lnTo>
                    <a:lnTo>
                      <a:pt x="516" y="172"/>
                    </a:lnTo>
                    <a:lnTo>
                      <a:pt x="518" y="182"/>
                    </a:lnTo>
                    <a:lnTo>
                      <a:pt x="520" y="191"/>
                    </a:lnTo>
                    <a:lnTo>
                      <a:pt x="521" y="201"/>
                    </a:lnTo>
                    <a:lnTo>
                      <a:pt x="521" y="211"/>
                    </a:lnTo>
                    <a:lnTo>
                      <a:pt x="521" y="221"/>
                    </a:lnTo>
                    <a:lnTo>
                      <a:pt x="520" y="230"/>
                    </a:lnTo>
                    <a:lnTo>
                      <a:pt x="519" y="240"/>
                    </a:lnTo>
                    <a:lnTo>
                      <a:pt x="517" y="250"/>
                    </a:lnTo>
                    <a:lnTo>
                      <a:pt x="514" y="260"/>
                    </a:lnTo>
                    <a:lnTo>
                      <a:pt x="511" y="269"/>
                    </a:lnTo>
                    <a:lnTo>
                      <a:pt x="507" y="279"/>
                    </a:lnTo>
                    <a:lnTo>
                      <a:pt x="502" y="289"/>
                    </a:lnTo>
                    <a:lnTo>
                      <a:pt x="496" y="298"/>
                    </a:lnTo>
                    <a:lnTo>
                      <a:pt x="490" y="307"/>
                    </a:lnTo>
                    <a:lnTo>
                      <a:pt x="484" y="317"/>
                    </a:lnTo>
                    <a:lnTo>
                      <a:pt x="481" y="320"/>
                    </a:lnTo>
                    <a:lnTo>
                      <a:pt x="477" y="324"/>
                    </a:lnTo>
                    <a:lnTo>
                      <a:pt x="473" y="328"/>
                    </a:lnTo>
                    <a:lnTo>
                      <a:pt x="468" y="332"/>
                    </a:lnTo>
                    <a:lnTo>
                      <a:pt x="463" y="337"/>
                    </a:lnTo>
                    <a:lnTo>
                      <a:pt x="457" y="341"/>
                    </a:lnTo>
                    <a:lnTo>
                      <a:pt x="451" y="345"/>
                    </a:lnTo>
                    <a:lnTo>
                      <a:pt x="445" y="350"/>
                    </a:lnTo>
                    <a:lnTo>
                      <a:pt x="438" y="354"/>
                    </a:lnTo>
                    <a:lnTo>
                      <a:pt x="431" y="359"/>
                    </a:lnTo>
                    <a:lnTo>
                      <a:pt x="415" y="368"/>
                    </a:lnTo>
                    <a:lnTo>
                      <a:pt x="399" y="378"/>
                    </a:lnTo>
                    <a:lnTo>
                      <a:pt x="382" y="387"/>
                    </a:lnTo>
                    <a:lnTo>
                      <a:pt x="365" y="397"/>
                    </a:lnTo>
                    <a:lnTo>
                      <a:pt x="348" y="408"/>
                    </a:lnTo>
                    <a:lnTo>
                      <a:pt x="331" y="418"/>
                    </a:lnTo>
                    <a:lnTo>
                      <a:pt x="322" y="423"/>
                    </a:lnTo>
                    <a:lnTo>
                      <a:pt x="314" y="429"/>
                    </a:lnTo>
                    <a:lnTo>
                      <a:pt x="306" y="435"/>
                    </a:lnTo>
                    <a:lnTo>
                      <a:pt x="298" y="441"/>
                    </a:lnTo>
                    <a:lnTo>
                      <a:pt x="290" y="447"/>
                    </a:lnTo>
                    <a:lnTo>
                      <a:pt x="282" y="454"/>
                    </a:lnTo>
                    <a:lnTo>
                      <a:pt x="275" y="460"/>
                    </a:lnTo>
                    <a:lnTo>
                      <a:pt x="268" y="467"/>
                    </a:lnTo>
                    <a:lnTo>
                      <a:pt x="261" y="475"/>
                    </a:lnTo>
                    <a:lnTo>
                      <a:pt x="255" y="482"/>
                    </a:lnTo>
                    <a:lnTo>
                      <a:pt x="249" y="490"/>
                    </a:lnTo>
                    <a:lnTo>
                      <a:pt x="244" y="498"/>
                    </a:lnTo>
                    <a:lnTo>
                      <a:pt x="240" y="506"/>
                    </a:lnTo>
                    <a:lnTo>
                      <a:pt x="235" y="514"/>
                    </a:lnTo>
                    <a:lnTo>
                      <a:pt x="231" y="522"/>
                    </a:lnTo>
                    <a:lnTo>
                      <a:pt x="228" y="530"/>
                    </a:lnTo>
                    <a:lnTo>
                      <a:pt x="225" y="538"/>
                    </a:lnTo>
                    <a:lnTo>
                      <a:pt x="222" y="547"/>
                    </a:lnTo>
                    <a:lnTo>
                      <a:pt x="219" y="555"/>
                    </a:lnTo>
                    <a:lnTo>
                      <a:pt x="216" y="564"/>
                    </a:lnTo>
                    <a:lnTo>
                      <a:pt x="212" y="580"/>
                    </a:lnTo>
                    <a:lnTo>
                      <a:pt x="208" y="597"/>
                    </a:lnTo>
                    <a:lnTo>
                      <a:pt x="204" y="613"/>
                    </a:lnTo>
                    <a:lnTo>
                      <a:pt x="201" y="629"/>
                    </a:lnTo>
                    <a:lnTo>
                      <a:pt x="197" y="645"/>
                    </a:lnTo>
                    <a:lnTo>
                      <a:pt x="195" y="652"/>
                    </a:lnTo>
                    <a:lnTo>
                      <a:pt x="193" y="660"/>
                    </a:lnTo>
                    <a:lnTo>
                      <a:pt x="191" y="667"/>
                    </a:lnTo>
                    <a:lnTo>
                      <a:pt x="189" y="673"/>
                    </a:lnTo>
                    <a:lnTo>
                      <a:pt x="187" y="680"/>
                    </a:lnTo>
                    <a:lnTo>
                      <a:pt x="185" y="686"/>
                    </a:lnTo>
                    <a:lnTo>
                      <a:pt x="183" y="692"/>
                    </a:lnTo>
                    <a:lnTo>
                      <a:pt x="180" y="697"/>
                    </a:lnTo>
                    <a:lnTo>
                      <a:pt x="178" y="702"/>
                    </a:lnTo>
                    <a:lnTo>
                      <a:pt x="175" y="706"/>
                    </a:lnTo>
                    <a:lnTo>
                      <a:pt x="173" y="710"/>
                    </a:lnTo>
                    <a:lnTo>
                      <a:pt x="170" y="714"/>
                    </a:lnTo>
                    <a:lnTo>
                      <a:pt x="167" y="718"/>
                    </a:lnTo>
                    <a:lnTo>
                      <a:pt x="163" y="721"/>
                    </a:lnTo>
                    <a:lnTo>
                      <a:pt x="160" y="725"/>
                    </a:lnTo>
                    <a:lnTo>
                      <a:pt x="155" y="728"/>
                    </a:lnTo>
                    <a:lnTo>
                      <a:pt x="151" y="732"/>
                    </a:lnTo>
                    <a:lnTo>
                      <a:pt x="146" y="735"/>
                    </a:lnTo>
                    <a:lnTo>
                      <a:pt x="141" y="739"/>
                    </a:lnTo>
                    <a:lnTo>
                      <a:pt x="136" y="742"/>
                    </a:lnTo>
                    <a:lnTo>
                      <a:pt x="130" y="745"/>
                    </a:lnTo>
                    <a:lnTo>
                      <a:pt x="124" y="748"/>
                    </a:lnTo>
                    <a:lnTo>
                      <a:pt x="118" y="751"/>
                    </a:lnTo>
                    <a:lnTo>
                      <a:pt x="112" y="754"/>
                    </a:lnTo>
                    <a:lnTo>
                      <a:pt x="100" y="760"/>
                    </a:lnTo>
                    <a:lnTo>
                      <a:pt x="87" y="765"/>
                    </a:lnTo>
                    <a:lnTo>
                      <a:pt x="74" y="770"/>
                    </a:lnTo>
                    <a:lnTo>
                      <a:pt x="62" y="775"/>
                    </a:lnTo>
                    <a:lnTo>
                      <a:pt x="55" y="777"/>
                    </a:lnTo>
                    <a:lnTo>
                      <a:pt x="49" y="779"/>
                    </a:lnTo>
                    <a:lnTo>
                      <a:pt x="44" y="781"/>
                    </a:lnTo>
                    <a:lnTo>
                      <a:pt x="38" y="783"/>
                    </a:lnTo>
                    <a:lnTo>
                      <a:pt x="32" y="785"/>
                    </a:lnTo>
                    <a:lnTo>
                      <a:pt x="27" y="786"/>
                    </a:lnTo>
                    <a:lnTo>
                      <a:pt x="22" y="788"/>
                    </a:lnTo>
                    <a:lnTo>
                      <a:pt x="17" y="790"/>
                    </a:lnTo>
                    <a:lnTo>
                      <a:pt x="12" y="792"/>
                    </a:lnTo>
                    <a:lnTo>
                      <a:pt x="7" y="794"/>
                    </a:lnTo>
                    <a:lnTo>
                      <a:pt x="3" y="796"/>
                    </a:lnTo>
                    <a:lnTo>
                      <a:pt x="0" y="797"/>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8" name="Line 1144"/>
              <p:cNvSpPr>
                <a:spLocks noChangeShapeType="1"/>
              </p:cNvSpPr>
              <p:nvPr/>
            </p:nvSpPr>
            <p:spPr bwMode="auto">
              <a:xfrm>
                <a:off x="1500" y="1572"/>
                <a:ext cx="13" cy="42"/>
              </a:xfrm>
              <a:prstGeom prst="line">
                <a:avLst/>
              </a:prstGeom>
              <a:noFill/>
              <a:ln w="7938">
                <a:solidFill>
                  <a:srgbClr val="2CA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9" name="Line 1145"/>
              <p:cNvSpPr>
                <a:spLocks noChangeShapeType="1"/>
              </p:cNvSpPr>
              <p:nvPr/>
            </p:nvSpPr>
            <p:spPr bwMode="auto">
              <a:xfrm flipV="1">
                <a:off x="1513" y="1613"/>
                <a:ext cx="3" cy="1"/>
              </a:xfrm>
              <a:prstGeom prst="line">
                <a:avLst/>
              </a:prstGeom>
              <a:noFill/>
              <a:ln w="7938">
                <a:solidFill>
                  <a:srgbClr val="57FF5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0" name="Line 1146"/>
              <p:cNvSpPr>
                <a:spLocks noChangeShapeType="1"/>
              </p:cNvSpPr>
              <p:nvPr/>
            </p:nvSpPr>
            <p:spPr bwMode="auto">
              <a:xfrm flipV="1">
                <a:off x="1516" y="1612"/>
                <a:ext cx="2" cy="1"/>
              </a:xfrm>
              <a:prstGeom prst="line">
                <a:avLst/>
              </a:prstGeom>
              <a:noFill/>
              <a:ln w="7938">
                <a:solidFill>
                  <a:srgbClr val="51FF5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1" name="Line 1147"/>
              <p:cNvSpPr>
                <a:spLocks noChangeShapeType="1"/>
              </p:cNvSpPr>
              <p:nvPr/>
            </p:nvSpPr>
            <p:spPr bwMode="auto">
              <a:xfrm flipV="1">
                <a:off x="1518" y="1610"/>
                <a:ext cx="3" cy="2"/>
              </a:xfrm>
              <a:prstGeom prst="line">
                <a:avLst/>
              </a:prstGeom>
              <a:noFill/>
              <a:ln w="7938">
                <a:solidFill>
                  <a:srgbClr val="4FFF4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2" name="Line 1148"/>
              <p:cNvSpPr>
                <a:spLocks noChangeShapeType="1"/>
              </p:cNvSpPr>
              <p:nvPr/>
            </p:nvSpPr>
            <p:spPr bwMode="auto">
              <a:xfrm flipV="1">
                <a:off x="1521" y="1609"/>
                <a:ext cx="4" cy="1"/>
              </a:xfrm>
              <a:prstGeom prst="line">
                <a:avLst/>
              </a:prstGeom>
              <a:noFill/>
              <a:ln w="7938">
                <a:solidFill>
                  <a:srgbClr val="4DFF4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3" name="Line 1149"/>
              <p:cNvSpPr>
                <a:spLocks noChangeShapeType="1"/>
              </p:cNvSpPr>
              <p:nvPr/>
            </p:nvSpPr>
            <p:spPr bwMode="auto">
              <a:xfrm flipV="1">
                <a:off x="1525" y="1608"/>
                <a:ext cx="4" cy="1"/>
              </a:xfrm>
              <a:prstGeom prst="line">
                <a:avLst/>
              </a:prstGeom>
              <a:noFill/>
              <a:ln w="7938">
                <a:solidFill>
                  <a:srgbClr val="4CFF4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4" name="Line 1150"/>
              <p:cNvSpPr>
                <a:spLocks noChangeShapeType="1"/>
              </p:cNvSpPr>
              <p:nvPr/>
            </p:nvSpPr>
            <p:spPr bwMode="auto">
              <a:xfrm flipV="1">
                <a:off x="1529" y="1606"/>
                <a:ext cx="5" cy="2"/>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5" name="Line 1151"/>
              <p:cNvSpPr>
                <a:spLocks noChangeShapeType="1"/>
              </p:cNvSpPr>
              <p:nvPr/>
            </p:nvSpPr>
            <p:spPr bwMode="auto">
              <a:xfrm flipV="1">
                <a:off x="1534" y="1604"/>
                <a:ext cx="4" cy="2"/>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6" name="Line 1152"/>
              <p:cNvSpPr>
                <a:spLocks noChangeShapeType="1"/>
              </p:cNvSpPr>
              <p:nvPr/>
            </p:nvSpPr>
            <p:spPr bwMode="auto">
              <a:xfrm flipV="1">
                <a:off x="1538" y="1603"/>
                <a:ext cx="6" cy="1"/>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7" name="Line 1153"/>
              <p:cNvSpPr>
                <a:spLocks noChangeShapeType="1"/>
              </p:cNvSpPr>
              <p:nvPr/>
            </p:nvSpPr>
            <p:spPr bwMode="auto">
              <a:xfrm flipV="1">
                <a:off x="1544" y="1601"/>
                <a:ext cx="6" cy="2"/>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8" name="Line 1154"/>
              <p:cNvSpPr>
                <a:spLocks noChangeShapeType="1"/>
              </p:cNvSpPr>
              <p:nvPr/>
            </p:nvSpPr>
            <p:spPr bwMode="auto">
              <a:xfrm flipV="1">
                <a:off x="1550" y="1599"/>
                <a:ext cx="6" cy="2"/>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9" name="Line 1155"/>
              <p:cNvSpPr>
                <a:spLocks noChangeShapeType="1"/>
              </p:cNvSpPr>
              <p:nvPr/>
            </p:nvSpPr>
            <p:spPr bwMode="auto">
              <a:xfrm flipV="1">
                <a:off x="1556" y="1597"/>
                <a:ext cx="6" cy="2"/>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0" name="Line 1156"/>
              <p:cNvSpPr>
                <a:spLocks noChangeShapeType="1"/>
              </p:cNvSpPr>
              <p:nvPr/>
            </p:nvSpPr>
            <p:spPr bwMode="auto">
              <a:xfrm flipV="1">
                <a:off x="1562" y="1594"/>
                <a:ext cx="6" cy="3"/>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1" name="Line 1157"/>
              <p:cNvSpPr>
                <a:spLocks noChangeShapeType="1"/>
              </p:cNvSpPr>
              <p:nvPr/>
            </p:nvSpPr>
            <p:spPr bwMode="auto">
              <a:xfrm flipV="1">
                <a:off x="1568" y="1590"/>
                <a:ext cx="14" cy="4"/>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2" name="Line 1158"/>
              <p:cNvSpPr>
                <a:spLocks noChangeShapeType="1"/>
              </p:cNvSpPr>
              <p:nvPr/>
            </p:nvSpPr>
            <p:spPr bwMode="auto">
              <a:xfrm flipV="1">
                <a:off x="1582" y="1585"/>
                <a:ext cx="14" cy="5"/>
              </a:xfrm>
              <a:prstGeom prst="line">
                <a:avLst/>
              </a:prstGeom>
              <a:noFill/>
              <a:ln w="7938">
                <a:solidFill>
                  <a:srgbClr val="4DFF4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3" name="Line 1159"/>
              <p:cNvSpPr>
                <a:spLocks noChangeShapeType="1"/>
              </p:cNvSpPr>
              <p:nvPr/>
            </p:nvSpPr>
            <p:spPr bwMode="auto">
              <a:xfrm flipV="1">
                <a:off x="1596" y="1579"/>
                <a:ext cx="14" cy="6"/>
              </a:xfrm>
              <a:prstGeom prst="line">
                <a:avLst/>
              </a:prstGeom>
              <a:noFill/>
              <a:ln w="7938">
                <a:solidFill>
                  <a:srgbClr val="50FF5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4" name="Line 1160"/>
              <p:cNvSpPr>
                <a:spLocks noChangeShapeType="1"/>
              </p:cNvSpPr>
              <p:nvPr/>
            </p:nvSpPr>
            <p:spPr bwMode="auto">
              <a:xfrm flipV="1">
                <a:off x="1610" y="1572"/>
                <a:ext cx="15" cy="7"/>
              </a:xfrm>
              <a:prstGeom prst="line">
                <a:avLst/>
              </a:prstGeom>
              <a:noFill/>
              <a:ln w="7938">
                <a:solidFill>
                  <a:srgbClr val="54FF5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5" name="Line 1161"/>
              <p:cNvSpPr>
                <a:spLocks noChangeShapeType="1"/>
              </p:cNvSpPr>
              <p:nvPr/>
            </p:nvSpPr>
            <p:spPr bwMode="auto">
              <a:xfrm flipV="1">
                <a:off x="1625" y="1569"/>
                <a:ext cx="7" cy="3"/>
              </a:xfrm>
              <a:prstGeom prst="line">
                <a:avLst/>
              </a:prstGeom>
              <a:noFill/>
              <a:ln w="7938">
                <a:solidFill>
                  <a:srgbClr val="57FF5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6" name="Line 1162"/>
              <p:cNvSpPr>
                <a:spLocks noChangeShapeType="1"/>
              </p:cNvSpPr>
              <p:nvPr/>
            </p:nvSpPr>
            <p:spPr bwMode="auto">
              <a:xfrm flipV="1">
                <a:off x="1632" y="1565"/>
                <a:ext cx="8" cy="4"/>
              </a:xfrm>
              <a:prstGeom prst="line">
                <a:avLst/>
              </a:prstGeom>
              <a:noFill/>
              <a:ln w="7938">
                <a:solidFill>
                  <a:srgbClr val="5CFF5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7" name="Line 1163"/>
              <p:cNvSpPr>
                <a:spLocks noChangeShapeType="1"/>
              </p:cNvSpPr>
              <p:nvPr/>
            </p:nvSpPr>
            <p:spPr bwMode="auto">
              <a:xfrm flipV="1">
                <a:off x="1640" y="1561"/>
                <a:ext cx="7" cy="4"/>
              </a:xfrm>
              <a:prstGeom prst="line">
                <a:avLst/>
              </a:prstGeom>
              <a:noFill/>
              <a:ln w="7938">
                <a:solidFill>
                  <a:srgbClr val="61FF6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8" name="Line 1164"/>
              <p:cNvSpPr>
                <a:spLocks noChangeShapeType="1"/>
              </p:cNvSpPr>
              <p:nvPr/>
            </p:nvSpPr>
            <p:spPr bwMode="auto">
              <a:xfrm flipV="1">
                <a:off x="1647" y="1557"/>
                <a:ext cx="8" cy="4"/>
              </a:xfrm>
              <a:prstGeom prst="line">
                <a:avLst/>
              </a:prstGeom>
              <a:noFill/>
              <a:ln w="7938">
                <a:solidFill>
                  <a:srgbClr val="68FF6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9" name="Line 1165"/>
              <p:cNvSpPr>
                <a:spLocks noChangeShapeType="1"/>
              </p:cNvSpPr>
              <p:nvPr/>
            </p:nvSpPr>
            <p:spPr bwMode="auto">
              <a:xfrm flipV="1">
                <a:off x="1655" y="1552"/>
                <a:ext cx="7" cy="5"/>
              </a:xfrm>
              <a:prstGeom prst="line">
                <a:avLst/>
              </a:prstGeom>
              <a:noFill/>
              <a:ln w="7938">
                <a:solidFill>
                  <a:srgbClr val="70FF7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0" name="Line 1166"/>
              <p:cNvSpPr>
                <a:spLocks noChangeShapeType="1"/>
              </p:cNvSpPr>
              <p:nvPr/>
            </p:nvSpPr>
            <p:spPr bwMode="auto">
              <a:xfrm flipV="1">
                <a:off x="1662" y="1548"/>
                <a:ext cx="7" cy="4"/>
              </a:xfrm>
              <a:prstGeom prst="line">
                <a:avLst/>
              </a:prstGeom>
              <a:noFill/>
              <a:ln w="7938">
                <a:solidFill>
                  <a:srgbClr val="7BFF7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1" name="Line 1167"/>
              <p:cNvSpPr>
                <a:spLocks noChangeShapeType="1"/>
              </p:cNvSpPr>
              <p:nvPr/>
            </p:nvSpPr>
            <p:spPr bwMode="auto">
              <a:xfrm flipV="1">
                <a:off x="1669" y="1543"/>
                <a:ext cx="7" cy="5"/>
              </a:xfrm>
              <a:prstGeom prst="line">
                <a:avLst/>
              </a:prstGeom>
              <a:noFill/>
              <a:ln w="7938">
                <a:solidFill>
                  <a:srgbClr val="87FF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2" name="Line 1168"/>
              <p:cNvSpPr>
                <a:spLocks noChangeShapeType="1"/>
              </p:cNvSpPr>
              <p:nvPr/>
            </p:nvSpPr>
            <p:spPr bwMode="auto">
              <a:xfrm flipV="1">
                <a:off x="1676" y="1538"/>
                <a:ext cx="7" cy="5"/>
              </a:xfrm>
              <a:prstGeom prst="line">
                <a:avLst/>
              </a:prstGeom>
              <a:noFill/>
              <a:ln w="7938">
                <a:solidFill>
                  <a:srgbClr val="99FF9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3" name="Line 1169"/>
              <p:cNvSpPr>
                <a:spLocks noChangeShapeType="1"/>
              </p:cNvSpPr>
              <p:nvPr/>
            </p:nvSpPr>
            <p:spPr bwMode="auto">
              <a:xfrm flipV="1">
                <a:off x="1683" y="1532"/>
                <a:ext cx="7" cy="6"/>
              </a:xfrm>
              <a:prstGeom prst="line">
                <a:avLst/>
              </a:prstGeom>
              <a:noFill/>
              <a:ln w="7938">
                <a:solidFill>
                  <a:srgbClr val="AEFFA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4" name="Line 1170"/>
              <p:cNvSpPr>
                <a:spLocks noChangeShapeType="1"/>
              </p:cNvSpPr>
              <p:nvPr/>
            </p:nvSpPr>
            <p:spPr bwMode="auto">
              <a:xfrm flipV="1">
                <a:off x="1690" y="1526"/>
                <a:ext cx="6" cy="6"/>
              </a:xfrm>
              <a:prstGeom prst="line">
                <a:avLst/>
              </a:prstGeom>
              <a:noFill/>
              <a:ln w="7938">
                <a:solidFill>
                  <a:srgbClr val="C5FFC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5" name="Line 1171"/>
              <p:cNvSpPr>
                <a:spLocks noChangeShapeType="1"/>
              </p:cNvSpPr>
              <p:nvPr/>
            </p:nvSpPr>
            <p:spPr bwMode="auto">
              <a:xfrm flipV="1">
                <a:off x="1696" y="1520"/>
                <a:ext cx="6" cy="6"/>
              </a:xfrm>
              <a:prstGeom prst="line">
                <a:avLst/>
              </a:prstGeom>
              <a:noFill/>
              <a:ln w="7938">
                <a:solidFill>
                  <a:srgbClr val="DCFFD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6" name="Line 1172"/>
              <p:cNvSpPr>
                <a:spLocks noChangeShapeType="1"/>
              </p:cNvSpPr>
              <p:nvPr/>
            </p:nvSpPr>
            <p:spPr bwMode="auto">
              <a:xfrm flipV="1">
                <a:off x="1702" y="1514"/>
                <a:ext cx="6" cy="6"/>
              </a:xfrm>
              <a:prstGeom prst="line">
                <a:avLst/>
              </a:prstGeom>
              <a:noFill/>
              <a:ln w="7938">
                <a:solidFill>
                  <a:srgbClr val="F0FF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7" name="Line 1173"/>
              <p:cNvSpPr>
                <a:spLocks noChangeShapeType="1"/>
              </p:cNvSpPr>
              <p:nvPr/>
            </p:nvSpPr>
            <p:spPr bwMode="auto">
              <a:xfrm flipV="1">
                <a:off x="1708" y="1506"/>
                <a:ext cx="5" cy="8"/>
              </a:xfrm>
              <a:prstGeom prst="line">
                <a:avLst/>
              </a:prstGeom>
              <a:noFill/>
              <a:ln w="7938">
                <a:solidFill>
                  <a:srgbClr val="FDFFF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8" name="Line 1174"/>
              <p:cNvSpPr>
                <a:spLocks noChangeShapeType="1"/>
              </p:cNvSpPr>
              <p:nvPr/>
            </p:nvSpPr>
            <p:spPr bwMode="auto">
              <a:xfrm flipV="1">
                <a:off x="1713" y="1499"/>
                <a:ext cx="5" cy="7"/>
              </a:xfrm>
              <a:prstGeom prst="line">
                <a:avLst/>
              </a:prstGeom>
              <a:noFill/>
              <a:ln w="7938">
                <a:solidFill>
                  <a:srgbClr val="FCFFF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9" name="Line 1175"/>
              <p:cNvSpPr>
                <a:spLocks noChangeShapeType="1"/>
              </p:cNvSpPr>
              <p:nvPr/>
            </p:nvSpPr>
            <p:spPr bwMode="auto">
              <a:xfrm flipV="1">
                <a:off x="1718" y="1491"/>
                <a:ext cx="5" cy="8"/>
              </a:xfrm>
              <a:prstGeom prst="line">
                <a:avLst/>
              </a:prstGeom>
              <a:noFill/>
              <a:ln w="7938">
                <a:solidFill>
                  <a:srgbClr val="F0FF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0" name="Line 1176"/>
              <p:cNvSpPr>
                <a:spLocks noChangeShapeType="1"/>
              </p:cNvSpPr>
              <p:nvPr/>
            </p:nvSpPr>
            <p:spPr bwMode="auto">
              <a:xfrm flipV="1">
                <a:off x="1723" y="1483"/>
                <a:ext cx="4" cy="8"/>
              </a:xfrm>
              <a:prstGeom prst="line">
                <a:avLst/>
              </a:prstGeom>
              <a:noFill/>
              <a:ln w="7938">
                <a:solidFill>
                  <a:srgbClr val="DDFFD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1" name="Line 1177"/>
              <p:cNvSpPr>
                <a:spLocks noChangeShapeType="1"/>
              </p:cNvSpPr>
              <p:nvPr/>
            </p:nvSpPr>
            <p:spPr bwMode="auto">
              <a:xfrm flipV="1">
                <a:off x="1727" y="1476"/>
                <a:ext cx="4" cy="7"/>
              </a:xfrm>
              <a:prstGeom prst="line">
                <a:avLst/>
              </a:prstGeom>
              <a:noFill/>
              <a:ln w="7938">
                <a:solidFill>
                  <a:srgbClr val="CAFFC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2" name="Line 1178"/>
              <p:cNvSpPr>
                <a:spLocks noChangeShapeType="1"/>
              </p:cNvSpPr>
              <p:nvPr/>
            </p:nvSpPr>
            <p:spPr bwMode="auto">
              <a:xfrm flipV="1">
                <a:off x="1731" y="1468"/>
                <a:ext cx="3" cy="8"/>
              </a:xfrm>
              <a:prstGeom prst="line">
                <a:avLst/>
              </a:prstGeom>
              <a:noFill/>
              <a:ln w="7938">
                <a:solidFill>
                  <a:srgbClr val="B9FFB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3" name="Line 1179"/>
              <p:cNvSpPr>
                <a:spLocks noChangeShapeType="1"/>
              </p:cNvSpPr>
              <p:nvPr/>
            </p:nvSpPr>
            <p:spPr bwMode="auto">
              <a:xfrm flipV="1">
                <a:off x="1734" y="1460"/>
                <a:ext cx="3" cy="8"/>
              </a:xfrm>
              <a:prstGeom prst="line">
                <a:avLst/>
              </a:prstGeom>
              <a:noFill/>
              <a:ln w="7938">
                <a:solidFill>
                  <a:srgbClr val="AAFFA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4" name="Line 1180"/>
              <p:cNvSpPr>
                <a:spLocks noChangeShapeType="1"/>
              </p:cNvSpPr>
              <p:nvPr/>
            </p:nvSpPr>
            <p:spPr bwMode="auto">
              <a:xfrm flipV="1">
                <a:off x="1737" y="1451"/>
                <a:ext cx="3" cy="9"/>
              </a:xfrm>
              <a:prstGeom prst="line">
                <a:avLst/>
              </a:prstGeom>
              <a:noFill/>
              <a:ln w="7938">
                <a:solidFill>
                  <a:srgbClr val="9DFF9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5" name="Line 1181"/>
              <p:cNvSpPr>
                <a:spLocks noChangeShapeType="1"/>
              </p:cNvSpPr>
              <p:nvPr/>
            </p:nvSpPr>
            <p:spPr bwMode="auto">
              <a:xfrm flipV="1">
                <a:off x="1740" y="1443"/>
                <a:ext cx="2" cy="8"/>
              </a:xfrm>
              <a:prstGeom prst="line">
                <a:avLst/>
              </a:prstGeom>
              <a:noFill/>
              <a:ln w="7938">
                <a:solidFill>
                  <a:srgbClr val="91FF9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6" name="Line 1182"/>
              <p:cNvSpPr>
                <a:spLocks noChangeShapeType="1"/>
              </p:cNvSpPr>
              <p:nvPr/>
            </p:nvSpPr>
            <p:spPr bwMode="auto">
              <a:xfrm flipV="1">
                <a:off x="1742" y="1435"/>
                <a:ext cx="2" cy="8"/>
              </a:xfrm>
              <a:prstGeom prst="line">
                <a:avLst/>
              </a:prstGeom>
              <a:noFill/>
              <a:ln w="7938">
                <a:solidFill>
                  <a:srgbClr val="8BFF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7" name="Line 1183"/>
              <p:cNvSpPr>
                <a:spLocks noChangeShapeType="1"/>
              </p:cNvSpPr>
              <p:nvPr/>
            </p:nvSpPr>
            <p:spPr bwMode="auto">
              <a:xfrm flipV="1">
                <a:off x="1744" y="1427"/>
                <a:ext cx="2" cy="8"/>
              </a:xfrm>
              <a:prstGeom prst="line">
                <a:avLst/>
              </a:prstGeom>
              <a:noFill/>
              <a:ln w="7938">
                <a:solidFill>
                  <a:srgbClr val="85FF8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8" name="Line 1184"/>
              <p:cNvSpPr>
                <a:spLocks noChangeShapeType="1"/>
              </p:cNvSpPr>
              <p:nvPr/>
            </p:nvSpPr>
            <p:spPr bwMode="auto">
              <a:xfrm flipV="1">
                <a:off x="1746" y="1419"/>
                <a:ext cx="2" cy="8"/>
              </a:xfrm>
              <a:prstGeom prst="line">
                <a:avLst/>
              </a:prstGeom>
              <a:noFill/>
              <a:ln w="7938">
                <a:solidFill>
                  <a:srgbClr val="80FF8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9" name="Line 1185"/>
              <p:cNvSpPr>
                <a:spLocks noChangeShapeType="1"/>
              </p:cNvSpPr>
              <p:nvPr/>
            </p:nvSpPr>
            <p:spPr bwMode="auto">
              <a:xfrm flipV="1">
                <a:off x="1748" y="1402"/>
                <a:ext cx="4" cy="17"/>
              </a:xfrm>
              <a:prstGeom prst="line">
                <a:avLst/>
              </a:prstGeom>
              <a:noFill/>
              <a:ln w="7938">
                <a:solidFill>
                  <a:srgbClr val="7CFF7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0" name="Line 1186"/>
              <p:cNvSpPr>
                <a:spLocks noChangeShapeType="1"/>
              </p:cNvSpPr>
              <p:nvPr/>
            </p:nvSpPr>
            <p:spPr bwMode="auto">
              <a:xfrm flipV="1">
                <a:off x="1752" y="1386"/>
                <a:ext cx="4" cy="16"/>
              </a:xfrm>
              <a:prstGeom prst="line">
                <a:avLst/>
              </a:prstGeom>
              <a:noFill/>
              <a:ln w="7938">
                <a:solidFill>
                  <a:srgbClr val="79FF7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1" name="Line 1187"/>
              <p:cNvSpPr>
                <a:spLocks noChangeShapeType="1"/>
              </p:cNvSpPr>
              <p:nvPr/>
            </p:nvSpPr>
            <p:spPr bwMode="auto">
              <a:xfrm flipV="1">
                <a:off x="1756" y="1369"/>
                <a:ext cx="3" cy="17"/>
              </a:xfrm>
              <a:prstGeom prst="line">
                <a:avLst/>
              </a:prstGeom>
              <a:noFill/>
              <a:ln w="7938">
                <a:solidFill>
                  <a:srgbClr val="7AFF7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2" name="Line 1188"/>
              <p:cNvSpPr>
                <a:spLocks noChangeShapeType="1"/>
              </p:cNvSpPr>
              <p:nvPr/>
            </p:nvSpPr>
            <p:spPr bwMode="auto">
              <a:xfrm flipV="1">
                <a:off x="1759" y="1353"/>
                <a:ext cx="4" cy="16"/>
              </a:xfrm>
              <a:prstGeom prst="line">
                <a:avLst/>
              </a:prstGeom>
              <a:noFill/>
              <a:ln w="7938">
                <a:solidFill>
                  <a:srgbClr val="7EFF7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3" name="Line 1189"/>
              <p:cNvSpPr>
                <a:spLocks noChangeShapeType="1"/>
              </p:cNvSpPr>
              <p:nvPr/>
            </p:nvSpPr>
            <p:spPr bwMode="auto">
              <a:xfrm flipV="1">
                <a:off x="1763" y="1338"/>
                <a:ext cx="4" cy="15"/>
              </a:xfrm>
              <a:prstGeom prst="line">
                <a:avLst/>
              </a:prstGeom>
              <a:noFill/>
              <a:ln w="7938">
                <a:solidFill>
                  <a:srgbClr val="87FF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4" name="Line 1190"/>
              <p:cNvSpPr>
                <a:spLocks noChangeShapeType="1"/>
              </p:cNvSpPr>
              <p:nvPr/>
            </p:nvSpPr>
            <p:spPr bwMode="auto">
              <a:xfrm flipV="1">
                <a:off x="1767" y="1331"/>
                <a:ext cx="2" cy="7"/>
              </a:xfrm>
              <a:prstGeom prst="line">
                <a:avLst/>
              </a:prstGeom>
              <a:noFill/>
              <a:ln w="7938">
                <a:solidFill>
                  <a:srgbClr val="92FF9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5" name="Line 1191"/>
              <p:cNvSpPr>
                <a:spLocks noChangeShapeType="1"/>
              </p:cNvSpPr>
              <p:nvPr/>
            </p:nvSpPr>
            <p:spPr bwMode="auto">
              <a:xfrm flipV="1">
                <a:off x="1769" y="1323"/>
                <a:ext cx="3" cy="8"/>
              </a:xfrm>
              <a:prstGeom prst="line">
                <a:avLst/>
              </a:prstGeom>
              <a:noFill/>
              <a:ln w="7938">
                <a:solidFill>
                  <a:srgbClr val="9AFF9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6" name="Line 1192"/>
              <p:cNvSpPr>
                <a:spLocks noChangeShapeType="1"/>
              </p:cNvSpPr>
              <p:nvPr/>
            </p:nvSpPr>
            <p:spPr bwMode="auto">
              <a:xfrm flipV="1">
                <a:off x="1772" y="1316"/>
                <a:ext cx="2" cy="7"/>
              </a:xfrm>
              <a:prstGeom prst="line">
                <a:avLst/>
              </a:prstGeom>
              <a:noFill/>
              <a:ln w="7938">
                <a:solidFill>
                  <a:srgbClr val="A3FFA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7" name="Line 1193"/>
              <p:cNvSpPr>
                <a:spLocks noChangeShapeType="1"/>
              </p:cNvSpPr>
              <p:nvPr/>
            </p:nvSpPr>
            <p:spPr bwMode="auto">
              <a:xfrm flipV="1">
                <a:off x="1774" y="1309"/>
                <a:ext cx="3" cy="7"/>
              </a:xfrm>
              <a:prstGeom prst="line">
                <a:avLst/>
              </a:prstGeom>
              <a:noFill/>
              <a:ln w="7938">
                <a:solidFill>
                  <a:srgbClr val="B2FFB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8" name="Line 1194"/>
              <p:cNvSpPr>
                <a:spLocks noChangeShapeType="1"/>
              </p:cNvSpPr>
              <p:nvPr/>
            </p:nvSpPr>
            <p:spPr bwMode="auto">
              <a:xfrm flipV="1">
                <a:off x="1777" y="1303"/>
                <a:ext cx="3" cy="6"/>
              </a:xfrm>
              <a:prstGeom prst="line">
                <a:avLst/>
              </a:prstGeom>
              <a:noFill/>
              <a:ln w="7938">
                <a:solidFill>
                  <a:srgbClr val="C0FFC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9" name="Line 1195"/>
              <p:cNvSpPr>
                <a:spLocks noChangeShapeType="1"/>
              </p:cNvSpPr>
              <p:nvPr/>
            </p:nvSpPr>
            <p:spPr bwMode="auto">
              <a:xfrm flipV="1">
                <a:off x="1780" y="1297"/>
                <a:ext cx="3" cy="6"/>
              </a:xfrm>
              <a:prstGeom prst="line">
                <a:avLst/>
              </a:prstGeom>
              <a:noFill/>
              <a:ln w="7938">
                <a:solidFill>
                  <a:srgbClr val="CFFFC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0" name="Line 1196"/>
              <p:cNvSpPr>
                <a:spLocks noChangeShapeType="1"/>
              </p:cNvSpPr>
              <p:nvPr/>
            </p:nvSpPr>
            <p:spPr bwMode="auto">
              <a:xfrm flipV="1">
                <a:off x="1783" y="1291"/>
                <a:ext cx="3" cy="6"/>
              </a:xfrm>
              <a:prstGeom prst="line">
                <a:avLst/>
              </a:prstGeom>
              <a:noFill/>
              <a:ln w="7938">
                <a:solidFill>
                  <a:srgbClr val="E2FFE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1" name="Line 1197"/>
              <p:cNvSpPr>
                <a:spLocks noChangeShapeType="1"/>
              </p:cNvSpPr>
              <p:nvPr/>
            </p:nvSpPr>
            <p:spPr bwMode="auto">
              <a:xfrm flipV="1">
                <a:off x="1786" y="1285"/>
                <a:ext cx="3" cy="6"/>
              </a:xfrm>
              <a:prstGeom prst="line">
                <a:avLst/>
              </a:prstGeom>
              <a:noFill/>
              <a:ln w="7938">
                <a:solidFill>
                  <a:srgbClr val="EFFFE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2" name="Line 1198"/>
              <p:cNvSpPr>
                <a:spLocks noChangeShapeType="1"/>
              </p:cNvSpPr>
              <p:nvPr/>
            </p:nvSpPr>
            <p:spPr bwMode="auto">
              <a:xfrm flipV="1">
                <a:off x="1789" y="1280"/>
                <a:ext cx="4" cy="5"/>
              </a:xfrm>
              <a:prstGeom prst="line">
                <a:avLst/>
              </a:prstGeom>
              <a:noFill/>
              <a:ln w="7938">
                <a:solidFill>
                  <a:srgbClr val="FCFFF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3" name="Line 1199"/>
              <p:cNvSpPr>
                <a:spLocks noChangeShapeType="1"/>
              </p:cNvSpPr>
              <p:nvPr/>
            </p:nvSpPr>
            <p:spPr bwMode="auto">
              <a:xfrm flipV="1">
                <a:off x="1793" y="1275"/>
                <a:ext cx="3" cy="5"/>
              </a:xfrm>
              <a:prstGeom prst="line">
                <a:avLst/>
              </a:prstGeom>
              <a:noFill/>
              <a:ln w="7938">
                <a:solidFill>
                  <a:srgbClr val="FEFFF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4" name="Line 1200"/>
              <p:cNvSpPr>
                <a:spLocks noChangeShapeType="1"/>
              </p:cNvSpPr>
              <p:nvPr/>
            </p:nvSpPr>
            <p:spPr bwMode="auto">
              <a:xfrm flipV="1">
                <a:off x="1796" y="1271"/>
                <a:ext cx="4" cy="4"/>
              </a:xfrm>
              <a:prstGeom prst="line">
                <a:avLst/>
              </a:prstGeom>
              <a:noFill/>
              <a:ln w="7938">
                <a:solidFill>
                  <a:srgbClr val="F5FFF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5" name="Line 1201"/>
              <p:cNvSpPr>
                <a:spLocks noChangeShapeType="1"/>
              </p:cNvSpPr>
              <p:nvPr/>
            </p:nvSpPr>
            <p:spPr bwMode="auto">
              <a:xfrm flipV="1">
                <a:off x="1800" y="1266"/>
                <a:ext cx="5" cy="5"/>
              </a:xfrm>
              <a:prstGeom prst="line">
                <a:avLst/>
              </a:prstGeom>
              <a:noFill/>
              <a:ln w="7938">
                <a:solidFill>
                  <a:srgbClr val="E3FFE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6" name="Line 1202"/>
              <p:cNvSpPr>
                <a:spLocks noChangeShapeType="1"/>
              </p:cNvSpPr>
              <p:nvPr/>
            </p:nvSpPr>
            <p:spPr bwMode="auto">
              <a:xfrm flipV="1">
                <a:off x="1805" y="1261"/>
                <a:ext cx="4" cy="5"/>
              </a:xfrm>
              <a:prstGeom prst="line">
                <a:avLst/>
              </a:prstGeom>
              <a:noFill/>
              <a:ln w="7938">
                <a:solidFill>
                  <a:srgbClr val="D3FFD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7" name="Line 1203"/>
              <p:cNvSpPr>
                <a:spLocks noChangeShapeType="1"/>
              </p:cNvSpPr>
              <p:nvPr/>
            </p:nvSpPr>
            <p:spPr bwMode="auto">
              <a:xfrm flipV="1">
                <a:off x="1809" y="1257"/>
                <a:ext cx="6" cy="4"/>
              </a:xfrm>
              <a:prstGeom prst="line">
                <a:avLst/>
              </a:prstGeom>
              <a:noFill/>
              <a:ln w="7938">
                <a:solidFill>
                  <a:srgbClr val="BBFFB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8" name="Line 1204"/>
              <p:cNvSpPr>
                <a:spLocks noChangeShapeType="1"/>
              </p:cNvSpPr>
              <p:nvPr/>
            </p:nvSpPr>
            <p:spPr bwMode="auto">
              <a:xfrm flipV="1">
                <a:off x="1815" y="1252"/>
                <a:ext cx="5" cy="5"/>
              </a:xfrm>
              <a:prstGeom prst="line">
                <a:avLst/>
              </a:prstGeom>
              <a:noFill/>
              <a:ln w="7938">
                <a:solidFill>
                  <a:srgbClr val="ACFFA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9" name="Line 1205"/>
              <p:cNvSpPr>
                <a:spLocks noChangeShapeType="1"/>
              </p:cNvSpPr>
              <p:nvPr/>
            </p:nvSpPr>
            <p:spPr bwMode="auto">
              <a:xfrm flipV="1">
                <a:off x="1820" y="1247"/>
                <a:ext cx="6" cy="5"/>
              </a:xfrm>
              <a:prstGeom prst="line">
                <a:avLst/>
              </a:prstGeom>
              <a:noFill/>
              <a:ln w="7938">
                <a:solidFill>
                  <a:srgbClr val="9BFF9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0" name="Line 1206"/>
              <p:cNvSpPr>
                <a:spLocks noChangeShapeType="1"/>
              </p:cNvSpPr>
              <p:nvPr/>
            </p:nvSpPr>
            <p:spPr bwMode="auto">
              <a:xfrm flipV="1">
                <a:off x="1826" y="1243"/>
                <a:ext cx="7" cy="4"/>
              </a:xfrm>
              <a:prstGeom prst="line">
                <a:avLst/>
              </a:prstGeom>
              <a:noFill/>
              <a:ln w="7938">
                <a:solidFill>
                  <a:srgbClr val="8EFF8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1" name="Line 1207"/>
              <p:cNvSpPr>
                <a:spLocks noChangeShapeType="1"/>
              </p:cNvSpPr>
              <p:nvPr/>
            </p:nvSpPr>
            <p:spPr bwMode="auto">
              <a:xfrm flipV="1">
                <a:off x="1833" y="1238"/>
                <a:ext cx="6" cy="5"/>
              </a:xfrm>
              <a:prstGeom prst="line">
                <a:avLst/>
              </a:prstGeom>
              <a:noFill/>
              <a:ln w="7938">
                <a:solidFill>
                  <a:srgbClr val="84FF8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2" name="Line 1208"/>
              <p:cNvSpPr>
                <a:spLocks noChangeShapeType="1"/>
              </p:cNvSpPr>
              <p:nvPr/>
            </p:nvSpPr>
            <p:spPr bwMode="auto">
              <a:xfrm flipV="1">
                <a:off x="1839" y="1233"/>
                <a:ext cx="8" cy="5"/>
              </a:xfrm>
              <a:prstGeom prst="line">
                <a:avLst/>
              </a:prstGeom>
              <a:noFill/>
              <a:ln w="7938">
                <a:solidFill>
                  <a:srgbClr val="7CFF7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3" name="Line 1209"/>
              <p:cNvSpPr>
                <a:spLocks noChangeShapeType="1"/>
              </p:cNvSpPr>
              <p:nvPr/>
            </p:nvSpPr>
            <p:spPr bwMode="auto">
              <a:xfrm flipV="1">
                <a:off x="1847" y="1228"/>
                <a:ext cx="7" cy="5"/>
              </a:xfrm>
              <a:prstGeom prst="line">
                <a:avLst/>
              </a:prstGeom>
              <a:noFill/>
              <a:ln w="7938">
                <a:solidFill>
                  <a:srgbClr val="74FF7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4" name="Line 1210"/>
              <p:cNvSpPr>
                <a:spLocks noChangeShapeType="1"/>
              </p:cNvSpPr>
              <p:nvPr/>
            </p:nvSpPr>
            <p:spPr bwMode="auto">
              <a:xfrm flipV="1">
                <a:off x="1854" y="1219"/>
                <a:ext cx="16" cy="9"/>
              </a:xfrm>
              <a:prstGeom prst="line">
                <a:avLst/>
              </a:prstGeom>
              <a:noFill/>
              <a:ln w="7938">
                <a:solidFill>
                  <a:srgbClr val="6EFF6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5" name="Line 1211"/>
              <p:cNvSpPr>
                <a:spLocks noChangeShapeType="1"/>
              </p:cNvSpPr>
              <p:nvPr/>
            </p:nvSpPr>
            <p:spPr bwMode="auto">
              <a:xfrm flipV="1">
                <a:off x="1870" y="1209"/>
                <a:ext cx="16" cy="10"/>
              </a:xfrm>
              <a:prstGeom prst="line">
                <a:avLst/>
              </a:prstGeom>
              <a:noFill/>
              <a:ln w="7938">
                <a:solidFill>
                  <a:srgbClr val="67FF6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6" name="Line 1212"/>
              <p:cNvSpPr>
                <a:spLocks noChangeShapeType="1"/>
              </p:cNvSpPr>
              <p:nvPr/>
            </p:nvSpPr>
            <p:spPr bwMode="auto">
              <a:xfrm flipV="1">
                <a:off x="1886" y="1200"/>
                <a:ext cx="16" cy="9"/>
              </a:xfrm>
              <a:prstGeom prst="line">
                <a:avLst/>
              </a:prstGeom>
              <a:noFill/>
              <a:ln w="7938">
                <a:solidFill>
                  <a:srgbClr val="64FF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7" name="Line 1213"/>
              <p:cNvSpPr>
                <a:spLocks noChangeShapeType="1"/>
              </p:cNvSpPr>
              <p:nvPr/>
            </p:nvSpPr>
            <p:spPr bwMode="auto">
              <a:xfrm flipV="1">
                <a:off x="1902" y="1190"/>
                <a:ext cx="17" cy="10"/>
              </a:xfrm>
              <a:prstGeom prst="line">
                <a:avLst/>
              </a:prstGeom>
              <a:noFill/>
              <a:ln w="7938">
                <a:solidFill>
                  <a:srgbClr val="64FF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8" name="Line 1214"/>
              <p:cNvSpPr>
                <a:spLocks noChangeShapeType="1"/>
              </p:cNvSpPr>
              <p:nvPr/>
            </p:nvSpPr>
            <p:spPr bwMode="auto">
              <a:xfrm flipV="1">
                <a:off x="1919" y="1180"/>
                <a:ext cx="17" cy="10"/>
              </a:xfrm>
              <a:prstGeom prst="line">
                <a:avLst/>
              </a:prstGeom>
              <a:noFill/>
              <a:ln w="7938">
                <a:solidFill>
                  <a:srgbClr val="65FF6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9" name="Line 1215"/>
              <p:cNvSpPr>
                <a:spLocks noChangeShapeType="1"/>
              </p:cNvSpPr>
              <p:nvPr/>
            </p:nvSpPr>
            <p:spPr bwMode="auto">
              <a:xfrm flipV="1">
                <a:off x="1936" y="1170"/>
                <a:ext cx="17" cy="10"/>
              </a:xfrm>
              <a:prstGeom prst="line">
                <a:avLst/>
              </a:prstGeom>
              <a:noFill/>
              <a:ln w="7938">
                <a:solidFill>
                  <a:srgbClr val="6AFF6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0" name="Line 1216"/>
              <p:cNvSpPr>
                <a:spLocks noChangeShapeType="1"/>
              </p:cNvSpPr>
              <p:nvPr/>
            </p:nvSpPr>
            <p:spPr bwMode="auto">
              <a:xfrm flipV="1">
                <a:off x="1953" y="1165"/>
                <a:ext cx="8" cy="5"/>
              </a:xfrm>
              <a:prstGeom prst="line">
                <a:avLst/>
              </a:prstGeom>
              <a:noFill/>
              <a:ln w="7938">
                <a:solidFill>
                  <a:srgbClr val="70FF7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1" name="Line 1217"/>
              <p:cNvSpPr>
                <a:spLocks noChangeShapeType="1"/>
              </p:cNvSpPr>
              <p:nvPr/>
            </p:nvSpPr>
            <p:spPr bwMode="auto">
              <a:xfrm flipV="1">
                <a:off x="1961" y="1160"/>
                <a:ext cx="8" cy="5"/>
              </a:xfrm>
              <a:prstGeom prst="line">
                <a:avLst/>
              </a:prstGeom>
              <a:noFill/>
              <a:ln w="7938">
                <a:solidFill>
                  <a:srgbClr val="76FF7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2" name="Line 1218"/>
              <p:cNvSpPr>
                <a:spLocks noChangeShapeType="1"/>
              </p:cNvSpPr>
              <p:nvPr/>
            </p:nvSpPr>
            <p:spPr bwMode="auto">
              <a:xfrm flipV="1">
                <a:off x="1969" y="1154"/>
                <a:ext cx="8" cy="6"/>
              </a:xfrm>
              <a:prstGeom prst="line">
                <a:avLst/>
              </a:prstGeom>
              <a:noFill/>
              <a:ln w="7938">
                <a:solidFill>
                  <a:srgbClr val="7DFF7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3" name="Line 1219"/>
              <p:cNvSpPr>
                <a:spLocks noChangeShapeType="1"/>
              </p:cNvSpPr>
              <p:nvPr/>
            </p:nvSpPr>
            <p:spPr bwMode="auto">
              <a:xfrm flipV="1">
                <a:off x="1977" y="1149"/>
                <a:ext cx="8" cy="5"/>
              </a:xfrm>
              <a:prstGeom prst="line">
                <a:avLst/>
              </a:prstGeom>
              <a:noFill/>
              <a:ln w="7938">
                <a:solidFill>
                  <a:srgbClr val="87FF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4" name="Line 1220"/>
              <p:cNvSpPr>
                <a:spLocks noChangeShapeType="1"/>
              </p:cNvSpPr>
              <p:nvPr/>
            </p:nvSpPr>
            <p:spPr bwMode="auto">
              <a:xfrm flipV="1">
                <a:off x="1985" y="1143"/>
                <a:ext cx="7" cy="6"/>
              </a:xfrm>
              <a:prstGeom prst="line">
                <a:avLst/>
              </a:prstGeom>
              <a:noFill/>
              <a:ln w="7938">
                <a:solidFill>
                  <a:srgbClr val="93FF9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5" name="Line 1221"/>
              <p:cNvSpPr>
                <a:spLocks noChangeShapeType="1"/>
              </p:cNvSpPr>
              <p:nvPr/>
            </p:nvSpPr>
            <p:spPr bwMode="auto">
              <a:xfrm flipV="1">
                <a:off x="1992" y="1137"/>
                <a:ext cx="8" cy="6"/>
              </a:xfrm>
              <a:prstGeom prst="line">
                <a:avLst/>
              </a:prstGeom>
              <a:noFill/>
              <a:ln w="7938">
                <a:solidFill>
                  <a:srgbClr val="A3FFA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6" name="Line 1222"/>
              <p:cNvSpPr>
                <a:spLocks noChangeShapeType="1"/>
              </p:cNvSpPr>
              <p:nvPr/>
            </p:nvSpPr>
            <p:spPr bwMode="auto">
              <a:xfrm flipV="1">
                <a:off x="2000" y="1131"/>
                <a:ext cx="7" cy="6"/>
              </a:xfrm>
              <a:prstGeom prst="line">
                <a:avLst/>
              </a:prstGeom>
              <a:noFill/>
              <a:ln w="7938">
                <a:solidFill>
                  <a:srgbClr val="B7FFB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7" name="Line 1223"/>
              <p:cNvSpPr>
                <a:spLocks noChangeShapeType="1"/>
              </p:cNvSpPr>
              <p:nvPr/>
            </p:nvSpPr>
            <p:spPr bwMode="auto">
              <a:xfrm flipV="1">
                <a:off x="2007" y="1125"/>
                <a:ext cx="6" cy="6"/>
              </a:xfrm>
              <a:prstGeom prst="line">
                <a:avLst/>
              </a:prstGeom>
              <a:noFill/>
              <a:ln w="7938">
                <a:solidFill>
                  <a:srgbClr val="CCFFC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8" name="Line 1224"/>
              <p:cNvSpPr>
                <a:spLocks noChangeShapeType="1"/>
              </p:cNvSpPr>
              <p:nvPr/>
            </p:nvSpPr>
            <p:spPr bwMode="auto">
              <a:xfrm flipV="1">
                <a:off x="2013" y="1118"/>
                <a:ext cx="7" cy="7"/>
              </a:xfrm>
              <a:prstGeom prst="line">
                <a:avLst/>
              </a:prstGeom>
              <a:noFill/>
              <a:ln w="7938">
                <a:solidFill>
                  <a:srgbClr val="E4FFE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9" name="Line 1225"/>
              <p:cNvSpPr>
                <a:spLocks noChangeShapeType="1"/>
              </p:cNvSpPr>
              <p:nvPr/>
            </p:nvSpPr>
            <p:spPr bwMode="auto">
              <a:xfrm flipV="1">
                <a:off x="2020" y="1111"/>
                <a:ext cx="6" cy="7"/>
              </a:xfrm>
              <a:prstGeom prst="line">
                <a:avLst/>
              </a:prstGeom>
              <a:noFill/>
              <a:ln w="7938">
                <a:solidFill>
                  <a:srgbClr val="F6FF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0" name="Line 1226"/>
              <p:cNvSpPr>
                <a:spLocks noChangeShapeType="1"/>
              </p:cNvSpPr>
              <p:nvPr/>
            </p:nvSpPr>
            <p:spPr bwMode="auto">
              <a:xfrm flipV="1">
                <a:off x="2026" y="1099"/>
                <a:ext cx="9" cy="12"/>
              </a:xfrm>
              <a:prstGeom prst="line">
                <a:avLst/>
              </a:prstGeom>
              <a:noFill/>
              <a:ln w="7938">
                <a:solidFill>
                  <a:srgbClr val="FEFFF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1" name="Line 1227"/>
              <p:cNvSpPr>
                <a:spLocks noChangeShapeType="1"/>
              </p:cNvSpPr>
              <p:nvPr/>
            </p:nvSpPr>
            <p:spPr bwMode="auto">
              <a:xfrm flipV="1">
                <a:off x="2035" y="1086"/>
                <a:ext cx="8" cy="13"/>
              </a:xfrm>
              <a:prstGeom prst="line">
                <a:avLst/>
              </a:prstGeom>
              <a:noFill/>
              <a:ln w="7938">
                <a:solidFill>
                  <a:srgbClr val="FAFF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2" name="Line 1228"/>
              <p:cNvSpPr>
                <a:spLocks noChangeShapeType="1"/>
              </p:cNvSpPr>
              <p:nvPr/>
            </p:nvSpPr>
            <p:spPr bwMode="auto">
              <a:xfrm flipV="1">
                <a:off x="2043" y="1074"/>
                <a:ext cx="7" cy="12"/>
              </a:xfrm>
              <a:prstGeom prst="line">
                <a:avLst/>
              </a:prstGeom>
              <a:noFill/>
              <a:ln w="7938">
                <a:solidFill>
                  <a:srgbClr val="EDFFE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3" name="Line 1229"/>
              <p:cNvSpPr>
                <a:spLocks noChangeShapeType="1"/>
              </p:cNvSpPr>
              <p:nvPr/>
            </p:nvSpPr>
            <p:spPr bwMode="auto">
              <a:xfrm flipV="1">
                <a:off x="2050" y="1061"/>
                <a:ext cx="7" cy="13"/>
              </a:xfrm>
              <a:prstGeom prst="line">
                <a:avLst/>
              </a:prstGeom>
              <a:noFill/>
              <a:ln w="7938">
                <a:solidFill>
                  <a:srgbClr val="DAFFD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4" name="Line 1230"/>
              <p:cNvSpPr>
                <a:spLocks noChangeShapeType="1"/>
              </p:cNvSpPr>
              <p:nvPr/>
            </p:nvSpPr>
            <p:spPr bwMode="auto">
              <a:xfrm flipV="1">
                <a:off x="2057" y="1048"/>
                <a:ext cx="5" cy="13"/>
              </a:xfrm>
              <a:prstGeom prst="line">
                <a:avLst/>
              </a:prstGeom>
              <a:noFill/>
              <a:ln w="7938">
                <a:solidFill>
                  <a:srgbClr val="C1FFC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5" name="Line 1231"/>
              <p:cNvSpPr>
                <a:spLocks noChangeShapeType="1"/>
              </p:cNvSpPr>
              <p:nvPr/>
            </p:nvSpPr>
            <p:spPr bwMode="auto">
              <a:xfrm flipV="1">
                <a:off x="2062" y="1036"/>
                <a:ext cx="5" cy="12"/>
              </a:xfrm>
              <a:prstGeom prst="line">
                <a:avLst/>
              </a:prstGeom>
              <a:noFill/>
              <a:ln w="7938">
                <a:solidFill>
                  <a:srgbClr val="A9FFA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6" name="Line 1232"/>
              <p:cNvSpPr>
                <a:spLocks noChangeShapeType="1"/>
              </p:cNvSpPr>
              <p:nvPr/>
            </p:nvSpPr>
            <p:spPr bwMode="auto">
              <a:xfrm flipV="1">
                <a:off x="2067" y="1023"/>
                <a:ext cx="3" cy="13"/>
              </a:xfrm>
              <a:prstGeom prst="line">
                <a:avLst/>
              </a:prstGeom>
              <a:noFill/>
              <a:ln w="7938">
                <a:solidFill>
                  <a:srgbClr val="93FF9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7" name="Line 1233"/>
              <p:cNvSpPr>
                <a:spLocks noChangeShapeType="1"/>
              </p:cNvSpPr>
              <p:nvPr/>
            </p:nvSpPr>
            <p:spPr bwMode="auto">
              <a:xfrm flipV="1">
                <a:off x="2070" y="1011"/>
                <a:ext cx="3" cy="12"/>
              </a:xfrm>
              <a:prstGeom prst="line">
                <a:avLst/>
              </a:prstGeom>
              <a:noFill/>
              <a:ln w="7938">
                <a:solidFill>
                  <a:srgbClr val="7FFF7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8" name="Line 1234"/>
              <p:cNvSpPr>
                <a:spLocks noChangeShapeType="1"/>
              </p:cNvSpPr>
              <p:nvPr/>
            </p:nvSpPr>
            <p:spPr bwMode="auto">
              <a:xfrm flipV="1">
                <a:off x="2073" y="998"/>
                <a:ext cx="2" cy="13"/>
              </a:xfrm>
              <a:prstGeom prst="line">
                <a:avLst/>
              </a:prstGeom>
              <a:noFill/>
              <a:ln w="7938">
                <a:solidFill>
                  <a:srgbClr val="70FF7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9" name="Line 1235"/>
              <p:cNvSpPr>
                <a:spLocks noChangeShapeType="1"/>
              </p:cNvSpPr>
              <p:nvPr/>
            </p:nvSpPr>
            <p:spPr bwMode="auto">
              <a:xfrm flipV="1">
                <a:off x="2075" y="986"/>
                <a:ext cx="1" cy="12"/>
              </a:xfrm>
              <a:prstGeom prst="line">
                <a:avLst/>
              </a:prstGeom>
              <a:noFill/>
              <a:ln w="7938">
                <a:solidFill>
                  <a:srgbClr val="64FF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0" name="Line 1236"/>
              <p:cNvSpPr>
                <a:spLocks noChangeShapeType="1"/>
              </p:cNvSpPr>
              <p:nvPr/>
            </p:nvSpPr>
            <p:spPr bwMode="auto">
              <a:xfrm flipV="1">
                <a:off x="2076" y="973"/>
                <a:ext cx="0" cy="13"/>
              </a:xfrm>
              <a:prstGeom prst="line">
                <a:avLst/>
              </a:prstGeom>
              <a:noFill/>
              <a:ln w="7938">
                <a:solidFill>
                  <a:srgbClr val="5BFF5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1" name="Line 1237"/>
              <p:cNvSpPr>
                <a:spLocks noChangeShapeType="1"/>
              </p:cNvSpPr>
              <p:nvPr/>
            </p:nvSpPr>
            <p:spPr bwMode="auto">
              <a:xfrm flipV="1">
                <a:off x="2076" y="961"/>
                <a:ext cx="0" cy="12"/>
              </a:xfrm>
              <a:prstGeom prst="line">
                <a:avLst/>
              </a:prstGeom>
              <a:noFill/>
              <a:ln w="7938">
                <a:solidFill>
                  <a:srgbClr val="54FF5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2" name="Line 1238"/>
              <p:cNvSpPr>
                <a:spLocks noChangeShapeType="1"/>
              </p:cNvSpPr>
              <p:nvPr/>
            </p:nvSpPr>
            <p:spPr bwMode="auto">
              <a:xfrm flipH="1" flipV="1">
                <a:off x="2075" y="949"/>
                <a:ext cx="1" cy="12"/>
              </a:xfrm>
              <a:prstGeom prst="line">
                <a:avLst/>
              </a:prstGeom>
              <a:noFill/>
              <a:ln w="7938">
                <a:solidFill>
                  <a:srgbClr val="4FFF4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3" name="Line 1239"/>
              <p:cNvSpPr>
                <a:spLocks noChangeShapeType="1"/>
              </p:cNvSpPr>
              <p:nvPr/>
            </p:nvSpPr>
            <p:spPr bwMode="auto">
              <a:xfrm flipH="1" flipV="1">
                <a:off x="2072" y="937"/>
                <a:ext cx="3" cy="12"/>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4" name="Line 1240"/>
              <p:cNvSpPr>
                <a:spLocks noChangeShapeType="1"/>
              </p:cNvSpPr>
              <p:nvPr/>
            </p:nvSpPr>
            <p:spPr bwMode="auto">
              <a:xfrm flipH="1" flipV="1">
                <a:off x="2070" y="926"/>
                <a:ext cx="2" cy="11"/>
              </a:xfrm>
              <a:prstGeom prst="line">
                <a:avLst/>
              </a:prstGeom>
              <a:noFill/>
              <a:ln w="7938">
                <a:solidFill>
                  <a:srgbClr val="49FF4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5" name="Line 1241"/>
              <p:cNvSpPr>
                <a:spLocks noChangeShapeType="1"/>
              </p:cNvSpPr>
              <p:nvPr/>
            </p:nvSpPr>
            <p:spPr bwMode="auto">
              <a:xfrm flipH="1" flipV="1">
                <a:off x="2066" y="914"/>
                <a:ext cx="4" cy="12"/>
              </a:xfrm>
              <a:prstGeom prst="line">
                <a:avLst/>
              </a:prstGeom>
              <a:noFill/>
              <a:ln w="7938">
                <a:solidFill>
                  <a:srgbClr val="47FF4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6" name="Line 1242"/>
              <p:cNvSpPr>
                <a:spLocks noChangeShapeType="1"/>
              </p:cNvSpPr>
              <p:nvPr/>
            </p:nvSpPr>
            <p:spPr bwMode="auto">
              <a:xfrm flipH="1" flipV="1">
                <a:off x="2064" y="908"/>
                <a:ext cx="2" cy="6"/>
              </a:xfrm>
              <a:prstGeom prst="line">
                <a:avLst/>
              </a:prstGeom>
              <a:noFill/>
              <a:ln w="7938">
                <a:solidFill>
                  <a:srgbClr val="45FF4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7" name="Line 1243"/>
              <p:cNvSpPr>
                <a:spLocks noChangeShapeType="1"/>
              </p:cNvSpPr>
              <p:nvPr/>
            </p:nvSpPr>
            <p:spPr bwMode="auto">
              <a:xfrm flipH="1" flipV="1">
                <a:off x="2061" y="902"/>
                <a:ext cx="3" cy="6"/>
              </a:xfrm>
              <a:prstGeom prst="line">
                <a:avLst/>
              </a:prstGeom>
              <a:noFill/>
              <a:ln w="7938">
                <a:solidFill>
                  <a:srgbClr val="43FF4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8" name="Line 1244"/>
              <p:cNvSpPr>
                <a:spLocks noChangeShapeType="1"/>
              </p:cNvSpPr>
              <p:nvPr/>
            </p:nvSpPr>
            <p:spPr bwMode="auto">
              <a:xfrm flipH="1" flipV="1">
                <a:off x="2058" y="896"/>
                <a:ext cx="3" cy="6"/>
              </a:xfrm>
              <a:prstGeom prst="line">
                <a:avLst/>
              </a:prstGeom>
              <a:noFill/>
              <a:ln w="7938">
                <a:solidFill>
                  <a:srgbClr val="42FF4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9" name="Line 1245"/>
              <p:cNvSpPr>
                <a:spLocks noChangeShapeType="1"/>
              </p:cNvSpPr>
              <p:nvPr/>
            </p:nvSpPr>
            <p:spPr bwMode="auto">
              <a:xfrm flipH="1" flipV="1">
                <a:off x="2054" y="890"/>
                <a:ext cx="4" cy="6"/>
              </a:xfrm>
              <a:prstGeom prst="line">
                <a:avLst/>
              </a:prstGeom>
              <a:noFill/>
              <a:ln w="7938">
                <a:solidFill>
                  <a:srgbClr val="42FF4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0" name="Line 1246"/>
              <p:cNvSpPr>
                <a:spLocks noChangeShapeType="1"/>
              </p:cNvSpPr>
              <p:nvPr/>
            </p:nvSpPr>
            <p:spPr bwMode="auto">
              <a:xfrm flipH="1" flipV="1">
                <a:off x="2050" y="884"/>
                <a:ext cx="4" cy="6"/>
              </a:xfrm>
              <a:prstGeom prst="line">
                <a:avLst/>
              </a:prstGeom>
              <a:noFill/>
              <a:ln w="7938">
                <a:solidFill>
                  <a:srgbClr val="41FF4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1" name="Line 1247"/>
              <p:cNvSpPr>
                <a:spLocks noChangeShapeType="1"/>
              </p:cNvSpPr>
              <p:nvPr/>
            </p:nvSpPr>
            <p:spPr bwMode="auto">
              <a:xfrm flipH="1" flipV="1">
                <a:off x="2046" y="878"/>
                <a:ext cx="4" cy="6"/>
              </a:xfrm>
              <a:prstGeom prst="line">
                <a:avLst/>
              </a:prstGeom>
              <a:noFill/>
              <a:ln w="7938">
                <a:solidFill>
                  <a:srgbClr val="40FF4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2" name="Line 1248"/>
              <p:cNvSpPr>
                <a:spLocks noChangeShapeType="1"/>
              </p:cNvSpPr>
              <p:nvPr/>
            </p:nvSpPr>
            <p:spPr bwMode="auto">
              <a:xfrm flipH="1" flipV="1">
                <a:off x="2042" y="873"/>
                <a:ext cx="4" cy="5"/>
              </a:xfrm>
              <a:prstGeom prst="line">
                <a:avLst/>
              </a:prstGeom>
              <a:noFill/>
              <a:ln w="7938">
                <a:solidFill>
                  <a:srgbClr val="40FF4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3" name="Line 1249"/>
              <p:cNvSpPr>
                <a:spLocks noChangeShapeType="1"/>
              </p:cNvSpPr>
              <p:nvPr/>
            </p:nvSpPr>
            <p:spPr bwMode="auto">
              <a:xfrm flipH="1" flipV="1">
                <a:off x="2037" y="867"/>
                <a:ext cx="5" cy="6"/>
              </a:xfrm>
              <a:prstGeom prst="line">
                <a:avLst/>
              </a:prstGeom>
              <a:noFill/>
              <a:ln w="7938">
                <a:solidFill>
                  <a:srgbClr val="40FE4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4" name="Line 1250"/>
              <p:cNvSpPr>
                <a:spLocks noChangeShapeType="1"/>
              </p:cNvSpPr>
              <p:nvPr/>
            </p:nvSpPr>
            <p:spPr bwMode="auto">
              <a:xfrm flipH="1" flipV="1">
                <a:off x="2032" y="861"/>
                <a:ext cx="5" cy="6"/>
              </a:xfrm>
              <a:prstGeom prst="line">
                <a:avLst/>
              </a:prstGeom>
              <a:noFill/>
              <a:ln w="7938">
                <a:solidFill>
                  <a:srgbClr val="3FFD3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5" name="Line 1251"/>
              <p:cNvSpPr>
                <a:spLocks noChangeShapeType="1"/>
              </p:cNvSpPr>
              <p:nvPr/>
            </p:nvSpPr>
            <p:spPr bwMode="auto">
              <a:xfrm flipH="1" flipV="1">
                <a:off x="2027" y="856"/>
                <a:ext cx="5" cy="5"/>
              </a:xfrm>
              <a:prstGeom prst="line">
                <a:avLst/>
              </a:prstGeom>
              <a:noFill/>
              <a:ln w="7938">
                <a:solidFill>
                  <a:srgbClr val="3FFC3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6" name="Line 1252"/>
              <p:cNvSpPr>
                <a:spLocks noChangeShapeType="1"/>
              </p:cNvSpPr>
              <p:nvPr/>
            </p:nvSpPr>
            <p:spPr bwMode="auto">
              <a:xfrm flipH="1" flipV="1">
                <a:off x="2016" y="845"/>
                <a:ext cx="11" cy="11"/>
              </a:xfrm>
              <a:prstGeom prst="line">
                <a:avLst/>
              </a:prstGeom>
              <a:noFill/>
              <a:ln w="7938">
                <a:solidFill>
                  <a:srgbClr val="3EFA3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7" name="Line 1253"/>
              <p:cNvSpPr>
                <a:spLocks noChangeShapeType="1"/>
              </p:cNvSpPr>
              <p:nvPr/>
            </p:nvSpPr>
            <p:spPr bwMode="auto">
              <a:xfrm flipH="1" flipV="1">
                <a:off x="2008" y="837"/>
                <a:ext cx="8" cy="8"/>
              </a:xfrm>
              <a:prstGeom prst="line">
                <a:avLst/>
              </a:prstGeom>
              <a:noFill/>
              <a:ln w="7938">
                <a:solidFill>
                  <a:srgbClr val="3EF73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8" name="Line 1254"/>
              <p:cNvSpPr>
                <a:spLocks noChangeShapeType="1"/>
              </p:cNvSpPr>
              <p:nvPr/>
            </p:nvSpPr>
            <p:spPr bwMode="auto">
              <a:xfrm flipV="1">
                <a:off x="2008" y="819"/>
                <a:ext cx="23" cy="18"/>
              </a:xfrm>
              <a:prstGeom prst="line">
                <a:avLst/>
              </a:prstGeom>
              <a:noFill/>
              <a:ln w="7938">
                <a:solidFill>
                  <a:srgbClr val="A0FFA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9" name="Line 1255"/>
              <p:cNvSpPr>
                <a:spLocks noChangeShapeType="1"/>
              </p:cNvSpPr>
              <p:nvPr/>
            </p:nvSpPr>
            <p:spPr bwMode="auto">
              <a:xfrm flipH="1" flipV="1">
                <a:off x="1899" y="775"/>
                <a:ext cx="132" cy="44"/>
              </a:xfrm>
              <a:prstGeom prst="line">
                <a:avLst/>
              </a:prstGeom>
              <a:noFill/>
              <a:ln w="7938">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0" name="Line 1256"/>
              <p:cNvSpPr>
                <a:spLocks noChangeShapeType="1"/>
              </p:cNvSpPr>
              <p:nvPr/>
            </p:nvSpPr>
            <p:spPr bwMode="auto">
              <a:xfrm>
                <a:off x="1899" y="775"/>
                <a:ext cx="44" cy="116"/>
              </a:xfrm>
              <a:prstGeom prst="line">
                <a:avLst/>
              </a:prstGeom>
              <a:noFill/>
              <a:ln w="7938">
                <a:solidFill>
                  <a:srgbClr val="2BAD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1" name="Line 1257"/>
              <p:cNvSpPr>
                <a:spLocks noChangeShapeType="1"/>
              </p:cNvSpPr>
              <p:nvPr/>
            </p:nvSpPr>
            <p:spPr bwMode="auto">
              <a:xfrm flipV="1">
                <a:off x="1943" y="873"/>
                <a:ext cx="22" cy="18"/>
              </a:xfrm>
              <a:prstGeom prst="line">
                <a:avLst/>
              </a:prstGeom>
              <a:noFill/>
              <a:ln w="7938">
                <a:solidFill>
                  <a:srgbClr val="A0FFA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2" name="Line 1258"/>
              <p:cNvSpPr>
                <a:spLocks noChangeShapeType="1"/>
              </p:cNvSpPr>
              <p:nvPr/>
            </p:nvSpPr>
            <p:spPr bwMode="auto">
              <a:xfrm>
                <a:off x="1965" y="873"/>
                <a:ext cx="6" cy="6"/>
              </a:xfrm>
              <a:prstGeom prst="line">
                <a:avLst/>
              </a:prstGeom>
              <a:noFill/>
              <a:ln w="7938">
                <a:solidFill>
                  <a:srgbClr val="30C2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3" name="Line 1259"/>
              <p:cNvSpPr>
                <a:spLocks noChangeShapeType="1"/>
              </p:cNvSpPr>
              <p:nvPr/>
            </p:nvSpPr>
            <p:spPr bwMode="auto">
              <a:xfrm>
                <a:off x="1971" y="879"/>
                <a:ext cx="10" cy="11"/>
              </a:xfrm>
              <a:prstGeom prst="line">
                <a:avLst/>
              </a:prstGeom>
              <a:noFill/>
              <a:ln w="7938">
                <a:solidFill>
                  <a:srgbClr val="2FBE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4" name="Line 1260"/>
              <p:cNvSpPr>
                <a:spLocks noChangeShapeType="1"/>
              </p:cNvSpPr>
              <p:nvPr/>
            </p:nvSpPr>
            <p:spPr bwMode="auto">
              <a:xfrm>
                <a:off x="1981" y="890"/>
                <a:ext cx="4" cy="5"/>
              </a:xfrm>
              <a:prstGeom prst="line">
                <a:avLst/>
              </a:prstGeom>
              <a:noFill/>
              <a:ln w="7938">
                <a:solidFill>
                  <a:srgbClr val="2FBD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5" name="Line 1261"/>
              <p:cNvSpPr>
                <a:spLocks noChangeShapeType="1"/>
              </p:cNvSpPr>
              <p:nvPr/>
            </p:nvSpPr>
            <p:spPr bwMode="auto">
              <a:xfrm>
                <a:off x="1985" y="895"/>
                <a:ext cx="5" cy="5"/>
              </a:xfrm>
              <a:prstGeom prst="line">
                <a:avLst/>
              </a:prstGeom>
              <a:noFill/>
              <a:ln w="7938">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6" name="Line 1262"/>
              <p:cNvSpPr>
                <a:spLocks noChangeShapeType="1"/>
              </p:cNvSpPr>
              <p:nvPr/>
            </p:nvSpPr>
            <p:spPr bwMode="auto">
              <a:xfrm>
                <a:off x="1990" y="900"/>
                <a:ext cx="4" cy="5"/>
              </a:xfrm>
              <a:prstGeom prst="line">
                <a:avLst/>
              </a:prstGeom>
              <a:noFill/>
              <a:ln w="7938">
                <a:solidFill>
                  <a:srgbClr val="2EBB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7" name="Line 1263"/>
              <p:cNvSpPr>
                <a:spLocks noChangeShapeType="1"/>
              </p:cNvSpPr>
              <p:nvPr/>
            </p:nvSpPr>
            <p:spPr bwMode="auto">
              <a:xfrm>
                <a:off x="1994" y="905"/>
                <a:ext cx="4" cy="5"/>
              </a:xfrm>
              <a:prstGeom prst="line">
                <a:avLst/>
              </a:prstGeom>
              <a:noFill/>
              <a:ln w="7938">
                <a:solidFill>
                  <a:srgbClr val="2EB9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8" name="Line 1264"/>
              <p:cNvSpPr>
                <a:spLocks noChangeShapeType="1"/>
              </p:cNvSpPr>
              <p:nvPr/>
            </p:nvSpPr>
            <p:spPr bwMode="auto">
              <a:xfrm>
                <a:off x="1998" y="910"/>
                <a:ext cx="3" cy="5"/>
              </a:xfrm>
              <a:prstGeom prst="line">
                <a:avLst/>
              </a:prstGeom>
              <a:noFill/>
              <a:ln w="7938">
                <a:solidFill>
                  <a:srgbClr val="2EB8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9" name="Line 1265"/>
              <p:cNvSpPr>
                <a:spLocks noChangeShapeType="1"/>
              </p:cNvSpPr>
              <p:nvPr/>
            </p:nvSpPr>
            <p:spPr bwMode="auto">
              <a:xfrm>
                <a:off x="2001" y="915"/>
                <a:ext cx="3" cy="5"/>
              </a:xfrm>
              <a:prstGeom prst="line">
                <a:avLst/>
              </a:prstGeom>
              <a:noFill/>
              <a:ln w="7938">
                <a:solidFill>
                  <a:srgbClr val="2DB6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0" name="Line 1266"/>
              <p:cNvSpPr>
                <a:spLocks noChangeShapeType="1"/>
              </p:cNvSpPr>
              <p:nvPr/>
            </p:nvSpPr>
            <p:spPr bwMode="auto">
              <a:xfrm>
                <a:off x="2004" y="920"/>
                <a:ext cx="3" cy="4"/>
              </a:xfrm>
              <a:prstGeom prst="line">
                <a:avLst/>
              </a:prstGeom>
              <a:noFill/>
              <a:ln w="7938">
                <a:solidFill>
                  <a:srgbClr val="2DB4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1" name="Line 1267"/>
              <p:cNvSpPr>
                <a:spLocks noChangeShapeType="1"/>
              </p:cNvSpPr>
              <p:nvPr/>
            </p:nvSpPr>
            <p:spPr bwMode="auto">
              <a:xfrm>
                <a:off x="2007" y="924"/>
                <a:ext cx="2" cy="5"/>
              </a:xfrm>
              <a:prstGeom prst="line">
                <a:avLst/>
              </a:prstGeom>
              <a:noFill/>
              <a:ln w="7938">
                <a:solidFill>
                  <a:srgbClr val="2CB2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2" name="Line 1268"/>
              <p:cNvSpPr>
                <a:spLocks noChangeShapeType="1"/>
              </p:cNvSpPr>
              <p:nvPr/>
            </p:nvSpPr>
            <p:spPr bwMode="auto">
              <a:xfrm>
                <a:off x="2009" y="929"/>
                <a:ext cx="2" cy="4"/>
              </a:xfrm>
              <a:prstGeom prst="line">
                <a:avLst/>
              </a:prstGeom>
              <a:noFill/>
              <a:ln w="7938">
                <a:solidFill>
                  <a:srgbClr val="2CB0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3" name="Line 1269"/>
              <p:cNvSpPr>
                <a:spLocks noChangeShapeType="1"/>
              </p:cNvSpPr>
              <p:nvPr/>
            </p:nvSpPr>
            <p:spPr bwMode="auto">
              <a:xfrm>
                <a:off x="2011" y="933"/>
                <a:ext cx="2" cy="5"/>
              </a:xfrm>
              <a:prstGeom prst="line">
                <a:avLst/>
              </a:prstGeom>
              <a:noFill/>
              <a:ln w="7938">
                <a:solidFill>
                  <a:srgbClr val="2BAD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4" name="Line 1270"/>
              <p:cNvSpPr>
                <a:spLocks noChangeShapeType="1"/>
              </p:cNvSpPr>
              <p:nvPr/>
            </p:nvSpPr>
            <p:spPr bwMode="auto">
              <a:xfrm>
                <a:off x="2013" y="938"/>
                <a:ext cx="3" cy="9"/>
              </a:xfrm>
              <a:prstGeom prst="line">
                <a:avLst/>
              </a:prstGeom>
              <a:noFill/>
              <a:ln w="7938">
                <a:solidFill>
                  <a:srgbClr val="2BAA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5" name="Line 1271"/>
              <p:cNvSpPr>
                <a:spLocks noChangeShapeType="1"/>
              </p:cNvSpPr>
              <p:nvPr/>
            </p:nvSpPr>
            <p:spPr bwMode="auto">
              <a:xfrm>
                <a:off x="2016" y="947"/>
                <a:ext cx="2" cy="10"/>
              </a:xfrm>
              <a:prstGeom prst="line">
                <a:avLst/>
              </a:prstGeom>
              <a:noFill/>
              <a:ln w="7938">
                <a:solidFill>
                  <a:srgbClr val="2AA8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6" name="Line 1272"/>
              <p:cNvSpPr>
                <a:spLocks noChangeShapeType="1"/>
              </p:cNvSpPr>
              <p:nvPr/>
            </p:nvSpPr>
            <p:spPr bwMode="auto">
              <a:xfrm>
                <a:off x="2018" y="957"/>
                <a:ext cx="2" cy="9"/>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7" name="Line 1273"/>
              <p:cNvSpPr>
                <a:spLocks noChangeShapeType="1"/>
              </p:cNvSpPr>
              <p:nvPr/>
            </p:nvSpPr>
            <p:spPr bwMode="auto">
              <a:xfrm>
                <a:off x="2020" y="966"/>
                <a:ext cx="1" cy="10"/>
              </a:xfrm>
              <a:prstGeom prst="line">
                <a:avLst/>
              </a:prstGeom>
              <a:noFill/>
              <a:ln w="7938">
                <a:solidFill>
                  <a:srgbClr val="2AA4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8" name="Line 1274"/>
              <p:cNvSpPr>
                <a:spLocks noChangeShapeType="1"/>
              </p:cNvSpPr>
              <p:nvPr/>
            </p:nvSpPr>
            <p:spPr bwMode="auto">
              <a:xfrm>
                <a:off x="2021" y="976"/>
                <a:ext cx="0" cy="10"/>
              </a:xfrm>
              <a:prstGeom prst="line">
                <a:avLst/>
              </a:prstGeom>
              <a:noFill/>
              <a:ln w="7938">
                <a:solidFill>
                  <a:srgbClr val="2AA2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9" name="Line 1275"/>
              <p:cNvSpPr>
                <a:spLocks noChangeShapeType="1"/>
              </p:cNvSpPr>
              <p:nvPr/>
            </p:nvSpPr>
            <p:spPr bwMode="auto">
              <a:xfrm>
                <a:off x="2021" y="986"/>
                <a:ext cx="0" cy="10"/>
              </a:xfrm>
              <a:prstGeom prst="line">
                <a:avLst/>
              </a:prstGeom>
              <a:noFill/>
              <a:ln w="7938">
                <a:solidFill>
                  <a:srgbClr val="2BA0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0" name="Line 1276"/>
              <p:cNvSpPr>
                <a:spLocks noChangeShapeType="1"/>
              </p:cNvSpPr>
              <p:nvPr/>
            </p:nvSpPr>
            <p:spPr bwMode="auto">
              <a:xfrm flipH="1">
                <a:off x="2020" y="996"/>
                <a:ext cx="1" cy="9"/>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1" name="Line 1277"/>
              <p:cNvSpPr>
                <a:spLocks noChangeShapeType="1"/>
              </p:cNvSpPr>
              <p:nvPr/>
            </p:nvSpPr>
            <p:spPr bwMode="auto">
              <a:xfrm flipH="1">
                <a:off x="2019" y="1005"/>
                <a:ext cx="1" cy="10"/>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2" name="Line 1278"/>
              <p:cNvSpPr>
                <a:spLocks noChangeShapeType="1"/>
              </p:cNvSpPr>
              <p:nvPr/>
            </p:nvSpPr>
            <p:spPr bwMode="auto">
              <a:xfrm flipH="1">
                <a:off x="2017" y="1015"/>
                <a:ext cx="2" cy="10"/>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3" name="Line 1279"/>
              <p:cNvSpPr>
                <a:spLocks noChangeShapeType="1"/>
              </p:cNvSpPr>
              <p:nvPr/>
            </p:nvSpPr>
            <p:spPr bwMode="auto">
              <a:xfrm flipH="1">
                <a:off x="2014" y="1025"/>
                <a:ext cx="3" cy="10"/>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4" name="Line 1280"/>
              <p:cNvSpPr>
                <a:spLocks noChangeShapeType="1"/>
              </p:cNvSpPr>
              <p:nvPr/>
            </p:nvSpPr>
            <p:spPr bwMode="auto">
              <a:xfrm flipH="1">
                <a:off x="2011" y="1035"/>
                <a:ext cx="3" cy="9"/>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5" name="Line 1281"/>
              <p:cNvSpPr>
                <a:spLocks noChangeShapeType="1"/>
              </p:cNvSpPr>
              <p:nvPr/>
            </p:nvSpPr>
            <p:spPr bwMode="auto">
              <a:xfrm flipH="1">
                <a:off x="2007" y="1044"/>
                <a:ext cx="4" cy="10"/>
              </a:xfrm>
              <a:prstGeom prst="line">
                <a:avLst/>
              </a:prstGeom>
              <a:noFill/>
              <a:ln w="7938">
                <a:solidFill>
                  <a:srgbClr val="33A1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6" name="Line 1282"/>
              <p:cNvSpPr>
                <a:spLocks noChangeShapeType="1"/>
              </p:cNvSpPr>
              <p:nvPr/>
            </p:nvSpPr>
            <p:spPr bwMode="auto">
              <a:xfrm flipH="1">
                <a:off x="2002" y="1054"/>
                <a:ext cx="5" cy="10"/>
              </a:xfrm>
              <a:prstGeom prst="line">
                <a:avLst/>
              </a:prstGeom>
              <a:noFill/>
              <a:ln w="7938">
                <a:solidFill>
                  <a:srgbClr val="35A2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7" name="Line 1283"/>
              <p:cNvSpPr>
                <a:spLocks noChangeShapeType="1"/>
              </p:cNvSpPr>
              <p:nvPr/>
            </p:nvSpPr>
            <p:spPr bwMode="auto">
              <a:xfrm flipH="1">
                <a:off x="1996" y="1064"/>
                <a:ext cx="6" cy="9"/>
              </a:xfrm>
              <a:prstGeom prst="line">
                <a:avLst/>
              </a:prstGeom>
              <a:noFill/>
              <a:ln w="7938">
                <a:solidFill>
                  <a:srgbClr val="37A2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8" name="Line 1284"/>
              <p:cNvSpPr>
                <a:spLocks noChangeShapeType="1"/>
              </p:cNvSpPr>
              <p:nvPr/>
            </p:nvSpPr>
            <p:spPr bwMode="auto">
              <a:xfrm flipH="1">
                <a:off x="1990" y="1073"/>
                <a:ext cx="6" cy="9"/>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9" name="Line 1285"/>
              <p:cNvSpPr>
                <a:spLocks noChangeShapeType="1"/>
              </p:cNvSpPr>
              <p:nvPr/>
            </p:nvSpPr>
            <p:spPr bwMode="auto">
              <a:xfrm flipH="1">
                <a:off x="1984" y="1082"/>
                <a:ext cx="6" cy="10"/>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0" name="Line 1286"/>
              <p:cNvSpPr>
                <a:spLocks noChangeShapeType="1"/>
              </p:cNvSpPr>
              <p:nvPr/>
            </p:nvSpPr>
            <p:spPr bwMode="auto">
              <a:xfrm flipH="1">
                <a:off x="1981" y="1092"/>
                <a:ext cx="3" cy="3"/>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1" name="Line 1287"/>
              <p:cNvSpPr>
                <a:spLocks noChangeShapeType="1"/>
              </p:cNvSpPr>
              <p:nvPr/>
            </p:nvSpPr>
            <p:spPr bwMode="auto">
              <a:xfrm flipH="1">
                <a:off x="1977" y="1095"/>
                <a:ext cx="4" cy="4"/>
              </a:xfrm>
              <a:prstGeom prst="line">
                <a:avLst/>
              </a:prstGeom>
              <a:noFill/>
              <a:ln w="7938">
                <a:solidFill>
                  <a:srgbClr val="37A2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2" name="Line 1288"/>
              <p:cNvSpPr>
                <a:spLocks noChangeShapeType="1"/>
              </p:cNvSpPr>
              <p:nvPr/>
            </p:nvSpPr>
            <p:spPr bwMode="auto">
              <a:xfrm flipH="1">
                <a:off x="1973" y="1099"/>
                <a:ext cx="4" cy="4"/>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3" name="Line 1289"/>
              <p:cNvSpPr>
                <a:spLocks noChangeShapeType="1"/>
              </p:cNvSpPr>
              <p:nvPr/>
            </p:nvSpPr>
            <p:spPr bwMode="auto">
              <a:xfrm flipH="1">
                <a:off x="1968" y="1103"/>
                <a:ext cx="5" cy="4"/>
              </a:xfrm>
              <a:prstGeom prst="line">
                <a:avLst/>
              </a:prstGeom>
              <a:noFill/>
              <a:ln w="7938">
                <a:solidFill>
                  <a:srgbClr val="33A0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4" name="Line 1290"/>
              <p:cNvSpPr>
                <a:spLocks noChangeShapeType="1"/>
              </p:cNvSpPr>
              <p:nvPr/>
            </p:nvSpPr>
            <p:spPr bwMode="auto">
              <a:xfrm flipH="1">
                <a:off x="1963" y="1107"/>
                <a:ext cx="5" cy="5"/>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5" name="Line 1291"/>
              <p:cNvSpPr>
                <a:spLocks noChangeShapeType="1"/>
              </p:cNvSpPr>
              <p:nvPr/>
            </p:nvSpPr>
            <p:spPr bwMode="auto">
              <a:xfrm flipH="1">
                <a:off x="1957" y="1112"/>
                <a:ext cx="6" cy="4"/>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6" name="Line 1292"/>
              <p:cNvSpPr>
                <a:spLocks noChangeShapeType="1"/>
              </p:cNvSpPr>
              <p:nvPr/>
            </p:nvSpPr>
            <p:spPr bwMode="auto">
              <a:xfrm flipH="1">
                <a:off x="1951" y="1116"/>
                <a:ext cx="6" cy="4"/>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7" name="Line 1293"/>
              <p:cNvSpPr>
                <a:spLocks noChangeShapeType="1"/>
              </p:cNvSpPr>
              <p:nvPr/>
            </p:nvSpPr>
            <p:spPr bwMode="auto">
              <a:xfrm flipH="1">
                <a:off x="1945" y="1120"/>
                <a:ext cx="6" cy="5"/>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8" name="Line 1294"/>
              <p:cNvSpPr>
                <a:spLocks noChangeShapeType="1"/>
              </p:cNvSpPr>
              <p:nvPr/>
            </p:nvSpPr>
            <p:spPr bwMode="auto">
              <a:xfrm flipH="1">
                <a:off x="1938" y="1125"/>
                <a:ext cx="7" cy="4"/>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9" name="Line 1295"/>
              <p:cNvSpPr>
                <a:spLocks noChangeShapeType="1"/>
              </p:cNvSpPr>
              <p:nvPr/>
            </p:nvSpPr>
            <p:spPr bwMode="auto">
              <a:xfrm flipH="1">
                <a:off x="1931" y="1129"/>
                <a:ext cx="7" cy="5"/>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0" name="Line 1296"/>
              <p:cNvSpPr>
                <a:spLocks noChangeShapeType="1"/>
              </p:cNvSpPr>
              <p:nvPr/>
            </p:nvSpPr>
            <p:spPr bwMode="auto">
              <a:xfrm flipH="1">
                <a:off x="1915" y="1134"/>
                <a:ext cx="16" cy="9"/>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1" name="Line 1297"/>
              <p:cNvSpPr>
                <a:spLocks noChangeShapeType="1"/>
              </p:cNvSpPr>
              <p:nvPr/>
            </p:nvSpPr>
            <p:spPr bwMode="auto">
              <a:xfrm flipH="1">
                <a:off x="1899" y="1143"/>
                <a:ext cx="16" cy="10"/>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2" name="Line 1298"/>
              <p:cNvSpPr>
                <a:spLocks noChangeShapeType="1"/>
              </p:cNvSpPr>
              <p:nvPr/>
            </p:nvSpPr>
            <p:spPr bwMode="auto">
              <a:xfrm flipH="1">
                <a:off x="1882" y="1153"/>
                <a:ext cx="17" cy="9"/>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3" name="Line 1299"/>
              <p:cNvSpPr>
                <a:spLocks noChangeShapeType="1"/>
              </p:cNvSpPr>
              <p:nvPr/>
            </p:nvSpPr>
            <p:spPr bwMode="auto">
              <a:xfrm flipH="1">
                <a:off x="1865" y="1162"/>
                <a:ext cx="17" cy="10"/>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4" name="Line 1300"/>
              <p:cNvSpPr>
                <a:spLocks noChangeShapeType="1"/>
              </p:cNvSpPr>
              <p:nvPr/>
            </p:nvSpPr>
            <p:spPr bwMode="auto">
              <a:xfrm flipH="1">
                <a:off x="1848" y="1172"/>
                <a:ext cx="17" cy="10"/>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5" name="Line 1301"/>
              <p:cNvSpPr>
                <a:spLocks noChangeShapeType="1"/>
              </p:cNvSpPr>
              <p:nvPr/>
            </p:nvSpPr>
            <p:spPr bwMode="auto">
              <a:xfrm flipH="1">
                <a:off x="1831" y="1182"/>
                <a:ext cx="17" cy="11"/>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6" name="Line 1302"/>
              <p:cNvSpPr>
                <a:spLocks noChangeShapeType="1"/>
              </p:cNvSpPr>
              <p:nvPr/>
            </p:nvSpPr>
            <p:spPr bwMode="auto">
              <a:xfrm flipH="1">
                <a:off x="1822" y="1193"/>
                <a:ext cx="9" cy="5"/>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7" name="Line 1303"/>
              <p:cNvSpPr>
                <a:spLocks noChangeShapeType="1"/>
              </p:cNvSpPr>
              <p:nvPr/>
            </p:nvSpPr>
            <p:spPr bwMode="auto">
              <a:xfrm flipH="1">
                <a:off x="1814" y="1198"/>
                <a:ext cx="8" cy="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8" name="Line 1304"/>
              <p:cNvSpPr>
                <a:spLocks noChangeShapeType="1"/>
              </p:cNvSpPr>
              <p:nvPr/>
            </p:nvSpPr>
            <p:spPr bwMode="auto">
              <a:xfrm flipH="1">
                <a:off x="1806" y="1204"/>
                <a:ext cx="8" cy="6"/>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9" name="Line 1305"/>
              <p:cNvSpPr>
                <a:spLocks noChangeShapeType="1"/>
              </p:cNvSpPr>
              <p:nvPr/>
            </p:nvSpPr>
            <p:spPr bwMode="auto">
              <a:xfrm flipH="1">
                <a:off x="1798" y="1210"/>
                <a:ext cx="8" cy="6"/>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0" name="Line 1306"/>
              <p:cNvSpPr>
                <a:spLocks noChangeShapeType="1"/>
              </p:cNvSpPr>
              <p:nvPr/>
            </p:nvSpPr>
            <p:spPr bwMode="auto">
              <a:xfrm flipH="1">
                <a:off x="1790" y="1216"/>
                <a:ext cx="8" cy="6"/>
              </a:xfrm>
              <a:prstGeom prst="line">
                <a:avLst/>
              </a:prstGeom>
              <a:noFill/>
              <a:ln w="7938">
                <a:solidFill>
                  <a:srgbClr val="319F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1" name="Line 1307"/>
              <p:cNvSpPr>
                <a:spLocks noChangeShapeType="1"/>
              </p:cNvSpPr>
              <p:nvPr/>
            </p:nvSpPr>
            <p:spPr bwMode="auto">
              <a:xfrm flipH="1">
                <a:off x="1782" y="1222"/>
                <a:ext cx="8" cy="7"/>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2" name="Line 1308"/>
              <p:cNvSpPr>
                <a:spLocks noChangeShapeType="1"/>
              </p:cNvSpPr>
              <p:nvPr/>
            </p:nvSpPr>
            <p:spPr bwMode="auto">
              <a:xfrm flipH="1">
                <a:off x="1775" y="1229"/>
                <a:ext cx="7" cy="6"/>
              </a:xfrm>
              <a:prstGeom prst="line">
                <a:avLst/>
              </a:prstGeom>
              <a:noFill/>
              <a:ln w="7938">
                <a:solidFill>
                  <a:srgbClr val="34A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3" name="Line 1309"/>
              <p:cNvSpPr>
                <a:spLocks noChangeShapeType="1"/>
              </p:cNvSpPr>
              <p:nvPr/>
            </p:nvSpPr>
            <p:spPr bwMode="auto">
              <a:xfrm flipH="1">
                <a:off x="1768" y="1235"/>
                <a:ext cx="7" cy="7"/>
              </a:xfrm>
              <a:prstGeom prst="line">
                <a:avLst/>
              </a:prstGeom>
              <a:noFill/>
              <a:ln w="7938">
                <a:solidFill>
                  <a:srgbClr val="35A2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4" name="Line 1310"/>
              <p:cNvSpPr>
                <a:spLocks noChangeShapeType="1"/>
              </p:cNvSpPr>
              <p:nvPr/>
            </p:nvSpPr>
            <p:spPr bwMode="auto">
              <a:xfrm flipH="1">
                <a:off x="1761" y="1242"/>
                <a:ext cx="7" cy="8"/>
              </a:xfrm>
              <a:prstGeom prst="line">
                <a:avLst/>
              </a:prstGeom>
              <a:noFill/>
              <a:ln w="7938">
                <a:solidFill>
                  <a:srgbClr val="37A2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5" name="Line 1311"/>
              <p:cNvSpPr>
                <a:spLocks noChangeShapeType="1"/>
              </p:cNvSpPr>
              <p:nvPr/>
            </p:nvSpPr>
            <p:spPr bwMode="auto">
              <a:xfrm flipH="1">
                <a:off x="1755" y="1250"/>
                <a:ext cx="6" cy="7"/>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6" name="Line 1312"/>
              <p:cNvSpPr>
                <a:spLocks noChangeShapeType="1"/>
              </p:cNvSpPr>
              <p:nvPr/>
            </p:nvSpPr>
            <p:spPr bwMode="auto">
              <a:xfrm flipH="1">
                <a:off x="1749" y="1257"/>
                <a:ext cx="6" cy="8"/>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7" name="Line 1313"/>
              <p:cNvSpPr>
                <a:spLocks noChangeShapeType="1"/>
              </p:cNvSpPr>
              <p:nvPr/>
            </p:nvSpPr>
            <p:spPr bwMode="auto">
              <a:xfrm flipH="1">
                <a:off x="1744" y="1265"/>
                <a:ext cx="5" cy="8"/>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8" name="Line 1314"/>
              <p:cNvSpPr>
                <a:spLocks noChangeShapeType="1"/>
              </p:cNvSpPr>
              <p:nvPr/>
            </p:nvSpPr>
            <p:spPr bwMode="auto">
              <a:xfrm flipH="1">
                <a:off x="1740" y="1273"/>
                <a:ext cx="4" cy="8"/>
              </a:xfrm>
              <a:prstGeom prst="line">
                <a:avLst/>
              </a:prstGeom>
              <a:noFill/>
              <a:ln w="7938">
                <a:solidFill>
                  <a:srgbClr val="37A3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9" name="Line 1315"/>
              <p:cNvSpPr>
                <a:spLocks noChangeShapeType="1"/>
              </p:cNvSpPr>
              <p:nvPr/>
            </p:nvSpPr>
            <p:spPr bwMode="auto">
              <a:xfrm flipH="1">
                <a:off x="1735" y="1281"/>
                <a:ext cx="5" cy="8"/>
              </a:xfrm>
              <a:prstGeom prst="line">
                <a:avLst/>
              </a:prstGeom>
              <a:noFill/>
              <a:ln w="7938">
                <a:solidFill>
                  <a:srgbClr val="36A2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0" name="Line 1316"/>
              <p:cNvSpPr>
                <a:spLocks noChangeShapeType="1"/>
              </p:cNvSpPr>
              <p:nvPr/>
            </p:nvSpPr>
            <p:spPr bwMode="auto">
              <a:xfrm flipH="1">
                <a:off x="1731" y="1289"/>
                <a:ext cx="4" cy="8"/>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1" name="Line 1317"/>
              <p:cNvSpPr>
                <a:spLocks noChangeShapeType="1"/>
              </p:cNvSpPr>
              <p:nvPr/>
            </p:nvSpPr>
            <p:spPr bwMode="auto">
              <a:xfrm flipH="1">
                <a:off x="1728" y="1297"/>
                <a:ext cx="3" cy="8"/>
              </a:xfrm>
              <a:prstGeom prst="line">
                <a:avLst/>
              </a:prstGeom>
              <a:noFill/>
              <a:ln w="7938">
                <a:solidFill>
                  <a:srgbClr val="34A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2" name="Line 1318"/>
              <p:cNvSpPr>
                <a:spLocks noChangeShapeType="1"/>
              </p:cNvSpPr>
              <p:nvPr/>
            </p:nvSpPr>
            <p:spPr bwMode="auto">
              <a:xfrm flipH="1">
                <a:off x="1725" y="1305"/>
                <a:ext cx="3" cy="8"/>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3" name="Line 1319"/>
              <p:cNvSpPr>
                <a:spLocks noChangeShapeType="1"/>
              </p:cNvSpPr>
              <p:nvPr/>
            </p:nvSpPr>
            <p:spPr bwMode="auto">
              <a:xfrm flipH="1">
                <a:off x="1722" y="1313"/>
                <a:ext cx="3" cy="9"/>
              </a:xfrm>
              <a:prstGeom prst="line">
                <a:avLst/>
              </a:prstGeom>
              <a:noFill/>
              <a:ln w="7938">
                <a:solidFill>
                  <a:srgbClr val="31A0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4" name="Line 1320"/>
              <p:cNvSpPr>
                <a:spLocks noChangeShapeType="1"/>
              </p:cNvSpPr>
              <p:nvPr/>
            </p:nvSpPr>
            <p:spPr bwMode="auto">
              <a:xfrm flipH="1">
                <a:off x="1719" y="1322"/>
                <a:ext cx="3" cy="8"/>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919" name="Line 1321"/>
            <p:cNvSpPr>
              <a:spLocks noChangeShapeType="1"/>
            </p:cNvSpPr>
            <p:nvPr/>
          </p:nvSpPr>
          <p:spPr bwMode="auto">
            <a:xfrm flipH="1">
              <a:off x="1716" y="1330"/>
              <a:ext cx="3" cy="9"/>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0" name="Line 1322"/>
            <p:cNvSpPr>
              <a:spLocks noChangeShapeType="1"/>
            </p:cNvSpPr>
            <p:nvPr/>
          </p:nvSpPr>
          <p:spPr bwMode="auto">
            <a:xfrm flipH="1">
              <a:off x="1712" y="1339"/>
              <a:ext cx="4" cy="16"/>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1" name="Line 1323"/>
            <p:cNvSpPr>
              <a:spLocks noChangeShapeType="1"/>
            </p:cNvSpPr>
            <p:nvPr/>
          </p:nvSpPr>
          <p:spPr bwMode="auto">
            <a:xfrm flipH="1">
              <a:off x="1708" y="1355"/>
              <a:ext cx="4" cy="17"/>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2" name="Line 1324"/>
            <p:cNvSpPr>
              <a:spLocks noChangeShapeType="1"/>
            </p:cNvSpPr>
            <p:nvPr/>
          </p:nvSpPr>
          <p:spPr bwMode="auto">
            <a:xfrm flipH="1">
              <a:off x="1704" y="1372"/>
              <a:ext cx="4" cy="1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3" name="Line 1325"/>
            <p:cNvSpPr>
              <a:spLocks noChangeShapeType="1"/>
            </p:cNvSpPr>
            <p:nvPr/>
          </p:nvSpPr>
          <p:spPr bwMode="auto">
            <a:xfrm flipH="1">
              <a:off x="1701" y="1388"/>
              <a:ext cx="3" cy="1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4" name="Line 1326"/>
            <p:cNvSpPr>
              <a:spLocks noChangeShapeType="1"/>
            </p:cNvSpPr>
            <p:nvPr/>
          </p:nvSpPr>
          <p:spPr bwMode="auto">
            <a:xfrm flipH="1">
              <a:off x="1697" y="1404"/>
              <a:ext cx="4" cy="1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5" name="Line 1327"/>
            <p:cNvSpPr>
              <a:spLocks noChangeShapeType="1"/>
            </p:cNvSpPr>
            <p:nvPr/>
          </p:nvSpPr>
          <p:spPr bwMode="auto">
            <a:xfrm flipH="1">
              <a:off x="1695" y="1420"/>
              <a:ext cx="2" cy="7"/>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6" name="Line 1328"/>
            <p:cNvSpPr>
              <a:spLocks noChangeShapeType="1"/>
            </p:cNvSpPr>
            <p:nvPr/>
          </p:nvSpPr>
          <p:spPr bwMode="auto">
            <a:xfrm flipH="1">
              <a:off x="1693" y="1427"/>
              <a:ext cx="2" cy="8"/>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7" name="Line 1329"/>
            <p:cNvSpPr>
              <a:spLocks noChangeShapeType="1"/>
            </p:cNvSpPr>
            <p:nvPr/>
          </p:nvSpPr>
          <p:spPr bwMode="auto">
            <a:xfrm flipH="1">
              <a:off x="1691" y="1435"/>
              <a:ext cx="2" cy="7"/>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8" name="Line 1330"/>
            <p:cNvSpPr>
              <a:spLocks noChangeShapeType="1"/>
            </p:cNvSpPr>
            <p:nvPr/>
          </p:nvSpPr>
          <p:spPr bwMode="auto">
            <a:xfrm flipH="1">
              <a:off x="1689" y="1442"/>
              <a:ext cx="2" cy="6"/>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9" name="Line 1331"/>
            <p:cNvSpPr>
              <a:spLocks noChangeShapeType="1"/>
            </p:cNvSpPr>
            <p:nvPr/>
          </p:nvSpPr>
          <p:spPr bwMode="auto">
            <a:xfrm flipH="1">
              <a:off x="1687" y="1448"/>
              <a:ext cx="2" cy="7"/>
            </a:xfrm>
            <a:prstGeom prst="line">
              <a:avLst/>
            </a:prstGeom>
            <a:noFill/>
            <a:ln w="7938">
              <a:solidFill>
                <a:srgbClr val="319F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0" name="Line 1332"/>
            <p:cNvSpPr>
              <a:spLocks noChangeShapeType="1"/>
            </p:cNvSpPr>
            <p:nvPr/>
          </p:nvSpPr>
          <p:spPr bwMode="auto">
            <a:xfrm flipH="1">
              <a:off x="1685" y="1455"/>
              <a:ext cx="2" cy="6"/>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1" name="Line 1333"/>
            <p:cNvSpPr>
              <a:spLocks noChangeShapeType="1"/>
            </p:cNvSpPr>
            <p:nvPr/>
          </p:nvSpPr>
          <p:spPr bwMode="auto">
            <a:xfrm flipH="1">
              <a:off x="1683" y="1461"/>
              <a:ext cx="2" cy="6"/>
            </a:xfrm>
            <a:prstGeom prst="line">
              <a:avLst/>
            </a:prstGeom>
            <a:noFill/>
            <a:ln w="7938">
              <a:solidFill>
                <a:srgbClr val="33A0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2" name="Line 1334"/>
            <p:cNvSpPr>
              <a:spLocks noChangeShapeType="1"/>
            </p:cNvSpPr>
            <p:nvPr/>
          </p:nvSpPr>
          <p:spPr bwMode="auto">
            <a:xfrm flipH="1">
              <a:off x="1680" y="1467"/>
              <a:ext cx="3" cy="5"/>
            </a:xfrm>
            <a:prstGeom prst="line">
              <a:avLst/>
            </a:prstGeom>
            <a:noFill/>
            <a:ln w="7938">
              <a:solidFill>
                <a:srgbClr val="34A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3" name="Line 1335"/>
            <p:cNvSpPr>
              <a:spLocks noChangeShapeType="1"/>
            </p:cNvSpPr>
            <p:nvPr/>
          </p:nvSpPr>
          <p:spPr bwMode="auto">
            <a:xfrm flipH="1">
              <a:off x="1678" y="1472"/>
              <a:ext cx="2" cy="5"/>
            </a:xfrm>
            <a:prstGeom prst="line">
              <a:avLst/>
            </a:prstGeom>
            <a:noFill/>
            <a:ln w="7938">
              <a:solidFill>
                <a:srgbClr val="36A2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4" name="Line 1336"/>
            <p:cNvSpPr>
              <a:spLocks noChangeShapeType="1"/>
            </p:cNvSpPr>
            <p:nvPr/>
          </p:nvSpPr>
          <p:spPr bwMode="auto">
            <a:xfrm flipH="1">
              <a:off x="1675" y="1477"/>
              <a:ext cx="3" cy="4"/>
            </a:xfrm>
            <a:prstGeom prst="line">
              <a:avLst/>
            </a:prstGeom>
            <a:noFill/>
            <a:ln w="7938">
              <a:solidFill>
                <a:srgbClr val="37A3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5" name="Line 1337"/>
            <p:cNvSpPr>
              <a:spLocks noChangeShapeType="1"/>
            </p:cNvSpPr>
            <p:nvPr/>
          </p:nvSpPr>
          <p:spPr bwMode="auto">
            <a:xfrm flipH="1">
              <a:off x="1673" y="1481"/>
              <a:ext cx="2" cy="4"/>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6" name="Line 1338"/>
            <p:cNvSpPr>
              <a:spLocks noChangeShapeType="1"/>
            </p:cNvSpPr>
            <p:nvPr/>
          </p:nvSpPr>
          <p:spPr bwMode="auto">
            <a:xfrm flipH="1">
              <a:off x="1670" y="1485"/>
              <a:ext cx="3" cy="4"/>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7" name="Line 1339"/>
            <p:cNvSpPr>
              <a:spLocks noChangeShapeType="1"/>
            </p:cNvSpPr>
            <p:nvPr/>
          </p:nvSpPr>
          <p:spPr bwMode="auto">
            <a:xfrm flipH="1">
              <a:off x="1667" y="1489"/>
              <a:ext cx="3" cy="4"/>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8" name="Line 1340"/>
            <p:cNvSpPr>
              <a:spLocks noChangeShapeType="1"/>
            </p:cNvSpPr>
            <p:nvPr/>
          </p:nvSpPr>
          <p:spPr bwMode="auto">
            <a:xfrm flipH="1">
              <a:off x="1663" y="1493"/>
              <a:ext cx="4" cy="3"/>
            </a:xfrm>
            <a:prstGeom prst="line">
              <a:avLst/>
            </a:prstGeom>
            <a:noFill/>
            <a:ln w="7938">
              <a:solidFill>
                <a:srgbClr val="36A2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9" name="Line 1341"/>
            <p:cNvSpPr>
              <a:spLocks noChangeShapeType="1"/>
            </p:cNvSpPr>
            <p:nvPr/>
          </p:nvSpPr>
          <p:spPr bwMode="auto">
            <a:xfrm flipH="1">
              <a:off x="1660" y="1496"/>
              <a:ext cx="3" cy="4"/>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0" name="Line 1342"/>
            <p:cNvSpPr>
              <a:spLocks noChangeShapeType="1"/>
            </p:cNvSpPr>
            <p:nvPr/>
          </p:nvSpPr>
          <p:spPr bwMode="auto">
            <a:xfrm flipH="1">
              <a:off x="1655" y="1500"/>
              <a:ext cx="5" cy="3"/>
            </a:xfrm>
            <a:prstGeom prst="line">
              <a:avLst/>
            </a:prstGeom>
            <a:noFill/>
            <a:ln w="7938">
              <a:solidFill>
                <a:srgbClr val="33A0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1" name="Line 1343"/>
            <p:cNvSpPr>
              <a:spLocks noChangeShapeType="1"/>
            </p:cNvSpPr>
            <p:nvPr/>
          </p:nvSpPr>
          <p:spPr bwMode="auto">
            <a:xfrm flipH="1">
              <a:off x="1651" y="1503"/>
              <a:ext cx="4" cy="4"/>
            </a:xfrm>
            <a:prstGeom prst="line">
              <a:avLst/>
            </a:prstGeom>
            <a:noFill/>
            <a:ln w="7938">
              <a:solidFill>
                <a:srgbClr val="319F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2" name="Line 1344"/>
            <p:cNvSpPr>
              <a:spLocks noChangeShapeType="1"/>
            </p:cNvSpPr>
            <p:nvPr/>
          </p:nvSpPr>
          <p:spPr bwMode="auto">
            <a:xfrm flipH="1">
              <a:off x="1646" y="1507"/>
              <a:ext cx="5" cy="3"/>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3" name="Line 1345"/>
            <p:cNvSpPr>
              <a:spLocks noChangeShapeType="1"/>
            </p:cNvSpPr>
            <p:nvPr/>
          </p:nvSpPr>
          <p:spPr bwMode="auto">
            <a:xfrm flipH="1">
              <a:off x="1641" y="1510"/>
              <a:ext cx="5" cy="4"/>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4" name="Line 1346"/>
            <p:cNvSpPr>
              <a:spLocks noChangeShapeType="1"/>
            </p:cNvSpPr>
            <p:nvPr/>
          </p:nvSpPr>
          <p:spPr bwMode="auto">
            <a:xfrm flipH="1">
              <a:off x="1636" y="1514"/>
              <a:ext cx="5" cy="3"/>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5" name="Line 1347"/>
            <p:cNvSpPr>
              <a:spLocks noChangeShapeType="1"/>
            </p:cNvSpPr>
            <p:nvPr/>
          </p:nvSpPr>
          <p:spPr bwMode="auto">
            <a:xfrm flipH="1">
              <a:off x="1630" y="1517"/>
              <a:ext cx="6" cy="3"/>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6" name="Line 1348"/>
            <p:cNvSpPr>
              <a:spLocks noChangeShapeType="1"/>
            </p:cNvSpPr>
            <p:nvPr/>
          </p:nvSpPr>
          <p:spPr bwMode="auto">
            <a:xfrm flipH="1">
              <a:off x="1624" y="1520"/>
              <a:ext cx="6" cy="3"/>
            </a:xfrm>
            <a:prstGeom prst="line">
              <a:avLst/>
            </a:prstGeom>
            <a:noFill/>
            <a:ln w="7938">
              <a:solidFill>
                <a:srgbClr val="2B9F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7" name="Line 1349"/>
            <p:cNvSpPr>
              <a:spLocks noChangeShapeType="1"/>
            </p:cNvSpPr>
            <p:nvPr/>
          </p:nvSpPr>
          <p:spPr bwMode="auto">
            <a:xfrm flipH="1">
              <a:off x="1618" y="1523"/>
              <a:ext cx="6" cy="3"/>
            </a:xfrm>
            <a:prstGeom prst="line">
              <a:avLst/>
            </a:prstGeom>
            <a:noFill/>
            <a:ln w="7938">
              <a:solidFill>
                <a:srgbClr val="2BA0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8" name="Line 1350"/>
            <p:cNvSpPr>
              <a:spLocks noChangeShapeType="1"/>
            </p:cNvSpPr>
            <p:nvPr/>
          </p:nvSpPr>
          <p:spPr bwMode="auto">
            <a:xfrm flipH="1">
              <a:off x="1612" y="1526"/>
              <a:ext cx="6" cy="3"/>
            </a:xfrm>
            <a:prstGeom prst="line">
              <a:avLst/>
            </a:prstGeom>
            <a:noFill/>
            <a:ln w="7938">
              <a:solidFill>
                <a:srgbClr val="2BA1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9" name="Line 1351"/>
            <p:cNvSpPr>
              <a:spLocks noChangeShapeType="1"/>
            </p:cNvSpPr>
            <p:nvPr/>
          </p:nvSpPr>
          <p:spPr bwMode="auto">
            <a:xfrm flipH="1">
              <a:off x="1600" y="1529"/>
              <a:ext cx="12" cy="6"/>
            </a:xfrm>
            <a:prstGeom prst="line">
              <a:avLst/>
            </a:prstGeom>
            <a:noFill/>
            <a:ln w="7938">
              <a:solidFill>
                <a:srgbClr val="2AA2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0" name="Line 1352"/>
            <p:cNvSpPr>
              <a:spLocks noChangeShapeType="1"/>
            </p:cNvSpPr>
            <p:nvPr/>
          </p:nvSpPr>
          <p:spPr bwMode="auto">
            <a:xfrm flipH="1">
              <a:off x="1587" y="1535"/>
              <a:ext cx="13" cy="5"/>
            </a:xfrm>
            <a:prstGeom prst="line">
              <a:avLst/>
            </a:prstGeom>
            <a:noFill/>
            <a:ln w="7938">
              <a:solidFill>
                <a:srgbClr val="2AA3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1" name="Line 1353"/>
            <p:cNvSpPr>
              <a:spLocks noChangeShapeType="1"/>
            </p:cNvSpPr>
            <p:nvPr/>
          </p:nvSpPr>
          <p:spPr bwMode="auto">
            <a:xfrm flipH="1">
              <a:off x="1574" y="1540"/>
              <a:ext cx="13" cy="5"/>
            </a:xfrm>
            <a:prstGeom prst="line">
              <a:avLst/>
            </a:prstGeom>
            <a:noFill/>
            <a:ln w="7938">
              <a:solidFill>
                <a:srgbClr val="2AA4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2" name="Line 1354"/>
            <p:cNvSpPr>
              <a:spLocks noChangeShapeType="1"/>
            </p:cNvSpPr>
            <p:nvPr/>
          </p:nvSpPr>
          <p:spPr bwMode="auto">
            <a:xfrm flipH="1">
              <a:off x="1562" y="1545"/>
              <a:ext cx="12" cy="5"/>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3" name="Line 1355"/>
            <p:cNvSpPr>
              <a:spLocks noChangeShapeType="1"/>
            </p:cNvSpPr>
            <p:nvPr/>
          </p:nvSpPr>
          <p:spPr bwMode="auto">
            <a:xfrm flipH="1">
              <a:off x="1555" y="1550"/>
              <a:ext cx="7"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4" name="Line 1356"/>
            <p:cNvSpPr>
              <a:spLocks noChangeShapeType="1"/>
            </p:cNvSpPr>
            <p:nvPr/>
          </p:nvSpPr>
          <p:spPr bwMode="auto">
            <a:xfrm flipH="1">
              <a:off x="1549" y="1552"/>
              <a:ext cx="6"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5" name="Line 1357"/>
            <p:cNvSpPr>
              <a:spLocks noChangeShapeType="1"/>
            </p:cNvSpPr>
            <p:nvPr/>
          </p:nvSpPr>
          <p:spPr bwMode="auto">
            <a:xfrm flipH="1">
              <a:off x="1544" y="1554"/>
              <a:ext cx="5"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6" name="Line 1358"/>
            <p:cNvSpPr>
              <a:spLocks noChangeShapeType="1"/>
            </p:cNvSpPr>
            <p:nvPr/>
          </p:nvSpPr>
          <p:spPr bwMode="auto">
            <a:xfrm flipH="1">
              <a:off x="1538" y="1556"/>
              <a:ext cx="6"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7" name="Line 1359"/>
            <p:cNvSpPr>
              <a:spLocks noChangeShapeType="1"/>
            </p:cNvSpPr>
            <p:nvPr/>
          </p:nvSpPr>
          <p:spPr bwMode="auto">
            <a:xfrm flipH="1">
              <a:off x="1532" y="1558"/>
              <a:ext cx="6"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8" name="Line 1360"/>
            <p:cNvSpPr>
              <a:spLocks noChangeShapeType="1"/>
            </p:cNvSpPr>
            <p:nvPr/>
          </p:nvSpPr>
          <p:spPr bwMode="auto">
            <a:xfrm flipH="1">
              <a:off x="1527" y="1560"/>
              <a:ext cx="5" cy="1"/>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9" name="Line 1361"/>
            <p:cNvSpPr>
              <a:spLocks noChangeShapeType="1"/>
            </p:cNvSpPr>
            <p:nvPr/>
          </p:nvSpPr>
          <p:spPr bwMode="auto">
            <a:xfrm flipH="1">
              <a:off x="1522" y="1561"/>
              <a:ext cx="5" cy="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0" name="Line 1362"/>
            <p:cNvSpPr>
              <a:spLocks noChangeShapeType="1"/>
            </p:cNvSpPr>
            <p:nvPr/>
          </p:nvSpPr>
          <p:spPr bwMode="auto">
            <a:xfrm flipH="1">
              <a:off x="1517" y="1563"/>
              <a:ext cx="5" cy="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1" name="Line 1363"/>
            <p:cNvSpPr>
              <a:spLocks noChangeShapeType="1"/>
            </p:cNvSpPr>
            <p:nvPr/>
          </p:nvSpPr>
          <p:spPr bwMode="auto">
            <a:xfrm flipH="1">
              <a:off x="1512" y="1565"/>
              <a:ext cx="5" cy="2"/>
            </a:xfrm>
            <a:prstGeom prst="line">
              <a:avLst/>
            </a:prstGeom>
            <a:noFill/>
            <a:ln w="7938">
              <a:solidFill>
                <a:srgbClr val="2AA4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2" name="Line 1364"/>
            <p:cNvSpPr>
              <a:spLocks noChangeShapeType="1"/>
            </p:cNvSpPr>
            <p:nvPr/>
          </p:nvSpPr>
          <p:spPr bwMode="auto">
            <a:xfrm flipH="1">
              <a:off x="1507" y="1567"/>
              <a:ext cx="5" cy="2"/>
            </a:xfrm>
            <a:prstGeom prst="line">
              <a:avLst/>
            </a:prstGeom>
            <a:noFill/>
            <a:ln w="7938">
              <a:solidFill>
                <a:srgbClr val="2AA3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3" name="Line 1365"/>
            <p:cNvSpPr>
              <a:spLocks noChangeShapeType="1"/>
            </p:cNvSpPr>
            <p:nvPr/>
          </p:nvSpPr>
          <p:spPr bwMode="auto">
            <a:xfrm flipH="1">
              <a:off x="1503" y="1569"/>
              <a:ext cx="4" cy="2"/>
            </a:xfrm>
            <a:prstGeom prst="line">
              <a:avLst/>
            </a:prstGeom>
            <a:noFill/>
            <a:ln w="7938">
              <a:solidFill>
                <a:srgbClr val="2AA2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4" name="Line 1366"/>
            <p:cNvSpPr>
              <a:spLocks noChangeShapeType="1"/>
            </p:cNvSpPr>
            <p:nvPr/>
          </p:nvSpPr>
          <p:spPr bwMode="auto">
            <a:xfrm flipH="1">
              <a:off x="1500" y="1571"/>
              <a:ext cx="3" cy="1"/>
            </a:xfrm>
            <a:prstGeom prst="line">
              <a:avLst/>
            </a:prstGeom>
            <a:noFill/>
            <a:ln w="7938">
              <a:solidFill>
                <a:srgbClr val="2BA12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365" name="Group 1367"/>
          <p:cNvGrpSpPr>
            <a:grpSpLocks/>
          </p:cNvGrpSpPr>
          <p:nvPr/>
        </p:nvGrpSpPr>
        <p:grpSpPr bwMode="auto">
          <a:xfrm>
            <a:off x="2438400" y="2545492"/>
            <a:ext cx="1868488" cy="398463"/>
            <a:chOff x="1480" y="1624"/>
            <a:chExt cx="1177" cy="251"/>
          </a:xfrm>
        </p:grpSpPr>
        <p:grpSp>
          <p:nvGrpSpPr>
            <p:cNvPr id="1366" name="Group 1368"/>
            <p:cNvGrpSpPr>
              <a:grpSpLocks/>
            </p:cNvGrpSpPr>
            <p:nvPr/>
          </p:nvGrpSpPr>
          <p:grpSpPr bwMode="auto">
            <a:xfrm>
              <a:off x="1512" y="1675"/>
              <a:ext cx="1145" cy="200"/>
              <a:chOff x="1512" y="1675"/>
              <a:chExt cx="1145" cy="200"/>
            </a:xfrm>
          </p:grpSpPr>
          <p:sp>
            <p:nvSpPr>
              <p:cNvPr id="1600" name="Freeform 1369"/>
              <p:cNvSpPr>
                <a:spLocks/>
              </p:cNvSpPr>
              <p:nvPr/>
            </p:nvSpPr>
            <p:spPr bwMode="auto">
              <a:xfrm>
                <a:off x="2626" y="1805"/>
                <a:ext cx="31" cy="55"/>
              </a:xfrm>
              <a:custGeom>
                <a:avLst/>
                <a:gdLst>
                  <a:gd name="T0" fmla="*/ 0 w 31"/>
                  <a:gd name="T1" fmla="*/ 49 h 55"/>
                  <a:gd name="T2" fmla="*/ 29 w 31"/>
                  <a:gd name="T3" fmla="*/ 0 h 55"/>
                  <a:gd name="T4" fmla="*/ 31 w 31"/>
                  <a:gd name="T5" fmla="*/ 6 h 55"/>
                  <a:gd name="T6" fmla="*/ 1 w 31"/>
                  <a:gd name="T7" fmla="*/ 55 h 55"/>
                  <a:gd name="T8" fmla="*/ 0 w 31"/>
                  <a:gd name="T9" fmla="*/ 49 h 55"/>
                </a:gdLst>
                <a:ahLst/>
                <a:cxnLst>
                  <a:cxn ang="0">
                    <a:pos x="T0" y="T1"/>
                  </a:cxn>
                  <a:cxn ang="0">
                    <a:pos x="T2" y="T3"/>
                  </a:cxn>
                  <a:cxn ang="0">
                    <a:pos x="T4" y="T5"/>
                  </a:cxn>
                  <a:cxn ang="0">
                    <a:pos x="T6" y="T7"/>
                  </a:cxn>
                  <a:cxn ang="0">
                    <a:pos x="T8" y="T9"/>
                  </a:cxn>
                </a:cxnLst>
                <a:rect l="0" t="0" r="r" b="b"/>
                <a:pathLst>
                  <a:path w="31" h="55">
                    <a:moveTo>
                      <a:pt x="0" y="49"/>
                    </a:moveTo>
                    <a:lnTo>
                      <a:pt x="29" y="0"/>
                    </a:lnTo>
                    <a:lnTo>
                      <a:pt x="31" y="6"/>
                    </a:lnTo>
                    <a:lnTo>
                      <a:pt x="1" y="55"/>
                    </a:lnTo>
                    <a:lnTo>
                      <a:pt x="0" y="4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1" name="Line 1370"/>
              <p:cNvSpPr>
                <a:spLocks noChangeShapeType="1"/>
              </p:cNvSpPr>
              <p:nvPr/>
            </p:nvSpPr>
            <p:spPr bwMode="auto">
              <a:xfrm>
                <a:off x="2626" y="1854"/>
                <a:ext cx="1"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2" name="Freeform 1371"/>
              <p:cNvSpPr>
                <a:spLocks/>
              </p:cNvSpPr>
              <p:nvPr/>
            </p:nvSpPr>
            <p:spPr bwMode="auto">
              <a:xfrm>
                <a:off x="1571" y="1675"/>
                <a:ext cx="24" cy="21"/>
              </a:xfrm>
              <a:custGeom>
                <a:avLst/>
                <a:gdLst>
                  <a:gd name="T0" fmla="*/ 0 w 24"/>
                  <a:gd name="T1" fmla="*/ 16 h 21"/>
                  <a:gd name="T2" fmla="*/ 20 w 24"/>
                  <a:gd name="T3" fmla="*/ 0 h 21"/>
                  <a:gd name="T4" fmla="*/ 24 w 24"/>
                  <a:gd name="T5" fmla="*/ 5 h 21"/>
                  <a:gd name="T6" fmla="*/ 4 w 24"/>
                  <a:gd name="T7" fmla="*/ 21 h 21"/>
                  <a:gd name="T8" fmla="*/ 0 w 24"/>
                  <a:gd name="T9" fmla="*/ 16 h 21"/>
                </a:gdLst>
                <a:ahLst/>
                <a:cxnLst>
                  <a:cxn ang="0">
                    <a:pos x="T0" y="T1"/>
                  </a:cxn>
                  <a:cxn ang="0">
                    <a:pos x="T2" y="T3"/>
                  </a:cxn>
                  <a:cxn ang="0">
                    <a:pos x="T4" y="T5"/>
                  </a:cxn>
                  <a:cxn ang="0">
                    <a:pos x="T6" y="T7"/>
                  </a:cxn>
                  <a:cxn ang="0">
                    <a:pos x="T8" y="T9"/>
                  </a:cxn>
                </a:cxnLst>
                <a:rect l="0" t="0" r="r" b="b"/>
                <a:pathLst>
                  <a:path w="24" h="21">
                    <a:moveTo>
                      <a:pt x="0" y="16"/>
                    </a:moveTo>
                    <a:lnTo>
                      <a:pt x="20" y="0"/>
                    </a:lnTo>
                    <a:lnTo>
                      <a:pt x="24" y="5"/>
                    </a:lnTo>
                    <a:lnTo>
                      <a:pt x="4" y="21"/>
                    </a:lnTo>
                    <a:lnTo>
                      <a:pt x="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3" name="Line 1372"/>
              <p:cNvSpPr>
                <a:spLocks noChangeShapeType="1"/>
              </p:cNvSpPr>
              <p:nvPr/>
            </p:nvSpPr>
            <p:spPr bwMode="auto">
              <a:xfrm>
                <a:off x="1571" y="169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4" name="Freeform 1373"/>
              <p:cNvSpPr>
                <a:spLocks/>
              </p:cNvSpPr>
              <p:nvPr/>
            </p:nvSpPr>
            <p:spPr bwMode="auto">
              <a:xfrm>
                <a:off x="1512" y="1723"/>
                <a:ext cx="24" cy="21"/>
              </a:xfrm>
              <a:custGeom>
                <a:avLst/>
                <a:gdLst>
                  <a:gd name="T0" fmla="*/ 0 w 24"/>
                  <a:gd name="T1" fmla="*/ 16 h 21"/>
                  <a:gd name="T2" fmla="*/ 20 w 24"/>
                  <a:gd name="T3" fmla="*/ 0 h 21"/>
                  <a:gd name="T4" fmla="*/ 24 w 24"/>
                  <a:gd name="T5" fmla="*/ 5 h 21"/>
                  <a:gd name="T6" fmla="*/ 4 w 24"/>
                  <a:gd name="T7" fmla="*/ 21 h 21"/>
                  <a:gd name="T8" fmla="*/ 0 w 24"/>
                  <a:gd name="T9" fmla="*/ 16 h 21"/>
                </a:gdLst>
                <a:ahLst/>
                <a:cxnLst>
                  <a:cxn ang="0">
                    <a:pos x="T0" y="T1"/>
                  </a:cxn>
                  <a:cxn ang="0">
                    <a:pos x="T2" y="T3"/>
                  </a:cxn>
                  <a:cxn ang="0">
                    <a:pos x="T4" y="T5"/>
                  </a:cxn>
                  <a:cxn ang="0">
                    <a:pos x="T6" y="T7"/>
                  </a:cxn>
                  <a:cxn ang="0">
                    <a:pos x="T8" y="T9"/>
                  </a:cxn>
                </a:cxnLst>
                <a:rect l="0" t="0" r="r" b="b"/>
                <a:pathLst>
                  <a:path w="24" h="21">
                    <a:moveTo>
                      <a:pt x="0" y="16"/>
                    </a:moveTo>
                    <a:lnTo>
                      <a:pt x="20" y="0"/>
                    </a:lnTo>
                    <a:lnTo>
                      <a:pt x="24" y="5"/>
                    </a:lnTo>
                    <a:lnTo>
                      <a:pt x="4" y="21"/>
                    </a:lnTo>
                    <a:lnTo>
                      <a:pt x="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5" name="Line 1374"/>
              <p:cNvSpPr>
                <a:spLocks noChangeShapeType="1"/>
              </p:cNvSpPr>
              <p:nvPr/>
            </p:nvSpPr>
            <p:spPr bwMode="auto">
              <a:xfrm>
                <a:off x="1512" y="1739"/>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6" name="Freeform 1375"/>
              <p:cNvSpPr>
                <a:spLocks/>
              </p:cNvSpPr>
              <p:nvPr/>
            </p:nvSpPr>
            <p:spPr bwMode="auto">
              <a:xfrm>
                <a:off x="1532" y="1723"/>
                <a:ext cx="13" cy="17"/>
              </a:xfrm>
              <a:custGeom>
                <a:avLst/>
                <a:gdLst>
                  <a:gd name="T0" fmla="*/ 0 w 13"/>
                  <a:gd name="T1" fmla="*/ 0 h 17"/>
                  <a:gd name="T2" fmla="*/ 10 w 13"/>
                  <a:gd name="T3" fmla="*/ 12 h 17"/>
                  <a:gd name="T4" fmla="*/ 13 w 13"/>
                  <a:gd name="T5" fmla="*/ 17 h 17"/>
                  <a:gd name="T6" fmla="*/ 4 w 13"/>
                  <a:gd name="T7" fmla="*/ 5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10" y="12"/>
                    </a:lnTo>
                    <a:lnTo>
                      <a:pt x="13" y="17"/>
                    </a:lnTo>
                    <a:lnTo>
                      <a:pt x="4" y="5"/>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7" name="Line 1376"/>
              <p:cNvSpPr>
                <a:spLocks noChangeShapeType="1"/>
              </p:cNvSpPr>
              <p:nvPr/>
            </p:nvSpPr>
            <p:spPr bwMode="auto">
              <a:xfrm>
                <a:off x="1532" y="1723"/>
                <a:ext cx="4" cy="5"/>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8" name="Freeform 1377"/>
              <p:cNvSpPr>
                <a:spLocks/>
              </p:cNvSpPr>
              <p:nvPr/>
            </p:nvSpPr>
            <p:spPr bwMode="auto">
              <a:xfrm>
                <a:off x="1542" y="1735"/>
                <a:ext cx="16" cy="19"/>
              </a:xfrm>
              <a:custGeom>
                <a:avLst/>
                <a:gdLst>
                  <a:gd name="T0" fmla="*/ 0 w 16"/>
                  <a:gd name="T1" fmla="*/ 0 h 19"/>
                  <a:gd name="T2" fmla="*/ 13 w 16"/>
                  <a:gd name="T3" fmla="*/ 14 h 19"/>
                  <a:gd name="T4" fmla="*/ 16 w 16"/>
                  <a:gd name="T5" fmla="*/ 19 h 19"/>
                  <a:gd name="T6" fmla="*/ 3 w 16"/>
                  <a:gd name="T7" fmla="*/ 5 h 19"/>
                  <a:gd name="T8" fmla="*/ 0 w 16"/>
                  <a:gd name="T9" fmla="*/ 0 h 19"/>
                </a:gdLst>
                <a:ahLst/>
                <a:cxnLst>
                  <a:cxn ang="0">
                    <a:pos x="T0" y="T1"/>
                  </a:cxn>
                  <a:cxn ang="0">
                    <a:pos x="T2" y="T3"/>
                  </a:cxn>
                  <a:cxn ang="0">
                    <a:pos x="T4" y="T5"/>
                  </a:cxn>
                  <a:cxn ang="0">
                    <a:pos x="T6" y="T7"/>
                  </a:cxn>
                  <a:cxn ang="0">
                    <a:pos x="T8" y="T9"/>
                  </a:cxn>
                </a:cxnLst>
                <a:rect l="0" t="0" r="r" b="b"/>
                <a:pathLst>
                  <a:path w="16" h="19">
                    <a:moveTo>
                      <a:pt x="0" y="0"/>
                    </a:moveTo>
                    <a:lnTo>
                      <a:pt x="13" y="14"/>
                    </a:lnTo>
                    <a:lnTo>
                      <a:pt x="16" y="19"/>
                    </a:lnTo>
                    <a:lnTo>
                      <a:pt x="3" y="5"/>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9" name="Line 1378"/>
              <p:cNvSpPr>
                <a:spLocks noChangeShapeType="1"/>
              </p:cNvSpPr>
              <p:nvPr/>
            </p:nvSpPr>
            <p:spPr bwMode="auto">
              <a:xfrm>
                <a:off x="1542" y="1735"/>
                <a:ext cx="3" cy="5"/>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0" name="Freeform 1379"/>
              <p:cNvSpPr>
                <a:spLocks/>
              </p:cNvSpPr>
              <p:nvPr/>
            </p:nvSpPr>
            <p:spPr bwMode="auto">
              <a:xfrm>
                <a:off x="1555" y="1749"/>
                <a:ext cx="17" cy="20"/>
              </a:xfrm>
              <a:custGeom>
                <a:avLst/>
                <a:gdLst>
                  <a:gd name="T0" fmla="*/ 0 w 17"/>
                  <a:gd name="T1" fmla="*/ 0 h 20"/>
                  <a:gd name="T2" fmla="*/ 13 w 17"/>
                  <a:gd name="T3" fmla="*/ 14 h 20"/>
                  <a:gd name="T4" fmla="*/ 17 w 17"/>
                  <a:gd name="T5" fmla="*/ 20 h 20"/>
                  <a:gd name="T6" fmla="*/ 3 w 17"/>
                  <a:gd name="T7" fmla="*/ 5 h 20"/>
                  <a:gd name="T8" fmla="*/ 0 w 17"/>
                  <a:gd name="T9" fmla="*/ 0 h 20"/>
                </a:gdLst>
                <a:ahLst/>
                <a:cxnLst>
                  <a:cxn ang="0">
                    <a:pos x="T0" y="T1"/>
                  </a:cxn>
                  <a:cxn ang="0">
                    <a:pos x="T2" y="T3"/>
                  </a:cxn>
                  <a:cxn ang="0">
                    <a:pos x="T4" y="T5"/>
                  </a:cxn>
                  <a:cxn ang="0">
                    <a:pos x="T6" y="T7"/>
                  </a:cxn>
                  <a:cxn ang="0">
                    <a:pos x="T8" y="T9"/>
                  </a:cxn>
                </a:cxnLst>
                <a:rect l="0" t="0" r="r" b="b"/>
                <a:pathLst>
                  <a:path w="17" h="20">
                    <a:moveTo>
                      <a:pt x="0" y="0"/>
                    </a:moveTo>
                    <a:lnTo>
                      <a:pt x="13" y="14"/>
                    </a:lnTo>
                    <a:lnTo>
                      <a:pt x="17" y="20"/>
                    </a:lnTo>
                    <a:lnTo>
                      <a:pt x="3" y="5"/>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1" name="Line 1380"/>
              <p:cNvSpPr>
                <a:spLocks noChangeShapeType="1"/>
              </p:cNvSpPr>
              <p:nvPr/>
            </p:nvSpPr>
            <p:spPr bwMode="auto">
              <a:xfrm>
                <a:off x="1555" y="1749"/>
                <a:ext cx="3" cy="5"/>
              </a:xfrm>
              <a:prstGeom prst="line">
                <a:avLst/>
              </a:prstGeom>
              <a:noFill/>
              <a:ln w="0">
                <a:solidFill>
                  <a:srgbClr val="8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2" name="Freeform 1381"/>
              <p:cNvSpPr>
                <a:spLocks/>
              </p:cNvSpPr>
              <p:nvPr/>
            </p:nvSpPr>
            <p:spPr bwMode="auto">
              <a:xfrm>
                <a:off x="1568" y="1763"/>
                <a:ext cx="11" cy="13"/>
              </a:xfrm>
              <a:custGeom>
                <a:avLst/>
                <a:gdLst>
                  <a:gd name="T0" fmla="*/ 0 w 11"/>
                  <a:gd name="T1" fmla="*/ 0 h 13"/>
                  <a:gd name="T2" fmla="*/ 7 w 11"/>
                  <a:gd name="T3" fmla="*/ 8 h 13"/>
                  <a:gd name="T4" fmla="*/ 11 w 11"/>
                  <a:gd name="T5" fmla="*/ 13 h 13"/>
                  <a:gd name="T6" fmla="*/ 4 w 11"/>
                  <a:gd name="T7" fmla="*/ 6 h 13"/>
                  <a:gd name="T8" fmla="*/ 0 w 11"/>
                  <a:gd name="T9" fmla="*/ 0 h 13"/>
                </a:gdLst>
                <a:ahLst/>
                <a:cxnLst>
                  <a:cxn ang="0">
                    <a:pos x="T0" y="T1"/>
                  </a:cxn>
                  <a:cxn ang="0">
                    <a:pos x="T2" y="T3"/>
                  </a:cxn>
                  <a:cxn ang="0">
                    <a:pos x="T4" y="T5"/>
                  </a:cxn>
                  <a:cxn ang="0">
                    <a:pos x="T6" y="T7"/>
                  </a:cxn>
                  <a:cxn ang="0">
                    <a:pos x="T8" y="T9"/>
                  </a:cxn>
                </a:cxnLst>
                <a:rect l="0" t="0" r="r" b="b"/>
                <a:pathLst>
                  <a:path w="11" h="13">
                    <a:moveTo>
                      <a:pt x="0" y="0"/>
                    </a:moveTo>
                    <a:lnTo>
                      <a:pt x="7" y="8"/>
                    </a:lnTo>
                    <a:lnTo>
                      <a:pt x="11" y="13"/>
                    </a:lnTo>
                    <a:lnTo>
                      <a:pt x="4" y="6"/>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3" name="Line 1382"/>
              <p:cNvSpPr>
                <a:spLocks noChangeShapeType="1"/>
              </p:cNvSpPr>
              <p:nvPr/>
            </p:nvSpPr>
            <p:spPr bwMode="auto">
              <a:xfrm>
                <a:off x="1568" y="1763"/>
                <a:ext cx="4" cy="6"/>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4" name="Freeform 1383"/>
              <p:cNvSpPr>
                <a:spLocks/>
              </p:cNvSpPr>
              <p:nvPr/>
            </p:nvSpPr>
            <p:spPr bwMode="auto">
              <a:xfrm>
                <a:off x="1575" y="1771"/>
                <a:ext cx="11" cy="12"/>
              </a:xfrm>
              <a:custGeom>
                <a:avLst/>
                <a:gdLst>
                  <a:gd name="T0" fmla="*/ 0 w 11"/>
                  <a:gd name="T1" fmla="*/ 0 h 12"/>
                  <a:gd name="T2" fmla="*/ 7 w 11"/>
                  <a:gd name="T3" fmla="*/ 7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4" y="5"/>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5" name="Line 1384"/>
              <p:cNvSpPr>
                <a:spLocks noChangeShapeType="1"/>
              </p:cNvSpPr>
              <p:nvPr/>
            </p:nvSpPr>
            <p:spPr bwMode="auto">
              <a:xfrm>
                <a:off x="1575" y="1771"/>
                <a:ext cx="4" cy="5"/>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6" name="Freeform 1385"/>
              <p:cNvSpPr>
                <a:spLocks/>
              </p:cNvSpPr>
              <p:nvPr/>
            </p:nvSpPr>
            <p:spPr bwMode="auto">
              <a:xfrm>
                <a:off x="1582" y="1778"/>
                <a:ext cx="11" cy="12"/>
              </a:xfrm>
              <a:custGeom>
                <a:avLst/>
                <a:gdLst>
                  <a:gd name="T0" fmla="*/ 0 w 11"/>
                  <a:gd name="T1" fmla="*/ 0 h 12"/>
                  <a:gd name="T2" fmla="*/ 7 w 11"/>
                  <a:gd name="T3" fmla="*/ 7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4" y="5"/>
                    </a:lnTo>
                    <a:lnTo>
                      <a:pt x="0" y="0"/>
                    </a:lnTo>
                    <a:close/>
                  </a:path>
                </a:pathLst>
              </a:custGeom>
              <a:solidFill>
                <a:srgbClr val="8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7" name="Line 1386"/>
              <p:cNvSpPr>
                <a:spLocks noChangeShapeType="1"/>
              </p:cNvSpPr>
              <p:nvPr/>
            </p:nvSpPr>
            <p:spPr bwMode="auto">
              <a:xfrm>
                <a:off x="1582" y="1778"/>
                <a:ext cx="4" cy="5"/>
              </a:xfrm>
              <a:prstGeom prst="line">
                <a:avLst/>
              </a:prstGeom>
              <a:noFill/>
              <a:ln w="0">
                <a:solidFill>
                  <a:srgbClr val="8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8" name="Freeform 1387"/>
              <p:cNvSpPr>
                <a:spLocks/>
              </p:cNvSpPr>
              <p:nvPr/>
            </p:nvSpPr>
            <p:spPr bwMode="auto">
              <a:xfrm>
                <a:off x="1589" y="1785"/>
                <a:ext cx="11" cy="11"/>
              </a:xfrm>
              <a:custGeom>
                <a:avLst/>
                <a:gdLst>
                  <a:gd name="T0" fmla="*/ 0 w 11"/>
                  <a:gd name="T1" fmla="*/ 0 h 11"/>
                  <a:gd name="T2" fmla="*/ 8 w 11"/>
                  <a:gd name="T3" fmla="*/ 6 h 11"/>
                  <a:gd name="T4" fmla="*/ 11 w 11"/>
                  <a:gd name="T5" fmla="*/ 11 h 11"/>
                  <a:gd name="T6" fmla="*/ 4 w 11"/>
                  <a:gd name="T7" fmla="*/ 5 h 11"/>
                  <a:gd name="T8" fmla="*/ 0 w 11"/>
                  <a:gd name="T9" fmla="*/ 0 h 11"/>
                </a:gdLst>
                <a:ahLst/>
                <a:cxnLst>
                  <a:cxn ang="0">
                    <a:pos x="T0" y="T1"/>
                  </a:cxn>
                  <a:cxn ang="0">
                    <a:pos x="T2" y="T3"/>
                  </a:cxn>
                  <a:cxn ang="0">
                    <a:pos x="T4" y="T5"/>
                  </a:cxn>
                  <a:cxn ang="0">
                    <a:pos x="T6" y="T7"/>
                  </a:cxn>
                  <a:cxn ang="0">
                    <a:pos x="T8" y="T9"/>
                  </a:cxn>
                </a:cxnLst>
                <a:rect l="0" t="0" r="r" b="b"/>
                <a:pathLst>
                  <a:path w="11" h="11">
                    <a:moveTo>
                      <a:pt x="0" y="0"/>
                    </a:moveTo>
                    <a:lnTo>
                      <a:pt x="8" y="6"/>
                    </a:lnTo>
                    <a:lnTo>
                      <a:pt x="11" y="11"/>
                    </a:lnTo>
                    <a:lnTo>
                      <a:pt x="4" y="5"/>
                    </a:lnTo>
                    <a:lnTo>
                      <a:pt x="0" y="0"/>
                    </a:lnTo>
                    <a:close/>
                  </a:path>
                </a:pathLst>
              </a:custGeom>
              <a:solidFill>
                <a:srgbClr val="8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9" name="Line 1388"/>
              <p:cNvSpPr>
                <a:spLocks noChangeShapeType="1"/>
              </p:cNvSpPr>
              <p:nvPr/>
            </p:nvSpPr>
            <p:spPr bwMode="auto">
              <a:xfrm>
                <a:off x="1589" y="1785"/>
                <a:ext cx="4" cy="5"/>
              </a:xfrm>
              <a:prstGeom prst="line">
                <a:avLst/>
              </a:prstGeom>
              <a:noFill/>
              <a:ln w="0">
                <a:solidFill>
                  <a:srgbClr val="8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0" name="Freeform 1389"/>
              <p:cNvSpPr>
                <a:spLocks/>
              </p:cNvSpPr>
              <p:nvPr/>
            </p:nvSpPr>
            <p:spPr bwMode="auto">
              <a:xfrm>
                <a:off x="1597" y="1791"/>
                <a:ext cx="11" cy="12"/>
              </a:xfrm>
              <a:custGeom>
                <a:avLst/>
                <a:gdLst>
                  <a:gd name="T0" fmla="*/ 0 w 11"/>
                  <a:gd name="T1" fmla="*/ 0 h 12"/>
                  <a:gd name="T2" fmla="*/ 7 w 11"/>
                  <a:gd name="T3" fmla="*/ 7 h 12"/>
                  <a:gd name="T4" fmla="*/ 11 w 11"/>
                  <a:gd name="T5" fmla="*/ 12 h 12"/>
                  <a:gd name="T6" fmla="*/ 3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3" y="5"/>
                    </a:lnTo>
                    <a:lnTo>
                      <a:pt x="0" y="0"/>
                    </a:lnTo>
                    <a:close/>
                  </a:path>
                </a:pathLst>
              </a:custGeom>
              <a:solidFill>
                <a:srgbClr val="8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1" name="Line 1390"/>
              <p:cNvSpPr>
                <a:spLocks noChangeShapeType="1"/>
              </p:cNvSpPr>
              <p:nvPr/>
            </p:nvSpPr>
            <p:spPr bwMode="auto">
              <a:xfrm>
                <a:off x="1597" y="1791"/>
                <a:ext cx="3" cy="5"/>
              </a:xfrm>
              <a:prstGeom prst="line">
                <a:avLst/>
              </a:prstGeom>
              <a:noFill/>
              <a:ln w="0">
                <a:solidFill>
                  <a:srgbClr val="8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2" name="Freeform 1391"/>
              <p:cNvSpPr>
                <a:spLocks/>
              </p:cNvSpPr>
              <p:nvPr/>
            </p:nvSpPr>
            <p:spPr bwMode="auto">
              <a:xfrm>
                <a:off x="1604" y="1798"/>
                <a:ext cx="11" cy="11"/>
              </a:xfrm>
              <a:custGeom>
                <a:avLst/>
                <a:gdLst>
                  <a:gd name="T0" fmla="*/ 0 w 11"/>
                  <a:gd name="T1" fmla="*/ 0 h 11"/>
                  <a:gd name="T2" fmla="*/ 8 w 11"/>
                  <a:gd name="T3" fmla="*/ 6 h 11"/>
                  <a:gd name="T4" fmla="*/ 11 w 11"/>
                  <a:gd name="T5" fmla="*/ 11 h 11"/>
                  <a:gd name="T6" fmla="*/ 4 w 11"/>
                  <a:gd name="T7" fmla="*/ 5 h 11"/>
                  <a:gd name="T8" fmla="*/ 0 w 11"/>
                  <a:gd name="T9" fmla="*/ 0 h 11"/>
                </a:gdLst>
                <a:ahLst/>
                <a:cxnLst>
                  <a:cxn ang="0">
                    <a:pos x="T0" y="T1"/>
                  </a:cxn>
                  <a:cxn ang="0">
                    <a:pos x="T2" y="T3"/>
                  </a:cxn>
                  <a:cxn ang="0">
                    <a:pos x="T4" y="T5"/>
                  </a:cxn>
                  <a:cxn ang="0">
                    <a:pos x="T6" y="T7"/>
                  </a:cxn>
                  <a:cxn ang="0">
                    <a:pos x="T8" y="T9"/>
                  </a:cxn>
                </a:cxnLst>
                <a:rect l="0" t="0" r="r" b="b"/>
                <a:pathLst>
                  <a:path w="11" h="11">
                    <a:moveTo>
                      <a:pt x="0" y="0"/>
                    </a:moveTo>
                    <a:lnTo>
                      <a:pt x="8" y="6"/>
                    </a:lnTo>
                    <a:lnTo>
                      <a:pt x="11" y="11"/>
                    </a:lnTo>
                    <a:lnTo>
                      <a:pt x="4" y="5"/>
                    </a:lnTo>
                    <a:lnTo>
                      <a:pt x="0" y="0"/>
                    </a:lnTo>
                    <a:close/>
                  </a:path>
                </a:pathLst>
              </a:custGeom>
              <a:solidFill>
                <a:srgbClr val="8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3" name="Line 1392"/>
              <p:cNvSpPr>
                <a:spLocks noChangeShapeType="1"/>
              </p:cNvSpPr>
              <p:nvPr/>
            </p:nvSpPr>
            <p:spPr bwMode="auto">
              <a:xfrm>
                <a:off x="1604" y="1798"/>
                <a:ext cx="4" cy="5"/>
              </a:xfrm>
              <a:prstGeom prst="line">
                <a:avLst/>
              </a:prstGeom>
              <a:noFill/>
              <a:ln w="0">
                <a:solidFill>
                  <a:srgbClr val="8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4" name="Freeform 1393"/>
              <p:cNvSpPr>
                <a:spLocks/>
              </p:cNvSpPr>
              <p:nvPr/>
            </p:nvSpPr>
            <p:spPr bwMode="auto">
              <a:xfrm>
                <a:off x="1612" y="1804"/>
                <a:ext cx="11" cy="11"/>
              </a:xfrm>
              <a:custGeom>
                <a:avLst/>
                <a:gdLst>
                  <a:gd name="T0" fmla="*/ 0 w 11"/>
                  <a:gd name="T1" fmla="*/ 0 h 11"/>
                  <a:gd name="T2" fmla="*/ 7 w 11"/>
                  <a:gd name="T3" fmla="*/ 6 h 11"/>
                  <a:gd name="T4" fmla="*/ 11 w 11"/>
                  <a:gd name="T5" fmla="*/ 11 h 11"/>
                  <a:gd name="T6" fmla="*/ 3 w 11"/>
                  <a:gd name="T7" fmla="*/ 5 h 11"/>
                  <a:gd name="T8" fmla="*/ 0 w 11"/>
                  <a:gd name="T9" fmla="*/ 0 h 11"/>
                </a:gdLst>
                <a:ahLst/>
                <a:cxnLst>
                  <a:cxn ang="0">
                    <a:pos x="T0" y="T1"/>
                  </a:cxn>
                  <a:cxn ang="0">
                    <a:pos x="T2" y="T3"/>
                  </a:cxn>
                  <a:cxn ang="0">
                    <a:pos x="T4" y="T5"/>
                  </a:cxn>
                  <a:cxn ang="0">
                    <a:pos x="T6" y="T7"/>
                  </a:cxn>
                  <a:cxn ang="0">
                    <a:pos x="T8" y="T9"/>
                  </a:cxn>
                </a:cxnLst>
                <a:rect l="0" t="0" r="r" b="b"/>
                <a:pathLst>
                  <a:path w="11" h="11">
                    <a:moveTo>
                      <a:pt x="0" y="0"/>
                    </a:moveTo>
                    <a:lnTo>
                      <a:pt x="7" y="6"/>
                    </a:lnTo>
                    <a:lnTo>
                      <a:pt x="11" y="11"/>
                    </a:lnTo>
                    <a:lnTo>
                      <a:pt x="3" y="5"/>
                    </a:lnTo>
                    <a:lnTo>
                      <a:pt x="0" y="0"/>
                    </a:lnTo>
                    <a:close/>
                  </a:path>
                </a:pathLst>
              </a:custGeom>
              <a:solidFill>
                <a:srgbClr val="8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5" name="Line 1394"/>
              <p:cNvSpPr>
                <a:spLocks noChangeShapeType="1"/>
              </p:cNvSpPr>
              <p:nvPr/>
            </p:nvSpPr>
            <p:spPr bwMode="auto">
              <a:xfrm>
                <a:off x="1612" y="1804"/>
                <a:ext cx="3" cy="5"/>
              </a:xfrm>
              <a:prstGeom prst="line">
                <a:avLst/>
              </a:prstGeom>
              <a:noFill/>
              <a:ln w="0">
                <a:solidFill>
                  <a:srgbClr val="8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6" name="Freeform 1395"/>
              <p:cNvSpPr>
                <a:spLocks/>
              </p:cNvSpPr>
              <p:nvPr/>
            </p:nvSpPr>
            <p:spPr bwMode="auto">
              <a:xfrm>
                <a:off x="1619" y="1810"/>
                <a:ext cx="12" cy="11"/>
              </a:xfrm>
              <a:custGeom>
                <a:avLst/>
                <a:gdLst>
                  <a:gd name="T0" fmla="*/ 0 w 12"/>
                  <a:gd name="T1" fmla="*/ 0 h 11"/>
                  <a:gd name="T2" fmla="*/ 8 w 12"/>
                  <a:gd name="T3" fmla="*/ 6 h 11"/>
                  <a:gd name="T4" fmla="*/ 12 w 12"/>
                  <a:gd name="T5" fmla="*/ 11 h 11"/>
                  <a:gd name="T6" fmla="*/ 4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8" y="6"/>
                    </a:lnTo>
                    <a:lnTo>
                      <a:pt x="12" y="11"/>
                    </a:lnTo>
                    <a:lnTo>
                      <a:pt x="4" y="5"/>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7" name="Line 1396"/>
              <p:cNvSpPr>
                <a:spLocks noChangeShapeType="1"/>
              </p:cNvSpPr>
              <p:nvPr/>
            </p:nvSpPr>
            <p:spPr bwMode="auto">
              <a:xfrm>
                <a:off x="1619" y="1810"/>
                <a:ext cx="4" cy="5"/>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8" name="Freeform 1397"/>
              <p:cNvSpPr>
                <a:spLocks/>
              </p:cNvSpPr>
              <p:nvPr/>
            </p:nvSpPr>
            <p:spPr bwMode="auto">
              <a:xfrm>
                <a:off x="1627" y="1816"/>
                <a:ext cx="12" cy="10"/>
              </a:xfrm>
              <a:custGeom>
                <a:avLst/>
                <a:gdLst>
                  <a:gd name="T0" fmla="*/ 0 w 12"/>
                  <a:gd name="T1" fmla="*/ 0 h 10"/>
                  <a:gd name="T2" fmla="*/ 8 w 12"/>
                  <a:gd name="T3" fmla="*/ 5 h 10"/>
                  <a:gd name="T4" fmla="*/ 12 w 12"/>
                  <a:gd name="T5" fmla="*/ 10 h 10"/>
                  <a:gd name="T6" fmla="*/ 4 w 12"/>
                  <a:gd name="T7" fmla="*/ 5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8" y="5"/>
                    </a:lnTo>
                    <a:lnTo>
                      <a:pt x="12" y="10"/>
                    </a:lnTo>
                    <a:lnTo>
                      <a:pt x="4" y="5"/>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9" name="Line 1398"/>
              <p:cNvSpPr>
                <a:spLocks noChangeShapeType="1"/>
              </p:cNvSpPr>
              <p:nvPr/>
            </p:nvSpPr>
            <p:spPr bwMode="auto">
              <a:xfrm>
                <a:off x="1627" y="1816"/>
                <a:ext cx="4" cy="5"/>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0" name="Freeform 1399"/>
              <p:cNvSpPr>
                <a:spLocks/>
              </p:cNvSpPr>
              <p:nvPr/>
            </p:nvSpPr>
            <p:spPr bwMode="auto">
              <a:xfrm>
                <a:off x="1635" y="1821"/>
                <a:ext cx="12" cy="10"/>
              </a:xfrm>
              <a:custGeom>
                <a:avLst/>
                <a:gdLst>
                  <a:gd name="T0" fmla="*/ 0 w 12"/>
                  <a:gd name="T1" fmla="*/ 0 h 10"/>
                  <a:gd name="T2" fmla="*/ 8 w 12"/>
                  <a:gd name="T3" fmla="*/ 5 h 10"/>
                  <a:gd name="T4" fmla="*/ 12 w 12"/>
                  <a:gd name="T5" fmla="*/ 10 h 10"/>
                  <a:gd name="T6" fmla="*/ 4 w 12"/>
                  <a:gd name="T7" fmla="*/ 5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8" y="5"/>
                    </a:lnTo>
                    <a:lnTo>
                      <a:pt x="12" y="10"/>
                    </a:lnTo>
                    <a:lnTo>
                      <a:pt x="4" y="5"/>
                    </a:lnTo>
                    <a:lnTo>
                      <a:pt x="0" y="0"/>
                    </a:lnTo>
                    <a:close/>
                  </a:path>
                </a:pathLst>
              </a:custGeom>
              <a:solidFill>
                <a:srgbClr val="9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1" name="Line 1400"/>
              <p:cNvSpPr>
                <a:spLocks noChangeShapeType="1"/>
              </p:cNvSpPr>
              <p:nvPr/>
            </p:nvSpPr>
            <p:spPr bwMode="auto">
              <a:xfrm>
                <a:off x="1635" y="1821"/>
                <a:ext cx="4" cy="5"/>
              </a:xfrm>
              <a:prstGeom prst="line">
                <a:avLst/>
              </a:prstGeom>
              <a:noFill/>
              <a:ln w="0">
                <a:solidFill>
                  <a:srgbClr val="9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2" name="Freeform 1401"/>
              <p:cNvSpPr>
                <a:spLocks/>
              </p:cNvSpPr>
              <p:nvPr/>
            </p:nvSpPr>
            <p:spPr bwMode="auto">
              <a:xfrm>
                <a:off x="1643" y="1826"/>
                <a:ext cx="12" cy="10"/>
              </a:xfrm>
              <a:custGeom>
                <a:avLst/>
                <a:gdLst>
                  <a:gd name="T0" fmla="*/ 0 w 12"/>
                  <a:gd name="T1" fmla="*/ 0 h 10"/>
                  <a:gd name="T2" fmla="*/ 8 w 12"/>
                  <a:gd name="T3" fmla="*/ 5 h 10"/>
                  <a:gd name="T4" fmla="*/ 12 w 12"/>
                  <a:gd name="T5" fmla="*/ 10 h 10"/>
                  <a:gd name="T6" fmla="*/ 4 w 12"/>
                  <a:gd name="T7" fmla="*/ 5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8" y="5"/>
                    </a:lnTo>
                    <a:lnTo>
                      <a:pt x="12" y="10"/>
                    </a:lnTo>
                    <a:lnTo>
                      <a:pt x="4" y="5"/>
                    </a:lnTo>
                    <a:lnTo>
                      <a:pt x="0" y="0"/>
                    </a:lnTo>
                    <a:close/>
                  </a:path>
                </a:pathLst>
              </a:custGeom>
              <a:solidFill>
                <a:srgbClr val="9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3" name="Line 1402"/>
              <p:cNvSpPr>
                <a:spLocks noChangeShapeType="1"/>
              </p:cNvSpPr>
              <p:nvPr/>
            </p:nvSpPr>
            <p:spPr bwMode="auto">
              <a:xfrm>
                <a:off x="1643" y="1826"/>
                <a:ext cx="4" cy="5"/>
              </a:xfrm>
              <a:prstGeom prst="line">
                <a:avLst/>
              </a:prstGeom>
              <a:noFill/>
              <a:ln w="0">
                <a:solidFill>
                  <a:srgbClr val="9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4" name="Freeform 1403"/>
              <p:cNvSpPr>
                <a:spLocks/>
              </p:cNvSpPr>
              <p:nvPr/>
            </p:nvSpPr>
            <p:spPr bwMode="auto">
              <a:xfrm>
                <a:off x="1651" y="1831"/>
                <a:ext cx="12" cy="9"/>
              </a:xfrm>
              <a:custGeom>
                <a:avLst/>
                <a:gdLst>
                  <a:gd name="T0" fmla="*/ 0 w 12"/>
                  <a:gd name="T1" fmla="*/ 0 h 9"/>
                  <a:gd name="T2" fmla="*/ 8 w 12"/>
                  <a:gd name="T3" fmla="*/ 4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4" y="5"/>
                    </a:lnTo>
                    <a:lnTo>
                      <a:pt x="0" y="0"/>
                    </a:lnTo>
                    <a:close/>
                  </a:path>
                </a:pathLst>
              </a:cu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5" name="Line 1404"/>
              <p:cNvSpPr>
                <a:spLocks noChangeShapeType="1"/>
              </p:cNvSpPr>
              <p:nvPr/>
            </p:nvSpPr>
            <p:spPr bwMode="auto">
              <a:xfrm>
                <a:off x="1651" y="1831"/>
                <a:ext cx="4" cy="5"/>
              </a:xfrm>
              <a:prstGeom prst="line">
                <a:avLst/>
              </a:prstGeom>
              <a:noFill/>
              <a:ln w="0">
                <a:solidFill>
                  <a:srgbClr val="9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6" name="Freeform 1405"/>
              <p:cNvSpPr>
                <a:spLocks/>
              </p:cNvSpPr>
              <p:nvPr/>
            </p:nvSpPr>
            <p:spPr bwMode="auto">
              <a:xfrm>
                <a:off x="1659" y="1835"/>
                <a:ext cx="12" cy="9"/>
              </a:xfrm>
              <a:custGeom>
                <a:avLst/>
                <a:gdLst>
                  <a:gd name="T0" fmla="*/ 0 w 12"/>
                  <a:gd name="T1" fmla="*/ 0 h 9"/>
                  <a:gd name="T2" fmla="*/ 8 w 12"/>
                  <a:gd name="T3" fmla="*/ 4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4" y="5"/>
                    </a:lnTo>
                    <a:lnTo>
                      <a:pt x="0" y="0"/>
                    </a:lnTo>
                    <a:close/>
                  </a:path>
                </a:pathLst>
              </a:custGeom>
              <a:solidFill>
                <a:srgbClr val="9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7" name="Line 1406"/>
              <p:cNvSpPr>
                <a:spLocks noChangeShapeType="1"/>
              </p:cNvSpPr>
              <p:nvPr/>
            </p:nvSpPr>
            <p:spPr bwMode="auto">
              <a:xfrm>
                <a:off x="1659" y="1835"/>
                <a:ext cx="4" cy="5"/>
              </a:xfrm>
              <a:prstGeom prst="line">
                <a:avLst/>
              </a:prstGeom>
              <a:noFill/>
              <a:ln w="0">
                <a:solidFill>
                  <a:srgbClr val="9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8" name="Freeform 1407"/>
              <p:cNvSpPr>
                <a:spLocks/>
              </p:cNvSpPr>
              <p:nvPr/>
            </p:nvSpPr>
            <p:spPr bwMode="auto">
              <a:xfrm>
                <a:off x="1667" y="1839"/>
                <a:ext cx="12" cy="8"/>
              </a:xfrm>
              <a:custGeom>
                <a:avLst/>
                <a:gdLst>
                  <a:gd name="T0" fmla="*/ 0 w 12"/>
                  <a:gd name="T1" fmla="*/ 0 h 8"/>
                  <a:gd name="T2" fmla="*/ 9 w 12"/>
                  <a:gd name="T3" fmla="*/ 3 h 8"/>
                  <a:gd name="T4" fmla="*/ 12 w 12"/>
                  <a:gd name="T5" fmla="*/ 8 h 8"/>
                  <a:gd name="T6" fmla="*/ 4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9" y="3"/>
                    </a:lnTo>
                    <a:lnTo>
                      <a:pt x="12" y="8"/>
                    </a:lnTo>
                    <a:lnTo>
                      <a:pt x="4" y="5"/>
                    </a:lnTo>
                    <a:lnTo>
                      <a:pt x="0" y="0"/>
                    </a:lnTo>
                    <a:close/>
                  </a:path>
                </a:pathLst>
              </a:custGeom>
              <a:solidFill>
                <a:srgbClr val="9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9" name="Line 1408"/>
              <p:cNvSpPr>
                <a:spLocks noChangeShapeType="1"/>
              </p:cNvSpPr>
              <p:nvPr/>
            </p:nvSpPr>
            <p:spPr bwMode="auto">
              <a:xfrm>
                <a:off x="1667" y="1839"/>
                <a:ext cx="4" cy="5"/>
              </a:xfrm>
              <a:prstGeom prst="line">
                <a:avLst/>
              </a:prstGeom>
              <a:noFill/>
              <a:ln w="0">
                <a:solidFill>
                  <a:srgbClr val="9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0" name="Freeform 1409"/>
              <p:cNvSpPr>
                <a:spLocks/>
              </p:cNvSpPr>
              <p:nvPr/>
            </p:nvSpPr>
            <p:spPr bwMode="auto">
              <a:xfrm>
                <a:off x="1676" y="1842"/>
                <a:ext cx="12" cy="9"/>
              </a:xfrm>
              <a:custGeom>
                <a:avLst/>
                <a:gdLst>
                  <a:gd name="T0" fmla="*/ 0 w 12"/>
                  <a:gd name="T1" fmla="*/ 0 h 9"/>
                  <a:gd name="T2" fmla="*/ 8 w 12"/>
                  <a:gd name="T3" fmla="*/ 3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3"/>
                    </a:lnTo>
                    <a:lnTo>
                      <a:pt x="12" y="9"/>
                    </a:lnTo>
                    <a:lnTo>
                      <a:pt x="3" y="5"/>
                    </a:lnTo>
                    <a:lnTo>
                      <a:pt x="0" y="0"/>
                    </a:lnTo>
                    <a:close/>
                  </a:path>
                </a:pathLst>
              </a:custGeom>
              <a:solidFill>
                <a:srgbClr val="9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1" name="Line 1410"/>
              <p:cNvSpPr>
                <a:spLocks noChangeShapeType="1"/>
              </p:cNvSpPr>
              <p:nvPr/>
            </p:nvSpPr>
            <p:spPr bwMode="auto">
              <a:xfrm>
                <a:off x="1676" y="1842"/>
                <a:ext cx="3" cy="5"/>
              </a:xfrm>
              <a:prstGeom prst="line">
                <a:avLst/>
              </a:prstGeom>
              <a:noFill/>
              <a:ln w="0">
                <a:solidFill>
                  <a:srgbClr val="9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2" name="Freeform 1411"/>
              <p:cNvSpPr>
                <a:spLocks/>
              </p:cNvSpPr>
              <p:nvPr/>
            </p:nvSpPr>
            <p:spPr bwMode="auto">
              <a:xfrm>
                <a:off x="1684" y="1845"/>
                <a:ext cx="12" cy="9"/>
              </a:xfrm>
              <a:custGeom>
                <a:avLst/>
                <a:gdLst>
                  <a:gd name="T0" fmla="*/ 0 w 12"/>
                  <a:gd name="T1" fmla="*/ 0 h 9"/>
                  <a:gd name="T2" fmla="*/ 9 w 12"/>
                  <a:gd name="T3" fmla="*/ 3 h 9"/>
                  <a:gd name="T4" fmla="*/ 12 w 12"/>
                  <a:gd name="T5" fmla="*/ 9 h 9"/>
                  <a:gd name="T6" fmla="*/ 4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3" name="Line 1412"/>
              <p:cNvSpPr>
                <a:spLocks noChangeShapeType="1"/>
              </p:cNvSpPr>
              <p:nvPr/>
            </p:nvSpPr>
            <p:spPr bwMode="auto">
              <a:xfrm>
                <a:off x="1684" y="1845"/>
                <a:ext cx="4"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4" name="Freeform 1413"/>
              <p:cNvSpPr>
                <a:spLocks/>
              </p:cNvSpPr>
              <p:nvPr/>
            </p:nvSpPr>
            <p:spPr bwMode="auto">
              <a:xfrm>
                <a:off x="1693" y="1848"/>
                <a:ext cx="12" cy="8"/>
              </a:xfrm>
              <a:custGeom>
                <a:avLst/>
                <a:gdLst>
                  <a:gd name="T0" fmla="*/ 0 w 12"/>
                  <a:gd name="T1" fmla="*/ 0 h 8"/>
                  <a:gd name="T2" fmla="*/ 9 w 12"/>
                  <a:gd name="T3" fmla="*/ 3 h 8"/>
                  <a:gd name="T4" fmla="*/ 12 w 12"/>
                  <a:gd name="T5" fmla="*/ 8 h 8"/>
                  <a:gd name="T6" fmla="*/ 3 w 12"/>
                  <a:gd name="T7" fmla="*/ 6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9" y="3"/>
                    </a:lnTo>
                    <a:lnTo>
                      <a:pt x="12" y="8"/>
                    </a:lnTo>
                    <a:lnTo>
                      <a:pt x="3" y="6"/>
                    </a:lnTo>
                    <a:lnTo>
                      <a:pt x="0" y="0"/>
                    </a:lnTo>
                    <a:close/>
                  </a:path>
                </a:pathLst>
              </a:custGeom>
              <a:solidFill>
                <a:srgbClr val="A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5" name="Line 1414"/>
              <p:cNvSpPr>
                <a:spLocks noChangeShapeType="1"/>
              </p:cNvSpPr>
              <p:nvPr/>
            </p:nvSpPr>
            <p:spPr bwMode="auto">
              <a:xfrm>
                <a:off x="1693" y="1848"/>
                <a:ext cx="3" cy="6"/>
              </a:xfrm>
              <a:prstGeom prst="line">
                <a:avLst/>
              </a:prstGeom>
              <a:noFill/>
              <a:ln w="0">
                <a:solidFill>
                  <a:srgbClr val="A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6" name="Freeform 1415"/>
              <p:cNvSpPr>
                <a:spLocks/>
              </p:cNvSpPr>
              <p:nvPr/>
            </p:nvSpPr>
            <p:spPr bwMode="auto">
              <a:xfrm>
                <a:off x="1702" y="1851"/>
                <a:ext cx="12" cy="8"/>
              </a:xfrm>
              <a:custGeom>
                <a:avLst/>
                <a:gdLst>
                  <a:gd name="T0" fmla="*/ 0 w 12"/>
                  <a:gd name="T1" fmla="*/ 0 h 8"/>
                  <a:gd name="T2" fmla="*/ 8 w 12"/>
                  <a:gd name="T3" fmla="*/ 3 h 8"/>
                  <a:gd name="T4" fmla="*/ 12 w 12"/>
                  <a:gd name="T5" fmla="*/ 8 h 8"/>
                  <a:gd name="T6" fmla="*/ 3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8" y="3"/>
                    </a:lnTo>
                    <a:lnTo>
                      <a:pt x="12" y="8"/>
                    </a:lnTo>
                    <a:lnTo>
                      <a:pt x="3" y="5"/>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7" name="Line 1416"/>
              <p:cNvSpPr>
                <a:spLocks noChangeShapeType="1"/>
              </p:cNvSpPr>
              <p:nvPr/>
            </p:nvSpPr>
            <p:spPr bwMode="auto">
              <a:xfrm>
                <a:off x="1702" y="1851"/>
                <a:ext cx="3" cy="5"/>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8" name="Freeform 1417"/>
              <p:cNvSpPr>
                <a:spLocks/>
              </p:cNvSpPr>
              <p:nvPr/>
            </p:nvSpPr>
            <p:spPr bwMode="auto">
              <a:xfrm>
                <a:off x="1710" y="1854"/>
                <a:ext cx="13" cy="7"/>
              </a:xfrm>
              <a:custGeom>
                <a:avLst/>
                <a:gdLst>
                  <a:gd name="T0" fmla="*/ 0 w 13"/>
                  <a:gd name="T1" fmla="*/ 0 h 7"/>
                  <a:gd name="T2" fmla="*/ 9 w 13"/>
                  <a:gd name="T3" fmla="*/ 2 h 7"/>
                  <a:gd name="T4" fmla="*/ 13 w 13"/>
                  <a:gd name="T5" fmla="*/ 7 h 7"/>
                  <a:gd name="T6" fmla="*/ 4 w 13"/>
                  <a:gd name="T7" fmla="*/ 5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9" y="2"/>
                    </a:lnTo>
                    <a:lnTo>
                      <a:pt x="13" y="7"/>
                    </a:lnTo>
                    <a:lnTo>
                      <a:pt x="4" y="5"/>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9" name="Line 1418"/>
              <p:cNvSpPr>
                <a:spLocks noChangeShapeType="1"/>
              </p:cNvSpPr>
              <p:nvPr/>
            </p:nvSpPr>
            <p:spPr bwMode="auto">
              <a:xfrm>
                <a:off x="1710" y="1854"/>
                <a:ext cx="4" cy="5"/>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0" name="Freeform 1419"/>
              <p:cNvSpPr>
                <a:spLocks/>
              </p:cNvSpPr>
              <p:nvPr/>
            </p:nvSpPr>
            <p:spPr bwMode="auto">
              <a:xfrm>
                <a:off x="1719" y="1856"/>
                <a:ext cx="13" cy="8"/>
              </a:xfrm>
              <a:custGeom>
                <a:avLst/>
                <a:gdLst>
                  <a:gd name="T0" fmla="*/ 0 w 13"/>
                  <a:gd name="T1" fmla="*/ 0 h 8"/>
                  <a:gd name="T2" fmla="*/ 10 w 13"/>
                  <a:gd name="T3" fmla="*/ 2 h 8"/>
                  <a:gd name="T4" fmla="*/ 13 w 13"/>
                  <a:gd name="T5" fmla="*/ 8 h 8"/>
                  <a:gd name="T6" fmla="*/ 4 w 13"/>
                  <a:gd name="T7" fmla="*/ 5 h 8"/>
                  <a:gd name="T8" fmla="*/ 0 w 13"/>
                  <a:gd name="T9" fmla="*/ 0 h 8"/>
                </a:gdLst>
                <a:ahLst/>
                <a:cxnLst>
                  <a:cxn ang="0">
                    <a:pos x="T0" y="T1"/>
                  </a:cxn>
                  <a:cxn ang="0">
                    <a:pos x="T2" y="T3"/>
                  </a:cxn>
                  <a:cxn ang="0">
                    <a:pos x="T4" y="T5"/>
                  </a:cxn>
                  <a:cxn ang="0">
                    <a:pos x="T6" y="T7"/>
                  </a:cxn>
                  <a:cxn ang="0">
                    <a:pos x="T8" y="T9"/>
                  </a:cxn>
                </a:cxnLst>
                <a:rect l="0" t="0" r="r" b="b"/>
                <a:pathLst>
                  <a:path w="13" h="8">
                    <a:moveTo>
                      <a:pt x="0" y="0"/>
                    </a:moveTo>
                    <a:lnTo>
                      <a:pt x="10" y="2"/>
                    </a:lnTo>
                    <a:lnTo>
                      <a:pt x="13" y="8"/>
                    </a:lnTo>
                    <a:lnTo>
                      <a:pt x="4" y="5"/>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1" name="Line 1420"/>
              <p:cNvSpPr>
                <a:spLocks noChangeShapeType="1"/>
              </p:cNvSpPr>
              <p:nvPr/>
            </p:nvSpPr>
            <p:spPr bwMode="auto">
              <a:xfrm>
                <a:off x="1719" y="1856"/>
                <a:ext cx="4" cy="5"/>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2" name="Freeform 1421"/>
              <p:cNvSpPr>
                <a:spLocks/>
              </p:cNvSpPr>
              <p:nvPr/>
            </p:nvSpPr>
            <p:spPr bwMode="auto">
              <a:xfrm>
                <a:off x="1729" y="1858"/>
                <a:ext cx="22" cy="9"/>
              </a:xfrm>
              <a:custGeom>
                <a:avLst/>
                <a:gdLst>
                  <a:gd name="T0" fmla="*/ 0 w 22"/>
                  <a:gd name="T1" fmla="*/ 0 h 9"/>
                  <a:gd name="T2" fmla="*/ 18 w 22"/>
                  <a:gd name="T3" fmla="*/ 4 h 9"/>
                  <a:gd name="T4" fmla="*/ 22 w 22"/>
                  <a:gd name="T5" fmla="*/ 9 h 9"/>
                  <a:gd name="T6" fmla="*/ 3 w 22"/>
                  <a:gd name="T7" fmla="*/ 6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18" y="4"/>
                    </a:lnTo>
                    <a:lnTo>
                      <a:pt x="22" y="9"/>
                    </a:lnTo>
                    <a:lnTo>
                      <a:pt x="3" y="6"/>
                    </a:lnTo>
                    <a:lnTo>
                      <a:pt x="0" y="0"/>
                    </a:lnTo>
                    <a:close/>
                  </a:path>
                </a:pathLst>
              </a:custGeom>
              <a:solidFill>
                <a:srgbClr val="B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3" name="Line 1422"/>
              <p:cNvSpPr>
                <a:spLocks noChangeShapeType="1"/>
              </p:cNvSpPr>
              <p:nvPr/>
            </p:nvSpPr>
            <p:spPr bwMode="auto">
              <a:xfrm>
                <a:off x="1729" y="1858"/>
                <a:ext cx="3" cy="6"/>
              </a:xfrm>
              <a:prstGeom prst="line">
                <a:avLst/>
              </a:prstGeom>
              <a:noFill/>
              <a:ln w="0">
                <a:solidFill>
                  <a:srgbClr val="B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4" name="Freeform 1423"/>
              <p:cNvSpPr>
                <a:spLocks/>
              </p:cNvSpPr>
              <p:nvPr/>
            </p:nvSpPr>
            <p:spPr bwMode="auto">
              <a:xfrm>
                <a:off x="1747" y="1862"/>
                <a:ext cx="23" cy="8"/>
              </a:xfrm>
              <a:custGeom>
                <a:avLst/>
                <a:gdLst>
                  <a:gd name="T0" fmla="*/ 0 w 23"/>
                  <a:gd name="T1" fmla="*/ 0 h 8"/>
                  <a:gd name="T2" fmla="*/ 19 w 23"/>
                  <a:gd name="T3" fmla="*/ 3 h 8"/>
                  <a:gd name="T4" fmla="*/ 23 w 23"/>
                  <a:gd name="T5" fmla="*/ 8 h 8"/>
                  <a:gd name="T6" fmla="*/ 4 w 23"/>
                  <a:gd name="T7" fmla="*/ 5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19" y="3"/>
                    </a:lnTo>
                    <a:lnTo>
                      <a:pt x="23" y="8"/>
                    </a:lnTo>
                    <a:lnTo>
                      <a:pt x="4" y="5"/>
                    </a:lnTo>
                    <a:lnTo>
                      <a:pt x="0" y="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5" name="Line 1424"/>
              <p:cNvSpPr>
                <a:spLocks noChangeShapeType="1"/>
              </p:cNvSpPr>
              <p:nvPr/>
            </p:nvSpPr>
            <p:spPr bwMode="auto">
              <a:xfrm>
                <a:off x="1747" y="1862"/>
                <a:ext cx="4" cy="5"/>
              </a:xfrm>
              <a:prstGeom prst="line">
                <a:avLst/>
              </a:prstGeom>
              <a:noFill/>
              <a:ln w="0">
                <a:solidFill>
                  <a:srgbClr val="B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6" name="Freeform 1425"/>
              <p:cNvSpPr>
                <a:spLocks/>
              </p:cNvSpPr>
              <p:nvPr/>
            </p:nvSpPr>
            <p:spPr bwMode="auto">
              <a:xfrm>
                <a:off x="1766" y="1865"/>
                <a:ext cx="23" cy="7"/>
              </a:xfrm>
              <a:custGeom>
                <a:avLst/>
                <a:gdLst>
                  <a:gd name="T0" fmla="*/ 0 w 23"/>
                  <a:gd name="T1" fmla="*/ 0 h 7"/>
                  <a:gd name="T2" fmla="*/ 20 w 23"/>
                  <a:gd name="T3" fmla="*/ 2 h 7"/>
                  <a:gd name="T4" fmla="*/ 23 w 23"/>
                  <a:gd name="T5" fmla="*/ 7 h 7"/>
                  <a:gd name="T6" fmla="*/ 4 w 23"/>
                  <a:gd name="T7" fmla="*/ 5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2"/>
                    </a:lnTo>
                    <a:lnTo>
                      <a:pt x="23" y="7"/>
                    </a:lnTo>
                    <a:lnTo>
                      <a:pt x="4" y="5"/>
                    </a:lnTo>
                    <a:lnTo>
                      <a:pt x="0" y="0"/>
                    </a:lnTo>
                    <a:close/>
                  </a:path>
                </a:pathLst>
              </a:custGeom>
              <a:solidFill>
                <a:srgbClr val="B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7" name="Line 1426"/>
              <p:cNvSpPr>
                <a:spLocks noChangeShapeType="1"/>
              </p:cNvSpPr>
              <p:nvPr/>
            </p:nvSpPr>
            <p:spPr bwMode="auto">
              <a:xfrm>
                <a:off x="1766" y="1865"/>
                <a:ext cx="4" cy="5"/>
              </a:xfrm>
              <a:prstGeom prst="line">
                <a:avLst/>
              </a:prstGeom>
              <a:noFill/>
              <a:ln w="0">
                <a:solidFill>
                  <a:srgbClr val="B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8" name="Freeform 1427"/>
              <p:cNvSpPr>
                <a:spLocks/>
              </p:cNvSpPr>
              <p:nvPr/>
            </p:nvSpPr>
            <p:spPr bwMode="auto">
              <a:xfrm>
                <a:off x="1786" y="1867"/>
                <a:ext cx="22" cy="7"/>
              </a:xfrm>
              <a:custGeom>
                <a:avLst/>
                <a:gdLst>
                  <a:gd name="T0" fmla="*/ 0 w 22"/>
                  <a:gd name="T1" fmla="*/ 0 h 7"/>
                  <a:gd name="T2" fmla="*/ 19 w 22"/>
                  <a:gd name="T3" fmla="*/ 1 h 7"/>
                  <a:gd name="T4" fmla="*/ 22 w 22"/>
                  <a:gd name="T5" fmla="*/ 7 h 7"/>
                  <a:gd name="T6" fmla="*/ 3 w 22"/>
                  <a:gd name="T7" fmla="*/ 5 h 7"/>
                  <a:gd name="T8" fmla="*/ 0 w 22"/>
                  <a:gd name="T9" fmla="*/ 0 h 7"/>
                </a:gdLst>
                <a:ahLst/>
                <a:cxnLst>
                  <a:cxn ang="0">
                    <a:pos x="T0" y="T1"/>
                  </a:cxn>
                  <a:cxn ang="0">
                    <a:pos x="T2" y="T3"/>
                  </a:cxn>
                  <a:cxn ang="0">
                    <a:pos x="T4" y="T5"/>
                  </a:cxn>
                  <a:cxn ang="0">
                    <a:pos x="T6" y="T7"/>
                  </a:cxn>
                  <a:cxn ang="0">
                    <a:pos x="T8" y="T9"/>
                  </a:cxn>
                </a:cxnLst>
                <a:rect l="0" t="0" r="r" b="b"/>
                <a:pathLst>
                  <a:path w="22" h="7">
                    <a:moveTo>
                      <a:pt x="0" y="0"/>
                    </a:moveTo>
                    <a:lnTo>
                      <a:pt x="19" y="1"/>
                    </a:lnTo>
                    <a:lnTo>
                      <a:pt x="22" y="7"/>
                    </a:lnTo>
                    <a:lnTo>
                      <a:pt x="3" y="5"/>
                    </a:lnTo>
                    <a:lnTo>
                      <a:pt x="0" y="0"/>
                    </a:lnTo>
                    <a:close/>
                  </a:path>
                </a:pathLst>
              </a:custGeom>
              <a:solidFill>
                <a:srgbClr val="C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9" name="Line 1428"/>
              <p:cNvSpPr>
                <a:spLocks noChangeShapeType="1"/>
              </p:cNvSpPr>
              <p:nvPr/>
            </p:nvSpPr>
            <p:spPr bwMode="auto">
              <a:xfrm>
                <a:off x="1786" y="1867"/>
                <a:ext cx="3" cy="5"/>
              </a:xfrm>
              <a:prstGeom prst="line">
                <a:avLst/>
              </a:prstGeom>
              <a:noFill/>
              <a:ln w="0">
                <a:solidFill>
                  <a:srgbClr val="C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0" name="Freeform 1429"/>
              <p:cNvSpPr>
                <a:spLocks/>
              </p:cNvSpPr>
              <p:nvPr/>
            </p:nvSpPr>
            <p:spPr bwMode="auto">
              <a:xfrm>
                <a:off x="1805" y="1868"/>
                <a:ext cx="23" cy="7"/>
              </a:xfrm>
              <a:custGeom>
                <a:avLst/>
                <a:gdLst>
                  <a:gd name="T0" fmla="*/ 0 w 23"/>
                  <a:gd name="T1" fmla="*/ 0 h 7"/>
                  <a:gd name="T2" fmla="*/ 20 w 23"/>
                  <a:gd name="T3" fmla="*/ 1 h 7"/>
                  <a:gd name="T4" fmla="*/ 23 w 23"/>
                  <a:gd name="T5" fmla="*/ 7 h 7"/>
                  <a:gd name="T6" fmla="*/ 3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3" y="6"/>
                    </a:lnTo>
                    <a:lnTo>
                      <a:pt x="0" y="0"/>
                    </a:lnTo>
                    <a:close/>
                  </a:path>
                </a:pathLst>
              </a:custGeom>
              <a:solidFill>
                <a:srgbClr val="C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1" name="Line 1430"/>
              <p:cNvSpPr>
                <a:spLocks noChangeShapeType="1"/>
              </p:cNvSpPr>
              <p:nvPr/>
            </p:nvSpPr>
            <p:spPr bwMode="auto">
              <a:xfrm>
                <a:off x="1805" y="1868"/>
                <a:ext cx="3" cy="6"/>
              </a:xfrm>
              <a:prstGeom prst="line">
                <a:avLst/>
              </a:prstGeom>
              <a:noFill/>
              <a:ln w="0">
                <a:solidFill>
                  <a:srgbClr val="C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2" name="Freeform 1431"/>
              <p:cNvSpPr>
                <a:spLocks/>
              </p:cNvSpPr>
              <p:nvPr/>
            </p:nvSpPr>
            <p:spPr bwMode="auto">
              <a:xfrm>
                <a:off x="1825" y="1869"/>
                <a:ext cx="23" cy="6"/>
              </a:xfrm>
              <a:custGeom>
                <a:avLst/>
                <a:gdLst>
                  <a:gd name="T0" fmla="*/ 0 w 23"/>
                  <a:gd name="T1" fmla="*/ 0 h 6"/>
                  <a:gd name="T2" fmla="*/ 19 w 23"/>
                  <a:gd name="T3" fmla="*/ 1 h 6"/>
                  <a:gd name="T4" fmla="*/ 23 w 23"/>
                  <a:gd name="T5" fmla="*/ 6 h 6"/>
                  <a:gd name="T6" fmla="*/ 3 w 23"/>
                  <a:gd name="T7" fmla="*/ 6 h 6"/>
                  <a:gd name="T8" fmla="*/ 0 w 23"/>
                  <a:gd name="T9" fmla="*/ 0 h 6"/>
                </a:gdLst>
                <a:ahLst/>
                <a:cxnLst>
                  <a:cxn ang="0">
                    <a:pos x="T0" y="T1"/>
                  </a:cxn>
                  <a:cxn ang="0">
                    <a:pos x="T2" y="T3"/>
                  </a:cxn>
                  <a:cxn ang="0">
                    <a:pos x="T4" y="T5"/>
                  </a:cxn>
                  <a:cxn ang="0">
                    <a:pos x="T6" y="T7"/>
                  </a:cxn>
                  <a:cxn ang="0">
                    <a:pos x="T8" y="T9"/>
                  </a:cxn>
                </a:cxnLst>
                <a:rect l="0" t="0" r="r" b="b"/>
                <a:pathLst>
                  <a:path w="23" h="6">
                    <a:moveTo>
                      <a:pt x="0" y="0"/>
                    </a:moveTo>
                    <a:lnTo>
                      <a:pt x="19" y="1"/>
                    </a:lnTo>
                    <a:lnTo>
                      <a:pt x="23" y="6"/>
                    </a:lnTo>
                    <a:lnTo>
                      <a:pt x="3" y="6"/>
                    </a:lnTo>
                    <a:lnTo>
                      <a:pt x="0" y="0"/>
                    </a:lnTo>
                    <a:close/>
                  </a:path>
                </a:pathLst>
              </a:custGeom>
              <a:solidFill>
                <a:srgbClr val="C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3" name="Line 1432"/>
              <p:cNvSpPr>
                <a:spLocks noChangeShapeType="1"/>
              </p:cNvSpPr>
              <p:nvPr/>
            </p:nvSpPr>
            <p:spPr bwMode="auto">
              <a:xfrm>
                <a:off x="1825" y="1869"/>
                <a:ext cx="3" cy="6"/>
              </a:xfrm>
              <a:prstGeom prst="line">
                <a:avLst/>
              </a:prstGeom>
              <a:noFill/>
              <a:ln w="0">
                <a:solidFill>
                  <a:srgbClr val="C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4" name="Freeform 1433"/>
              <p:cNvSpPr>
                <a:spLocks/>
              </p:cNvSpPr>
              <p:nvPr/>
            </p:nvSpPr>
            <p:spPr bwMode="auto">
              <a:xfrm>
                <a:off x="1844" y="1870"/>
                <a:ext cx="23" cy="5"/>
              </a:xfrm>
              <a:custGeom>
                <a:avLst/>
                <a:gdLst>
                  <a:gd name="T0" fmla="*/ 0 w 23"/>
                  <a:gd name="T1" fmla="*/ 0 h 5"/>
                  <a:gd name="T2" fmla="*/ 20 w 23"/>
                  <a:gd name="T3" fmla="*/ 0 h 5"/>
                  <a:gd name="T4" fmla="*/ 23 w 23"/>
                  <a:gd name="T5" fmla="*/ 5 h 5"/>
                  <a:gd name="T6" fmla="*/ 4 w 23"/>
                  <a:gd name="T7" fmla="*/ 5 h 5"/>
                  <a:gd name="T8" fmla="*/ 0 w 23"/>
                  <a:gd name="T9" fmla="*/ 0 h 5"/>
                </a:gdLst>
                <a:ahLst/>
                <a:cxnLst>
                  <a:cxn ang="0">
                    <a:pos x="T0" y="T1"/>
                  </a:cxn>
                  <a:cxn ang="0">
                    <a:pos x="T2" y="T3"/>
                  </a:cxn>
                  <a:cxn ang="0">
                    <a:pos x="T4" y="T5"/>
                  </a:cxn>
                  <a:cxn ang="0">
                    <a:pos x="T6" y="T7"/>
                  </a:cxn>
                  <a:cxn ang="0">
                    <a:pos x="T8" y="T9"/>
                  </a:cxn>
                </a:cxnLst>
                <a:rect l="0" t="0" r="r" b="b"/>
                <a:pathLst>
                  <a:path w="23" h="5">
                    <a:moveTo>
                      <a:pt x="0" y="0"/>
                    </a:moveTo>
                    <a:lnTo>
                      <a:pt x="20" y="0"/>
                    </a:lnTo>
                    <a:lnTo>
                      <a:pt x="23" y="5"/>
                    </a:lnTo>
                    <a:lnTo>
                      <a:pt x="4" y="5"/>
                    </a:lnTo>
                    <a:lnTo>
                      <a:pt x="0" y="0"/>
                    </a:lnTo>
                    <a:close/>
                  </a:path>
                </a:pathLst>
              </a:custGeom>
              <a:solidFill>
                <a:srgbClr val="C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5" name="Line 1434"/>
              <p:cNvSpPr>
                <a:spLocks noChangeShapeType="1"/>
              </p:cNvSpPr>
              <p:nvPr/>
            </p:nvSpPr>
            <p:spPr bwMode="auto">
              <a:xfrm>
                <a:off x="1844" y="1870"/>
                <a:ext cx="4" cy="5"/>
              </a:xfrm>
              <a:prstGeom prst="line">
                <a:avLst/>
              </a:prstGeom>
              <a:noFill/>
              <a:ln w="0">
                <a:solidFill>
                  <a:srgbClr val="C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6" name="Freeform 1435"/>
              <p:cNvSpPr>
                <a:spLocks/>
              </p:cNvSpPr>
              <p:nvPr/>
            </p:nvSpPr>
            <p:spPr bwMode="auto">
              <a:xfrm>
                <a:off x="1864" y="1869"/>
                <a:ext cx="23" cy="6"/>
              </a:xfrm>
              <a:custGeom>
                <a:avLst/>
                <a:gdLst>
                  <a:gd name="T0" fmla="*/ 0 w 23"/>
                  <a:gd name="T1" fmla="*/ 1 h 6"/>
                  <a:gd name="T2" fmla="*/ 20 w 23"/>
                  <a:gd name="T3" fmla="*/ 0 h 6"/>
                  <a:gd name="T4" fmla="*/ 23 w 23"/>
                  <a:gd name="T5" fmla="*/ 6 h 6"/>
                  <a:gd name="T6" fmla="*/ 3 w 23"/>
                  <a:gd name="T7" fmla="*/ 6 h 6"/>
                  <a:gd name="T8" fmla="*/ 0 w 23"/>
                  <a:gd name="T9" fmla="*/ 1 h 6"/>
                </a:gdLst>
                <a:ahLst/>
                <a:cxnLst>
                  <a:cxn ang="0">
                    <a:pos x="T0" y="T1"/>
                  </a:cxn>
                  <a:cxn ang="0">
                    <a:pos x="T2" y="T3"/>
                  </a:cxn>
                  <a:cxn ang="0">
                    <a:pos x="T4" y="T5"/>
                  </a:cxn>
                  <a:cxn ang="0">
                    <a:pos x="T6" y="T7"/>
                  </a:cxn>
                  <a:cxn ang="0">
                    <a:pos x="T8" y="T9"/>
                  </a:cxn>
                </a:cxnLst>
                <a:rect l="0" t="0" r="r" b="b"/>
                <a:pathLst>
                  <a:path w="23" h="6">
                    <a:moveTo>
                      <a:pt x="0" y="1"/>
                    </a:moveTo>
                    <a:lnTo>
                      <a:pt x="20" y="0"/>
                    </a:lnTo>
                    <a:lnTo>
                      <a:pt x="23" y="6"/>
                    </a:lnTo>
                    <a:lnTo>
                      <a:pt x="3" y="6"/>
                    </a:lnTo>
                    <a:lnTo>
                      <a:pt x="0" y="1"/>
                    </a:lnTo>
                    <a:close/>
                  </a:path>
                </a:pathLst>
              </a:custGeom>
              <a:solidFill>
                <a:srgbClr val="D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7" name="Line 1436"/>
              <p:cNvSpPr>
                <a:spLocks noChangeShapeType="1"/>
              </p:cNvSpPr>
              <p:nvPr/>
            </p:nvSpPr>
            <p:spPr bwMode="auto">
              <a:xfrm>
                <a:off x="1864" y="1870"/>
                <a:ext cx="3" cy="5"/>
              </a:xfrm>
              <a:prstGeom prst="line">
                <a:avLst/>
              </a:prstGeom>
              <a:noFill/>
              <a:ln w="0">
                <a:solidFill>
                  <a:srgbClr val="D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8" name="Freeform 1437"/>
              <p:cNvSpPr>
                <a:spLocks/>
              </p:cNvSpPr>
              <p:nvPr/>
            </p:nvSpPr>
            <p:spPr bwMode="auto">
              <a:xfrm>
                <a:off x="1884" y="1869"/>
                <a:ext cx="22" cy="6"/>
              </a:xfrm>
              <a:custGeom>
                <a:avLst/>
                <a:gdLst>
                  <a:gd name="T0" fmla="*/ 0 w 22"/>
                  <a:gd name="T1" fmla="*/ 0 h 6"/>
                  <a:gd name="T2" fmla="*/ 19 w 22"/>
                  <a:gd name="T3" fmla="*/ 0 h 6"/>
                  <a:gd name="T4" fmla="*/ 22 w 22"/>
                  <a:gd name="T5" fmla="*/ 5 h 6"/>
                  <a:gd name="T6" fmla="*/ 3 w 22"/>
                  <a:gd name="T7" fmla="*/ 6 h 6"/>
                  <a:gd name="T8" fmla="*/ 0 w 22"/>
                  <a:gd name="T9" fmla="*/ 0 h 6"/>
                </a:gdLst>
                <a:ahLst/>
                <a:cxnLst>
                  <a:cxn ang="0">
                    <a:pos x="T0" y="T1"/>
                  </a:cxn>
                  <a:cxn ang="0">
                    <a:pos x="T2" y="T3"/>
                  </a:cxn>
                  <a:cxn ang="0">
                    <a:pos x="T4" y="T5"/>
                  </a:cxn>
                  <a:cxn ang="0">
                    <a:pos x="T6" y="T7"/>
                  </a:cxn>
                  <a:cxn ang="0">
                    <a:pos x="T8" y="T9"/>
                  </a:cxn>
                </a:cxnLst>
                <a:rect l="0" t="0" r="r" b="b"/>
                <a:pathLst>
                  <a:path w="22" h="6">
                    <a:moveTo>
                      <a:pt x="0" y="0"/>
                    </a:moveTo>
                    <a:lnTo>
                      <a:pt x="19" y="0"/>
                    </a:lnTo>
                    <a:lnTo>
                      <a:pt x="22" y="5"/>
                    </a:lnTo>
                    <a:lnTo>
                      <a:pt x="3" y="6"/>
                    </a:lnTo>
                    <a:lnTo>
                      <a:pt x="0" y="0"/>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9" name="Line 1438"/>
              <p:cNvSpPr>
                <a:spLocks noChangeShapeType="1"/>
              </p:cNvSpPr>
              <p:nvPr/>
            </p:nvSpPr>
            <p:spPr bwMode="auto">
              <a:xfrm>
                <a:off x="1884" y="1869"/>
                <a:ext cx="3" cy="6"/>
              </a:xfrm>
              <a:prstGeom prst="line">
                <a:avLst/>
              </a:prstGeom>
              <a:noFill/>
              <a:ln w="0">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0" name="Freeform 1439"/>
              <p:cNvSpPr>
                <a:spLocks/>
              </p:cNvSpPr>
              <p:nvPr/>
            </p:nvSpPr>
            <p:spPr bwMode="auto">
              <a:xfrm>
                <a:off x="1903" y="1867"/>
                <a:ext cx="22" cy="7"/>
              </a:xfrm>
              <a:custGeom>
                <a:avLst/>
                <a:gdLst>
                  <a:gd name="T0" fmla="*/ 0 w 22"/>
                  <a:gd name="T1" fmla="*/ 2 h 7"/>
                  <a:gd name="T2" fmla="*/ 19 w 22"/>
                  <a:gd name="T3" fmla="*/ 0 h 7"/>
                  <a:gd name="T4" fmla="*/ 22 w 22"/>
                  <a:gd name="T5" fmla="*/ 6 h 7"/>
                  <a:gd name="T6" fmla="*/ 3 w 22"/>
                  <a:gd name="T7" fmla="*/ 7 h 7"/>
                  <a:gd name="T8" fmla="*/ 0 w 22"/>
                  <a:gd name="T9" fmla="*/ 2 h 7"/>
                </a:gdLst>
                <a:ahLst/>
                <a:cxnLst>
                  <a:cxn ang="0">
                    <a:pos x="T0" y="T1"/>
                  </a:cxn>
                  <a:cxn ang="0">
                    <a:pos x="T2" y="T3"/>
                  </a:cxn>
                  <a:cxn ang="0">
                    <a:pos x="T4" y="T5"/>
                  </a:cxn>
                  <a:cxn ang="0">
                    <a:pos x="T6" y="T7"/>
                  </a:cxn>
                  <a:cxn ang="0">
                    <a:pos x="T8" y="T9"/>
                  </a:cxn>
                </a:cxnLst>
                <a:rect l="0" t="0" r="r" b="b"/>
                <a:pathLst>
                  <a:path w="22" h="7">
                    <a:moveTo>
                      <a:pt x="0" y="2"/>
                    </a:moveTo>
                    <a:lnTo>
                      <a:pt x="19" y="0"/>
                    </a:lnTo>
                    <a:lnTo>
                      <a:pt x="22" y="6"/>
                    </a:lnTo>
                    <a:lnTo>
                      <a:pt x="3" y="7"/>
                    </a:lnTo>
                    <a:lnTo>
                      <a:pt x="0" y="2"/>
                    </a:lnTo>
                    <a:close/>
                  </a:path>
                </a:pathLst>
              </a:custGeom>
              <a:solidFill>
                <a:srgbClr val="D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1" name="Line 1440"/>
              <p:cNvSpPr>
                <a:spLocks noChangeShapeType="1"/>
              </p:cNvSpPr>
              <p:nvPr/>
            </p:nvSpPr>
            <p:spPr bwMode="auto">
              <a:xfrm>
                <a:off x="1903" y="1869"/>
                <a:ext cx="3" cy="5"/>
              </a:xfrm>
              <a:prstGeom prst="line">
                <a:avLst/>
              </a:prstGeom>
              <a:noFill/>
              <a:ln w="0">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2" name="Freeform 1441"/>
              <p:cNvSpPr>
                <a:spLocks/>
              </p:cNvSpPr>
              <p:nvPr/>
            </p:nvSpPr>
            <p:spPr bwMode="auto">
              <a:xfrm>
                <a:off x="1922" y="1866"/>
                <a:ext cx="23" cy="7"/>
              </a:xfrm>
              <a:custGeom>
                <a:avLst/>
                <a:gdLst>
                  <a:gd name="T0" fmla="*/ 0 w 23"/>
                  <a:gd name="T1" fmla="*/ 1 h 7"/>
                  <a:gd name="T2" fmla="*/ 19 w 23"/>
                  <a:gd name="T3" fmla="*/ 0 h 7"/>
                  <a:gd name="T4" fmla="*/ 23 w 23"/>
                  <a:gd name="T5" fmla="*/ 6 h 7"/>
                  <a:gd name="T6" fmla="*/ 3 w 23"/>
                  <a:gd name="T7" fmla="*/ 7 h 7"/>
                  <a:gd name="T8" fmla="*/ 0 w 23"/>
                  <a:gd name="T9" fmla="*/ 1 h 7"/>
                </a:gdLst>
                <a:ahLst/>
                <a:cxnLst>
                  <a:cxn ang="0">
                    <a:pos x="T0" y="T1"/>
                  </a:cxn>
                  <a:cxn ang="0">
                    <a:pos x="T2" y="T3"/>
                  </a:cxn>
                  <a:cxn ang="0">
                    <a:pos x="T4" y="T5"/>
                  </a:cxn>
                  <a:cxn ang="0">
                    <a:pos x="T6" y="T7"/>
                  </a:cxn>
                  <a:cxn ang="0">
                    <a:pos x="T8" y="T9"/>
                  </a:cxn>
                </a:cxnLst>
                <a:rect l="0" t="0" r="r" b="b"/>
                <a:pathLst>
                  <a:path w="23" h="7">
                    <a:moveTo>
                      <a:pt x="0" y="1"/>
                    </a:moveTo>
                    <a:lnTo>
                      <a:pt x="19" y="0"/>
                    </a:lnTo>
                    <a:lnTo>
                      <a:pt x="23" y="6"/>
                    </a:lnTo>
                    <a:lnTo>
                      <a:pt x="3" y="7"/>
                    </a:lnTo>
                    <a:lnTo>
                      <a:pt x="0" y="1"/>
                    </a:lnTo>
                    <a:close/>
                  </a:path>
                </a:pathLst>
              </a:custGeom>
              <a:solidFill>
                <a:srgbClr val="D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3" name="Line 1442"/>
              <p:cNvSpPr>
                <a:spLocks noChangeShapeType="1"/>
              </p:cNvSpPr>
              <p:nvPr/>
            </p:nvSpPr>
            <p:spPr bwMode="auto">
              <a:xfrm>
                <a:off x="1922" y="1867"/>
                <a:ext cx="3" cy="6"/>
              </a:xfrm>
              <a:prstGeom prst="line">
                <a:avLst/>
              </a:prstGeom>
              <a:noFill/>
              <a:ln w="0">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4" name="Freeform 1443"/>
              <p:cNvSpPr>
                <a:spLocks/>
              </p:cNvSpPr>
              <p:nvPr/>
            </p:nvSpPr>
            <p:spPr bwMode="auto">
              <a:xfrm>
                <a:off x="1941" y="1864"/>
                <a:ext cx="22" cy="8"/>
              </a:xfrm>
              <a:custGeom>
                <a:avLst/>
                <a:gdLst>
                  <a:gd name="T0" fmla="*/ 0 w 22"/>
                  <a:gd name="T1" fmla="*/ 2 h 8"/>
                  <a:gd name="T2" fmla="*/ 19 w 22"/>
                  <a:gd name="T3" fmla="*/ 0 h 8"/>
                  <a:gd name="T4" fmla="*/ 22 w 22"/>
                  <a:gd name="T5" fmla="*/ 6 h 8"/>
                  <a:gd name="T6" fmla="*/ 4 w 22"/>
                  <a:gd name="T7" fmla="*/ 8 h 8"/>
                  <a:gd name="T8" fmla="*/ 0 w 22"/>
                  <a:gd name="T9" fmla="*/ 2 h 8"/>
                </a:gdLst>
                <a:ahLst/>
                <a:cxnLst>
                  <a:cxn ang="0">
                    <a:pos x="T0" y="T1"/>
                  </a:cxn>
                  <a:cxn ang="0">
                    <a:pos x="T2" y="T3"/>
                  </a:cxn>
                  <a:cxn ang="0">
                    <a:pos x="T4" y="T5"/>
                  </a:cxn>
                  <a:cxn ang="0">
                    <a:pos x="T6" y="T7"/>
                  </a:cxn>
                  <a:cxn ang="0">
                    <a:pos x="T8" y="T9"/>
                  </a:cxn>
                </a:cxnLst>
                <a:rect l="0" t="0" r="r" b="b"/>
                <a:pathLst>
                  <a:path w="22" h="8">
                    <a:moveTo>
                      <a:pt x="0" y="2"/>
                    </a:moveTo>
                    <a:lnTo>
                      <a:pt x="19" y="0"/>
                    </a:lnTo>
                    <a:lnTo>
                      <a:pt x="22" y="6"/>
                    </a:lnTo>
                    <a:lnTo>
                      <a:pt x="4" y="8"/>
                    </a:lnTo>
                    <a:lnTo>
                      <a:pt x="0" y="2"/>
                    </a:lnTo>
                    <a:close/>
                  </a:path>
                </a:pathLst>
              </a:custGeom>
              <a:solidFill>
                <a:srgbClr val="D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5" name="Line 1444"/>
              <p:cNvSpPr>
                <a:spLocks noChangeShapeType="1"/>
              </p:cNvSpPr>
              <p:nvPr/>
            </p:nvSpPr>
            <p:spPr bwMode="auto">
              <a:xfrm>
                <a:off x="1941" y="1866"/>
                <a:ext cx="4" cy="6"/>
              </a:xfrm>
              <a:prstGeom prst="line">
                <a:avLst/>
              </a:prstGeom>
              <a:noFill/>
              <a:ln w="0">
                <a:solidFill>
                  <a:srgbClr val="D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6" name="Freeform 1445"/>
              <p:cNvSpPr>
                <a:spLocks/>
              </p:cNvSpPr>
              <p:nvPr/>
            </p:nvSpPr>
            <p:spPr bwMode="auto">
              <a:xfrm>
                <a:off x="1960" y="1863"/>
                <a:ext cx="14" cy="7"/>
              </a:xfrm>
              <a:custGeom>
                <a:avLst/>
                <a:gdLst>
                  <a:gd name="T0" fmla="*/ 0 w 14"/>
                  <a:gd name="T1" fmla="*/ 1 h 7"/>
                  <a:gd name="T2" fmla="*/ 11 w 14"/>
                  <a:gd name="T3" fmla="*/ 0 h 7"/>
                  <a:gd name="T4" fmla="*/ 14 w 14"/>
                  <a:gd name="T5" fmla="*/ 6 h 7"/>
                  <a:gd name="T6" fmla="*/ 3 w 14"/>
                  <a:gd name="T7" fmla="*/ 7 h 7"/>
                  <a:gd name="T8" fmla="*/ 0 w 14"/>
                  <a:gd name="T9" fmla="*/ 1 h 7"/>
                </a:gdLst>
                <a:ahLst/>
                <a:cxnLst>
                  <a:cxn ang="0">
                    <a:pos x="T0" y="T1"/>
                  </a:cxn>
                  <a:cxn ang="0">
                    <a:pos x="T2" y="T3"/>
                  </a:cxn>
                  <a:cxn ang="0">
                    <a:pos x="T4" y="T5"/>
                  </a:cxn>
                  <a:cxn ang="0">
                    <a:pos x="T6" y="T7"/>
                  </a:cxn>
                  <a:cxn ang="0">
                    <a:pos x="T8" y="T9"/>
                  </a:cxn>
                </a:cxnLst>
                <a:rect l="0" t="0" r="r" b="b"/>
                <a:pathLst>
                  <a:path w="14" h="7">
                    <a:moveTo>
                      <a:pt x="0" y="1"/>
                    </a:moveTo>
                    <a:lnTo>
                      <a:pt x="11" y="0"/>
                    </a:lnTo>
                    <a:lnTo>
                      <a:pt x="14" y="6"/>
                    </a:lnTo>
                    <a:lnTo>
                      <a:pt x="3" y="7"/>
                    </a:lnTo>
                    <a:lnTo>
                      <a:pt x="0" y="1"/>
                    </a:lnTo>
                    <a:close/>
                  </a:path>
                </a:pathLst>
              </a:custGeom>
              <a:solidFill>
                <a:srgbClr val="D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7" name="Line 1446"/>
              <p:cNvSpPr>
                <a:spLocks noChangeShapeType="1"/>
              </p:cNvSpPr>
              <p:nvPr/>
            </p:nvSpPr>
            <p:spPr bwMode="auto">
              <a:xfrm>
                <a:off x="1960" y="1864"/>
                <a:ext cx="3" cy="6"/>
              </a:xfrm>
              <a:prstGeom prst="line">
                <a:avLst/>
              </a:prstGeom>
              <a:noFill/>
              <a:ln w="0">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8" name="Freeform 1447"/>
              <p:cNvSpPr>
                <a:spLocks/>
              </p:cNvSpPr>
              <p:nvPr/>
            </p:nvSpPr>
            <p:spPr bwMode="auto">
              <a:xfrm>
                <a:off x="1971" y="1862"/>
                <a:ext cx="13" cy="7"/>
              </a:xfrm>
              <a:custGeom>
                <a:avLst/>
                <a:gdLst>
                  <a:gd name="T0" fmla="*/ 0 w 13"/>
                  <a:gd name="T1" fmla="*/ 1 h 7"/>
                  <a:gd name="T2" fmla="*/ 9 w 13"/>
                  <a:gd name="T3" fmla="*/ 0 h 7"/>
                  <a:gd name="T4" fmla="*/ 13 w 13"/>
                  <a:gd name="T5" fmla="*/ 5 h 7"/>
                  <a:gd name="T6" fmla="*/ 3 w 13"/>
                  <a:gd name="T7" fmla="*/ 7 h 7"/>
                  <a:gd name="T8" fmla="*/ 0 w 13"/>
                  <a:gd name="T9" fmla="*/ 1 h 7"/>
                </a:gdLst>
                <a:ahLst/>
                <a:cxnLst>
                  <a:cxn ang="0">
                    <a:pos x="T0" y="T1"/>
                  </a:cxn>
                  <a:cxn ang="0">
                    <a:pos x="T2" y="T3"/>
                  </a:cxn>
                  <a:cxn ang="0">
                    <a:pos x="T4" y="T5"/>
                  </a:cxn>
                  <a:cxn ang="0">
                    <a:pos x="T6" y="T7"/>
                  </a:cxn>
                  <a:cxn ang="0">
                    <a:pos x="T8" y="T9"/>
                  </a:cxn>
                </a:cxnLst>
                <a:rect l="0" t="0" r="r" b="b"/>
                <a:pathLst>
                  <a:path w="13" h="7">
                    <a:moveTo>
                      <a:pt x="0" y="1"/>
                    </a:moveTo>
                    <a:lnTo>
                      <a:pt x="9" y="0"/>
                    </a:lnTo>
                    <a:lnTo>
                      <a:pt x="13" y="5"/>
                    </a:lnTo>
                    <a:lnTo>
                      <a:pt x="3" y="7"/>
                    </a:lnTo>
                    <a:lnTo>
                      <a:pt x="0" y="1"/>
                    </a:lnTo>
                    <a:close/>
                  </a:path>
                </a:pathLst>
              </a:custGeom>
              <a:solidFill>
                <a:srgbClr val="E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9" name="Line 1448"/>
              <p:cNvSpPr>
                <a:spLocks noChangeShapeType="1"/>
              </p:cNvSpPr>
              <p:nvPr/>
            </p:nvSpPr>
            <p:spPr bwMode="auto">
              <a:xfrm>
                <a:off x="1971" y="1863"/>
                <a:ext cx="3" cy="6"/>
              </a:xfrm>
              <a:prstGeom prst="line">
                <a:avLst/>
              </a:prstGeom>
              <a:noFill/>
              <a:ln w="0">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0" name="Freeform 1449"/>
              <p:cNvSpPr>
                <a:spLocks/>
              </p:cNvSpPr>
              <p:nvPr/>
            </p:nvSpPr>
            <p:spPr bwMode="auto">
              <a:xfrm>
                <a:off x="1980" y="1860"/>
                <a:ext cx="14" cy="7"/>
              </a:xfrm>
              <a:custGeom>
                <a:avLst/>
                <a:gdLst>
                  <a:gd name="T0" fmla="*/ 0 w 14"/>
                  <a:gd name="T1" fmla="*/ 2 h 7"/>
                  <a:gd name="T2" fmla="*/ 11 w 14"/>
                  <a:gd name="T3" fmla="*/ 0 h 7"/>
                  <a:gd name="T4" fmla="*/ 14 w 14"/>
                  <a:gd name="T5" fmla="*/ 6 h 7"/>
                  <a:gd name="T6" fmla="*/ 4 w 14"/>
                  <a:gd name="T7" fmla="*/ 7 h 7"/>
                  <a:gd name="T8" fmla="*/ 0 w 14"/>
                  <a:gd name="T9" fmla="*/ 2 h 7"/>
                </a:gdLst>
                <a:ahLst/>
                <a:cxnLst>
                  <a:cxn ang="0">
                    <a:pos x="T0" y="T1"/>
                  </a:cxn>
                  <a:cxn ang="0">
                    <a:pos x="T2" y="T3"/>
                  </a:cxn>
                  <a:cxn ang="0">
                    <a:pos x="T4" y="T5"/>
                  </a:cxn>
                  <a:cxn ang="0">
                    <a:pos x="T6" y="T7"/>
                  </a:cxn>
                  <a:cxn ang="0">
                    <a:pos x="T8" y="T9"/>
                  </a:cxn>
                </a:cxnLst>
                <a:rect l="0" t="0" r="r" b="b"/>
                <a:pathLst>
                  <a:path w="14" h="7">
                    <a:moveTo>
                      <a:pt x="0" y="2"/>
                    </a:moveTo>
                    <a:lnTo>
                      <a:pt x="11" y="0"/>
                    </a:lnTo>
                    <a:lnTo>
                      <a:pt x="14" y="6"/>
                    </a:lnTo>
                    <a:lnTo>
                      <a:pt x="4" y="7"/>
                    </a:lnTo>
                    <a:lnTo>
                      <a:pt x="0" y="2"/>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1" name="Line 1450"/>
              <p:cNvSpPr>
                <a:spLocks noChangeShapeType="1"/>
              </p:cNvSpPr>
              <p:nvPr/>
            </p:nvSpPr>
            <p:spPr bwMode="auto">
              <a:xfrm>
                <a:off x="1980" y="1862"/>
                <a:ext cx="4" cy="5"/>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2" name="Freeform 1451"/>
              <p:cNvSpPr>
                <a:spLocks/>
              </p:cNvSpPr>
              <p:nvPr/>
            </p:nvSpPr>
            <p:spPr bwMode="auto">
              <a:xfrm>
                <a:off x="1991" y="1858"/>
                <a:ext cx="13" cy="8"/>
              </a:xfrm>
              <a:custGeom>
                <a:avLst/>
                <a:gdLst>
                  <a:gd name="T0" fmla="*/ 0 w 13"/>
                  <a:gd name="T1" fmla="*/ 2 h 8"/>
                  <a:gd name="T2" fmla="*/ 10 w 13"/>
                  <a:gd name="T3" fmla="*/ 0 h 8"/>
                  <a:gd name="T4" fmla="*/ 13 w 13"/>
                  <a:gd name="T5" fmla="*/ 5 h 8"/>
                  <a:gd name="T6" fmla="*/ 3 w 13"/>
                  <a:gd name="T7" fmla="*/ 8 h 8"/>
                  <a:gd name="T8" fmla="*/ 0 w 13"/>
                  <a:gd name="T9" fmla="*/ 2 h 8"/>
                </a:gdLst>
                <a:ahLst/>
                <a:cxnLst>
                  <a:cxn ang="0">
                    <a:pos x="T0" y="T1"/>
                  </a:cxn>
                  <a:cxn ang="0">
                    <a:pos x="T2" y="T3"/>
                  </a:cxn>
                  <a:cxn ang="0">
                    <a:pos x="T4" y="T5"/>
                  </a:cxn>
                  <a:cxn ang="0">
                    <a:pos x="T6" y="T7"/>
                  </a:cxn>
                  <a:cxn ang="0">
                    <a:pos x="T8" y="T9"/>
                  </a:cxn>
                </a:cxnLst>
                <a:rect l="0" t="0" r="r" b="b"/>
                <a:pathLst>
                  <a:path w="13" h="8">
                    <a:moveTo>
                      <a:pt x="0" y="2"/>
                    </a:moveTo>
                    <a:lnTo>
                      <a:pt x="10" y="0"/>
                    </a:lnTo>
                    <a:lnTo>
                      <a:pt x="13" y="5"/>
                    </a:lnTo>
                    <a:lnTo>
                      <a:pt x="3" y="8"/>
                    </a:lnTo>
                    <a:lnTo>
                      <a:pt x="0" y="2"/>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3" name="Line 1452"/>
              <p:cNvSpPr>
                <a:spLocks noChangeShapeType="1"/>
              </p:cNvSpPr>
              <p:nvPr/>
            </p:nvSpPr>
            <p:spPr bwMode="auto">
              <a:xfrm>
                <a:off x="1991" y="1860"/>
                <a:ext cx="3" cy="6"/>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4" name="Freeform 1453"/>
              <p:cNvSpPr>
                <a:spLocks/>
              </p:cNvSpPr>
              <p:nvPr/>
            </p:nvSpPr>
            <p:spPr bwMode="auto">
              <a:xfrm>
                <a:off x="2001" y="1855"/>
                <a:ext cx="12" cy="8"/>
              </a:xfrm>
              <a:custGeom>
                <a:avLst/>
                <a:gdLst>
                  <a:gd name="T0" fmla="*/ 0 w 12"/>
                  <a:gd name="T1" fmla="*/ 3 h 8"/>
                  <a:gd name="T2" fmla="*/ 9 w 12"/>
                  <a:gd name="T3" fmla="*/ 0 h 8"/>
                  <a:gd name="T4" fmla="*/ 12 w 12"/>
                  <a:gd name="T5" fmla="*/ 6 h 8"/>
                  <a:gd name="T6" fmla="*/ 3 w 12"/>
                  <a:gd name="T7" fmla="*/ 8 h 8"/>
                  <a:gd name="T8" fmla="*/ 0 w 12"/>
                  <a:gd name="T9" fmla="*/ 3 h 8"/>
                </a:gdLst>
                <a:ahLst/>
                <a:cxnLst>
                  <a:cxn ang="0">
                    <a:pos x="T0" y="T1"/>
                  </a:cxn>
                  <a:cxn ang="0">
                    <a:pos x="T2" y="T3"/>
                  </a:cxn>
                  <a:cxn ang="0">
                    <a:pos x="T4" y="T5"/>
                  </a:cxn>
                  <a:cxn ang="0">
                    <a:pos x="T6" y="T7"/>
                  </a:cxn>
                  <a:cxn ang="0">
                    <a:pos x="T8" y="T9"/>
                  </a:cxn>
                </a:cxnLst>
                <a:rect l="0" t="0" r="r" b="b"/>
                <a:pathLst>
                  <a:path w="12" h="8">
                    <a:moveTo>
                      <a:pt x="0" y="3"/>
                    </a:moveTo>
                    <a:lnTo>
                      <a:pt x="9" y="0"/>
                    </a:lnTo>
                    <a:lnTo>
                      <a:pt x="12" y="6"/>
                    </a:lnTo>
                    <a:lnTo>
                      <a:pt x="3" y="8"/>
                    </a:lnTo>
                    <a:lnTo>
                      <a:pt x="0" y="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5" name="Line 1454"/>
              <p:cNvSpPr>
                <a:spLocks noChangeShapeType="1"/>
              </p:cNvSpPr>
              <p:nvPr/>
            </p:nvSpPr>
            <p:spPr bwMode="auto">
              <a:xfrm>
                <a:off x="2001" y="1858"/>
                <a:ext cx="3" cy="5"/>
              </a:xfrm>
              <a:prstGeom prst="line">
                <a:avLst/>
              </a:prstGeom>
              <a:noFill/>
              <a:ln w="0">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6" name="Freeform 1455"/>
              <p:cNvSpPr>
                <a:spLocks/>
              </p:cNvSpPr>
              <p:nvPr/>
            </p:nvSpPr>
            <p:spPr bwMode="auto">
              <a:xfrm>
                <a:off x="2010" y="1853"/>
                <a:ext cx="13" cy="8"/>
              </a:xfrm>
              <a:custGeom>
                <a:avLst/>
                <a:gdLst>
                  <a:gd name="T0" fmla="*/ 0 w 13"/>
                  <a:gd name="T1" fmla="*/ 2 h 8"/>
                  <a:gd name="T2" fmla="*/ 10 w 13"/>
                  <a:gd name="T3" fmla="*/ 0 h 8"/>
                  <a:gd name="T4" fmla="*/ 13 w 13"/>
                  <a:gd name="T5" fmla="*/ 5 h 8"/>
                  <a:gd name="T6" fmla="*/ 3 w 13"/>
                  <a:gd name="T7" fmla="*/ 8 h 8"/>
                  <a:gd name="T8" fmla="*/ 0 w 13"/>
                  <a:gd name="T9" fmla="*/ 2 h 8"/>
                </a:gdLst>
                <a:ahLst/>
                <a:cxnLst>
                  <a:cxn ang="0">
                    <a:pos x="T0" y="T1"/>
                  </a:cxn>
                  <a:cxn ang="0">
                    <a:pos x="T2" y="T3"/>
                  </a:cxn>
                  <a:cxn ang="0">
                    <a:pos x="T4" y="T5"/>
                  </a:cxn>
                  <a:cxn ang="0">
                    <a:pos x="T6" y="T7"/>
                  </a:cxn>
                  <a:cxn ang="0">
                    <a:pos x="T8" y="T9"/>
                  </a:cxn>
                </a:cxnLst>
                <a:rect l="0" t="0" r="r" b="b"/>
                <a:pathLst>
                  <a:path w="13" h="8">
                    <a:moveTo>
                      <a:pt x="0" y="2"/>
                    </a:moveTo>
                    <a:lnTo>
                      <a:pt x="10" y="0"/>
                    </a:lnTo>
                    <a:lnTo>
                      <a:pt x="13" y="5"/>
                    </a:lnTo>
                    <a:lnTo>
                      <a:pt x="3" y="8"/>
                    </a:lnTo>
                    <a:lnTo>
                      <a:pt x="0" y="2"/>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7" name="Line 1456"/>
              <p:cNvSpPr>
                <a:spLocks noChangeShapeType="1"/>
              </p:cNvSpPr>
              <p:nvPr/>
            </p:nvSpPr>
            <p:spPr bwMode="auto">
              <a:xfrm>
                <a:off x="2010" y="1855"/>
                <a:ext cx="3" cy="6"/>
              </a:xfrm>
              <a:prstGeom prst="line">
                <a:avLst/>
              </a:prstGeom>
              <a:noFill/>
              <a:ln w="0">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8" name="Freeform 1457"/>
              <p:cNvSpPr>
                <a:spLocks/>
              </p:cNvSpPr>
              <p:nvPr/>
            </p:nvSpPr>
            <p:spPr bwMode="auto">
              <a:xfrm>
                <a:off x="2020" y="1850"/>
                <a:ext cx="13" cy="8"/>
              </a:xfrm>
              <a:custGeom>
                <a:avLst/>
                <a:gdLst>
                  <a:gd name="T0" fmla="*/ 0 w 13"/>
                  <a:gd name="T1" fmla="*/ 3 h 8"/>
                  <a:gd name="T2" fmla="*/ 10 w 13"/>
                  <a:gd name="T3" fmla="*/ 0 h 8"/>
                  <a:gd name="T4" fmla="*/ 13 w 13"/>
                  <a:gd name="T5" fmla="*/ 6 h 8"/>
                  <a:gd name="T6" fmla="*/ 3 w 13"/>
                  <a:gd name="T7" fmla="*/ 8 h 8"/>
                  <a:gd name="T8" fmla="*/ 0 w 13"/>
                  <a:gd name="T9" fmla="*/ 3 h 8"/>
                </a:gdLst>
                <a:ahLst/>
                <a:cxnLst>
                  <a:cxn ang="0">
                    <a:pos x="T0" y="T1"/>
                  </a:cxn>
                  <a:cxn ang="0">
                    <a:pos x="T2" y="T3"/>
                  </a:cxn>
                  <a:cxn ang="0">
                    <a:pos x="T4" y="T5"/>
                  </a:cxn>
                  <a:cxn ang="0">
                    <a:pos x="T6" y="T7"/>
                  </a:cxn>
                  <a:cxn ang="0">
                    <a:pos x="T8" y="T9"/>
                  </a:cxn>
                </a:cxnLst>
                <a:rect l="0" t="0" r="r" b="b"/>
                <a:pathLst>
                  <a:path w="13" h="8">
                    <a:moveTo>
                      <a:pt x="0" y="3"/>
                    </a:moveTo>
                    <a:lnTo>
                      <a:pt x="10" y="0"/>
                    </a:lnTo>
                    <a:lnTo>
                      <a:pt x="13" y="6"/>
                    </a:lnTo>
                    <a:lnTo>
                      <a:pt x="3" y="8"/>
                    </a:lnTo>
                    <a:lnTo>
                      <a:pt x="0" y="3"/>
                    </a:lnTo>
                    <a:close/>
                  </a:path>
                </a:pathLst>
              </a:custGeom>
              <a:solidFill>
                <a:srgbClr val="F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9" name="Line 1458"/>
              <p:cNvSpPr>
                <a:spLocks noChangeShapeType="1"/>
              </p:cNvSpPr>
              <p:nvPr/>
            </p:nvSpPr>
            <p:spPr bwMode="auto">
              <a:xfrm>
                <a:off x="2020" y="1853"/>
                <a:ext cx="3" cy="5"/>
              </a:xfrm>
              <a:prstGeom prst="line">
                <a:avLst/>
              </a:prstGeom>
              <a:noFill/>
              <a:ln w="0">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0" name="Freeform 1459"/>
              <p:cNvSpPr>
                <a:spLocks/>
              </p:cNvSpPr>
              <p:nvPr/>
            </p:nvSpPr>
            <p:spPr bwMode="auto">
              <a:xfrm>
                <a:off x="2030" y="1847"/>
                <a:ext cx="12" cy="9"/>
              </a:xfrm>
              <a:custGeom>
                <a:avLst/>
                <a:gdLst>
                  <a:gd name="T0" fmla="*/ 0 w 12"/>
                  <a:gd name="T1" fmla="*/ 3 h 9"/>
                  <a:gd name="T2" fmla="*/ 9 w 12"/>
                  <a:gd name="T3" fmla="*/ 0 h 9"/>
                  <a:gd name="T4" fmla="*/ 12 w 12"/>
                  <a:gd name="T5" fmla="*/ 6 h 9"/>
                  <a:gd name="T6" fmla="*/ 3 w 12"/>
                  <a:gd name="T7" fmla="*/ 9 h 9"/>
                  <a:gd name="T8" fmla="*/ 0 w 12"/>
                  <a:gd name="T9" fmla="*/ 3 h 9"/>
                </a:gdLst>
                <a:ahLst/>
                <a:cxnLst>
                  <a:cxn ang="0">
                    <a:pos x="T0" y="T1"/>
                  </a:cxn>
                  <a:cxn ang="0">
                    <a:pos x="T2" y="T3"/>
                  </a:cxn>
                  <a:cxn ang="0">
                    <a:pos x="T4" y="T5"/>
                  </a:cxn>
                  <a:cxn ang="0">
                    <a:pos x="T6" y="T7"/>
                  </a:cxn>
                  <a:cxn ang="0">
                    <a:pos x="T8" y="T9"/>
                  </a:cxn>
                </a:cxnLst>
                <a:rect l="0" t="0" r="r" b="b"/>
                <a:pathLst>
                  <a:path w="12" h="9">
                    <a:moveTo>
                      <a:pt x="0" y="3"/>
                    </a:moveTo>
                    <a:lnTo>
                      <a:pt x="9" y="0"/>
                    </a:lnTo>
                    <a:lnTo>
                      <a:pt x="12" y="6"/>
                    </a:lnTo>
                    <a:lnTo>
                      <a:pt x="3" y="9"/>
                    </a:lnTo>
                    <a:lnTo>
                      <a:pt x="0" y="3"/>
                    </a:lnTo>
                    <a:close/>
                  </a:path>
                </a:pathLst>
              </a:custGeom>
              <a:solidFill>
                <a:srgbClr val="F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1" name="Line 1460"/>
              <p:cNvSpPr>
                <a:spLocks noChangeShapeType="1"/>
              </p:cNvSpPr>
              <p:nvPr/>
            </p:nvSpPr>
            <p:spPr bwMode="auto">
              <a:xfrm>
                <a:off x="2030" y="1850"/>
                <a:ext cx="3" cy="6"/>
              </a:xfrm>
              <a:prstGeom prst="line">
                <a:avLst/>
              </a:prstGeom>
              <a:noFill/>
              <a:ln w="0">
                <a:solidFill>
                  <a:srgbClr val="F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2" name="Freeform 1461"/>
              <p:cNvSpPr>
                <a:spLocks/>
              </p:cNvSpPr>
              <p:nvPr/>
            </p:nvSpPr>
            <p:spPr bwMode="auto">
              <a:xfrm>
                <a:off x="2039" y="1844"/>
                <a:ext cx="13" cy="9"/>
              </a:xfrm>
              <a:custGeom>
                <a:avLst/>
                <a:gdLst>
                  <a:gd name="T0" fmla="*/ 0 w 13"/>
                  <a:gd name="T1" fmla="*/ 3 h 9"/>
                  <a:gd name="T2" fmla="*/ 10 w 13"/>
                  <a:gd name="T3" fmla="*/ 0 h 9"/>
                  <a:gd name="T4" fmla="*/ 13 w 13"/>
                  <a:gd name="T5" fmla="*/ 5 h 9"/>
                  <a:gd name="T6" fmla="*/ 3 w 13"/>
                  <a:gd name="T7" fmla="*/ 9 h 9"/>
                  <a:gd name="T8" fmla="*/ 0 w 13"/>
                  <a:gd name="T9" fmla="*/ 3 h 9"/>
                </a:gdLst>
                <a:ahLst/>
                <a:cxnLst>
                  <a:cxn ang="0">
                    <a:pos x="T0" y="T1"/>
                  </a:cxn>
                  <a:cxn ang="0">
                    <a:pos x="T2" y="T3"/>
                  </a:cxn>
                  <a:cxn ang="0">
                    <a:pos x="T4" y="T5"/>
                  </a:cxn>
                  <a:cxn ang="0">
                    <a:pos x="T6" y="T7"/>
                  </a:cxn>
                  <a:cxn ang="0">
                    <a:pos x="T8" y="T9"/>
                  </a:cxn>
                </a:cxnLst>
                <a:rect l="0" t="0" r="r" b="b"/>
                <a:pathLst>
                  <a:path w="13" h="9">
                    <a:moveTo>
                      <a:pt x="0" y="3"/>
                    </a:moveTo>
                    <a:lnTo>
                      <a:pt x="10" y="0"/>
                    </a:lnTo>
                    <a:lnTo>
                      <a:pt x="13" y="5"/>
                    </a:lnTo>
                    <a:lnTo>
                      <a:pt x="3" y="9"/>
                    </a:lnTo>
                    <a:lnTo>
                      <a:pt x="0" y="3"/>
                    </a:lnTo>
                    <a:close/>
                  </a:path>
                </a:pathLst>
              </a:custGeom>
              <a:solidFill>
                <a:srgbClr val="F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3" name="Line 1462"/>
              <p:cNvSpPr>
                <a:spLocks noChangeShapeType="1"/>
              </p:cNvSpPr>
              <p:nvPr/>
            </p:nvSpPr>
            <p:spPr bwMode="auto">
              <a:xfrm>
                <a:off x="2039" y="1847"/>
                <a:ext cx="3" cy="6"/>
              </a:xfrm>
              <a:prstGeom prst="line">
                <a:avLst/>
              </a:prstGeom>
              <a:noFill/>
              <a:ln w="0">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4" name="Freeform 1463"/>
              <p:cNvSpPr>
                <a:spLocks/>
              </p:cNvSpPr>
              <p:nvPr/>
            </p:nvSpPr>
            <p:spPr bwMode="auto">
              <a:xfrm>
                <a:off x="2049" y="1840"/>
                <a:ext cx="12" cy="9"/>
              </a:xfrm>
              <a:custGeom>
                <a:avLst/>
                <a:gdLst>
                  <a:gd name="T0" fmla="*/ 0 w 12"/>
                  <a:gd name="T1" fmla="*/ 4 h 9"/>
                  <a:gd name="T2" fmla="*/ 9 w 12"/>
                  <a:gd name="T3" fmla="*/ 0 h 9"/>
                  <a:gd name="T4" fmla="*/ 12 w 12"/>
                  <a:gd name="T5" fmla="*/ 6 h 9"/>
                  <a:gd name="T6" fmla="*/ 3 w 12"/>
                  <a:gd name="T7" fmla="*/ 9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lnTo>
                      <a:pt x="9" y="0"/>
                    </a:lnTo>
                    <a:lnTo>
                      <a:pt x="12" y="6"/>
                    </a:lnTo>
                    <a:lnTo>
                      <a:pt x="3" y="9"/>
                    </a:lnTo>
                    <a:lnTo>
                      <a:pt x="0" y="4"/>
                    </a:lnTo>
                    <a:close/>
                  </a:path>
                </a:pathLst>
              </a:custGeom>
              <a:solidFill>
                <a:srgbClr val="F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5" name="Line 1464"/>
              <p:cNvSpPr>
                <a:spLocks noChangeShapeType="1"/>
              </p:cNvSpPr>
              <p:nvPr/>
            </p:nvSpPr>
            <p:spPr bwMode="auto">
              <a:xfrm>
                <a:off x="2049" y="1844"/>
                <a:ext cx="3" cy="5"/>
              </a:xfrm>
              <a:prstGeom prst="line">
                <a:avLst/>
              </a:prstGeom>
              <a:noFill/>
              <a:ln w="0">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6" name="Freeform 1465"/>
              <p:cNvSpPr>
                <a:spLocks/>
              </p:cNvSpPr>
              <p:nvPr/>
            </p:nvSpPr>
            <p:spPr bwMode="auto">
              <a:xfrm>
                <a:off x="2058" y="1834"/>
                <a:ext cx="21" cy="12"/>
              </a:xfrm>
              <a:custGeom>
                <a:avLst/>
                <a:gdLst>
                  <a:gd name="T0" fmla="*/ 0 w 21"/>
                  <a:gd name="T1" fmla="*/ 6 h 12"/>
                  <a:gd name="T2" fmla="*/ 18 w 21"/>
                  <a:gd name="T3" fmla="*/ 0 h 12"/>
                  <a:gd name="T4" fmla="*/ 21 w 21"/>
                  <a:gd name="T5" fmla="*/ 5 h 12"/>
                  <a:gd name="T6" fmla="*/ 3 w 21"/>
                  <a:gd name="T7" fmla="*/ 12 h 12"/>
                  <a:gd name="T8" fmla="*/ 0 w 21"/>
                  <a:gd name="T9" fmla="*/ 6 h 12"/>
                </a:gdLst>
                <a:ahLst/>
                <a:cxnLst>
                  <a:cxn ang="0">
                    <a:pos x="T0" y="T1"/>
                  </a:cxn>
                  <a:cxn ang="0">
                    <a:pos x="T2" y="T3"/>
                  </a:cxn>
                  <a:cxn ang="0">
                    <a:pos x="T4" y="T5"/>
                  </a:cxn>
                  <a:cxn ang="0">
                    <a:pos x="T6" y="T7"/>
                  </a:cxn>
                  <a:cxn ang="0">
                    <a:pos x="T8" y="T9"/>
                  </a:cxn>
                </a:cxnLst>
                <a:rect l="0" t="0" r="r" b="b"/>
                <a:pathLst>
                  <a:path w="21" h="12">
                    <a:moveTo>
                      <a:pt x="0" y="6"/>
                    </a:moveTo>
                    <a:lnTo>
                      <a:pt x="18" y="0"/>
                    </a:lnTo>
                    <a:lnTo>
                      <a:pt x="21" y="5"/>
                    </a:lnTo>
                    <a:lnTo>
                      <a:pt x="3" y="12"/>
                    </a:lnTo>
                    <a:lnTo>
                      <a:pt x="0" y="6"/>
                    </a:lnTo>
                    <a:close/>
                  </a:path>
                </a:pathLst>
              </a:custGeom>
              <a:solidFill>
                <a:srgbClr val="F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7" name="Line 1466"/>
              <p:cNvSpPr>
                <a:spLocks noChangeShapeType="1"/>
              </p:cNvSpPr>
              <p:nvPr/>
            </p:nvSpPr>
            <p:spPr bwMode="auto">
              <a:xfrm>
                <a:off x="2058" y="1840"/>
                <a:ext cx="3" cy="6"/>
              </a:xfrm>
              <a:prstGeom prst="line">
                <a:avLst/>
              </a:prstGeom>
              <a:noFill/>
              <a:ln w="0">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8" name="Freeform 1467"/>
              <p:cNvSpPr>
                <a:spLocks/>
              </p:cNvSpPr>
              <p:nvPr/>
            </p:nvSpPr>
            <p:spPr bwMode="auto">
              <a:xfrm>
                <a:off x="2076" y="1826"/>
                <a:ext cx="21" cy="13"/>
              </a:xfrm>
              <a:custGeom>
                <a:avLst/>
                <a:gdLst>
                  <a:gd name="T0" fmla="*/ 0 w 21"/>
                  <a:gd name="T1" fmla="*/ 8 h 13"/>
                  <a:gd name="T2" fmla="*/ 18 w 21"/>
                  <a:gd name="T3" fmla="*/ 0 h 13"/>
                  <a:gd name="T4" fmla="*/ 21 w 21"/>
                  <a:gd name="T5" fmla="*/ 6 h 13"/>
                  <a:gd name="T6" fmla="*/ 3 w 21"/>
                  <a:gd name="T7" fmla="*/ 13 h 13"/>
                  <a:gd name="T8" fmla="*/ 0 w 21"/>
                  <a:gd name="T9" fmla="*/ 8 h 13"/>
                </a:gdLst>
                <a:ahLst/>
                <a:cxnLst>
                  <a:cxn ang="0">
                    <a:pos x="T0" y="T1"/>
                  </a:cxn>
                  <a:cxn ang="0">
                    <a:pos x="T2" y="T3"/>
                  </a:cxn>
                  <a:cxn ang="0">
                    <a:pos x="T4" y="T5"/>
                  </a:cxn>
                  <a:cxn ang="0">
                    <a:pos x="T6" y="T7"/>
                  </a:cxn>
                  <a:cxn ang="0">
                    <a:pos x="T8" y="T9"/>
                  </a:cxn>
                </a:cxnLst>
                <a:rect l="0" t="0" r="r" b="b"/>
                <a:pathLst>
                  <a:path w="21" h="13">
                    <a:moveTo>
                      <a:pt x="0" y="8"/>
                    </a:moveTo>
                    <a:lnTo>
                      <a:pt x="18" y="0"/>
                    </a:lnTo>
                    <a:lnTo>
                      <a:pt x="21" y="6"/>
                    </a:lnTo>
                    <a:lnTo>
                      <a:pt x="3" y="13"/>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9" name="Line 1468"/>
              <p:cNvSpPr>
                <a:spLocks noChangeShapeType="1"/>
              </p:cNvSpPr>
              <p:nvPr/>
            </p:nvSpPr>
            <p:spPr bwMode="auto">
              <a:xfrm>
                <a:off x="2076" y="1834"/>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0" name="Freeform 1469"/>
              <p:cNvSpPr>
                <a:spLocks/>
              </p:cNvSpPr>
              <p:nvPr/>
            </p:nvSpPr>
            <p:spPr bwMode="auto">
              <a:xfrm>
                <a:off x="2094" y="1819"/>
                <a:ext cx="21" cy="13"/>
              </a:xfrm>
              <a:custGeom>
                <a:avLst/>
                <a:gdLst>
                  <a:gd name="T0" fmla="*/ 0 w 21"/>
                  <a:gd name="T1" fmla="*/ 7 h 13"/>
                  <a:gd name="T2" fmla="*/ 18 w 21"/>
                  <a:gd name="T3" fmla="*/ 0 h 13"/>
                  <a:gd name="T4" fmla="*/ 21 w 21"/>
                  <a:gd name="T5" fmla="*/ 6 h 13"/>
                  <a:gd name="T6" fmla="*/ 3 w 21"/>
                  <a:gd name="T7" fmla="*/ 13 h 13"/>
                  <a:gd name="T8" fmla="*/ 0 w 21"/>
                  <a:gd name="T9" fmla="*/ 7 h 13"/>
                </a:gdLst>
                <a:ahLst/>
                <a:cxnLst>
                  <a:cxn ang="0">
                    <a:pos x="T0" y="T1"/>
                  </a:cxn>
                  <a:cxn ang="0">
                    <a:pos x="T2" y="T3"/>
                  </a:cxn>
                  <a:cxn ang="0">
                    <a:pos x="T4" y="T5"/>
                  </a:cxn>
                  <a:cxn ang="0">
                    <a:pos x="T6" y="T7"/>
                  </a:cxn>
                  <a:cxn ang="0">
                    <a:pos x="T8" y="T9"/>
                  </a:cxn>
                </a:cxnLst>
                <a:rect l="0" t="0" r="r" b="b"/>
                <a:pathLst>
                  <a:path w="21" h="13">
                    <a:moveTo>
                      <a:pt x="0" y="7"/>
                    </a:moveTo>
                    <a:lnTo>
                      <a:pt x="18" y="0"/>
                    </a:lnTo>
                    <a:lnTo>
                      <a:pt x="21"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1" name="Line 1470"/>
              <p:cNvSpPr>
                <a:spLocks noChangeShapeType="1"/>
              </p:cNvSpPr>
              <p:nvPr/>
            </p:nvSpPr>
            <p:spPr bwMode="auto">
              <a:xfrm>
                <a:off x="2094" y="1826"/>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2" name="Freeform 1471"/>
              <p:cNvSpPr>
                <a:spLocks/>
              </p:cNvSpPr>
              <p:nvPr/>
            </p:nvSpPr>
            <p:spPr bwMode="auto">
              <a:xfrm>
                <a:off x="2112" y="1812"/>
                <a:ext cx="20" cy="13"/>
              </a:xfrm>
              <a:custGeom>
                <a:avLst/>
                <a:gdLst>
                  <a:gd name="T0" fmla="*/ 0 w 20"/>
                  <a:gd name="T1" fmla="*/ 7 h 13"/>
                  <a:gd name="T2" fmla="*/ 17 w 20"/>
                  <a:gd name="T3" fmla="*/ 0 h 13"/>
                  <a:gd name="T4" fmla="*/ 20 w 20"/>
                  <a:gd name="T5" fmla="*/ 6 h 13"/>
                  <a:gd name="T6" fmla="*/ 3 w 20"/>
                  <a:gd name="T7" fmla="*/ 13 h 13"/>
                  <a:gd name="T8" fmla="*/ 0 w 20"/>
                  <a:gd name="T9" fmla="*/ 7 h 13"/>
                </a:gdLst>
                <a:ahLst/>
                <a:cxnLst>
                  <a:cxn ang="0">
                    <a:pos x="T0" y="T1"/>
                  </a:cxn>
                  <a:cxn ang="0">
                    <a:pos x="T2" y="T3"/>
                  </a:cxn>
                  <a:cxn ang="0">
                    <a:pos x="T4" y="T5"/>
                  </a:cxn>
                  <a:cxn ang="0">
                    <a:pos x="T6" y="T7"/>
                  </a:cxn>
                  <a:cxn ang="0">
                    <a:pos x="T8" y="T9"/>
                  </a:cxn>
                </a:cxnLst>
                <a:rect l="0" t="0" r="r" b="b"/>
                <a:pathLst>
                  <a:path w="20" h="13">
                    <a:moveTo>
                      <a:pt x="0" y="7"/>
                    </a:moveTo>
                    <a:lnTo>
                      <a:pt x="17" y="0"/>
                    </a:lnTo>
                    <a:lnTo>
                      <a:pt x="20"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3" name="Line 1472"/>
              <p:cNvSpPr>
                <a:spLocks noChangeShapeType="1"/>
              </p:cNvSpPr>
              <p:nvPr/>
            </p:nvSpPr>
            <p:spPr bwMode="auto">
              <a:xfrm>
                <a:off x="2112" y="1819"/>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4" name="Freeform 1473"/>
              <p:cNvSpPr>
                <a:spLocks/>
              </p:cNvSpPr>
              <p:nvPr/>
            </p:nvSpPr>
            <p:spPr bwMode="auto">
              <a:xfrm>
                <a:off x="2129" y="1806"/>
                <a:ext cx="20" cy="12"/>
              </a:xfrm>
              <a:custGeom>
                <a:avLst/>
                <a:gdLst>
                  <a:gd name="T0" fmla="*/ 0 w 20"/>
                  <a:gd name="T1" fmla="*/ 6 h 12"/>
                  <a:gd name="T2" fmla="*/ 17 w 20"/>
                  <a:gd name="T3" fmla="*/ 0 h 12"/>
                  <a:gd name="T4" fmla="*/ 20 w 20"/>
                  <a:gd name="T5" fmla="*/ 5 h 12"/>
                  <a:gd name="T6" fmla="*/ 3 w 20"/>
                  <a:gd name="T7" fmla="*/ 12 h 12"/>
                  <a:gd name="T8" fmla="*/ 0 w 20"/>
                  <a:gd name="T9" fmla="*/ 6 h 12"/>
                </a:gdLst>
                <a:ahLst/>
                <a:cxnLst>
                  <a:cxn ang="0">
                    <a:pos x="T0" y="T1"/>
                  </a:cxn>
                  <a:cxn ang="0">
                    <a:pos x="T2" y="T3"/>
                  </a:cxn>
                  <a:cxn ang="0">
                    <a:pos x="T4" y="T5"/>
                  </a:cxn>
                  <a:cxn ang="0">
                    <a:pos x="T6" y="T7"/>
                  </a:cxn>
                  <a:cxn ang="0">
                    <a:pos x="T8" y="T9"/>
                  </a:cxn>
                </a:cxnLst>
                <a:rect l="0" t="0" r="r" b="b"/>
                <a:pathLst>
                  <a:path w="20" h="12">
                    <a:moveTo>
                      <a:pt x="0" y="6"/>
                    </a:moveTo>
                    <a:lnTo>
                      <a:pt x="17" y="0"/>
                    </a:lnTo>
                    <a:lnTo>
                      <a:pt x="20" y="5"/>
                    </a:lnTo>
                    <a:lnTo>
                      <a:pt x="3" y="12"/>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5" name="Line 1474"/>
              <p:cNvSpPr>
                <a:spLocks noChangeShapeType="1"/>
              </p:cNvSpPr>
              <p:nvPr/>
            </p:nvSpPr>
            <p:spPr bwMode="auto">
              <a:xfrm>
                <a:off x="2129" y="1812"/>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6" name="Freeform 1475"/>
              <p:cNvSpPr>
                <a:spLocks/>
              </p:cNvSpPr>
              <p:nvPr/>
            </p:nvSpPr>
            <p:spPr bwMode="auto">
              <a:xfrm>
                <a:off x="2146" y="1799"/>
                <a:ext cx="20" cy="12"/>
              </a:xfrm>
              <a:custGeom>
                <a:avLst/>
                <a:gdLst>
                  <a:gd name="T0" fmla="*/ 0 w 20"/>
                  <a:gd name="T1" fmla="*/ 7 h 12"/>
                  <a:gd name="T2" fmla="*/ 17 w 20"/>
                  <a:gd name="T3" fmla="*/ 0 h 12"/>
                  <a:gd name="T4" fmla="*/ 20 w 20"/>
                  <a:gd name="T5" fmla="*/ 6 h 12"/>
                  <a:gd name="T6" fmla="*/ 3 w 20"/>
                  <a:gd name="T7" fmla="*/ 12 h 12"/>
                  <a:gd name="T8" fmla="*/ 0 w 20"/>
                  <a:gd name="T9" fmla="*/ 7 h 12"/>
                </a:gdLst>
                <a:ahLst/>
                <a:cxnLst>
                  <a:cxn ang="0">
                    <a:pos x="T0" y="T1"/>
                  </a:cxn>
                  <a:cxn ang="0">
                    <a:pos x="T2" y="T3"/>
                  </a:cxn>
                  <a:cxn ang="0">
                    <a:pos x="T4" y="T5"/>
                  </a:cxn>
                  <a:cxn ang="0">
                    <a:pos x="T6" y="T7"/>
                  </a:cxn>
                  <a:cxn ang="0">
                    <a:pos x="T8" y="T9"/>
                  </a:cxn>
                </a:cxnLst>
                <a:rect l="0" t="0" r="r" b="b"/>
                <a:pathLst>
                  <a:path w="20" h="12">
                    <a:moveTo>
                      <a:pt x="0" y="7"/>
                    </a:moveTo>
                    <a:lnTo>
                      <a:pt x="17" y="0"/>
                    </a:lnTo>
                    <a:lnTo>
                      <a:pt x="20" y="6"/>
                    </a:lnTo>
                    <a:lnTo>
                      <a:pt x="3" y="12"/>
                    </a:lnTo>
                    <a:lnTo>
                      <a:pt x="0" y="7"/>
                    </a:lnTo>
                    <a:close/>
                  </a:path>
                </a:pathLst>
              </a:custGeom>
              <a:solidFill>
                <a:srgbClr val="F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7" name="Line 1476"/>
              <p:cNvSpPr>
                <a:spLocks noChangeShapeType="1"/>
              </p:cNvSpPr>
              <p:nvPr/>
            </p:nvSpPr>
            <p:spPr bwMode="auto">
              <a:xfrm>
                <a:off x="2146" y="1806"/>
                <a:ext cx="3" cy="5"/>
              </a:xfrm>
              <a:prstGeom prst="line">
                <a:avLst/>
              </a:prstGeom>
              <a:noFill/>
              <a:ln w="0">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8" name="Freeform 1477"/>
              <p:cNvSpPr>
                <a:spLocks/>
              </p:cNvSpPr>
              <p:nvPr/>
            </p:nvSpPr>
            <p:spPr bwMode="auto">
              <a:xfrm>
                <a:off x="2163" y="1796"/>
                <a:ext cx="11" cy="9"/>
              </a:xfrm>
              <a:custGeom>
                <a:avLst/>
                <a:gdLst>
                  <a:gd name="T0" fmla="*/ 0 w 11"/>
                  <a:gd name="T1" fmla="*/ 3 h 9"/>
                  <a:gd name="T2" fmla="*/ 8 w 11"/>
                  <a:gd name="T3" fmla="*/ 0 h 9"/>
                  <a:gd name="T4" fmla="*/ 11 w 11"/>
                  <a:gd name="T5" fmla="*/ 6 h 9"/>
                  <a:gd name="T6" fmla="*/ 3 w 11"/>
                  <a:gd name="T7" fmla="*/ 9 h 9"/>
                  <a:gd name="T8" fmla="*/ 0 w 11"/>
                  <a:gd name="T9" fmla="*/ 3 h 9"/>
                </a:gdLst>
                <a:ahLst/>
                <a:cxnLst>
                  <a:cxn ang="0">
                    <a:pos x="T0" y="T1"/>
                  </a:cxn>
                  <a:cxn ang="0">
                    <a:pos x="T2" y="T3"/>
                  </a:cxn>
                  <a:cxn ang="0">
                    <a:pos x="T4" y="T5"/>
                  </a:cxn>
                  <a:cxn ang="0">
                    <a:pos x="T6" y="T7"/>
                  </a:cxn>
                  <a:cxn ang="0">
                    <a:pos x="T8" y="T9"/>
                  </a:cxn>
                </a:cxnLst>
                <a:rect l="0" t="0" r="r" b="b"/>
                <a:pathLst>
                  <a:path w="11" h="9">
                    <a:moveTo>
                      <a:pt x="0" y="3"/>
                    </a:moveTo>
                    <a:lnTo>
                      <a:pt x="8" y="0"/>
                    </a:lnTo>
                    <a:lnTo>
                      <a:pt x="11" y="6"/>
                    </a:lnTo>
                    <a:lnTo>
                      <a:pt x="3" y="9"/>
                    </a:lnTo>
                    <a:lnTo>
                      <a:pt x="0" y="3"/>
                    </a:lnTo>
                    <a:close/>
                  </a:path>
                </a:pathLst>
              </a:custGeom>
              <a:solidFill>
                <a:srgbClr val="F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9" name="Line 1478"/>
              <p:cNvSpPr>
                <a:spLocks noChangeShapeType="1"/>
              </p:cNvSpPr>
              <p:nvPr/>
            </p:nvSpPr>
            <p:spPr bwMode="auto">
              <a:xfrm>
                <a:off x="2163" y="1799"/>
                <a:ext cx="3" cy="6"/>
              </a:xfrm>
              <a:prstGeom prst="line">
                <a:avLst/>
              </a:prstGeom>
              <a:noFill/>
              <a:ln w="0">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0" name="Freeform 1479"/>
              <p:cNvSpPr>
                <a:spLocks/>
              </p:cNvSpPr>
              <p:nvPr/>
            </p:nvSpPr>
            <p:spPr bwMode="auto">
              <a:xfrm>
                <a:off x="2171" y="1794"/>
                <a:ext cx="11" cy="8"/>
              </a:xfrm>
              <a:custGeom>
                <a:avLst/>
                <a:gdLst>
                  <a:gd name="T0" fmla="*/ 0 w 11"/>
                  <a:gd name="T1" fmla="*/ 2 h 8"/>
                  <a:gd name="T2" fmla="*/ 8 w 11"/>
                  <a:gd name="T3" fmla="*/ 0 h 8"/>
                  <a:gd name="T4" fmla="*/ 11 w 11"/>
                  <a:gd name="T5" fmla="*/ 5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5"/>
                    </a:lnTo>
                    <a:lnTo>
                      <a:pt x="3" y="8"/>
                    </a:lnTo>
                    <a:lnTo>
                      <a:pt x="0"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1" name="Line 1480"/>
              <p:cNvSpPr>
                <a:spLocks noChangeShapeType="1"/>
              </p:cNvSpPr>
              <p:nvPr/>
            </p:nvSpPr>
            <p:spPr bwMode="auto">
              <a:xfrm>
                <a:off x="2171" y="1796"/>
                <a:ext cx="3" cy="6"/>
              </a:xfrm>
              <a:prstGeom prst="line">
                <a:avLst/>
              </a:prstGeom>
              <a:noFill/>
              <a:ln w="0">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2" name="Freeform 1481"/>
              <p:cNvSpPr>
                <a:spLocks/>
              </p:cNvSpPr>
              <p:nvPr/>
            </p:nvSpPr>
            <p:spPr bwMode="auto">
              <a:xfrm>
                <a:off x="2179" y="1791"/>
                <a:ext cx="11" cy="8"/>
              </a:xfrm>
              <a:custGeom>
                <a:avLst/>
                <a:gdLst>
                  <a:gd name="T0" fmla="*/ 0 w 11"/>
                  <a:gd name="T1" fmla="*/ 3 h 8"/>
                  <a:gd name="T2" fmla="*/ 8 w 11"/>
                  <a:gd name="T3" fmla="*/ 0 h 8"/>
                  <a:gd name="T4" fmla="*/ 11 w 11"/>
                  <a:gd name="T5" fmla="*/ 6 h 8"/>
                  <a:gd name="T6" fmla="*/ 3 w 11"/>
                  <a:gd name="T7" fmla="*/ 8 h 8"/>
                  <a:gd name="T8" fmla="*/ 0 w 11"/>
                  <a:gd name="T9" fmla="*/ 3 h 8"/>
                </a:gdLst>
                <a:ahLst/>
                <a:cxnLst>
                  <a:cxn ang="0">
                    <a:pos x="T0" y="T1"/>
                  </a:cxn>
                  <a:cxn ang="0">
                    <a:pos x="T2" y="T3"/>
                  </a:cxn>
                  <a:cxn ang="0">
                    <a:pos x="T4" y="T5"/>
                  </a:cxn>
                  <a:cxn ang="0">
                    <a:pos x="T6" y="T7"/>
                  </a:cxn>
                  <a:cxn ang="0">
                    <a:pos x="T8" y="T9"/>
                  </a:cxn>
                </a:cxnLst>
                <a:rect l="0" t="0" r="r" b="b"/>
                <a:pathLst>
                  <a:path w="11" h="8">
                    <a:moveTo>
                      <a:pt x="0" y="3"/>
                    </a:moveTo>
                    <a:lnTo>
                      <a:pt x="8" y="0"/>
                    </a:lnTo>
                    <a:lnTo>
                      <a:pt x="11" y="6"/>
                    </a:lnTo>
                    <a:lnTo>
                      <a:pt x="3" y="8"/>
                    </a:lnTo>
                    <a:lnTo>
                      <a:pt x="0" y="3"/>
                    </a:lnTo>
                    <a:close/>
                  </a:path>
                </a:pathLst>
              </a:custGeom>
              <a:solidFill>
                <a:srgbClr val="F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3" name="Line 1482"/>
              <p:cNvSpPr>
                <a:spLocks noChangeShapeType="1"/>
              </p:cNvSpPr>
              <p:nvPr/>
            </p:nvSpPr>
            <p:spPr bwMode="auto">
              <a:xfrm>
                <a:off x="2179" y="1794"/>
                <a:ext cx="3" cy="5"/>
              </a:xfrm>
              <a:prstGeom prst="line">
                <a:avLst/>
              </a:prstGeom>
              <a:noFill/>
              <a:ln w="0">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4" name="Freeform 1483"/>
              <p:cNvSpPr>
                <a:spLocks/>
              </p:cNvSpPr>
              <p:nvPr/>
            </p:nvSpPr>
            <p:spPr bwMode="auto">
              <a:xfrm>
                <a:off x="2187" y="1789"/>
                <a:ext cx="11" cy="8"/>
              </a:xfrm>
              <a:custGeom>
                <a:avLst/>
                <a:gdLst>
                  <a:gd name="T0" fmla="*/ 0 w 11"/>
                  <a:gd name="T1" fmla="*/ 2 h 8"/>
                  <a:gd name="T2" fmla="*/ 8 w 11"/>
                  <a:gd name="T3" fmla="*/ 0 h 8"/>
                  <a:gd name="T4" fmla="*/ 11 w 11"/>
                  <a:gd name="T5" fmla="*/ 6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6"/>
                    </a:lnTo>
                    <a:lnTo>
                      <a:pt x="3" y="8"/>
                    </a:lnTo>
                    <a:lnTo>
                      <a:pt x="0" y="2"/>
                    </a:lnTo>
                    <a:close/>
                  </a:path>
                </a:pathLst>
              </a:custGeom>
              <a:solidFill>
                <a:srgbClr val="F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5" name="Line 1484"/>
              <p:cNvSpPr>
                <a:spLocks noChangeShapeType="1"/>
              </p:cNvSpPr>
              <p:nvPr/>
            </p:nvSpPr>
            <p:spPr bwMode="auto">
              <a:xfrm>
                <a:off x="2187" y="1791"/>
                <a:ext cx="3" cy="6"/>
              </a:xfrm>
              <a:prstGeom prst="line">
                <a:avLst/>
              </a:prstGeom>
              <a:noFill/>
              <a:ln w="0">
                <a:solidFill>
                  <a:srgbClr val="F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6" name="Freeform 1485"/>
              <p:cNvSpPr>
                <a:spLocks/>
              </p:cNvSpPr>
              <p:nvPr/>
            </p:nvSpPr>
            <p:spPr bwMode="auto">
              <a:xfrm>
                <a:off x="2195" y="1787"/>
                <a:ext cx="11" cy="8"/>
              </a:xfrm>
              <a:custGeom>
                <a:avLst/>
                <a:gdLst>
                  <a:gd name="T0" fmla="*/ 0 w 11"/>
                  <a:gd name="T1" fmla="*/ 2 h 8"/>
                  <a:gd name="T2" fmla="*/ 8 w 11"/>
                  <a:gd name="T3" fmla="*/ 0 h 8"/>
                  <a:gd name="T4" fmla="*/ 11 w 11"/>
                  <a:gd name="T5" fmla="*/ 6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6"/>
                    </a:lnTo>
                    <a:lnTo>
                      <a:pt x="3" y="8"/>
                    </a:lnTo>
                    <a:lnTo>
                      <a:pt x="0" y="2"/>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7" name="Line 1486"/>
              <p:cNvSpPr>
                <a:spLocks noChangeShapeType="1"/>
              </p:cNvSpPr>
              <p:nvPr/>
            </p:nvSpPr>
            <p:spPr bwMode="auto">
              <a:xfrm>
                <a:off x="2195" y="1789"/>
                <a:ext cx="3" cy="6"/>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8" name="Freeform 1487"/>
              <p:cNvSpPr>
                <a:spLocks/>
              </p:cNvSpPr>
              <p:nvPr/>
            </p:nvSpPr>
            <p:spPr bwMode="auto">
              <a:xfrm>
                <a:off x="2203" y="1785"/>
                <a:ext cx="11" cy="8"/>
              </a:xfrm>
              <a:custGeom>
                <a:avLst/>
                <a:gdLst>
                  <a:gd name="T0" fmla="*/ 0 w 11"/>
                  <a:gd name="T1" fmla="*/ 2 h 8"/>
                  <a:gd name="T2" fmla="*/ 8 w 11"/>
                  <a:gd name="T3" fmla="*/ 0 h 8"/>
                  <a:gd name="T4" fmla="*/ 11 w 11"/>
                  <a:gd name="T5" fmla="*/ 6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6"/>
                    </a:lnTo>
                    <a:lnTo>
                      <a:pt x="3" y="8"/>
                    </a:lnTo>
                    <a:lnTo>
                      <a:pt x="0" y="2"/>
                    </a:lnTo>
                    <a:close/>
                  </a:path>
                </a:pathLst>
              </a:custGeom>
              <a:solidFill>
                <a:srgbClr val="E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9" name="Line 1488"/>
              <p:cNvSpPr>
                <a:spLocks noChangeShapeType="1"/>
              </p:cNvSpPr>
              <p:nvPr/>
            </p:nvSpPr>
            <p:spPr bwMode="auto">
              <a:xfrm>
                <a:off x="2203" y="1787"/>
                <a:ext cx="3" cy="6"/>
              </a:xfrm>
              <a:prstGeom prst="line">
                <a:avLst/>
              </a:prstGeom>
              <a:noFill/>
              <a:ln w="0">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20" name="Freeform 1489"/>
              <p:cNvSpPr>
                <a:spLocks/>
              </p:cNvSpPr>
              <p:nvPr/>
            </p:nvSpPr>
            <p:spPr bwMode="auto">
              <a:xfrm>
                <a:off x="2211" y="1784"/>
                <a:ext cx="11" cy="7"/>
              </a:xfrm>
              <a:custGeom>
                <a:avLst/>
                <a:gdLst>
                  <a:gd name="T0" fmla="*/ 0 w 11"/>
                  <a:gd name="T1" fmla="*/ 1 h 7"/>
                  <a:gd name="T2" fmla="*/ 8 w 11"/>
                  <a:gd name="T3" fmla="*/ 0 h 7"/>
                  <a:gd name="T4" fmla="*/ 11 w 11"/>
                  <a:gd name="T5" fmla="*/ 5 h 7"/>
                  <a:gd name="T6" fmla="*/ 3 w 11"/>
                  <a:gd name="T7" fmla="*/ 7 h 7"/>
                  <a:gd name="T8" fmla="*/ 0 w 11"/>
                  <a:gd name="T9" fmla="*/ 1 h 7"/>
                </a:gdLst>
                <a:ahLst/>
                <a:cxnLst>
                  <a:cxn ang="0">
                    <a:pos x="T0" y="T1"/>
                  </a:cxn>
                  <a:cxn ang="0">
                    <a:pos x="T2" y="T3"/>
                  </a:cxn>
                  <a:cxn ang="0">
                    <a:pos x="T4" y="T5"/>
                  </a:cxn>
                  <a:cxn ang="0">
                    <a:pos x="T6" y="T7"/>
                  </a:cxn>
                  <a:cxn ang="0">
                    <a:pos x="T8" y="T9"/>
                  </a:cxn>
                </a:cxnLst>
                <a:rect l="0" t="0" r="r" b="b"/>
                <a:pathLst>
                  <a:path w="11" h="7">
                    <a:moveTo>
                      <a:pt x="0" y="1"/>
                    </a:moveTo>
                    <a:lnTo>
                      <a:pt x="8" y="0"/>
                    </a:lnTo>
                    <a:lnTo>
                      <a:pt x="11" y="5"/>
                    </a:lnTo>
                    <a:lnTo>
                      <a:pt x="3" y="7"/>
                    </a:lnTo>
                    <a:lnTo>
                      <a:pt x="0" y="1"/>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21" name="Line 1490"/>
              <p:cNvSpPr>
                <a:spLocks noChangeShapeType="1"/>
              </p:cNvSpPr>
              <p:nvPr/>
            </p:nvSpPr>
            <p:spPr bwMode="auto">
              <a:xfrm>
                <a:off x="2211" y="1785"/>
                <a:ext cx="3" cy="6"/>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22" name="Freeform 1491"/>
              <p:cNvSpPr>
                <a:spLocks/>
              </p:cNvSpPr>
              <p:nvPr/>
            </p:nvSpPr>
            <p:spPr bwMode="auto">
              <a:xfrm>
                <a:off x="2219" y="1782"/>
                <a:ext cx="10" cy="7"/>
              </a:xfrm>
              <a:custGeom>
                <a:avLst/>
                <a:gdLst>
                  <a:gd name="T0" fmla="*/ 0 w 10"/>
                  <a:gd name="T1" fmla="*/ 2 h 7"/>
                  <a:gd name="T2" fmla="*/ 8 w 10"/>
                  <a:gd name="T3" fmla="*/ 0 h 7"/>
                  <a:gd name="T4" fmla="*/ 10 w 10"/>
                  <a:gd name="T5" fmla="*/ 6 h 7"/>
                  <a:gd name="T6" fmla="*/ 3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8" y="0"/>
                    </a:lnTo>
                    <a:lnTo>
                      <a:pt x="10" y="6"/>
                    </a:lnTo>
                    <a:lnTo>
                      <a:pt x="3" y="7"/>
                    </a:lnTo>
                    <a:lnTo>
                      <a:pt x="0" y="2"/>
                    </a:lnTo>
                    <a:close/>
                  </a:path>
                </a:pathLst>
              </a:custGeom>
              <a:solidFill>
                <a:srgbClr val="E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23" name="Line 1492"/>
              <p:cNvSpPr>
                <a:spLocks noChangeShapeType="1"/>
              </p:cNvSpPr>
              <p:nvPr/>
            </p:nvSpPr>
            <p:spPr bwMode="auto">
              <a:xfrm>
                <a:off x="2219" y="1784"/>
                <a:ext cx="3" cy="5"/>
              </a:xfrm>
              <a:prstGeom prst="line">
                <a:avLst/>
              </a:prstGeom>
              <a:noFill/>
              <a:ln w="0">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24" name="Freeform 1493"/>
              <p:cNvSpPr>
                <a:spLocks/>
              </p:cNvSpPr>
              <p:nvPr/>
            </p:nvSpPr>
            <p:spPr bwMode="auto">
              <a:xfrm>
                <a:off x="2227" y="1781"/>
                <a:ext cx="10" cy="7"/>
              </a:xfrm>
              <a:custGeom>
                <a:avLst/>
                <a:gdLst>
                  <a:gd name="T0" fmla="*/ 0 w 10"/>
                  <a:gd name="T1" fmla="*/ 1 h 7"/>
                  <a:gd name="T2" fmla="*/ 7 w 10"/>
                  <a:gd name="T3" fmla="*/ 0 h 7"/>
                  <a:gd name="T4" fmla="*/ 10 w 10"/>
                  <a:gd name="T5" fmla="*/ 6 h 7"/>
                  <a:gd name="T6" fmla="*/ 2 w 10"/>
                  <a:gd name="T7" fmla="*/ 7 h 7"/>
                  <a:gd name="T8" fmla="*/ 0 w 10"/>
                  <a:gd name="T9" fmla="*/ 1 h 7"/>
                </a:gdLst>
                <a:ahLst/>
                <a:cxnLst>
                  <a:cxn ang="0">
                    <a:pos x="T0" y="T1"/>
                  </a:cxn>
                  <a:cxn ang="0">
                    <a:pos x="T2" y="T3"/>
                  </a:cxn>
                  <a:cxn ang="0">
                    <a:pos x="T4" y="T5"/>
                  </a:cxn>
                  <a:cxn ang="0">
                    <a:pos x="T6" y="T7"/>
                  </a:cxn>
                  <a:cxn ang="0">
                    <a:pos x="T8" y="T9"/>
                  </a:cxn>
                </a:cxnLst>
                <a:rect l="0" t="0" r="r" b="b"/>
                <a:pathLst>
                  <a:path w="10" h="7">
                    <a:moveTo>
                      <a:pt x="0" y="1"/>
                    </a:moveTo>
                    <a:lnTo>
                      <a:pt x="7" y="0"/>
                    </a:lnTo>
                    <a:lnTo>
                      <a:pt x="10" y="6"/>
                    </a:lnTo>
                    <a:lnTo>
                      <a:pt x="2" y="7"/>
                    </a:lnTo>
                    <a:lnTo>
                      <a:pt x="0" y="1"/>
                    </a:lnTo>
                    <a:close/>
                  </a:path>
                </a:pathLst>
              </a:custGeom>
              <a:solidFill>
                <a:srgbClr val="D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25" name="Line 1494"/>
              <p:cNvSpPr>
                <a:spLocks noChangeShapeType="1"/>
              </p:cNvSpPr>
              <p:nvPr/>
            </p:nvSpPr>
            <p:spPr bwMode="auto">
              <a:xfrm>
                <a:off x="2227" y="1782"/>
                <a:ext cx="2" cy="6"/>
              </a:xfrm>
              <a:prstGeom prst="line">
                <a:avLst/>
              </a:prstGeom>
              <a:noFill/>
              <a:ln w="0">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26" name="Freeform 1495"/>
              <p:cNvSpPr>
                <a:spLocks/>
              </p:cNvSpPr>
              <p:nvPr/>
            </p:nvSpPr>
            <p:spPr bwMode="auto">
              <a:xfrm>
                <a:off x="2234" y="1781"/>
                <a:ext cx="11" cy="6"/>
              </a:xfrm>
              <a:custGeom>
                <a:avLst/>
                <a:gdLst>
                  <a:gd name="T0" fmla="*/ 0 w 11"/>
                  <a:gd name="T1" fmla="*/ 0 h 6"/>
                  <a:gd name="T2" fmla="*/ 8 w 11"/>
                  <a:gd name="T3" fmla="*/ 0 h 6"/>
                  <a:gd name="T4" fmla="*/ 11 w 11"/>
                  <a:gd name="T5" fmla="*/ 5 h 6"/>
                  <a:gd name="T6" fmla="*/ 3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8" y="0"/>
                    </a:lnTo>
                    <a:lnTo>
                      <a:pt x="11" y="5"/>
                    </a:lnTo>
                    <a:lnTo>
                      <a:pt x="3" y="6"/>
                    </a:lnTo>
                    <a:lnTo>
                      <a:pt x="0" y="0"/>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27" name="Line 1496"/>
              <p:cNvSpPr>
                <a:spLocks noChangeShapeType="1"/>
              </p:cNvSpPr>
              <p:nvPr/>
            </p:nvSpPr>
            <p:spPr bwMode="auto">
              <a:xfrm>
                <a:off x="2234" y="1781"/>
                <a:ext cx="3" cy="6"/>
              </a:xfrm>
              <a:prstGeom prst="line">
                <a:avLst/>
              </a:prstGeom>
              <a:noFill/>
              <a:ln w="0">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28" name="Freeform 1497"/>
              <p:cNvSpPr>
                <a:spLocks/>
              </p:cNvSpPr>
              <p:nvPr/>
            </p:nvSpPr>
            <p:spPr bwMode="auto">
              <a:xfrm>
                <a:off x="2242" y="1780"/>
                <a:ext cx="11" cy="6"/>
              </a:xfrm>
              <a:custGeom>
                <a:avLst/>
                <a:gdLst>
                  <a:gd name="T0" fmla="*/ 0 w 11"/>
                  <a:gd name="T1" fmla="*/ 1 h 6"/>
                  <a:gd name="T2" fmla="*/ 8 w 11"/>
                  <a:gd name="T3" fmla="*/ 0 h 6"/>
                  <a:gd name="T4" fmla="*/ 11 w 11"/>
                  <a:gd name="T5" fmla="*/ 6 h 6"/>
                  <a:gd name="T6" fmla="*/ 3 w 11"/>
                  <a:gd name="T7" fmla="*/ 6 h 6"/>
                  <a:gd name="T8" fmla="*/ 0 w 11"/>
                  <a:gd name="T9" fmla="*/ 1 h 6"/>
                </a:gdLst>
                <a:ahLst/>
                <a:cxnLst>
                  <a:cxn ang="0">
                    <a:pos x="T0" y="T1"/>
                  </a:cxn>
                  <a:cxn ang="0">
                    <a:pos x="T2" y="T3"/>
                  </a:cxn>
                  <a:cxn ang="0">
                    <a:pos x="T4" y="T5"/>
                  </a:cxn>
                  <a:cxn ang="0">
                    <a:pos x="T6" y="T7"/>
                  </a:cxn>
                  <a:cxn ang="0">
                    <a:pos x="T8" y="T9"/>
                  </a:cxn>
                </a:cxnLst>
                <a:rect l="0" t="0" r="r" b="b"/>
                <a:pathLst>
                  <a:path w="11" h="6">
                    <a:moveTo>
                      <a:pt x="0" y="1"/>
                    </a:moveTo>
                    <a:lnTo>
                      <a:pt x="8" y="0"/>
                    </a:lnTo>
                    <a:lnTo>
                      <a:pt x="11" y="6"/>
                    </a:lnTo>
                    <a:lnTo>
                      <a:pt x="3" y="6"/>
                    </a:lnTo>
                    <a:lnTo>
                      <a:pt x="0" y="1"/>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29" name="Line 1498"/>
              <p:cNvSpPr>
                <a:spLocks noChangeShapeType="1"/>
              </p:cNvSpPr>
              <p:nvPr/>
            </p:nvSpPr>
            <p:spPr bwMode="auto">
              <a:xfrm>
                <a:off x="2242" y="1781"/>
                <a:ext cx="3" cy="5"/>
              </a:xfrm>
              <a:prstGeom prst="line">
                <a:avLst/>
              </a:prstGeom>
              <a:noFill/>
              <a:ln w="0">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30" name="Freeform 1499"/>
              <p:cNvSpPr>
                <a:spLocks/>
              </p:cNvSpPr>
              <p:nvPr/>
            </p:nvSpPr>
            <p:spPr bwMode="auto">
              <a:xfrm>
                <a:off x="2250" y="1780"/>
                <a:ext cx="11" cy="6"/>
              </a:xfrm>
              <a:custGeom>
                <a:avLst/>
                <a:gdLst>
                  <a:gd name="T0" fmla="*/ 0 w 11"/>
                  <a:gd name="T1" fmla="*/ 0 h 6"/>
                  <a:gd name="T2" fmla="*/ 9 w 11"/>
                  <a:gd name="T3" fmla="*/ 0 h 6"/>
                  <a:gd name="T4" fmla="*/ 11 w 11"/>
                  <a:gd name="T5" fmla="*/ 6 h 6"/>
                  <a:gd name="T6" fmla="*/ 3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9" y="0"/>
                    </a:lnTo>
                    <a:lnTo>
                      <a:pt x="11" y="6"/>
                    </a:lnTo>
                    <a:lnTo>
                      <a:pt x="3" y="6"/>
                    </a:lnTo>
                    <a:lnTo>
                      <a:pt x="0" y="0"/>
                    </a:lnTo>
                    <a:close/>
                  </a:path>
                </a:pathLst>
              </a:custGeom>
              <a:solidFill>
                <a:srgbClr val="C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31" name="Line 1500"/>
              <p:cNvSpPr>
                <a:spLocks noChangeShapeType="1"/>
              </p:cNvSpPr>
              <p:nvPr/>
            </p:nvSpPr>
            <p:spPr bwMode="auto">
              <a:xfrm>
                <a:off x="2250" y="1780"/>
                <a:ext cx="3" cy="6"/>
              </a:xfrm>
              <a:prstGeom prst="line">
                <a:avLst/>
              </a:prstGeom>
              <a:noFill/>
              <a:ln w="0">
                <a:solidFill>
                  <a:srgbClr val="C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32" name="Freeform 1501"/>
              <p:cNvSpPr>
                <a:spLocks/>
              </p:cNvSpPr>
              <p:nvPr/>
            </p:nvSpPr>
            <p:spPr bwMode="auto">
              <a:xfrm>
                <a:off x="2259" y="1780"/>
                <a:ext cx="11" cy="6"/>
              </a:xfrm>
              <a:custGeom>
                <a:avLst/>
                <a:gdLst>
                  <a:gd name="T0" fmla="*/ 0 w 11"/>
                  <a:gd name="T1" fmla="*/ 0 h 6"/>
                  <a:gd name="T2" fmla="*/ 8 w 11"/>
                  <a:gd name="T3" fmla="*/ 0 h 6"/>
                  <a:gd name="T4" fmla="*/ 11 w 11"/>
                  <a:gd name="T5" fmla="*/ 6 h 6"/>
                  <a:gd name="T6" fmla="*/ 2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8" y="0"/>
                    </a:lnTo>
                    <a:lnTo>
                      <a:pt x="11" y="6"/>
                    </a:lnTo>
                    <a:lnTo>
                      <a:pt x="2" y="6"/>
                    </a:lnTo>
                    <a:lnTo>
                      <a:pt x="0" y="0"/>
                    </a:lnTo>
                    <a:close/>
                  </a:path>
                </a:pathLst>
              </a:custGeom>
              <a:solidFill>
                <a:srgbClr val="C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33" name="Line 1502"/>
              <p:cNvSpPr>
                <a:spLocks noChangeShapeType="1"/>
              </p:cNvSpPr>
              <p:nvPr/>
            </p:nvSpPr>
            <p:spPr bwMode="auto">
              <a:xfrm>
                <a:off x="2259" y="1780"/>
                <a:ext cx="2" cy="6"/>
              </a:xfrm>
              <a:prstGeom prst="line">
                <a:avLst/>
              </a:prstGeom>
              <a:noFill/>
              <a:ln w="0">
                <a:solidFill>
                  <a:srgbClr val="C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34" name="Freeform 1503"/>
              <p:cNvSpPr>
                <a:spLocks/>
              </p:cNvSpPr>
              <p:nvPr/>
            </p:nvSpPr>
            <p:spPr bwMode="auto">
              <a:xfrm>
                <a:off x="2267" y="1780"/>
                <a:ext cx="12" cy="6"/>
              </a:xfrm>
              <a:custGeom>
                <a:avLst/>
                <a:gdLst>
                  <a:gd name="T0" fmla="*/ 0 w 12"/>
                  <a:gd name="T1" fmla="*/ 0 h 6"/>
                  <a:gd name="T2" fmla="*/ 9 w 12"/>
                  <a:gd name="T3" fmla="*/ 0 h 6"/>
                  <a:gd name="T4" fmla="*/ 12 w 12"/>
                  <a:gd name="T5" fmla="*/ 6 h 6"/>
                  <a:gd name="T6" fmla="*/ 3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lnTo>
                      <a:pt x="9" y="0"/>
                    </a:lnTo>
                    <a:lnTo>
                      <a:pt x="12" y="6"/>
                    </a:lnTo>
                    <a:lnTo>
                      <a:pt x="3" y="6"/>
                    </a:lnTo>
                    <a:lnTo>
                      <a:pt x="0" y="0"/>
                    </a:lnTo>
                    <a:close/>
                  </a:path>
                </a:pathLst>
              </a:custGeom>
              <a:solidFill>
                <a:srgbClr val="C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35" name="Line 1504"/>
              <p:cNvSpPr>
                <a:spLocks noChangeShapeType="1"/>
              </p:cNvSpPr>
              <p:nvPr/>
            </p:nvSpPr>
            <p:spPr bwMode="auto">
              <a:xfrm>
                <a:off x="2267" y="1780"/>
                <a:ext cx="3" cy="6"/>
              </a:xfrm>
              <a:prstGeom prst="line">
                <a:avLst/>
              </a:prstGeom>
              <a:noFill/>
              <a:ln w="0">
                <a:solidFill>
                  <a:srgbClr val="C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36" name="Freeform 1505"/>
              <p:cNvSpPr>
                <a:spLocks/>
              </p:cNvSpPr>
              <p:nvPr/>
            </p:nvSpPr>
            <p:spPr bwMode="auto">
              <a:xfrm>
                <a:off x="2276" y="1780"/>
                <a:ext cx="12" cy="7"/>
              </a:xfrm>
              <a:custGeom>
                <a:avLst/>
                <a:gdLst>
                  <a:gd name="T0" fmla="*/ 0 w 12"/>
                  <a:gd name="T1" fmla="*/ 0 h 7"/>
                  <a:gd name="T2" fmla="*/ 10 w 12"/>
                  <a:gd name="T3" fmla="*/ 1 h 7"/>
                  <a:gd name="T4" fmla="*/ 12 w 12"/>
                  <a:gd name="T5" fmla="*/ 7 h 7"/>
                  <a:gd name="T6" fmla="*/ 3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0" y="1"/>
                    </a:lnTo>
                    <a:lnTo>
                      <a:pt x="12" y="7"/>
                    </a:lnTo>
                    <a:lnTo>
                      <a:pt x="3" y="6"/>
                    </a:lnTo>
                    <a:lnTo>
                      <a:pt x="0" y="0"/>
                    </a:lnTo>
                    <a:close/>
                  </a:path>
                </a:pathLst>
              </a:custGeom>
              <a:solidFill>
                <a:srgbClr val="C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37" name="Line 1506"/>
              <p:cNvSpPr>
                <a:spLocks noChangeShapeType="1"/>
              </p:cNvSpPr>
              <p:nvPr/>
            </p:nvSpPr>
            <p:spPr bwMode="auto">
              <a:xfrm>
                <a:off x="2276" y="1780"/>
                <a:ext cx="3" cy="6"/>
              </a:xfrm>
              <a:prstGeom prst="line">
                <a:avLst/>
              </a:prstGeom>
              <a:noFill/>
              <a:ln w="0">
                <a:solidFill>
                  <a:srgbClr val="C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38" name="Freeform 1507"/>
              <p:cNvSpPr>
                <a:spLocks/>
              </p:cNvSpPr>
              <p:nvPr/>
            </p:nvSpPr>
            <p:spPr bwMode="auto">
              <a:xfrm>
                <a:off x="2286" y="1781"/>
                <a:ext cx="11" cy="7"/>
              </a:xfrm>
              <a:custGeom>
                <a:avLst/>
                <a:gdLst>
                  <a:gd name="T0" fmla="*/ 0 w 11"/>
                  <a:gd name="T1" fmla="*/ 0 h 7"/>
                  <a:gd name="T2" fmla="*/ 9 w 11"/>
                  <a:gd name="T3" fmla="*/ 1 h 7"/>
                  <a:gd name="T4" fmla="*/ 11 w 11"/>
                  <a:gd name="T5" fmla="*/ 7 h 7"/>
                  <a:gd name="T6" fmla="*/ 2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9" y="1"/>
                    </a:lnTo>
                    <a:lnTo>
                      <a:pt x="11" y="7"/>
                    </a:lnTo>
                    <a:lnTo>
                      <a:pt x="2" y="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39" name="Line 1508"/>
              <p:cNvSpPr>
                <a:spLocks noChangeShapeType="1"/>
              </p:cNvSpPr>
              <p:nvPr/>
            </p:nvSpPr>
            <p:spPr bwMode="auto">
              <a:xfrm>
                <a:off x="2286" y="1781"/>
                <a:ext cx="2" cy="6"/>
              </a:xfrm>
              <a:prstGeom prst="line">
                <a:avLst/>
              </a:prstGeom>
              <a:noFill/>
              <a:ln w="0">
                <a:solidFill>
                  <a:srgbClr val="C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40" name="Freeform 1509"/>
              <p:cNvSpPr>
                <a:spLocks/>
              </p:cNvSpPr>
              <p:nvPr/>
            </p:nvSpPr>
            <p:spPr bwMode="auto">
              <a:xfrm>
                <a:off x="2295" y="1782"/>
                <a:ext cx="12" cy="7"/>
              </a:xfrm>
              <a:custGeom>
                <a:avLst/>
                <a:gdLst>
                  <a:gd name="T0" fmla="*/ 0 w 12"/>
                  <a:gd name="T1" fmla="*/ 0 h 7"/>
                  <a:gd name="T2" fmla="*/ 9 w 12"/>
                  <a:gd name="T3" fmla="*/ 1 h 7"/>
                  <a:gd name="T4" fmla="*/ 12 w 12"/>
                  <a:gd name="T5" fmla="*/ 7 h 7"/>
                  <a:gd name="T6" fmla="*/ 2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9" y="1"/>
                    </a:lnTo>
                    <a:lnTo>
                      <a:pt x="12" y="7"/>
                    </a:lnTo>
                    <a:lnTo>
                      <a:pt x="2" y="6"/>
                    </a:lnTo>
                    <a:lnTo>
                      <a:pt x="0" y="0"/>
                    </a:lnTo>
                    <a:close/>
                  </a:path>
                </a:pathLst>
              </a:custGeom>
              <a:solidFill>
                <a:srgbClr val="B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1" name="Line 1510"/>
              <p:cNvSpPr>
                <a:spLocks noChangeShapeType="1"/>
              </p:cNvSpPr>
              <p:nvPr/>
            </p:nvSpPr>
            <p:spPr bwMode="auto">
              <a:xfrm>
                <a:off x="2295" y="1782"/>
                <a:ext cx="2" cy="6"/>
              </a:xfrm>
              <a:prstGeom prst="line">
                <a:avLst/>
              </a:prstGeom>
              <a:noFill/>
              <a:ln w="0">
                <a:solidFill>
                  <a:srgbClr val="B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42" name="Freeform 1511"/>
              <p:cNvSpPr>
                <a:spLocks/>
              </p:cNvSpPr>
              <p:nvPr/>
            </p:nvSpPr>
            <p:spPr bwMode="auto">
              <a:xfrm>
                <a:off x="2304" y="1783"/>
                <a:ext cx="13" cy="7"/>
              </a:xfrm>
              <a:custGeom>
                <a:avLst/>
                <a:gdLst>
                  <a:gd name="T0" fmla="*/ 0 w 13"/>
                  <a:gd name="T1" fmla="*/ 0 h 7"/>
                  <a:gd name="T2" fmla="*/ 10 w 13"/>
                  <a:gd name="T3" fmla="*/ 1 h 7"/>
                  <a:gd name="T4" fmla="*/ 13 w 13"/>
                  <a:gd name="T5" fmla="*/ 7 h 7"/>
                  <a:gd name="T6" fmla="*/ 3 w 13"/>
                  <a:gd name="T7" fmla="*/ 6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10" y="1"/>
                    </a:lnTo>
                    <a:lnTo>
                      <a:pt x="13" y="7"/>
                    </a:lnTo>
                    <a:lnTo>
                      <a:pt x="3" y="6"/>
                    </a:lnTo>
                    <a:lnTo>
                      <a:pt x="0" y="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3" name="Line 1512"/>
              <p:cNvSpPr>
                <a:spLocks noChangeShapeType="1"/>
              </p:cNvSpPr>
              <p:nvPr/>
            </p:nvSpPr>
            <p:spPr bwMode="auto">
              <a:xfrm>
                <a:off x="2304" y="1783"/>
                <a:ext cx="3" cy="6"/>
              </a:xfrm>
              <a:prstGeom prst="line">
                <a:avLst/>
              </a:prstGeom>
              <a:noFill/>
              <a:ln w="0">
                <a:solidFill>
                  <a:srgbClr val="B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44" name="Freeform 1513"/>
              <p:cNvSpPr>
                <a:spLocks/>
              </p:cNvSpPr>
              <p:nvPr/>
            </p:nvSpPr>
            <p:spPr bwMode="auto">
              <a:xfrm>
                <a:off x="2314" y="1784"/>
                <a:ext cx="12" cy="7"/>
              </a:xfrm>
              <a:custGeom>
                <a:avLst/>
                <a:gdLst>
                  <a:gd name="T0" fmla="*/ 0 w 12"/>
                  <a:gd name="T1" fmla="*/ 0 h 7"/>
                  <a:gd name="T2" fmla="*/ 10 w 12"/>
                  <a:gd name="T3" fmla="*/ 1 h 7"/>
                  <a:gd name="T4" fmla="*/ 12 w 12"/>
                  <a:gd name="T5" fmla="*/ 7 h 7"/>
                  <a:gd name="T6" fmla="*/ 3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0" y="1"/>
                    </a:lnTo>
                    <a:lnTo>
                      <a:pt x="12" y="7"/>
                    </a:lnTo>
                    <a:lnTo>
                      <a:pt x="3" y="6"/>
                    </a:lnTo>
                    <a:lnTo>
                      <a:pt x="0" y="0"/>
                    </a:lnTo>
                    <a:close/>
                  </a:path>
                </a:pathLst>
              </a:custGeom>
              <a:solidFill>
                <a:srgbClr val="B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5" name="Line 1514"/>
              <p:cNvSpPr>
                <a:spLocks noChangeShapeType="1"/>
              </p:cNvSpPr>
              <p:nvPr/>
            </p:nvSpPr>
            <p:spPr bwMode="auto">
              <a:xfrm>
                <a:off x="2314" y="1784"/>
                <a:ext cx="3" cy="6"/>
              </a:xfrm>
              <a:prstGeom prst="line">
                <a:avLst/>
              </a:prstGeom>
              <a:noFill/>
              <a:ln w="0">
                <a:solidFill>
                  <a:srgbClr val="B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46" name="Freeform 1515"/>
              <p:cNvSpPr>
                <a:spLocks/>
              </p:cNvSpPr>
              <p:nvPr/>
            </p:nvSpPr>
            <p:spPr bwMode="auto">
              <a:xfrm>
                <a:off x="2324" y="1785"/>
                <a:ext cx="12" cy="8"/>
              </a:xfrm>
              <a:custGeom>
                <a:avLst/>
                <a:gdLst>
                  <a:gd name="T0" fmla="*/ 0 w 12"/>
                  <a:gd name="T1" fmla="*/ 0 h 8"/>
                  <a:gd name="T2" fmla="*/ 10 w 12"/>
                  <a:gd name="T3" fmla="*/ 2 h 8"/>
                  <a:gd name="T4" fmla="*/ 12 w 12"/>
                  <a:gd name="T5" fmla="*/ 8 h 8"/>
                  <a:gd name="T6" fmla="*/ 2 w 12"/>
                  <a:gd name="T7" fmla="*/ 6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10" y="2"/>
                    </a:lnTo>
                    <a:lnTo>
                      <a:pt x="12" y="8"/>
                    </a:lnTo>
                    <a:lnTo>
                      <a:pt x="2" y="6"/>
                    </a:lnTo>
                    <a:lnTo>
                      <a:pt x="0" y="0"/>
                    </a:lnTo>
                    <a:close/>
                  </a:path>
                </a:pathLst>
              </a:custGeom>
              <a:solidFill>
                <a:srgbClr val="B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7" name="Line 1516"/>
              <p:cNvSpPr>
                <a:spLocks noChangeShapeType="1"/>
              </p:cNvSpPr>
              <p:nvPr/>
            </p:nvSpPr>
            <p:spPr bwMode="auto">
              <a:xfrm>
                <a:off x="2324" y="1785"/>
                <a:ext cx="2" cy="6"/>
              </a:xfrm>
              <a:prstGeom prst="line">
                <a:avLst/>
              </a:prstGeom>
              <a:noFill/>
              <a:ln w="0">
                <a:solidFill>
                  <a:srgbClr val="B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48" name="Freeform 1517"/>
              <p:cNvSpPr>
                <a:spLocks/>
              </p:cNvSpPr>
              <p:nvPr/>
            </p:nvSpPr>
            <p:spPr bwMode="auto">
              <a:xfrm>
                <a:off x="2334" y="1787"/>
                <a:ext cx="22" cy="9"/>
              </a:xfrm>
              <a:custGeom>
                <a:avLst/>
                <a:gdLst>
                  <a:gd name="T0" fmla="*/ 0 w 22"/>
                  <a:gd name="T1" fmla="*/ 0 h 9"/>
                  <a:gd name="T2" fmla="*/ 20 w 22"/>
                  <a:gd name="T3" fmla="*/ 3 h 9"/>
                  <a:gd name="T4" fmla="*/ 22 w 22"/>
                  <a:gd name="T5" fmla="*/ 9 h 9"/>
                  <a:gd name="T6" fmla="*/ 2 w 22"/>
                  <a:gd name="T7" fmla="*/ 6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20" y="3"/>
                    </a:lnTo>
                    <a:lnTo>
                      <a:pt x="22" y="9"/>
                    </a:lnTo>
                    <a:lnTo>
                      <a:pt x="2" y="6"/>
                    </a:lnTo>
                    <a:lnTo>
                      <a:pt x="0" y="0"/>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9" name="Line 1518"/>
              <p:cNvSpPr>
                <a:spLocks noChangeShapeType="1"/>
              </p:cNvSpPr>
              <p:nvPr/>
            </p:nvSpPr>
            <p:spPr bwMode="auto">
              <a:xfrm>
                <a:off x="2334" y="1787"/>
                <a:ext cx="2" cy="6"/>
              </a:xfrm>
              <a:prstGeom prst="line">
                <a:avLst/>
              </a:prstGeom>
              <a:noFill/>
              <a:ln w="0">
                <a:solidFill>
                  <a:srgbClr val="B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50" name="Freeform 1519"/>
              <p:cNvSpPr>
                <a:spLocks/>
              </p:cNvSpPr>
              <p:nvPr/>
            </p:nvSpPr>
            <p:spPr bwMode="auto">
              <a:xfrm>
                <a:off x="2354" y="1790"/>
                <a:ext cx="22" cy="10"/>
              </a:xfrm>
              <a:custGeom>
                <a:avLst/>
                <a:gdLst>
                  <a:gd name="T0" fmla="*/ 0 w 22"/>
                  <a:gd name="T1" fmla="*/ 0 h 10"/>
                  <a:gd name="T2" fmla="*/ 20 w 22"/>
                  <a:gd name="T3" fmla="*/ 4 h 10"/>
                  <a:gd name="T4" fmla="*/ 22 w 22"/>
                  <a:gd name="T5" fmla="*/ 10 h 10"/>
                  <a:gd name="T6" fmla="*/ 2 w 22"/>
                  <a:gd name="T7" fmla="*/ 6 h 10"/>
                  <a:gd name="T8" fmla="*/ 0 w 22"/>
                  <a:gd name="T9" fmla="*/ 0 h 10"/>
                </a:gdLst>
                <a:ahLst/>
                <a:cxnLst>
                  <a:cxn ang="0">
                    <a:pos x="T0" y="T1"/>
                  </a:cxn>
                  <a:cxn ang="0">
                    <a:pos x="T2" y="T3"/>
                  </a:cxn>
                  <a:cxn ang="0">
                    <a:pos x="T4" y="T5"/>
                  </a:cxn>
                  <a:cxn ang="0">
                    <a:pos x="T6" y="T7"/>
                  </a:cxn>
                  <a:cxn ang="0">
                    <a:pos x="T8" y="T9"/>
                  </a:cxn>
                </a:cxnLst>
                <a:rect l="0" t="0" r="r" b="b"/>
                <a:pathLst>
                  <a:path w="22" h="10">
                    <a:moveTo>
                      <a:pt x="0" y="0"/>
                    </a:moveTo>
                    <a:lnTo>
                      <a:pt x="20" y="4"/>
                    </a:lnTo>
                    <a:lnTo>
                      <a:pt x="22" y="10"/>
                    </a:lnTo>
                    <a:lnTo>
                      <a:pt x="2"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51" name="Line 1520"/>
              <p:cNvSpPr>
                <a:spLocks noChangeShapeType="1"/>
              </p:cNvSpPr>
              <p:nvPr/>
            </p:nvSpPr>
            <p:spPr bwMode="auto">
              <a:xfrm>
                <a:off x="2354" y="1790"/>
                <a:ext cx="2"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52" name="Freeform 1521"/>
              <p:cNvSpPr>
                <a:spLocks/>
              </p:cNvSpPr>
              <p:nvPr/>
            </p:nvSpPr>
            <p:spPr bwMode="auto">
              <a:xfrm>
                <a:off x="2374" y="1794"/>
                <a:ext cx="22" cy="11"/>
              </a:xfrm>
              <a:custGeom>
                <a:avLst/>
                <a:gdLst>
                  <a:gd name="T0" fmla="*/ 0 w 22"/>
                  <a:gd name="T1" fmla="*/ 0 h 11"/>
                  <a:gd name="T2" fmla="*/ 20 w 22"/>
                  <a:gd name="T3" fmla="*/ 5 h 11"/>
                  <a:gd name="T4" fmla="*/ 22 w 22"/>
                  <a:gd name="T5" fmla="*/ 11 h 11"/>
                  <a:gd name="T6" fmla="*/ 2 w 22"/>
                  <a:gd name="T7" fmla="*/ 6 h 11"/>
                  <a:gd name="T8" fmla="*/ 0 w 22"/>
                  <a:gd name="T9" fmla="*/ 0 h 11"/>
                </a:gdLst>
                <a:ahLst/>
                <a:cxnLst>
                  <a:cxn ang="0">
                    <a:pos x="T0" y="T1"/>
                  </a:cxn>
                  <a:cxn ang="0">
                    <a:pos x="T2" y="T3"/>
                  </a:cxn>
                  <a:cxn ang="0">
                    <a:pos x="T4" y="T5"/>
                  </a:cxn>
                  <a:cxn ang="0">
                    <a:pos x="T6" y="T7"/>
                  </a:cxn>
                  <a:cxn ang="0">
                    <a:pos x="T8" y="T9"/>
                  </a:cxn>
                </a:cxnLst>
                <a:rect l="0" t="0" r="r" b="b"/>
                <a:pathLst>
                  <a:path w="22" h="11">
                    <a:moveTo>
                      <a:pt x="0" y="0"/>
                    </a:moveTo>
                    <a:lnTo>
                      <a:pt x="20" y="5"/>
                    </a:lnTo>
                    <a:lnTo>
                      <a:pt x="22" y="11"/>
                    </a:lnTo>
                    <a:lnTo>
                      <a:pt x="2" y="6"/>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53" name="Line 1522"/>
              <p:cNvSpPr>
                <a:spLocks noChangeShapeType="1"/>
              </p:cNvSpPr>
              <p:nvPr/>
            </p:nvSpPr>
            <p:spPr bwMode="auto">
              <a:xfrm>
                <a:off x="2374" y="1794"/>
                <a:ext cx="2" cy="6"/>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54" name="Freeform 1523"/>
              <p:cNvSpPr>
                <a:spLocks/>
              </p:cNvSpPr>
              <p:nvPr/>
            </p:nvSpPr>
            <p:spPr bwMode="auto">
              <a:xfrm>
                <a:off x="2394" y="1799"/>
                <a:ext cx="23" cy="10"/>
              </a:xfrm>
              <a:custGeom>
                <a:avLst/>
                <a:gdLst>
                  <a:gd name="T0" fmla="*/ 0 w 23"/>
                  <a:gd name="T1" fmla="*/ 0 h 10"/>
                  <a:gd name="T2" fmla="*/ 20 w 23"/>
                  <a:gd name="T3" fmla="*/ 4 h 10"/>
                  <a:gd name="T4" fmla="*/ 23 w 23"/>
                  <a:gd name="T5" fmla="*/ 10 h 10"/>
                  <a:gd name="T6" fmla="*/ 2 w 23"/>
                  <a:gd name="T7" fmla="*/ 6 h 10"/>
                  <a:gd name="T8" fmla="*/ 0 w 23"/>
                  <a:gd name="T9" fmla="*/ 0 h 10"/>
                </a:gdLst>
                <a:ahLst/>
                <a:cxnLst>
                  <a:cxn ang="0">
                    <a:pos x="T0" y="T1"/>
                  </a:cxn>
                  <a:cxn ang="0">
                    <a:pos x="T2" y="T3"/>
                  </a:cxn>
                  <a:cxn ang="0">
                    <a:pos x="T4" y="T5"/>
                  </a:cxn>
                  <a:cxn ang="0">
                    <a:pos x="T6" y="T7"/>
                  </a:cxn>
                  <a:cxn ang="0">
                    <a:pos x="T8" y="T9"/>
                  </a:cxn>
                </a:cxnLst>
                <a:rect l="0" t="0" r="r" b="b"/>
                <a:pathLst>
                  <a:path w="23" h="10">
                    <a:moveTo>
                      <a:pt x="0" y="0"/>
                    </a:moveTo>
                    <a:lnTo>
                      <a:pt x="20" y="4"/>
                    </a:lnTo>
                    <a:lnTo>
                      <a:pt x="23" y="10"/>
                    </a:lnTo>
                    <a:lnTo>
                      <a:pt x="2" y="6"/>
                    </a:lnTo>
                    <a:lnTo>
                      <a:pt x="0" y="0"/>
                    </a:lnTo>
                    <a:close/>
                  </a:path>
                </a:pathLst>
              </a:custGeom>
              <a:solidFill>
                <a:srgbClr val="A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55" name="Line 1524"/>
              <p:cNvSpPr>
                <a:spLocks noChangeShapeType="1"/>
              </p:cNvSpPr>
              <p:nvPr/>
            </p:nvSpPr>
            <p:spPr bwMode="auto">
              <a:xfrm>
                <a:off x="2394" y="1799"/>
                <a:ext cx="2" cy="6"/>
              </a:xfrm>
              <a:prstGeom prst="line">
                <a:avLst/>
              </a:prstGeom>
              <a:noFill/>
              <a:ln w="0">
                <a:solidFill>
                  <a:srgbClr val="A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56" name="Freeform 1525"/>
              <p:cNvSpPr>
                <a:spLocks/>
              </p:cNvSpPr>
              <p:nvPr/>
            </p:nvSpPr>
            <p:spPr bwMode="auto">
              <a:xfrm>
                <a:off x="2414" y="1803"/>
                <a:ext cx="22" cy="11"/>
              </a:xfrm>
              <a:custGeom>
                <a:avLst/>
                <a:gdLst>
                  <a:gd name="T0" fmla="*/ 0 w 22"/>
                  <a:gd name="T1" fmla="*/ 0 h 11"/>
                  <a:gd name="T2" fmla="*/ 20 w 22"/>
                  <a:gd name="T3" fmla="*/ 5 h 11"/>
                  <a:gd name="T4" fmla="*/ 22 w 22"/>
                  <a:gd name="T5" fmla="*/ 11 h 11"/>
                  <a:gd name="T6" fmla="*/ 3 w 22"/>
                  <a:gd name="T7" fmla="*/ 6 h 11"/>
                  <a:gd name="T8" fmla="*/ 0 w 22"/>
                  <a:gd name="T9" fmla="*/ 0 h 11"/>
                </a:gdLst>
                <a:ahLst/>
                <a:cxnLst>
                  <a:cxn ang="0">
                    <a:pos x="T0" y="T1"/>
                  </a:cxn>
                  <a:cxn ang="0">
                    <a:pos x="T2" y="T3"/>
                  </a:cxn>
                  <a:cxn ang="0">
                    <a:pos x="T4" y="T5"/>
                  </a:cxn>
                  <a:cxn ang="0">
                    <a:pos x="T6" y="T7"/>
                  </a:cxn>
                  <a:cxn ang="0">
                    <a:pos x="T8" y="T9"/>
                  </a:cxn>
                </a:cxnLst>
                <a:rect l="0" t="0" r="r" b="b"/>
                <a:pathLst>
                  <a:path w="22" h="11">
                    <a:moveTo>
                      <a:pt x="0" y="0"/>
                    </a:moveTo>
                    <a:lnTo>
                      <a:pt x="20" y="5"/>
                    </a:lnTo>
                    <a:lnTo>
                      <a:pt x="22" y="11"/>
                    </a:lnTo>
                    <a:lnTo>
                      <a:pt x="3"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57" name="Line 1526"/>
              <p:cNvSpPr>
                <a:spLocks noChangeShapeType="1"/>
              </p:cNvSpPr>
              <p:nvPr/>
            </p:nvSpPr>
            <p:spPr bwMode="auto">
              <a:xfrm>
                <a:off x="2414" y="1803"/>
                <a:ext cx="3"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58" name="Freeform 1527"/>
              <p:cNvSpPr>
                <a:spLocks/>
              </p:cNvSpPr>
              <p:nvPr/>
            </p:nvSpPr>
            <p:spPr bwMode="auto">
              <a:xfrm>
                <a:off x="2434" y="1808"/>
                <a:ext cx="22" cy="11"/>
              </a:xfrm>
              <a:custGeom>
                <a:avLst/>
                <a:gdLst>
                  <a:gd name="T0" fmla="*/ 0 w 22"/>
                  <a:gd name="T1" fmla="*/ 0 h 11"/>
                  <a:gd name="T2" fmla="*/ 20 w 22"/>
                  <a:gd name="T3" fmla="*/ 5 h 11"/>
                  <a:gd name="T4" fmla="*/ 22 w 22"/>
                  <a:gd name="T5" fmla="*/ 11 h 11"/>
                  <a:gd name="T6" fmla="*/ 2 w 22"/>
                  <a:gd name="T7" fmla="*/ 6 h 11"/>
                  <a:gd name="T8" fmla="*/ 0 w 22"/>
                  <a:gd name="T9" fmla="*/ 0 h 11"/>
                </a:gdLst>
                <a:ahLst/>
                <a:cxnLst>
                  <a:cxn ang="0">
                    <a:pos x="T0" y="T1"/>
                  </a:cxn>
                  <a:cxn ang="0">
                    <a:pos x="T2" y="T3"/>
                  </a:cxn>
                  <a:cxn ang="0">
                    <a:pos x="T4" y="T5"/>
                  </a:cxn>
                  <a:cxn ang="0">
                    <a:pos x="T6" y="T7"/>
                  </a:cxn>
                  <a:cxn ang="0">
                    <a:pos x="T8" y="T9"/>
                  </a:cxn>
                </a:cxnLst>
                <a:rect l="0" t="0" r="r" b="b"/>
                <a:pathLst>
                  <a:path w="22" h="11">
                    <a:moveTo>
                      <a:pt x="0" y="0"/>
                    </a:moveTo>
                    <a:lnTo>
                      <a:pt x="20" y="5"/>
                    </a:lnTo>
                    <a:lnTo>
                      <a:pt x="22" y="11"/>
                    </a:lnTo>
                    <a:lnTo>
                      <a:pt x="2" y="6"/>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59" name="Line 1528"/>
              <p:cNvSpPr>
                <a:spLocks noChangeShapeType="1"/>
              </p:cNvSpPr>
              <p:nvPr/>
            </p:nvSpPr>
            <p:spPr bwMode="auto">
              <a:xfrm>
                <a:off x="2434" y="1808"/>
                <a:ext cx="2" cy="6"/>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60" name="Freeform 1529"/>
              <p:cNvSpPr>
                <a:spLocks/>
              </p:cNvSpPr>
              <p:nvPr/>
            </p:nvSpPr>
            <p:spPr bwMode="auto">
              <a:xfrm>
                <a:off x="2454" y="1813"/>
                <a:ext cx="21" cy="11"/>
              </a:xfrm>
              <a:custGeom>
                <a:avLst/>
                <a:gdLst>
                  <a:gd name="T0" fmla="*/ 0 w 21"/>
                  <a:gd name="T1" fmla="*/ 0 h 11"/>
                  <a:gd name="T2" fmla="*/ 19 w 21"/>
                  <a:gd name="T3" fmla="*/ 5 h 11"/>
                  <a:gd name="T4" fmla="*/ 21 w 21"/>
                  <a:gd name="T5" fmla="*/ 11 h 11"/>
                  <a:gd name="T6" fmla="*/ 2 w 21"/>
                  <a:gd name="T7" fmla="*/ 6 h 11"/>
                  <a:gd name="T8" fmla="*/ 0 w 21"/>
                  <a:gd name="T9" fmla="*/ 0 h 11"/>
                </a:gdLst>
                <a:ahLst/>
                <a:cxnLst>
                  <a:cxn ang="0">
                    <a:pos x="T0" y="T1"/>
                  </a:cxn>
                  <a:cxn ang="0">
                    <a:pos x="T2" y="T3"/>
                  </a:cxn>
                  <a:cxn ang="0">
                    <a:pos x="T4" y="T5"/>
                  </a:cxn>
                  <a:cxn ang="0">
                    <a:pos x="T6" y="T7"/>
                  </a:cxn>
                  <a:cxn ang="0">
                    <a:pos x="T8" y="T9"/>
                  </a:cxn>
                </a:cxnLst>
                <a:rect l="0" t="0" r="r" b="b"/>
                <a:pathLst>
                  <a:path w="21" h="11">
                    <a:moveTo>
                      <a:pt x="0" y="0"/>
                    </a:moveTo>
                    <a:lnTo>
                      <a:pt x="19" y="5"/>
                    </a:lnTo>
                    <a:lnTo>
                      <a:pt x="21" y="11"/>
                    </a:lnTo>
                    <a:lnTo>
                      <a:pt x="2" y="6"/>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61" name="Line 1530"/>
              <p:cNvSpPr>
                <a:spLocks noChangeShapeType="1"/>
              </p:cNvSpPr>
              <p:nvPr/>
            </p:nvSpPr>
            <p:spPr bwMode="auto">
              <a:xfrm>
                <a:off x="2454" y="1813"/>
                <a:ext cx="2" cy="6"/>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62" name="Freeform 1531"/>
              <p:cNvSpPr>
                <a:spLocks/>
              </p:cNvSpPr>
              <p:nvPr/>
            </p:nvSpPr>
            <p:spPr bwMode="auto">
              <a:xfrm>
                <a:off x="2473" y="1818"/>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63" name="Line 1532"/>
              <p:cNvSpPr>
                <a:spLocks noChangeShapeType="1"/>
              </p:cNvSpPr>
              <p:nvPr/>
            </p:nvSpPr>
            <p:spPr bwMode="auto">
              <a:xfrm>
                <a:off x="2473" y="1818"/>
                <a:ext cx="2"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64" name="Freeform 1533"/>
              <p:cNvSpPr>
                <a:spLocks/>
              </p:cNvSpPr>
              <p:nvPr/>
            </p:nvSpPr>
            <p:spPr bwMode="auto">
              <a:xfrm>
                <a:off x="2482" y="1820"/>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65" name="Line 1534"/>
              <p:cNvSpPr>
                <a:spLocks noChangeShapeType="1"/>
              </p:cNvSpPr>
              <p:nvPr/>
            </p:nvSpPr>
            <p:spPr bwMode="auto">
              <a:xfrm>
                <a:off x="2482" y="1820"/>
                <a:ext cx="2"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66" name="Freeform 1535"/>
              <p:cNvSpPr>
                <a:spLocks/>
              </p:cNvSpPr>
              <p:nvPr/>
            </p:nvSpPr>
            <p:spPr bwMode="auto">
              <a:xfrm>
                <a:off x="2491" y="1822"/>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67" name="Line 1536"/>
              <p:cNvSpPr>
                <a:spLocks noChangeShapeType="1"/>
              </p:cNvSpPr>
              <p:nvPr/>
            </p:nvSpPr>
            <p:spPr bwMode="auto">
              <a:xfrm>
                <a:off x="2491" y="1822"/>
                <a:ext cx="2" cy="6"/>
              </a:xfrm>
              <a:prstGeom prst="line">
                <a:avLst/>
              </a:prstGeom>
              <a:noFill/>
              <a:ln w="0">
                <a:solidFill>
                  <a:srgbClr val="A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68" name="Freeform 1537"/>
              <p:cNvSpPr>
                <a:spLocks/>
              </p:cNvSpPr>
              <p:nvPr/>
            </p:nvSpPr>
            <p:spPr bwMode="auto">
              <a:xfrm>
                <a:off x="2500" y="1824"/>
                <a:ext cx="10" cy="8"/>
              </a:xfrm>
              <a:custGeom>
                <a:avLst/>
                <a:gdLst>
                  <a:gd name="T0" fmla="*/ 0 w 10"/>
                  <a:gd name="T1" fmla="*/ 0 h 8"/>
                  <a:gd name="T2" fmla="*/ 8 w 10"/>
                  <a:gd name="T3" fmla="*/ 2 h 8"/>
                  <a:gd name="T4" fmla="*/ 10 w 10"/>
                  <a:gd name="T5" fmla="*/ 8 h 8"/>
                  <a:gd name="T6" fmla="*/ 2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8" y="2"/>
                    </a:lnTo>
                    <a:lnTo>
                      <a:pt x="10" y="8"/>
                    </a:lnTo>
                    <a:lnTo>
                      <a:pt x="2" y="6"/>
                    </a:lnTo>
                    <a:lnTo>
                      <a:pt x="0" y="0"/>
                    </a:lnTo>
                    <a:close/>
                  </a:path>
                </a:pathLst>
              </a:custGeom>
              <a:solidFill>
                <a:srgbClr val="A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69" name="Line 1538"/>
              <p:cNvSpPr>
                <a:spLocks noChangeShapeType="1"/>
              </p:cNvSpPr>
              <p:nvPr/>
            </p:nvSpPr>
            <p:spPr bwMode="auto">
              <a:xfrm>
                <a:off x="2500" y="1824"/>
                <a:ext cx="2" cy="6"/>
              </a:xfrm>
              <a:prstGeom prst="line">
                <a:avLst/>
              </a:prstGeom>
              <a:noFill/>
              <a:ln w="0">
                <a:solidFill>
                  <a:srgbClr val="A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70" name="Freeform 1539"/>
              <p:cNvSpPr>
                <a:spLocks/>
              </p:cNvSpPr>
              <p:nvPr/>
            </p:nvSpPr>
            <p:spPr bwMode="auto">
              <a:xfrm>
                <a:off x="2508" y="1826"/>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1" name="Line 1540"/>
              <p:cNvSpPr>
                <a:spLocks noChangeShapeType="1"/>
              </p:cNvSpPr>
              <p:nvPr/>
            </p:nvSpPr>
            <p:spPr bwMode="auto">
              <a:xfrm>
                <a:off x="2508" y="1826"/>
                <a:ext cx="2" cy="6"/>
              </a:xfrm>
              <a:prstGeom prst="line">
                <a:avLst/>
              </a:prstGeom>
              <a:noFill/>
              <a:ln w="0">
                <a:solidFill>
                  <a:srgbClr val="A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72" name="Freeform 1541"/>
              <p:cNvSpPr>
                <a:spLocks/>
              </p:cNvSpPr>
              <p:nvPr/>
            </p:nvSpPr>
            <p:spPr bwMode="auto">
              <a:xfrm>
                <a:off x="2517" y="1828"/>
                <a:ext cx="10" cy="8"/>
              </a:xfrm>
              <a:custGeom>
                <a:avLst/>
                <a:gdLst>
                  <a:gd name="T0" fmla="*/ 0 w 10"/>
                  <a:gd name="T1" fmla="*/ 0 h 8"/>
                  <a:gd name="T2" fmla="*/ 8 w 10"/>
                  <a:gd name="T3" fmla="*/ 2 h 8"/>
                  <a:gd name="T4" fmla="*/ 10 w 10"/>
                  <a:gd name="T5" fmla="*/ 8 h 8"/>
                  <a:gd name="T6" fmla="*/ 2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8" y="2"/>
                    </a:lnTo>
                    <a:lnTo>
                      <a:pt x="10" y="8"/>
                    </a:lnTo>
                    <a:lnTo>
                      <a:pt x="2" y="6"/>
                    </a:lnTo>
                    <a:lnTo>
                      <a:pt x="0" y="0"/>
                    </a:lnTo>
                    <a:close/>
                  </a:path>
                </a:pathLst>
              </a:custGeom>
              <a:solidFill>
                <a:srgbClr val="A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3" name="Line 1542"/>
              <p:cNvSpPr>
                <a:spLocks noChangeShapeType="1"/>
              </p:cNvSpPr>
              <p:nvPr/>
            </p:nvSpPr>
            <p:spPr bwMode="auto">
              <a:xfrm>
                <a:off x="2517" y="1828"/>
                <a:ext cx="2" cy="6"/>
              </a:xfrm>
              <a:prstGeom prst="line">
                <a:avLst/>
              </a:prstGeom>
              <a:noFill/>
              <a:ln w="0">
                <a:solidFill>
                  <a:srgbClr val="A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74" name="Freeform 1543"/>
              <p:cNvSpPr>
                <a:spLocks/>
              </p:cNvSpPr>
              <p:nvPr/>
            </p:nvSpPr>
            <p:spPr bwMode="auto">
              <a:xfrm>
                <a:off x="2525" y="1830"/>
                <a:ext cx="10" cy="7"/>
              </a:xfrm>
              <a:custGeom>
                <a:avLst/>
                <a:gdLst>
                  <a:gd name="T0" fmla="*/ 0 w 10"/>
                  <a:gd name="T1" fmla="*/ 0 h 7"/>
                  <a:gd name="T2" fmla="*/ 8 w 10"/>
                  <a:gd name="T3" fmla="*/ 1 h 7"/>
                  <a:gd name="T4" fmla="*/ 10 w 10"/>
                  <a:gd name="T5" fmla="*/ 7 h 7"/>
                  <a:gd name="T6" fmla="*/ 2 w 10"/>
                  <a:gd name="T7" fmla="*/ 6 h 7"/>
                  <a:gd name="T8" fmla="*/ 0 w 10"/>
                  <a:gd name="T9" fmla="*/ 0 h 7"/>
                </a:gdLst>
                <a:ahLst/>
                <a:cxnLst>
                  <a:cxn ang="0">
                    <a:pos x="T0" y="T1"/>
                  </a:cxn>
                  <a:cxn ang="0">
                    <a:pos x="T2" y="T3"/>
                  </a:cxn>
                  <a:cxn ang="0">
                    <a:pos x="T4" y="T5"/>
                  </a:cxn>
                  <a:cxn ang="0">
                    <a:pos x="T6" y="T7"/>
                  </a:cxn>
                  <a:cxn ang="0">
                    <a:pos x="T8" y="T9"/>
                  </a:cxn>
                </a:cxnLst>
                <a:rect l="0" t="0" r="r" b="b"/>
                <a:pathLst>
                  <a:path w="10" h="7">
                    <a:moveTo>
                      <a:pt x="0" y="0"/>
                    </a:moveTo>
                    <a:lnTo>
                      <a:pt x="8" y="1"/>
                    </a:lnTo>
                    <a:lnTo>
                      <a:pt x="10" y="7"/>
                    </a:lnTo>
                    <a:lnTo>
                      <a:pt x="2" y="6"/>
                    </a:lnTo>
                    <a:lnTo>
                      <a:pt x="0" y="0"/>
                    </a:lnTo>
                    <a:close/>
                  </a:path>
                </a:pathLst>
              </a:custGeom>
              <a:solidFill>
                <a:srgbClr val="B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5" name="Line 1544"/>
              <p:cNvSpPr>
                <a:spLocks noChangeShapeType="1"/>
              </p:cNvSpPr>
              <p:nvPr/>
            </p:nvSpPr>
            <p:spPr bwMode="auto">
              <a:xfrm>
                <a:off x="2525" y="1830"/>
                <a:ext cx="2" cy="6"/>
              </a:xfrm>
              <a:prstGeom prst="line">
                <a:avLst/>
              </a:prstGeom>
              <a:noFill/>
              <a:ln w="0">
                <a:solidFill>
                  <a:srgbClr val="B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76" name="Freeform 1545"/>
              <p:cNvSpPr>
                <a:spLocks/>
              </p:cNvSpPr>
              <p:nvPr/>
            </p:nvSpPr>
            <p:spPr bwMode="auto">
              <a:xfrm>
                <a:off x="2533" y="1831"/>
                <a:ext cx="8" cy="7"/>
              </a:xfrm>
              <a:custGeom>
                <a:avLst/>
                <a:gdLst>
                  <a:gd name="T0" fmla="*/ 0 w 8"/>
                  <a:gd name="T1" fmla="*/ 0 h 7"/>
                  <a:gd name="T2" fmla="*/ 6 w 8"/>
                  <a:gd name="T3" fmla="*/ 1 h 7"/>
                  <a:gd name="T4" fmla="*/ 8 w 8"/>
                  <a:gd name="T5" fmla="*/ 7 h 7"/>
                  <a:gd name="T6" fmla="*/ 2 w 8"/>
                  <a:gd name="T7" fmla="*/ 6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lnTo>
                      <a:pt x="6" y="1"/>
                    </a:lnTo>
                    <a:lnTo>
                      <a:pt x="8" y="7"/>
                    </a:lnTo>
                    <a:lnTo>
                      <a:pt x="2" y="6"/>
                    </a:lnTo>
                    <a:lnTo>
                      <a:pt x="0" y="0"/>
                    </a:lnTo>
                    <a:close/>
                  </a:path>
                </a:pathLst>
              </a:custGeom>
              <a:solidFill>
                <a:srgbClr val="B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7" name="Line 1546"/>
              <p:cNvSpPr>
                <a:spLocks noChangeShapeType="1"/>
              </p:cNvSpPr>
              <p:nvPr/>
            </p:nvSpPr>
            <p:spPr bwMode="auto">
              <a:xfrm>
                <a:off x="2533" y="1831"/>
                <a:ext cx="2" cy="6"/>
              </a:xfrm>
              <a:prstGeom prst="line">
                <a:avLst/>
              </a:prstGeom>
              <a:noFill/>
              <a:ln w="0">
                <a:solidFill>
                  <a:srgbClr val="B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78" name="Freeform 1547"/>
              <p:cNvSpPr>
                <a:spLocks/>
              </p:cNvSpPr>
              <p:nvPr/>
            </p:nvSpPr>
            <p:spPr bwMode="auto">
              <a:xfrm>
                <a:off x="2539" y="1832"/>
                <a:ext cx="8" cy="7"/>
              </a:xfrm>
              <a:custGeom>
                <a:avLst/>
                <a:gdLst>
                  <a:gd name="T0" fmla="*/ 0 w 8"/>
                  <a:gd name="T1" fmla="*/ 0 h 7"/>
                  <a:gd name="T2" fmla="*/ 6 w 8"/>
                  <a:gd name="T3" fmla="*/ 1 h 7"/>
                  <a:gd name="T4" fmla="*/ 8 w 8"/>
                  <a:gd name="T5" fmla="*/ 7 h 7"/>
                  <a:gd name="T6" fmla="*/ 2 w 8"/>
                  <a:gd name="T7" fmla="*/ 6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lnTo>
                      <a:pt x="6" y="1"/>
                    </a:lnTo>
                    <a:lnTo>
                      <a:pt x="8" y="7"/>
                    </a:lnTo>
                    <a:lnTo>
                      <a:pt x="2" y="6"/>
                    </a:lnTo>
                    <a:lnTo>
                      <a:pt x="0" y="0"/>
                    </a:lnTo>
                    <a:close/>
                  </a:path>
                </a:pathLst>
              </a:custGeom>
              <a:solidFill>
                <a:srgbClr val="B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9" name="Line 1548"/>
              <p:cNvSpPr>
                <a:spLocks noChangeShapeType="1"/>
              </p:cNvSpPr>
              <p:nvPr/>
            </p:nvSpPr>
            <p:spPr bwMode="auto">
              <a:xfrm>
                <a:off x="2539" y="1832"/>
                <a:ext cx="2" cy="6"/>
              </a:xfrm>
              <a:prstGeom prst="line">
                <a:avLst/>
              </a:prstGeom>
              <a:noFill/>
              <a:ln w="0">
                <a:solidFill>
                  <a:srgbClr val="B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80" name="Freeform 1549"/>
              <p:cNvSpPr>
                <a:spLocks/>
              </p:cNvSpPr>
              <p:nvPr/>
            </p:nvSpPr>
            <p:spPr bwMode="auto">
              <a:xfrm>
                <a:off x="2545" y="1833"/>
                <a:ext cx="8" cy="7"/>
              </a:xfrm>
              <a:custGeom>
                <a:avLst/>
                <a:gdLst>
                  <a:gd name="T0" fmla="*/ 0 w 8"/>
                  <a:gd name="T1" fmla="*/ 0 h 7"/>
                  <a:gd name="T2" fmla="*/ 6 w 8"/>
                  <a:gd name="T3" fmla="*/ 1 h 7"/>
                  <a:gd name="T4" fmla="*/ 8 w 8"/>
                  <a:gd name="T5" fmla="*/ 7 h 7"/>
                  <a:gd name="T6" fmla="*/ 2 w 8"/>
                  <a:gd name="T7" fmla="*/ 6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lnTo>
                      <a:pt x="6" y="1"/>
                    </a:lnTo>
                    <a:lnTo>
                      <a:pt x="8" y="7"/>
                    </a:lnTo>
                    <a:lnTo>
                      <a:pt x="2"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81" name="Line 1550"/>
              <p:cNvSpPr>
                <a:spLocks noChangeShapeType="1"/>
              </p:cNvSpPr>
              <p:nvPr/>
            </p:nvSpPr>
            <p:spPr bwMode="auto">
              <a:xfrm>
                <a:off x="2545" y="1833"/>
                <a:ext cx="2"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82" name="Freeform 1551"/>
              <p:cNvSpPr>
                <a:spLocks/>
              </p:cNvSpPr>
              <p:nvPr/>
            </p:nvSpPr>
            <p:spPr bwMode="auto">
              <a:xfrm>
                <a:off x="2551" y="1834"/>
                <a:ext cx="7" cy="8"/>
              </a:xfrm>
              <a:custGeom>
                <a:avLst/>
                <a:gdLst>
                  <a:gd name="T0" fmla="*/ 0 w 7"/>
                  <a:gd name="T1" fmla="*/ 0 h 8"/>
                  <a:gd name="T2" fmla="*/ 5 w 7"/>
                  <a:gd name="T3" fmla="*/ 1 h 8"/>
                  <a:gd name="T4" fmla="*/ 7 w 7"/>
                  <a:gd name="T5" fmla="*/ 8 h 8"/>
                  <a:gd name="T6" fmla="*/ 2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5" y="1"/>
                    </a:lnTo>
                    <a:lnTo>
                      <a:pt x="7" y="8"/>
                    </a:lnTo>
                    <a:lnTo>
                      <a:pt x="2"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83" name="Line 1552"/>
              <p:cNvSpPr>
                <a:spLocks noChangeShapeType="1"/>
              </p:cNvSpPr>
              <p:nvPr/>
            </p:nvSpPr>
            <p:spPr bwMode="auto">
              <a:xfrm>
                <a:off x="2551" y="1834"/>
                <a:ext cx="2"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84" name="Freeform 1553"/>
              <p:cNvSpPr>
                <a:spLocks/>
              </p:cNvSpPr>
              <p:nvPr/>
            </p:nvSpPr>
            <p:spPr bwMode="auto">
              <a:xfrm>
                <a:off x="2556" y="1835"/>
                <a:ext cx="7" cy="8"/>
              </a:xfrm>
              <a:custGeom>
                <a:avLst/>
                <a:gdLst>
                  <a:gd name="T0" fmla="*/ 0 w 7"/>
                  <a:gd name="T1" fmla="*/ 0 h 8"/>
                  <a:gd name="T2" fmla="*/ 5 w 7"/>
                  <a:gd name="T3" fmla="*/ 1 h 8"/>
                  <a:gd name="T4" fmla="*/ 7 w 7"/>
                  <a:gd name="T5" fmla="*/ 8 h 8"/>
                  <a:gd name="T6" fmla="*/ 2 w 7"/>
                  <a:gd name="T7" fmla="*/ 7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5" y="1"/>
                    </a:lnTo>
                    <a:lnTo>
                      <a:pt x="7" y="8"/>
                    </a:lnTo>
                    <a:lnTo>
                      <a:pt x="2" y="7"/>
                    </a:lnTo>
                    <a:lnTo>
                      <a:pt x="0" y="0"/>
                    </a:lnTo>
                    <a:close/>
                  </a:path>
                </a:pathLst>
              </a:custGeom>
              <a:solidFill>
                <a:srgbClr val="A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85" name="Line 1554"/>
              <p:cNvSpPr>
                <a:spLocks noChangeShapeType="1"/>
              </p:cNvSpPr>
              <p:nvPr/>
            </p:nvSpPr>
            <p:spPr bwMode="auto">
              <a:xfrm>
                <a:off x="2556" y="1835"/>
                <a:ext cx="2" cy="7"/>
              </a:xfrm>
              <a:prstGeom prst="line">
                <a:avLst/>
              </a:prstGeom>
              <a:noFill/>
              <a:ln w="0">
                <a:solidFill>
                  <a:srgbClr val="A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86" name="Freeform 1555"/>
              <p:cNvSpPr>
                <a:spLocks/>
              </p:cNvSpPr>
              <p:nvPr/>
            </p:nvSpPr>
            <p:spPr bwMode="auto">
              <a:xfrm>
                <a:off x="2561" y="1836"/>
                <a:ext cx="7" cy="8"/>
              </a:xfrm>
              <a:custGeom>
                <a:avLst/>
                <a:gdLst>
                  <a:gd name="T0" fmla="*/ 0 w 7"/>
                  <a:gd name="T1" fmla="*/ 0 h 8"/>
                  <a:gd name="T2" fmla="*/ 5 w 7"/>
                  <a:gd name="T3" fmla="*/ 1 h 8"/>
                  <a:gd name="T4" fmla="*/ 7 w 7"/>
                  <a:gd name="T5" fmla="*/ 8 h 8"/>
                  <a:gd name="T6" fmla="*/ 2 w 7"/>
                  <a:gd name="T7" fmla="*/ 7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5" y="1"/>
                    </a:lnTo>
                    <a:lnTo>
                      <a:pt x="7" y="8"/>
                    </a:lnTo>
                    <a:lnTo>
                      <a:pt x="2" y="7"/>
                    </a:lnTo>
                    <a:lnTo>
                      <a:pt x="0" y="0"/>
                    </a:lnTo>
                    <a:close/>
                  </a:path>
                </a:pathLst>
              </a:custGeom>
              <a:solidFill>
                <a:srgbClr val="A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87" name="Line 1556"/>
              <p:cNvSpPr>
                <a:spLocks noChangeShapeType="1"/>
              </p:cNvSpPr>
              <p:nvPr/>
            </p:nvSpPr>
            <p:spPr bwMode="auto">
              <a:xfrm>
                <a:off x="2561" y="1836"/>
                <a:ext cx="2" cy="7"/>
              </a:xfrm>
              <a:prstGeom prst="line">
                <a:avLst/>
              </a:prstGeom>
              <a:noFill/>
              <a:ln w="0">
                <a:solidFill>
                  <a:srgbClr val="A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88" name="Freeform 1557"/>
              <p:cNvSpPr>
                <a:spLocks/>
              </p:cNvSpPr>
              <p:nvPr/>
            </p:nvSpPr>
            <p:spPr bwMode="auto">
              <a:xfrm>
                <a:off x="2566" y="1837"/>
                <a:ext cx="6" cy="7"/>
              </a:xfrm>
              <a:custGeom>
                <a:avLst/>
                <a:gdLst>
                  <a:gd name="T0" fmla="*/ 0 w 6"/>
                  <a:gd name="T1" fmla="*/ 0 h 7"/>
                  <a:gd name="T2" fmla="*/ 4 w 6"/>
                  <a:gd name="T3" fmla="*/ 1 h 7"/>
                  <a:gd name="T4" fmla="*/ 6 w 6"/>
                  <a:gd name="T5" fmla="*/ 7 h 7"/>
                  <a:gd name="T6" fmla="*/ 2 w 6"/>
                  <a:gd name="T7" fmla="*/ 7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7"/>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89" name="Line 1558"/>
              <p:cNvSpPr>
                <a:spLocks noChangeShapeType="1"/>
              </p:cNvSpPr>
              <p:nvPr/>
            </p:nvSpPr>
            <p:spPr bwMode="auto">
              <a:xfrm>
                <a:off x="2566" y="1837"/>
                <a:ext cx="2" cy="7"/>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90" name="Freeform 1559"/>
              <p:cNvSpPr>
                <a:spLocks/>
              </p:cNvSpPr>
              <p:nvPr/>
            </p:nvSpPr>
            <p:spPr bwMode="auto">
              <a:xfrm>
                <a:off x="2570" y="1838"/>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A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1" name="Line 1560"/>
              <p:cNvSpPr>
                <a:spLocks noChangeShapeType="1"/>
              </p:cNvSpPr>
              <p:nvPr/>
            </p:nvSpPr>
            <p:spPr bwMode="auto">
              <a:xfrm>
                <a:off x="2570" y="1838"/>
                <a:ext cx="2" cy="6"/>
              </a:xfrm>
              <a:prstGeom prst="line">
                <a:avLst/>
              </a:prstGeom>
              <a:noFill/>
              <a:ln w="0">
                <a:solidFill>
                  <a:srgbClr val="A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92" name="Freeform 1561"/>
              <p:cNvSpPr>
                <a:spLocks/>
              </p:cNvSpPr>
              <p:nvPr/>
            </p:nvSpPr>
            <p:spPr bwMode="auto">
              <a:xfrm>
                <a:off x="2574" y="1839"/>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A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3" name="Line 1562"/>
              <p:cNvSpPr>
                <a:spLocks noChangeShapeType="1"/>
              </p:cNvSpPr>
              <p:nvPr/>
            </p:nvSpPr>
            <p:spPr bwMode="auto">
              <a:xfrm>
                <a:off x="2574" y="1839"/>
                <a:ext cx="2" cy="6"/>
              </a:xfrm>
              <a:prstGeom prst="line">
                <a:avLst/>
              </a:prstGeom>
              <a:noFill/>
              <a:ln w="0">
                <a:solidFill>
                  <a:srgbClr val="A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94" name="Freeform 1563"/>
              <p:cNvSpPr>
                <a:spLocks/>
              </p:cNvSpPr>
              <p:nvPr/>
            </p:nvSpPr>
            <p:spPr bwMode="auto">
              <a:xfrm>
                <a:off x="2578" y="1840"/>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5" name="Line 1564"/>
              <p:cNvSpPr>
                <a:spLocks noChangeShapeType="1"/>
              </p:cNvSpPr>
              <p:nvPr/>
            </p:nvSpPr>
            <p:spPr bwMode="auto">
              <a:xfrm>
                <a:off x="2578" y="1840"/>
                <a:ext cx="2"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96" name="Freeform 1565"/>
              <p:cNvSpPr>
                <a:spLocks/>
              </p:cNvSpPr>
              <p:nvPr/>
            </p:nvSpPr>
            <p:spPr bwMode="auto">
              <a:xfrm>
                <a:off x="2581" y="1841"/>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7" name="Line 1566"/>
              <p:cNvSpPr>
                <a:spLocks noChangeShapeType="1"/>
              </p:cNvSpPr>
              <p:nvPr/>
            </p:nvSpPr>
            <p:spPr bwMode="auto">
              <a:xfrm>
                <a:off x="2581" y="1841"/>
                <a:ext cx="2" cy="6"/>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98" name="Freeform 1567"/>
              <p:cNvSpPr>
                <a:spLocks/>
              </p:cNvSpPr>
              <p:nvPr/>
            </p:nvSpPr>
            <p:spPr bwMode="auto">
              <a:xfrm>
                <a:off x="2585" y="1842"/>
                <a:ext cx="7" cy="7"/>
              </a:xfrm>
              <a:custGeom>
                <a:avLst/>
                <a:gdLst>
                  <a:gd name="T0" fmla="*/ 0 w 7"/>
                  <a:gd name="T1" fmla="*/ 0 h 7"/>
                  <a:gd name="T2" fmla="*/ 5 w 7"/>
                  <a:gd name="T3" fmla="*/ 1 h 7"/>
                  <a:gd name="T4" fmla="*/ 7 w 7"/>
                  <a:gd name="T5" fmla="*/ 7 h 7"/>
                  <a:gd name="T6" fmla="*/ 2 w 7"/>
                  <a:gd name="T7" fmla="*/ 6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5" y="1"/>
                    </a:lnTo>
                    <a:lnTo>
                      <a:pt x="7" y="7"/>
                    </a:lnTo>
                    <a:lnTo>
                      <a:pt x="2" y="6"/>
                    </a:lnTo>
                    <a:lnTo>
                      <a:pt x="0" y="0"/>
                    </a:lnTo>
                    <a:close/>
                  </a:path>
                </a:pathLst>
              </a:custGeom>
              <a:solidFill>
                <a:srgbClr val="A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9" name="Line 1568"/>
              <p:cNvSpPr>
                <a:spLocks noChangeShapeType="1"/>
              </p:cNvSpPr>
              <p:nvPr/>
            </p:nvSpPr>
            <p:spPr bwMode="auto">
              <a:xfrm>
                <a:off x="2585" y="1842"/>
                <a:ext cx="2" cy="6"/>
              </a:xfrm>
              <a:prstGeom prst="line">
                <a:avLst/>
              </a:prstGeom>
              <a:noFill/>
              <a:ln w="0">
                <a:solidFill>
                  <a:srgbClr val="A8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367" name="Group 1569"/>
            <p:cNvGrpSpPr>
              <a:grpSpLocks/>
            </p:cNvGrpSpPr>
            <p:nvPr/>
          </p:nvGrpSpPr>
          <p:grpSpPr bwMode="auto">
            <a:xfrm>
              <a:off x="1480" y="1624"/>
              <a:ext cx="1175" cy="246"/>
              <a:chOff x="1480" y="1624"/>
              <a:chExt cx="1175" cy="246"/>
            </a:xfrm>
          </p:grpSpPr>
          <p:sp>
            <p:nvSpPr>
              <p:cNvPr id="1400" name="Freeform 1570"/>
              <p:cNvSpPr>
                <a:spLocks/>
              </p:cNvSpPr>
              <p:nvPr/>
            </p:nvSpPr>
            <p:spPr bwMode="auto">
              <a:xfrm>
                <a:off x="2590" y="1843"/>
                <a:ext cx="7" cy="8"/>
              </a:xfrm>
              <a:custGeom>
                <a:avLst/>
                <a:gdLst>
                  <a:gd name="T0" fmla="*/ 0 w 7"/>
                  <a:gd name="T1" fmla="*/ 0 h 8"/>
                  <a:gd name="T2" fmla="*/ 6 w 7"/>
                  <a:gd name="T3" fmla="*/ 2 h 8"/>
                  <a:gd name="T4" fmla="*/ 7 w 7"/>
                  <a:gd name="T5" fmla="*/ 8 h 8"/>
                  <a:gd name="T6" fmla="*/ 2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6" y="2"/>
                    </a:lnTo>
                    <a:lnTo>
                      <a:pt x="7" y="8"/>
                    </a:lnTo>
                    <a:lnTo>
                      <a:pt x="2" y="6"/>
                    </a:lnTo>
                    <a:lnTo>
                      <a:pt x="0" y="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01" name="Line 1571"/>
              <p:cNvSpPr>
                <a:spLocks noChangeShapeType="1"/>
              </p:cNvSpPr>
              <p:nvPr/>
            </p:nvSpPr>
            <p:spPr bwMode="auto">
              <a:xfrm>
                <a:off x="2590" y="1843"/>
                <a:ext cx="2" cy="6"/>
              </a:xfrm>
              <a:prstGeom prst="line">
                <a:avLst/>
              </a:prstGeom>
              <a:noFill/>
              <a:ln w="0">
                <a:solidFill>
                  <a:srgbClr val="A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2" name="Freeform 1572"/>
              <p:cNvSpPr>
                <a:spLocks/>
              </p:cNvSpPr>
              <p:nvPr/>
            </p:nvSpPr>
            <p:spPr bwMode="auto">
              <a:xfrm>
                <a:off x="2596" y="1845"/>
                <a:ext cx="6" cy="7"/>
              </a:xfrm>
              <a:custGeom>
                <a:avLst/>
                <a:gdLst>
                  <a:gd name="T0" fmla="*/ 0 w 6"/>
                  <a:gd name="T1" fmla="*/ 0 h 7"/>
                  <a:gd name="T2" fmla="*/ 4 w 6"/>
                  <a:gd name="T3" fmla="*/ 1 h 7"/>
                  <a:gd name="T4" fmla="*/ 6 w 6"/>
                  <a:gd name="T5" fmla="*/ 7 h 7"/>
                  <a:gd name="T6" fmla="*/ 1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1"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03" name="Line 1573"/>
              <p:cNvSpPr>
                <a:spLocks noChangeShapeType="1"/>
              </p:cNvSpPr>
              <p:nvPr/>
            </p:nvSpPr>
            <p:spPr bwMode="auto">
              <a:xfrm>
                <a:off x="2596" y="1845"/>
                <a:ext cx="1"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4" name="Freeform 1574"/>
              <p:cNvSpPr>
                <a:spLocks/>
              </p:cNvSpPr>
              <p:nvPr/>
            </p:nvSpPr>
            <p:spPr bwMode="auto">
              <a:xfrm>
                <a:off x="2600" y="1846"/>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A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05" name="Line 1575"/>
              <p:cNvSpPr>
                <a:spLocks noChangeShapeType="1"/>
              </p:cNvSpPr>
              <p:nvPr/>
            </p:nvSpPr>
            <p:spPr bwMode="auto">
              <a:xfrm>
                <a:off x="2600" y="1846"/>
                <a:ext cx="2" cy="6"/>
              </a:xfrm>
              <a:prstGeom prst="line">
                <a:avLst/>
              </a:prstGeom>
              <a:noFill/>
              <a:ln w="0">
                <a:solidFill>
                  <a:srgbClr val="A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6" name="Freeform 1576"/>
              <p:cNvSpPr>
                <a:spLocks/>
              </p:cNvSpPr>
              <p:nvPr/>
            </p:nvSpPr>
            <p:spPr bwMode="auto">
              <a:xfrm>
                <a:off x="2603" y="1847"/>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9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07" name="Line 1577"/>
              <p:cNvSpPr>
                <a:spLocks noChangeShapeType="1"/>
              </p:cNvSpPr>
              <p:nvPr/>
            </p:nvSpPr>
            <p:spPr bwMode="auto">
              <a:xfrm>
                <a:off x="2603" y="1847"/>
                <a:ext cx="2" cy="6"/>
              </a:xfrm>
              <a:prstGeom prst="line">
                <a:avLst/>
              </a:prstGeom>
              <a:noFill/>
              <a:ln w="0">
                <a:solidFill>
                  <a:srgbClr val="9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8" name="Freeform 1578"/>
              <p:cNvSpPr>
                <a:spLocks/>
              </p:cNvSpPr>
              <p:nvPr/>
            </p:nvSpPr>
            <p:spPr bwMode="auto">
              <a:xfrm>
                <a:off x="2607" y="1848"/>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09" name="Line 1579"/>
              <p:cNvSpPr>
                <a:spLocks noChangeShapeType="1"/>
              </p:cNvSpPr>
              <p:nvPr/>
            </p:nvSpPr>
            <p:spPr bwMode="auto">
              <a:xfrm>
                <a:off x="2607" y="1848"/>
                <a:ext cx="2" cy="6"/>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0" name="Freeform 1580"/>
              <p:cNvSpPr>
                <a:spLocks/>
              </p:cNvSpPr>
              <p:nvPr/>
            </p:nvSpPr>
            <p:spPr bwMode="auto">
              <a:xfrm>
                <a:off x="2610" y="1849"/>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1" name="Line 1581"/>
              <p:cNvSpPr>
                <a:spLocks noChangeShapeType="1"/>
              </p:cNvSpPr>
              <p:nvPr/>
            </p:nvSpPr>
            <p:spPr bwMode="auto">
              <a:xfrm>
                <a:off x="2610" y="1849"/>
                <a:ext cx="2" cy="6"/>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2" name="Freeform 1582"/>
              <p:cNvSpPr>
                <a:spLocks/>
              </p:cNvSpPr>
              <p:nvPr/>
            </p:nvSpPr>
            <p:spPr bwMode="auto">
              <a:xfrm>
                <a:off x="2613" y="1850"/>
                <a:ext cx="9" cy="9"/>
              </a:xfrm>
              <a:custGeom>
                <a:avLst/>
                <a:gdLst>
                  <a:gd name="T0" fmla="*/ 0 w 9"/>
                  <a:gd name="T1" fmla="*/ 0 h 9"/>
                  <a:gd name="T2" fmla="*/ 7 w 9"/>
                  <a:gd name="T3" fmla="*/ 3 h 9"/>
                  <a:gd name="T4" fmla="*/ 9 w 9"/>
                  <a:gd name="T5" fmla="*/ 9 h 9"/>
                  <a:gd name="T6" fmla="*/ 2 w 9"/>
                  <a:gd name="T7" fmla="*/ 6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7" y="3"/>
                    </a:lnTo>
                    <a:lnTo>
                      <a:pt x="9" y="9"/>
                    </a:lnTo>
                    <a:lnTo>
                      <a:pt x="2" y="6"/>
                    </a:lnTo>
                    <a:lnTo>
                      <a:pt x="0" y="0"/>
                    </a:lnTo>
                    <a:close/>
                  </a:path>
                </a:pathLst>
              </a:custGeom>
              <a:solidFill>
                <a:srgbClr val="9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3" name="Line 1583"/>
              <p:cNvSpPr>
                <a:spLocks noChangeShapeType="1"/>
              </p:cNvSpPr>
              <p:nvPr/>
            </p:nvSpPr>
            <p:spPr bwMode="auto">
              <a:xfrm>
                <a:off x="2613" y="1850"/>
                <a:ext cx="2" cy="6"/>
              </a:xfrm>
              <a:prstGeom prst="line">
                <a:avLst/>
              </a:prstGeom>
              <a:noFill/>
              <a:ln w="0">
                <a:solidFill>
                  <a:srgbClr val="9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4" name="Freeform 1584"/>
              <p:cNvSpPr>
                <a:spLocks/>
              </p:cNvSpPr>
              <p:nvPr/>
            </p:nvSpPr>
            <p:spPr bwMode="auto">
              <a:xfrm>
                <a:off x="2620" y="1853"/>
                <a:ext cx="7" cy="7"/>
              </a:xfrm>
              <a:custGeom>
                <a:avLst/>
                <a:gdLst>
                  <a:gd name="T0" fmla="*/ 0 w 7"/>
                  <a:gd name="T1" fmla="*/ 0 h 7"/>
                  <a:gd name="T2" fmla="*/ 6 w 7"/>
                  <a:gd name="T3" fmla="*/ 1 h 7"/>
                  <a:gd name="T4" fmla="*/ 7 w 7"/>
                  <a:gd name="T5" fmla="*/ 7 h 7"/>
                  <a:gd name="T6" fmla="*/ 2 w 7"/>
                  <a:gd name="T7" fmla="*/ 6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6" y="1"/>
                    </a:lnTo>
                    <a:lnTo>
                      <a:pt x="7" y="7"/>
                    </a:lnTo>
                    <a:lnTo>
                      <a:pt x="2" y="6"/>
                    </a:lnTo>
                    <a:lnTo>
                      <a:pt x="0" y="0"/>
                    </a:lnTo>
                    <a:close/>
                  </a:path>
                </a:pathLst>
              </a:custGeom>
              <a:solidFill>
                <a:srgbClr val="A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5" name="Line 1585"/>
              <p:cNvSpPr>
                <a:spLocks noChangeShapeType="1"/>
              </p:cNvSpPr>
              <p:nvPr/>
            </p:nvSpPr>
            <p:spPr bwMode="auto">
              <a:xfrm>
                <a:off x="2620" y="1853"/>
                <a:ext cx="2" cy="6"/>
              </a:xfrm>
              <a:prstGeom prst="line">
                <a:avLst/>
              </a:prstGeom>
              <a:noFill/>
              <a:ln w="0">
                <a:solidFill>
                  <a:srgbClr val="A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6" name="Freeform 1586"/>
              <p:cNvSpPr>
                <a:spLocks/>
              </p:cNvSpPr>
              <p:nvPr/>
            </p:nvSpPr>
            <p:spPr bwMode="auto">
              <a:xfrm>
                <a:off x="1480" y="1624"/>
                <a:ext cx="1175" cy="246"/>
              </a:xfrm>
              <a:custGeom>
                <a:avLst/>
                <a:gdLst>
                  <a:gd name="T0" fmla="*/ 1166 w 1175"/>
                  <a:gd name="T1" fmla="*/ 178 h 246"/>
                  <a:gd name="T2" fmla="*/ 1151 w 1175"/>
                  <a:gd name="T3" fmla="*/ 173 h 246"/>
                  <a:gd name="T4" fmla="*/ 1129 w 1175"/>
                  <a:gd name="T5" fmla="*/ 167 h 246"/>
                  <a:gd name="T6" fmla="*/ 1112 w 1175"/>
                  <a:gd name="T7" fmla="*/ 164 h 246"/>
                  <a:gd name="T8" fmla="*/ 1090 w 1175"/>
                  <a:gd name="T9" fmla="*/ 159 h 246"/>
                  <a:gd name="T10" fmla="*/ 1062 w 1175"/>
                  <a:gd name="T11" fmla="*/ 154 h 246"/>
                  <a:gd name="T12" fmla="*/ 1029 w 1175"/>
                  <a:gd name="T13" fmla="*/ 147 h 246"/>
                  <a:gd name="T14" fmla="*/ 961 w 1175"/>
                  <a:gd name="T15" fmla="*/ 131 h 246"/>
                  <a:gd name="T16" fmla="*/ 877 w 1175"/>
                  <a:gd name="T17" fmla="*/ 115 h 246"/>
                  <a:gd name="T18" fmla="*/ 834 w 1175"/>
                  <a:gd name="T19" fmla="*/ 109 h 246"/>
                  <a:gd name="T20" fmla="*/ 792 w 1175"/>
                  <a:gd name="T21" fmla="*/ 107 h 246"/>
                  <a:gd name="T22" fmla="*/ 751 w 1175"/>
                  <a:gd name="T23" fmla="*/ 110 h 246"/>
                  <a:gd name="T24" fmla="*/ 711 w 1175"/>
                  <a:gd name="T25" fmla="*/ 119 h 246"/>
                  <a:gd name="T26" fmla="*/ 672 w 1175"/>
                  <a:gd name="T27" fmla="*/ 131 h 246"/>
                  <a:gd name="T28" fmla="*/ 601 w 1175"/>
                  <a:gd name="T29" fmla="*/ 160 h 246"/>
                  <a:gd name="T30" fmla="*/ 550 w 1175"/>
                  <a:gd name="T31" fmla="*/ 179 h 246"/>
                  <a:gd name="T32" fmla="*/ 518 w 1175"/>
                  <a:gd name="T33" fmla="*/ 189 h 246"/>
                  <a:gd name="T34" fmla="*/ 486 w 1175"/>
                  <a:gd name="T35" fmla="*/ 194 h 246"/>
                  <a:gd name="T36" fmla="*/ 413 w 1175"/>
                  <a:gd name="T37" fmla="*/ 199 h 246"/>
                  <a:gd name="T38" fmla="*/ 340 w 1175"/>
                  <a:gd name="T39" fmla="*/ 198 h 246"/>
                  <a:gd name="T40" fmla="*/ 270 w 1175"/>
                  <a:gd name="T41" fmla="*/ 190 h 246"/>
                  <a:gd name="T42" fmla="*/ 239 w 1175"/>
                  <a:gd name="T43" fmla="*/ 181 h 246"/>
                  <a:gd name="T44" fmla="*/ 210 w 1175"/>
                  <a:gd name="T45" fmla="*/ 170 h 246"/>
                  <a:gd name="T46" fmla="*/ 182 w 1175"/>
                  <a:gd name="T47" fmla="*/ 154 h 246"/>
                  <a:gd name="T48" fmla="*/ 154 w 1175"/>
                  <a:gd name="T49" fmla="*/ 132 h 246"/>
                  <a:gd name="T50" fmla="*/ 127 w 1175"/>
                  <a:gd name="T51" fmla="*/ 106 h 246"/>
                  <a:gd name="T52" fmla="*/ 111 w 1175"/>
                  <a:gd name="T53" fmla="*/ 51 h 246"/>
                  <a:gd name="T54" fmla="*/ 62 w 1175"/>
                  <a:gd name="T55" fmla="*/ 111 h 246"/>
                  <a:gd name="T56" fmla="*/ 102 w 1175"/>
                  <a:gd name="T57" fmla="*/ 154 h 246"/>
                  <a:gd name="T58" fmla="*/ 132 w 1175"/>
                  <a:gd name="T59" fmla="*/ 180 h 246"/>
                  <a:gd name="T60" fmla="*/ 163 w 1175"/>
                  <a:gd name="T61" fmla="*/ 202 h 246"/>
                  <a:gd name="T62" fmla="*/ 196 w 1175"/>
                  <a:gd name="T63" fmla="*/ 218 h 246"/>
                  <a:gd name="T64" fmla="*/ 230 w 1175"/>
                  <a:gd name="T65" fmla="*/ 230 h 246"/>
                  <a:gd name="T66" fmla="*/ 286 w 1175"/>
                  <a:gd name="T67" fmla="*/ 241 h 246"/>
                  <a:gd name="T68" fmla="*/ 364 w 1175"/>
                  <a:gd name="T69" fmla="*/ 246 h 246"/>
                  <a:gd name="T70" fmla="*/ 442 w 1175"/>
                  <a:gd name="T71" fmla="*/ 243 h 246"/>
                  <a:gd name="T72" fmla="*/ 500 w 1175"/>
                  <a:gd name="T73" fmla="*/ 238 h 246"/>
                  <a:gd name="T74" fmla="*/ 540 w 1175"/>
                  <a:gd name="T75" fmla="*/ 229 h 246"/>
                  <a:gd name="T76" fmla="*/ 578 w 1175"/>
                  <a:gd name="T77" fmla="*/ 216 h 246"/>
                  <a:gd name="T78" fmla="*/ 649 w 1175"/>
                  <a:gd name="T79" fmla="*/ 188 h 246"/>
                  <a:gd name="T80" fmla="*/ 699 w 1175"/>
                  <a:gd name="T81" fmla="*/ 170 h 246"/>
                  <a:gd name="T82" fmla="*/ 731 w 1175"/>
                  <a:gd name="T83" fmla="*/ 161 h 246"/>
                  <a:gd name="T84" fmla="*/ 762 w 1175"/>
                  <a:gd name="T85" fmla="*/ 157 h 246"/>
                  <a:gd name="T86" fmla="*/ 796 w 1175"/>
                  <a:gd name="T87" fmla="*/ 156 h 246"/>
                  <a:gd name="T88" fmla="*/ 834 w 1175"/>
                  <a:gd name="T89" fmla="*/ 160 h 246"/>
                  <a:gd name="T90" fmla="*/ 894 w 1175"/>
                  <a:gd name="T91" fmla="*/ 170 h 246"/>
                  <a:gd name="T92" fmla="*/ 974 w 1175"/>
                  <a:gd name="T93" fmla="*/ 189 h 246"/>
                  <a:gd name="T94" fmla="*/ 1020 w 1175"/>
                  <a:gd name="T95" fmla="*/ 200 h 246"/>
                  <a:gd name="T96" fmla="*/ 1053 w 1175"/>
                  <a:gd name="T97" fmla="*/ 207 h 246"/>
                  <a:gd name="T98" fmla="*/ 1076 w 1175"/>
                  <a:gd name="T99" fmla="*/ 211 h 246"/>
                  <a:gd name="T100" fmla="*/ 1094 w 1175"/>
                  <a:gd name="T101" fmla="*/ 215 h 246"/>
                  <a:gd name="T102" fmla="*/ 1110 w 1175"/>
                  <a:gd name="T103" fmla="*/ 219 h 246"/>
                  <a:gd name="T104" fmla="*/ 1127 w 1175"/>
                  <a:gd name="T105" fmla="*/ 224 h 246"/>
                  <a:gd name="T106" fmla="*/ 1146 w 1175"/>
                  <a:gd name="T107" fmla="*/ 2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5" h="246">
                    <a:moveTo>
                      <a:pt x="1146" y="230"/>
                    </a:moveTo>
                    <a:lnTo>
                      <a:pt x="1175" y="181"/>
                    </a:lnTo>
                    <a:lnTo>
                      <a:pt x="1170" y="179"/>
                    </a:lnTo>
                    <a:lnTo>
                      <a:pt x="1166" y="178"/>
                    </a:lnTo>
                    <a:lnTo>
                      <a:pt x="1163" y="177"/>
                    </a:lnTo>
                    <a:lnTo>
                      <a:pt x="1160" y="176"/>
                    </a:lnTo>
                    <a:lnTo>
                      <a:pt x="1156" y="175"/>
                    </a:lnTo>
                    <a:lnTo>
                      <a:pt x="1151" y="173"/>
                    </a:lnTo>
                    <a:lnTo>
                      <a:pt x="1146" y="172"/>
                    </a:lnTo>
                    <a:lnTo>
                      <a:pt x="1140" y="170"/>
                    </a:lnTo>
                    <a:lnTo>
                      <a:pt x="1133" y="168"/>
                    </a:lnTo>
                    <a:lnTo>
                      <a:pt x="1129" y="167"/>
                    </a:lnTo>
                    <a:lnTo>
                      <a:pt x="1125" y="167"/>
                    </a:lnTo>
                    <a:lnTo>
                      <a:pt x="1121" y="166"/>
                    </a:lnTo>
                    <a:lnTo>
                      <a:pt x="1117" y="165"/>
                    </a:lnTo>
                    <a:lnTo>
                      <a:pt x="1112" y="164"/>
                    </a:lnTo>
                    <a:lnTo>
                      <a:pt x="1107" y="163"/>
                    </a:lnTo>
                    <a:lnTo>
                      <a:pt x="1101" y="162"/>
                    </a:lnTo>
                    <a:lnTo>
                      <a:pt x="1096" y="160"/>
                    </a:lnTo>
                    <a:lnTo>
                      <a:pt x="1090" y="159"/>
                    </a:lnTo>
                    <a:lnTo>
                      <a:pt x="1083" y="158"/>
                    </a:lnTo>
                    <a:lnTo>
                      <a:pt x="1076" y="157"/>
                    </a:lnTo>
                    <a:lnTo>
                      <a:pt x="1069" y="156"/>
                    </a:lnTo>
                    <a:lnTo>
                      <a:pt x="1062" y="154"/>
                    </a:lnTo>
                    <a:lnTo>
                      <a:pt x="1054" y="153"/>
                    </a:lnTo>
                    <a:lnTo>
                      <a:pt x="1046" y="151"/>
                    </a:lnTo>
                    <a:lnTo>
                      <a:pt x="1038" y="149"/>
                    </a:lnTo>
                    <a:lnTo>
                      <a:pt x="1029" y="147"/>
                    </a:lnTo>
                    <a:lnTo>
                      <a:pt x="1020" y="145"/>
                    </a:lnTo>
                    <a:lnTo>
                      <a:pt x="1001" y="141"/>
                    </a:lnTo>
                    <a:lnTo>
                      <a:pt x="982" y="136"/>
                    </a:lnTo>
                    <a:lnTo>
                      <a:pt x="961" y="131"/>
                    </a:lnTo>
                    <a:lnTo>
                      <a:pt x="941" y="127"/>
                    </a:lnTo>
                    <a:lnTo>
                      <a:pt x="919" y="122"/>
                    </a:lnTo>
                    <a:lnTo>
                      <a:pt x="898" y="118"/>
                    </a:lnTo>
                    <a:lnTo>
                      <a:pt x="877" y="115"/>
                    </a:lnTo>
                    <a:lnTo>
                      <a:pt x="866" y="113"/>
                    </a:lnTo>
                    <a:lnTo>
                      <a:pt x="855" y="112"/>
                    </a:lnTo>
                    <a:lnTo>
                      <a:pt x="844" y="110"/>
                    </a:lnTo>
                    <a:lnTo>
                      <a:pt x="834" y="109"/>
                    </a:lnTo>
                    <a:lnTo>
                      <a:pt x="823" y="108"/>
                    </a:lnTo>
                    <a:lnTo>
                      <a:pt x="813" y="108"/>
                    </a:lnTo>
                    <a:lnTo>
                      <a:pt x="802" y="108"/>
                    </a:lnTo>
                    <a:lnTo>
                      <a:pt x="792" y="107"/>
                    </a:lnTo>
                    <a:lnTo>
                      <a:pt x="782" y="108"/>
                    </a:lnTo>
                    <a:lnTo>
                      <a:pt x="771" y="108"/>
                    </a:lnTo>
                    <a:lnTo>
                      <a:pt x="761" y="109"/>
                    </a:lnTo>
                    <a:lnTo>
                      <a:pt x="751" y="110"/>
                    </a:lnTo>
                    <a:lnTo>
                      <a:pt x="741" y="112"/>
                    </a:lnTo>
                    <a:lnTo>
                      <a:pt x="730" y="114"/>
                    </a:lnTo>
                    <a:lnTo>
                      <a:pt x="720" y="117"/>
                    </a:lnTo>
                    <a:lnTo>
                      <a:pt x="711" y="119"/>
                    </a:lnTo>
                    <a:lnTo>
                      <a:pt x="701" y="122"/>
                    </a:lnTo>
                    <a:lnTo>
                      <a:pt x="691" y="125"/>
                    </a:lnTo>
                    <a:lnTo>
                      <a:pt x="682" y="128"/>
                    </a:lnTo>
                    <a:lnTo>
                      <a:pt x="672" y="131"/>
                    </a:lnTo>
                    <a:lnTo>
                      <a:pt x="654" y="138"/>
                    </a:lnTo>
                    <a:lnTo>
                      <a:pt x="636" y="146"/>
                    </a:lnTo>
                    <a:lnTo>
                      <a:pt x="618" y="153"/>
                    </a:lnTo>
                    <a:lnTo>
                      <a:pt x="601" y="160"/>
                    </a:lnTo>
                    <a:lnTo>
                      <a:pt x="583" y="167"/>
                    </a:lnTo>
                    <a:lnTo>
                      <a:pt x="567" y="173"/>
                    </a:lnTo>
                    <a:lnTo>
                      <a:pt x="558" y="176"/>
                    </a:lnTo>
                    <a:lnTo>
                      <a:pt x="550" y="179"/>
                    </a:lnTo>
                    <a:lnTo>
                      <a:pt x="542" y="182"/>
                    </a:lnTo>
                    <a:lnTo>
                      <a:pt x="534" y="184"/>
                    </a:lnTo>
                    <a:lnTo>
                      <a:pt x="526" y="187"/>
                    </a:lnTo>
                    <a:lnTo>
                      <a:pt x="518" y="189"/>
                    </a:lnTo>
                    <a:lnTo>
                      <a:pt x="510" y="190"/>
                    </a:lnTo>
                    <a:lnTo>
                      <a:pt x="502" y="192"/>
                    </a:lnTo>
                    <a:lnTo>
                      <a:pt x="494" y="193"/>
                    </a:lnTo>
                    <a:lnTo>
                      <a:pt x="486" y="194"/>
                    </a:lnTo>
                    <a:lnTo>
                      <a:pt x="468" y="195"/>
                    </a:lnTo>
                    <a:lnTo>
                      <a:pt x="450" y="197"/>
                    </a:lnTo>
                    <a:lnTo>
                      <a:pt x="432" y="198"/>
                    </a:lnTo>
                    <a:lnTo>
                      <a:pt x="413" y="199"/>
                    </a:lnTo>
                    <a:lnTo>
                      <a:pt x="395" y="199"/>
                    </a:lnTo>
                    <a:lnTo>
                      <a:pt x="376" y="200"/>
                    </a:lnTo>
                    <a:lnTo>
                      <a:pt x="358" y="199"/>
                    </a:lnTo>
                    <a:lnTo>
                      <a:pt x="340" y="198"/>
                    </a:lnTo>
                    <a:lnTo>
                      <a:pt x="322" y="197"/>
                    </a:lnTo>
                    <a:lnTo>
                      <a:pt x="304" y="195"/>
                    </a:lnTo>
                    <a:lnTo>
                      <a:pt x="287" y="193"/>
                    </a:lnTo>
                    <a:lnTo>
                      <a:pt x="270" y="190"/>
                    </a:lnTo>
                    <a:lnTo>
                      <a:pt x="263" y="188"/>
                    </a:lnTo>
                    <a:lnTo>
                      <a:pt x="255" y="186"/>
                    </a:lnTo>
                    <a:lnTo>
                      <a:pt x="247" y="184"/>
                    </a:lnTo>
                    <a:lnTo>
                      <a:pt x="239" y="181"/>
                    </a:lnTo>
                    <a:lnTo>
                      <a:pt x="231" y="179"/>
                    </a:lnTo>
                    <a:lnTo>
                      <a:pt x="224" y="176"/>
                    </a:lnTo>
                    <a:lnTo>
                      <a:pt x="217" y="173"/>
                    </a:lnTo>
                    <a:lnTo>
                      <a:pt x="210" y="170"/>
                    </a:lnTo>
                    <a:lnTo>
                      <a:pt x="203" y="166"/>
                    </a:lnTo>
                    <a:lnTo>
                      <a:pt x="196" y="163"/>
                    </a:lnTo>
                    <a:lnTo>
                      <a:pt x="189" y="158"/>
                    </a:lnTo>
                    <a:lnTo>
                      <a:pt x="182" y="154"/>
                    </a:lnTo>
                    <a:lnTo>
                      <a:pt x="175" y="149"/>
                    </a:lnTo>
                    <a:lnTo>
                      <a:pt x="168" y="143"/>
                    </a:lnTo>
                    <a:lnTo>
                      <a:pt x="161" y="138"/>
                    </a:lnTo>
                    <a:lnTo>
                      <a:pt x="154" y="132"/>
                    </a:lnTo>
                    <a:lnTo>
                      <a:pt x="147" y="125"/>
                    </a:lnTo>
                    <a:lnTo>
                      <a:pt x="141" y="119"/>
                    </a:lnTo>
                    <a:lnTo>
                      <a:pt x="134" y="112"/>
                    </a:lnTo>
                    <a:lnTo>
                      <a:pt x="127" y="106"/>
                    </a:lnTo>
                    <a:lnTo>
                      <a:pt x="114" y="92"/>
                    </a:lnTo>
                    <a:lnTo>
                      <a:pt x="101" y="78"/>
                    </a:lnTo>
                    <a:lnTo>
                      <a:pt x="91" y="67"/>
                    </a:lnTo>
                    <a:lnTo>
                      <a:pt x="111" y="51"/>
                    </a:lnTo>
                    <a:lnTo>
                      <a:pt x="0" y="0"/>
                    </a:lnTo>
                    <a:lnTo>
                      <a:pt x="32" y="115"/>
                    </a:lnTo>
                    <a:lnTo>
                      <a:pt x="52" y="99"/>
                    </a:lnTo>
                    <a:lnTo>
                      <a:pt x="62" y="111"/>
                    </a:lnTo>
                    <a:lnTo>
                      <a:pt x="75" y="125"/>
                    </a:lnTo>
                    <a:lnTo>
                      <a:pt x="88" y="139"/>
                    </a:lnTo>
                    <a:lnTo>
                      <a:pt x="95" y="147"/>
                    </a:lnTo>
                    <a:lnTo>
                      <a:pt x="102" y="154"/>
                    </a:lnTo>
                    <a:lnTo>
                      <a:pt x="109" y="161"/>
                    </a:lnTo>
                    <a:lnTo>
                      <a:pt x="117" y="167"/>
                    </a:lnTo>
                    <a:lnTo>
                      <a:pt x="124" y="174"/>
                    </a:lnTo>
                    <a:lnTo>
                      <a:pt x="132" y="180"/>
                    </a:lnTo>
                    <a:lnTo>
                      <a:pt x="139" y="186"/>
                    </a:lnTo>
                    <a:lnTo>
                      <a:pt x="147" y="192"/>
                    </a:lnTo>
                    <a:lnTo>
                      <a:pt x="155" y="197"/>
                    </a:lnTo>
                    <a:lnTo>
                      <a:pt x="163" y="202"/>
                    </a:lnTo>
                    <a:lnTo>
                      <a:pt x="171" y="207"/>
                    </a:lnTo>
                    <a:lnTo>
                      <a:pt x="179" y="211"/>
                    </a:lnTo>
                    <a:lnTo>
                      <a:pt x="187" y="215"/>
                    </a:lnTo>
                    <a:lnTo>
                      <a:pt x="196" y="218"/>
                    </a:lnTo>
                    <a:lnTo>
                      <a:pt x="204" y="221"/>
                    </a:lnTo>
                    <a:lnTo>
                      <a:pt x="213" y="224"/>
                    </a:lnTo>
                    <a:lnTo>
                      <a:pt x="222" y="227"/>
                    </a:lnTo>
                    <a:lnTo>
                      <a:pt x="230" y="230"/>
                    </a:lnTo>
                    <a:lnTo>
                      <a:pt x="239" y="232"/>
                    </a:lnTo>
                    <a:lnTo>
                      <a:pt x="249" y="234"/>
                    </a:lnTo>
                    <a:lnTo>
                      <a:pt x="267" y="238"/>
                    </a:lnTo>
                    <a:lnTo>
                      <a:pt x="286" y="241"/>
                    </a:lnTo>
                    <a:lnTo>
                      <a:pt x="306" y="243"/>
                    </a:lnTo>
                    <a:lnTo>
                      <a:pt x="325" y="244"/>
                    </a:lnTo>
                    <a:lnTo>
                      <a:pt x="345" y="245"/>
                    </a:lnTo>
                    <a:lnTo>
                      <a:pt x="364" y="246"/>
                    </a:lnTo>
                    <a:lnTo>
                      <a:pt x="384" y="246"/>
                    </a:lnTo>
                    <a:lnTo>
                      <a:pt x="404" y="245"/>
                    </a:lnTo>
                    <a:lnTo>
                      <a:pt x="423" y="245"/>
                    </a:lnTo>
                    <a:lnTo>
                      <a:pt x="442" y="243"/>
                    </a:lnTo>
                    <a:lnTo>
                      <a:pt x="461" y="242"/>
                    </a:lnTo>
                    <a:lnTo>
                      <a:pt x="480" y="240"/>
                    </a:lnTo>
                    <a:lnTo>
                      <a:pt x="491" y="239"/>
                    </a:lnTo>
                    <a:lnTo>
                      <a:pt x="500" y="238"/>
                    </a:lnTo>
                    <a:lnTo>
                      <a:pt x="511" y="236"/>
                    </a:lnTo>
                    <a:lnTo>
                      <a:pt x="521" y="234"/>
                    </a:lnTo>
                    <a:lnTo>
                      <a:pt x="530" y="231"/>
                    </a:lnTo>
                    <a:lnTo>
                      <a:pt x="540" y="229"/>
                    </a:lnTo>
                    <a:lnTo>
                      <a:pt x="550" y="226"/>
                    </a:lnTo>
                    <a:lnTo>
                      <a:pt x="559" y="223"/>
                    </a:lnTo>
                    <a:lnTo>
                      <a:pt x="569" y="220"/>
                    </a:lnTo>
                    <a:lnTo>
                      <a:pt x="578" y="216"/>
                    </a:lnTo>
                    <a:lnTo>
                      <a:pt x="596" y="210"/>
                    </a:lnTo>
                    <a:lnTo>
                      <a:pt x="614" y="202"/>
                    </a:lnTo>
                    <a:lnTo>
                      <a:pt x="632" y="195"/>
                    </a:lnTo>
                    <a:lnTo>
                      <a:pt x="649" y="188"/>
                    </a:lnTo>
                    <a:lnTo>
                      <a:pt x="666" y="182"/>
                    </a:lnTo>
                    <a:lnTo>
                      <a:pt x="683" y="175"/>
                    </a:lnTo>
                    <a:lnTo>
                      <a:pt x="691" y="172"/>
                    </a:lnTo>
                    <a:lnTo>
                      <a:pt x="699" y="170"/>
                    </a:lnTo>
                    <a:lnTo>
                      <a:pt x="707" y="167"/>
                    </a:lnTo>
                    <a:lnTo>
                      <a:pt x="715" y="165"/>
                    </a:lnTo>
                    <a:lnTo>
                      <a:pt x="723" y="163"/>
                    </a:lnTo>
                    <a:lnTo>
                      <a:pt x="731" y="161"/>
                    </a:lnTo>
                    <a:lnTo>
                      <a:pt x="739" y="160"/>
                    </a:lnTo>
                    <a:lnTo>
                      <a:pt x="747" y="158"/>
                    </a:lnTo>
                    <a:lnTo>
                      <a:pt x="754" y="157"/>
                    </a:lnTo>
                    <a:lnTo>
                      <a:pt x="762" y="157"/>
                    </a:lnTo>
                    <a:lnTo>
                      <a:pt x="770" y="156"/>
                    </a:lnTo>
                    <a:lnTo>
                      <a:pt x="779" y="156"/>
                    </a:lnTo>
                    <a:lnTo>
                      <a:pt x="787" y="156"/>
                    </a:lnTo>
                    <a:lnTo>
                      <a:pt x="796" y="156"/>
                    </a:lnTo>
                    <a:lnTo>
                      <a:pt x="806" y="157"/>
                    </a:lnTo>
                    <a:lnTo>
                      <a:pt x="815" y="158"/>
                    </a:lnTo>
                    <a:lnTo>
                      <a:pt x="824" y="159"/>
                    </a:lnTo>
                    <a:lnTo>
                      <a:pt x="834" y="160"/>
                    </a:lnTo>
                    <a:lnTo>
                      <a:pt x="844" y="161"/>
                    </a:lnTo>
                    <a:lnTo>
                      <a:pt x="854" y="163"/>
                    </a:lnTo>
                    <a:lnTo>
                      <a:pt x="874" y="166"/>
                    </a:lnTo>
                    <a:lnTo>
                      <a:pt x="894" y="170"/>
                    </a:lnTo>
                    <a:lnTo>
                      <a:pt x="914" y="175"/>
                    </a:lnTo>
                    <a:lnTo>
                      <a:pt x="934" y="179"/>
                    </a:lnTo>
                    <a:lnTo>
                      <a:pt x="954" y="184"/>
                    </a:lnTo>
                    <a:lnTo>
                      <a:pt x="974" y="189"/>
                    </a:lnTo>
                    <a:lnTo>
                      <a:pt x="993" y="194"/>
                    </a:lnTo>
                    <a:lnTo>
                      <a:pt x="1002" y="196"/>
                    </a:lnTo>
                    <a:lnTo>
                      <a:pt x="1011" y="198"/>
                    </a:lnTo>
                    <a:lnTo>
                      <a:pt x="1020" y="200"/>
                    </a:lnTo>
                    <a:lnTo>
                      <a:pt x="1028" y="202"/>
                    </a:lnTo>
                    <a:lnTo>
                      <a:pt x="1037" y="204"/>
                    </a:lnTo>
                    <a:lnTo>
                      <a:pt x="1045" y="206"/>
                    </a:lnTo>
                    <a:lnTo>
                      <a:pt x="1053" y="207"/>
                    </a:lnTo>
                    <a:lnTo>
                      <a:pt x="1059" y="208"/>
                    </a:lnTo>
                    <a:lnTo>
                      <a:pt x="1065" y="209"/>
                    </a:lnTo>
                    <a:lnTo>
                      <a:pt x="1071" y="210"/>
                    </a:lnTo>
                    <a:lnTo>
                      <a:pt x="1076" y="211"/>
                    </a:lnTo>
                    <a:lnTo>
                      <a:pt x="1081" y="212"/>
                    </a:lnTo>
                    <a:lnTo>
                      <a:pt x="1086" y="213"/>
                    </a:lnTo>
                    <a:lnTo>
                      <a:pt x="1090" y="214"/>
                    </a:lnTo>
                    <a:lnTo>
                      <a:pt x="1094" y="215"/>
                    </a:lnTo>
                    <a:lnTo>
                      <a:pt x="1098" y="216"/>
                    </a:lnTo>
                    <a:lnTo>
                      <a:pt x="1101" y="217"/>
                    </a:lnTo>
                    <a:lnTo>
                      <a:pt x="1105" y="218"/>
                    </a:lnTo>
                    <a:lnTo>
                      <a:pt x="1110" y="219"/>
                    </a:lnTo>
                    <a:lnTo>
                      <a:pt x="1116" y="221"/>
                    </a:lnTo>
                    <a:lnTo>
                      <a:pt x="1120" y="222"/>
                    </a:lnTo>
                    <a:lnTo>
                      <a:pt x="1123" y="223"/>
                    </a:lnTo>
                    <a:lnTo>
                      <a:pt x="1127" y="224"/>
                    </a:lnTo>
                    <a:lnTo>
                      <a:pt x="1130" y="225"/>
                    </a:lnTo>
                    <a:lnTo>
                      <a:pt x="1133" y="226"/>
                    </a:lnTo>
                    <a:lnTo>
                      <a:pt x="1140" y="229"/>
                    </a:lnTo>
                    <a:lnTo>
                      <a:pt x="1146" y="2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7" name="Line 1587"/>
              <p:cNvSpPr>
                <a:spLocks noChangeShapeType="1"/>
              </p:cNvSpPr>
              <p:nvPr/>
            </p:nvSpPr>
            <p:spPr bwMode="auto">
              <a:xfrm flipV="1">
                <a:off x="2626" y="1805"/>
                <a:ext cx="29" cy="49"/>
              </a:xfrm>
              <a:prstGeom prst="line">
                <a:avLst/>
              </a:prstGeom>
              <a:noFill/>
              <a:ln w="7938">
                <a:solidFill>
                  <a:srgbClr val="FFA8A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8" name="Line 1588"/>
              <p:cNvSpPr>
                <a:spLocks noChangeShapeType="1"/>
              </p:cNvSpPr>
              <p:nvPr/>
            </p:nvSpPr>
            <p:spPr bwMode="auto">
              <a:xfrm flipH="1" flipV="1">
                <a:off x="2650" y="1803"/>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9" name="Line 1589"/>
              <p:cNvSpPr>
                <a:spLocks noChangeShapeType="1"/>
              </p:cNvSpPr>
              <p:nvPr/>
            </p:nvSpPr>
            <p:spPr bwMode="auto">
              <a:xfrm flipH="1" flipV="1">
                <a:off x="2646" y="1802"/>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0" name="Line 1590"/>
              <p:cNvSpPr>
                <a:spLocks noChangeShapeType="1"/>
              </p:cNvSpPr>
              <p:nvPr/>
            </p:nvSpPr>
            <p:spPr bwMode="auto">
              <a:xfrm flipH="1" flipV="1">
                <a:off x="2643" y="1801"/>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1" name="Line 1591"/>
              <p:cNvSpPr>
                <a:spLocks noChangeShapeType="1"/>
              </p:cNvSpPr>
              <p:nvPr/>
            </p:nvSpPr>
            <p:spPr bwMode="auto">
              <a:xfrm flipH="1" flipV="1">
                <a:off x="2640" y="1800"/>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2" name="Line 1592"/>
              <p:cNvSpPr>
                <a:spLocks noChangeShapeType="1"/>
              </p:cNvSpPr>
              <p:nvPr/>
            </p:nvSpPr>
            <p:spPr bwMode="auto">
              <a:xfrm flipH="1" flipV="1">
                <a:off x="2636" y="1799"/>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3" name="Line 1593"/>
              <p:cNvSpPr>
                <a:spLocks noChangeShapeType="1"/>
              </p:cNvSpPr>
              <p:nvPr/>
            </p:nvSpPr>
            <p:spPr bwMode="auto">
              <a:xfrm flipH="1" flipV="1">
                <a:off x="2631" y="1797"/>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4" name="Line 1594"/>
              <p:cNvSpPr>
                <a:spLocks noChangeShapeType="1"/>
              </p:cNvSpPr>
              <p:nvPr/>
            </p:nvSpPr>
            <p:spPr bwMode="auto">
              <a:xfrm flipH="1" flipV="1">
                <a:off x="2626" y="1796"/>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5" name="Line 1595"/>
              <p:cNvSpPr>
                <a:spLocks noChangeShapeType="1"/>
              </p:cNvSpPr>
              <p:nvPr/>
            </p:nvSpPr>
            <p:spPr bwMode="auto">
              <a:xfrm flipH="1" flipV="1">
                <a:off x="2620" y="1794"/>
                <a:ext cx="6"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6" name="Line 1596"/>
              <p:cNvSpPr>
                <a:spLocks noChangeShapeType="1"/>
              </p:cNvSpPr>
              <p:nvPr/>
            </p:nvSpPr>
            <p:spPr bwMode="auto">
              <a:xfrm flipH="1" flipV="1">
                <a:off x="2613" y="1792"/>
                <a:ext cx="7"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7" name="Line 1597"/>
              <p:cNvSpPr>
                <a:spLocks noChangeShapeType="1"/>
              </p:cNvSpPr>
              <p:nvPr/>
            </p:nvSpPr>
            <p:spPr bwMode="auto">
              <a:xfrm flipH="1" flipV="1">
                <a:off x="2609" y="1791"/>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8" name="Line 1598"/>
              <p:cNvSpPr>
                <a:spLocks noChangeShapeType="1"/>
              </p:cNvSpPr>
              <p:nvPr/>
            </p:nvSpPr>
            <p:spPr bwMode="auto">
              <a:xfrm flipH="1">
                <a:off x="2605" y="1791"/>
                <a:ext cx="4"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9" name="Line 1599"/>
              <p:cNvSpPr>
                <a:spLocks noChangeShapeType="1"/>
              </p:cNvSpPr>
              <p:nvPr/>
            </p:nvSpPr>
            <p:spPr bwMode="auto">
              <a:xfrm flipH="1" flipV="1">
                <a:off x="2601" y="1790"/>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0" name="Line 1600"/>
              <p:cNvSpPr>
                <a:spLocks noChangeShapeType="1"/>
              </p:cNvSpPr>
              <p:nvPr/>
            </p:nvSpPr>
            <p:spPr bwMode="auto">
              <a:xfrm flipH="1" flipV="1">
                <a:off x="2597" y="1789"/>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1" name="Line 1601"/>
              <p:cNvSpPr>
                <a:spLocks noChangeShapeType="1"/>
              </p:cNvSpPr>
              <p:nvPr/>
            </p:nvSpPr>
            <p:spPr bwMode="auto">
              <a:xfrm flipH="1" flipV="1">
                <a:off x="2592" y="1788"/>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2" name="Line 1602"/>
              <p:cNvSpPr>
                <a:spLocks noChangeShapeType="1"/>
              </p:cNvSpPr>
              <p:nvPr/>
            </p:nvSpPr>
            <p:spPr bwMode="auto">
              <a:xfrm flipH="1" flipV="1">
                <a:off x="2587" y="1787"/>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3" name="Line 1603"/>
              <p:cNvSpPr>
                <a:spLocks noChangeShapeType="1"/>
              </p:cNvSpPr>
              <p:nvPr/>
            </p:nvSpPr>
            <p:spPr bwMode="auto">
              <a:xfrm flipH="1" flipV="1">
                <a:off x="2581" y="1786"/>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4" name="Line 1604"/>
              <p:cNvSpPr>
                <a:spLocks noChangeShapeType="1"/>
              </p:cNvSpPr>
              <p:nvPr/>
            </p:nvSpPr>
            <p:spPr bwMode="auto">
              <a:xfrm flipH="1" flipV="1">
                <a:off x="2576" y="1784"/>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5" name="Line 1605"/>
              <p:cNvSpPr>
                <a:spLocks noChangeShapeType="1"/>
              </p:cNvSpPr>
              <p:nvPr/>
            </p:nvSpPr>
            <p:spPr bwMode="auto">
              <a:xfrm flipH="1" flipV="1">
                <a:off x="2570" y="1783"/>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6" name="Line 1606"/>
              <p:cNvSpPr>
                <a:spLocks noChangeShapeType="1"/>
              </p:cNvSpPr>
              <p:nvPr/>
            </p:nvSpPr>
            <p:spPr bwMode="auto">
              <a:xfrm flipH="1" flipV="1">
                <a:off x="2563" y="1782"/>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7" name="Line 1607"/>
              <p:cNvSpPr>
                <a:spLocks noChangeShapeType="1"/>
              </p:cNvSpPr>
              <p:nvPr/>
            </p:nvSpPr>
            <p:spPr bwMode="auto">
              <a:xfrm flipH="1" flipV="1">
                <a:off x="2556" y="1781"/>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8" name="Line 1608"/>
              <p:cNvSpPr>
                <a:spLocks noChangeShapeType="1"/>
              </p:cNvSpPr>
              <p:nvPr/>
            </p:nvSpPr>
            <p:spPr bwMode="auto">
              <a:xfrm flipH="1" flipV="1">
                <a:off x="2549" y="1780"/>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9" name="Line 1609"/>
              <p:cNvSpPr>
                <a:spLocks noChangeShapeType="1"/>
              </p:cNvSpPr>
              <p:nvPr/>
            </p:nvSpPr>
            <p:spPr bwMode="auto">
              <a:xfrm flipH="1" flipV="1">
                <a:off x="2542" y="1778"/>
                <a:ext cx="7"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0" name="Line 1610"/>
              <p:cNvSpPr>
                <a:spLocks noChangeShapeType="1"/>
              </p:cNvSpPr>
              <p:nvPr/>
            </p:nvSpPr>
            <p:spPr bwMode="auto">
              <a:xfrm flipH="1" flipV="1">
                <a:off x="2534" y="1777"/>
                <a:ext cx="8"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1" name="Line 1611"/>
              <p:cNvSpPr>
                <a:spLocks noChangeShapeType="1"/>
              </p:cNvSpPr>
              <p:nvPr/>
            </p:nvSpPr>
            <p:spPr bwMode="auto">
              <a:xfrm flipH="1" flipV="1">
                <a:off x="2526" y="1775"/>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2" name="Line 1612"/>
              <p:cNvSpPr>
                <a:spLocks noChangeShapeType="1"/>
              </p:cNvSpPr>
              <p:nvPr/>
            </p:nvSpPr>
            <p:spPr bwMode="auto">
              <a:xfrm flipH="1" flipV="1">
                <a:off x="2518" y="1773"/>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3" name="Line 1613"/>
              <p:cNvSpPr>
                <a:spLocks noChangeShapeType="1"/>
              </p:cNvSpPr>
              <p:nvPr/>
            </p:nvSpPr>
            <p:spPr bwMode="auto">
              <a:xfrm flipH="1" flipV="1">
                <a:off x="2509" y="1771"/>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4" name="Line 1614"/>
              <p:cNvSpPr>
                <a:spLocks noChangeShapeType="1"/>
              </p:cNvSpPr>
              <p:nvPr/>
            </p:nvSpPr>
            <p:spPr bwMode="auto">
              <a:xfrm flipH="1" flipV="1">
                <a:off x="2500" y="1769"/>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5" name="Line 1615"/>
              <p:cNvSpPr>
                <a:spLocks noChangeShapeType="1"/>
              </p:cNvSpPr>
              <p:nvPr/>
            </p:nvSpPr>
            <p:spPr bwMode="auto">
              <a:xfrm flipH="1" flipV="1">
                <a:off x="2481" y="1765"/>
                <a:ext cx="19"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6" name="Line 1616"/>
              <p:cNvSpPr>
                <a:spLocks noChangeShapeType="1"/>
              </p:cNvSpPr>
              <p:nvPr/>
            </p:nvSpPr>
            <p:spPr bwMode="auto">
              <a:xfrm flipH="1" flipV="1">
                <a:off x="2462" y="1760"/>
                <a:ext cx="19"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7" name="Line 1617"/>
              <p:cNvSpPr>
                <a:spLocks noChangeShapeType="1"/>
              </p:cNvSpPr>
              <p:nvPr/>
            </p:nvSpPr>
            <p:spPr bwMode="auto">
              <a:xfrm flipH="1" flipV="1">
                <a:off x="2441" y="1755"/>
                <a:ext cx="2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8" name="Line 1618"/>
              <p:cNvSpPr>
                <a:spLocks noChangeShapeType="1"/>
              </p:cNvSpPr>
              <p:nvPr/>
            </p:nvSpPr>
            <p:spPr bwMode="auto">
              <a:xfrm flipH="1" flipV="1">
                <a:off x="2421" y="1751"/>
                <a:ext cx="2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9" name="Line 1619"/>
              <p:cNvSpPr>
                <a:spLocks noChangeShapeType="1"/>
              </p:cNvSpPr>
              <p:nvPr/>
            </p:nvSpPr>
            <p:spPr bwMode="auto">
              <a:xfrm flipH="1" flipV="1">
                <a:off x="2399" y="1746"/>
                <a:ext cx="22"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0" name="Line 1620"/>
              <p:cNvSpPr>
                <a:spLocks noChangeShapeType="1"/>
              </p:cNvSpPr>
              <p:nvPr/>
            </p:nvSpPr>
            <p:spPr bwMode="auto">
              <a:xfrm flipH="1" flipV="1">
                <a:off x="2378" y="1742"/>
                <a:ext cx="2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1" name="Line 1621"/>
              <p:cNvSpPr>
                <a:spLocks noChangeShapeType="1"/>
              </p:cNvSpPr>
              <p:nvPr/>
            </p:nvSpPr>
            <p:spPr bwMode="auto">
              <a:xfrm flipH="1" flipV="1">
                <a:off x="2357" y="1739"/>
                <a:ext cx="21"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2" name="Line 1622"/>
              <p:cNvSpPr>
                <a:spLocks noChangeShapeType="1"/>
              </p:cNvSpPr>
              <p:nvPr/>
            </p:nvSpPr>
            <p:spPr bwMode="auto">
              <a:xfrm flipH="1" flipV="1">
                <a:off x="2346" y="1737"/>
                <a:ext cx="11" cy="2"/>
              </a:xfrm>
              <a:prstGeom prst="line">
                <a:avLst/>
              </a:prstGeom>
              <a:noFill/>
              <a:ln w="7938">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3" name="Line 1623"/>
              <p:cNvSpPr>
                <a:spLocks noChangeShapeType="1"/>
              </p:cNvSpPr>
              <p:nvPr/>
            </p:nvSpPr>
            <p:spPr bwMode="auto">
              <a:xfrm flipH="1" flipV="1">
                <a:off x="2335" y="1736"/>
                <a:ext cx="11" cy="1"/>
              </a:xfrm>
              <a:prstGeom prst="line">
                <a:avLst/>
              </a:prstGeom>
              <a:noFill/>
              <a:ln w="7938">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4" name="Line 1624"/>
              <p:cNvSpPr>
                <a:spLocks noChangeShapeType="1"/>
              </p:cNvSpPr>
              <p:nvPr/>
            </p:nvSpPr>
            <p:spPr bwMode="auto">
              <a:xfrm flipH="1" flipV="1">
                <a:off x="2324" y="1734"/>
                <a:ext cx="11" cy="2"/>
              </a:xfrm>
              <a:prstGeom prst="line">
                <a:avLst/>
              </a:prstGeom>
              <a:noFill/>
              <a:ln w="7938">
                <a:solidFill>
                  <a:srgbClr val="F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5" name="Line 1625"/>
              <p:cNvSpPr>
                <a:spLocks noChangeShapeType="1"/>
              </p:cNvSpPr>
              <p:nvPr/>
            </p:nvSpPr>
            <p:spPr bwMode="auto">
              <a:xfrm flipH="1" flipV="1">
                <a:off x="2314" y="1733"/>
                <a:ext cx="10" cy="1"/>
              </a:xfrm>
              <a:prstGeom prst="line">
                <a:avLst/>
              </a:prstGeom>
              <a:noFill/>
              <a:ln w="7938">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6" name="Line 1626"/>
              <p:cNvSpPr>
                <a:spLocks noChangeShapeType="1"/>
              </p:cNvSpPr>
              <p:nvPr/>
            </p:nvSpPr>
            <p:spPr bwMode="auto">
              <a:xfrm flipH="1" flipV="1">
                <a:off x="2303" y="1732"/>
                <a:ext cx="11" cy="1"/>
              </a:xfrm>
              <a:prstGeom prst="line">
                <a:avLst/>
              </a:prstGeom>
              <a:noFill/>
              <a:ln w="7938">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7" name="Line 1627"/>
              <p:cNvSpPr>
                <a:spLocks noChangeShapeType="1"/>
              </p:cNvSpPr>
              <p:nvPr/>
            </p:nvSpPr>
            <p:spPr bwMode="auto">
              <a:xfrm flipH="1">
                <a:off x="2293" y="1732"/>
                <a:ext cx="10" cy="0"/>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8" name="Line 1628"/>
              <p:cNvSpPr>
                <a:spLocks noChangeShapeType="1"/>
              </p:cNvSpPr>
              <p:nvPr/>
            </p:nvSpPr>
            <p:spPr bwMode="auto">
              <a:xfrm flipH="1">
                <a:off x="2282" y="1732"/>
                <a:ext cx="11" cy="0"/>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9" name="Line 1629"/>
              <p:cNvSpPr>
                <a:spLocks noChangeShapeType="1"/>
              </p:cNvSpPr>
              <p:nvPr/>
            </p:nvSpPr>
            <p:spPr bwMode="auto">
              <a:xfrm flipH="1" flipV="1">
                <a:off x="2272" y="1731"/>
                <a:ext cx="10" cy="1"/>
              </a:xfrm>
              <a:prstGeom prst="line">
                <a:avLst/>
              </a:prstGeom>
              <a:noFill/>
              <a:ln w="7938">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0" name="Line 1630"/>
              <p:cNvSpPr>
                <a:spLocks noChangeShapeType="1"/>
              </p:cNvSpPr>
              <p:nvPr/>
            </p:nvSpPr>
            <p:spPr bwMode="auto">
              <a:xfrm flipH="1">
                <a:off x="2262" y="1731"/>
                <a:ext cx="10" cy="1"/>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1" name="Line 1631"/>
              <p:cNvSpPr>
                <a:spLocks noChangeShapeType="1"/>
              </p:cNvSpPr>
              <p:nvPr/>
            </p:nvSpPr>
            <p:spPr bwMode="auto">
              <a:xfrm flipH="1">
                <a:off x="2251" y="1732"/>
                <a:ext cx="11" cy="0"/>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2" name="Line 1632"/>
              <p:cNvSpPr>
                <a:spLocks noChangeShapeType="1"/>
              </p:cNvSpPr>
              <p:nvPr/>
            </p:nvSpPr>
            <p:spPr bwMode="auto">
              <a:xfrm flipH="1">
                <a:off x="2241" y="1732"/>
                <a:ext cx="10" cy="1"/>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3" name="Line 1633"/>
              <p:cNvSpPr>
                <a:spLocks noChangeShapeType="1"/>
              </p:cNvSpPr>
              <p:nvPr/>
            </p:nvSpPr>
            <p:spPr bwMode="auto">
              <a:xfrm flipH="1">
                <a:off x="2231" y="1733"/>
                <a:ext cx="10" cy="1"/>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4" name="Line 1634"/>
              <p:cNvSpPr>
                <a:spLocks noChangeShapeType="1"/>
              </p:cNvSpPr>
              <p:nvPr/>
            </p:nvSpPr>
            <p:spPr bwMode="auto">
              <a:xfrm flipH="1">
                <a:off x="2221" y="1734"/>
                <a:ext cx="10" cy="2"/>
              </a:xfrm>
              <a:prstGeom prst="line">
                <a:avLst/>
              </a:prstGeom>
              <a:noFill/>
              <a:ln w="7938">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5" name="Line 1635"/>
              <p:cNvSpPr>
                <a:spLocks noChangeShapeType="1"/>
              </p:cNvSpPr>
              <p:nvPr/>
            </p:nvSpPr>
            <p:spPr bwMode="auto">
              <a:xfrm flipH="1">
                <a:off x="2210" y="1736"/>
                <a:ext cx="11" cy="2"/>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6" name="Line 1636"/>
              <p:cNvSpPr>
                <a:spLocks noChangeShapeType="1"/>
              </p:cNvSpPr>
              <p:nvPr/>
            </p:nvSpPr>
            <p:spPr bwMode="auto">
              <a:xfrm flipH="1">
                <a:off x="2200" y="1738"/>
                <a:ext cx="10" cy="3"/>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7" name="Line 1637"/>
              <p:cNvSpPr>
                <a:spLocks noChangeShapeType="1"/>
              </p:cNvSpPr>
              <p:nvPr/>
            </p:nvSpPr>
            <p:spPr bwMode="auto">
              <a:xfrm flipH="1">
                <a:off x="2191" y="1741"/>
                <a:ext cx="9" cy="2"/>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8" name="Line 1638"/>
              <p:cNvSpPr>
                <a:spLocks noChangeShapeType="1"/>
              </p:cNvSpPr>
              <p:nvPr/>
            </p:nvSpPr>
            <p:spPr bwMode="auto">
              <a:xfrm flipH="1">
                <a:off x="2181" y="1743"/>
                <a:ext cx="10" cy="3"/>
              </a:xfrm>
              <a:prstGeom prst="line">
                <a:avLst/>
              </a:prstGeom>
              <a:noFill/>
              <a:ln w="7938">
                <a:solidFill>
                  <a:srgbClr val="D3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9" name="Line 1639"/>
              <p:cNvSpPr>
                <a:spLocks noChangeShapeType="1"/>
              </p:cNvSpPr>
              <p:nvPr/>
            </p:nvSpPr>
            <p:spPr bwMode="auto">
              <a:xfrm flipH="1">
                <a:off x="2171" y="1746"/>
                <a:ext cx="10" cy="3"/>
              </a:xfrm>
              <a:prstGeom prst="line">
                <a:avLst/>
              </a:prstGeom>
              <a:noFill/>
              <a:ln w="7938">
                <a:solidFill>
                  <a:srgbClr val="D1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0" name="Line 1640"/>
              <p:cNvSpPr>
                <a:spLocks noChangeShapeType="1"/>
              </p:cNvSpPr>
              <p:nvPr/>
            </p:nvSpPr>
            <p:spPr bwMode="auto">
              <a:xfrm flipH="1">
                <a:off x="2162" y="1749"/>
                <a:ext cx="9" cy="3"/>
              </a:xfrm>
              <a:prstGeom prst="line">
                <a:avLst/>
              </a:prstGeom>
              <a:noFill/>
              <a:ln w="7938">
                <a:solidFill>
                  <a:srgbClr val="D0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1" name="Line 1641"/>
              <p:cNvSpPr>
                <a:spLocks noChangeShapeType="1"/>
              </p:cNvSpPr>
              <p:nvPr/>
            </p:nvSpPr>
            <p:spPr bwMode="auto">
              <a:xfrm flipH="1">
                <a:off x="2152" y="1752"/>
                <a:ext cx="10" cy="3"/>
              </a:xfrm>
              <a:prstGeom prst="line">
                <a:avLst/>
              </a:prstGeom>
              <a:noFill/>
              <a:ln w="7938">
                <a:solidFill>
                  <a:srgbClr val="C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2" name="Line 1642"/>
              <p:cNvSpPr>
                <a:spLocks noChangeShapeType="1"/>
              </p:cNvSpPr>
              <p:nvPr/>
            </p:nvSpPr>
            <p:spPr bwMode="auto">
              <a:xfrm flipH="1">
                <a:off x="2134" y="1755"/>
                <a:ext cx="18" cy="7"/>
              </a:xfrm>
              <a:prstGeom prst="line">
                <a:avLst/>
              </a:prstGeom>
              <a:noFill/>
              <a:ln w="7938">
                <a:solidFill>
                  <a:srgbClr val="CD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3" name="Line 1643"/>
              <p:cNvSpPr>
                <a:spLocks noChangeShapeType="1"/>
              </p:cNvSpPr>
              <p:nvPr/>
            </p:nvSpPr>
            <p:spPr bwMode="auto">
              <a:xfrm flipH="1">
                <a:off x="2116" y="1762"/>
                <a:ext cx="18" cy="8"/>
              </a:xfrm>
              <a:prstGeom prst="line">
                <a:avLst/>
              </a:prstGeom>
              <a:noFill/>
              <a:ln w="7938">
                <a:solidFill>
                  <a:srgbClr val="CC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4" name="Line 1644"/>
              <p:cNvSpPr>
                <a:spLocks noChangeShapeType="1"/>
              </p:cNvSpPr>
              <p:nvPr/>
            </p:nvSpPr>
            <p:spPr bwMode="auto">
              <a:xfrm flipH="1">
                <a:off x="2098" y="1770"/>
                <a:ext cx="18" cy="7"/>
              </a:xfrm>
              <a:prstGeom prst="line">
                <a:avLst/>
              </a:prstGeom>
              <a:noFill/>
              <a:ln w="7938">
                <a:solidFill>
                  <a:srgbClr val="CB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5" name="Line 1645"/>
              <p:cNvSpPr>
                <a:spLocks noChangeShapeType="1"/>
              </p:cNvSpPr>
              <p:nvPr/>
            </p:nvSpPr>
            <p:spPr bwMode="auto">
              <a:xfrm flipH="1">
                <a:off x="2081" y="1777"/>
                <a:ext cx="17" cy="7"/>
              </a:xfrm>
              <a:prstGeom prst="line">
                <a:avLst/>
              </a:prstGeom>
              <a:noFill/>
              <a:ln w="7938">
                <a:solidFill>
                  <a:srgbClr val="CB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6" name="Line 1646"/>
              <p:cNvSpPr>
                <a:spLocks noChangeShapeType="1"/>
              </p:cNvSpPr>
              <p:nvPr/>
            </p:nvSpPr>
            <p:spPr bwMode="auto">
              <a:xfrm flipH="1">
                <a:off x="2063" y="1784"/>
                <a:ext cx="18" cy="7"/>
              </a:xfrm>
              <a:prstGeom prst="line">
                <a:avLst/>
              </a:prstGeom>
              <a:noFill/>
              <a:ln w="7938">
                <a:solidFill>
                  <a:srgbClr val="CC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7" name="Line 1647"/>
              <p:cNvSpPr>
                <a:spLocks noChangeShapeType="1"/>
              </p:cNvSpPr>
              <p:nvPr/>
            </p:nvSpPr>
            <p:spPr bwMode="auto">
              <a:xfrm flipH="1">
                <a:off x="2047" y="1791"/>
                <a:ext cx="16" cy="6"/>
              </a:xfrm>
              <a:prstGeom prst="line">
                <a:avLst/>
              </a:prstGeom>
              <a:noFill/>
              <a:ln w="7938">
                <a:solidFill>
                  <a:srgbClr val="CD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8" name="Line 1648"/>
              <p:cNvSpPr>
                <a:spLocks noChangeShapeType="1"/>
              </p:cNvSpPr>
              <p:nvPr/>
            </p:nvSpPr>
            <p:spPr bwMode="auto">
              <a:xfrm flipH="1">
                <a:off x="2038" y="1797"/>
                <a:ext cx="9" cy="3"/>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9" name="Line 1649"/>
              <p:cNvSpPr>
                <a:spLocks noChangeShapeType="1"/>
              </p:cNvSpPr>
              <p:nvPr/>
            </p:nvSpPr>
            <p:spPr bwMode="auto">
              <a:xfrm flipH="1">
                <a:off x="2030" y="1800"/>
                <a:ext cx="8" cy="3"/>
              </a:xfrm>
              <a:prstGeom prst="line">
                <a:avLst/>
              </a:prstGeom>
              <a:noFill/>
              <a:ln w="7938">
                <a:solidFill>
                  <a:srgbClr val="C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0" name="Line 1650"/>
              <p:cNvSpPr>
                <a:spLocks noChangeShapeType="1"/>
              </p:cNvSpPr>
              <p:nvPr/>
            </p:nvSpPr>
            <p:spPr bwMode="auto">
              <a:xfrm flipH="1">
                <a:off x="2022" y="1803"/>
                <a:ext cx="8" cy="3"/>
              </a:xfrm>
              <a:prstGeom prst="line">
                <a:avLst/>
              </a:prstGeom>
              <a:noFill/>
              <a:ln w="7938">
                <a:solidFill>
                  <a:srgbClr val="D1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1" name="Line 1651"/>
              <p:cNvSpPr>
                <a:spLocks noChangeShapeType="1"/>
              </p:cNvSpPr>
              <p:nvPr/>
            </p:nvSpPr>
            <p:spPr bwMode="auto">
              <a:xfrm flipH="1">
                <a:off x="2014" y="1806"/>
                <a:ext cx="8" cy="2"/>
              </a:xfrm>
              <a:prstGeom prst="line">
                <a:avLst/>
              </a:prstGeom>
              <a:noFill/>
              <a:ln w="7938">
                <a:solidFill>
                  <a:srgbClr val="D2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2" name="Line 1652"/>
              <p:cNvSpPr>
                <a:spLocks noChangeShapeType="1"/>
              </p:cNvSpPr>
              <p:nvPr/>
            </p:nvSpPr>
            <p:spPr bwMode="auto">
              <a:xfrm flipH="1">
                <a:off x="2006" y="1808"/>
                <a:ext cx="8" cy="3"/>
              </a:xfrm>
              <a:prstGeom prst="line">
                <a:avLst/>
              </a:prstGeom>
              <a:noFill/>
              <a:ln w="7938">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3" name="Line 1653"/>
              <p:cNvSpPr>
                <a:spLocks noChangeShapeType="1"/>
              </p:cNvSpPr>
              <p:nvPr/>
            </p:nvSpPr>
            <p:spPr bwMode="auto">
              <a:xfrm flipH="1">
                <a:off x="1998" y="1811"/>
                <a:ext cx="8" cy="2"/>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4" name="Line 1654"/>
              <p:cNvSpPr>
                <a:spLocks noChangeShapeType="1"/>
              </p:cNvSpPr>
              <p:nvPr/>
            </p:nvSpPr>
            <p:spPr bwMode="auto">
              <a:xfrm flipH="1">
                <a:off x="1990" y="1813"/>
                <a:ext cx="8" cy="1"/>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5" name="Line 1655"/>
              <p:cNvSpPr>
                <a:spLocks noChangeShapeType="1"/>
              </p:cNvSpPr>
              <p:nvPr/>
            </p:nvSpPr>
            <p:spPr bwMode="auto">
              <a:xfrm flipH="1">
                <a:off x="1982" y="1814"/>
                <a:ext cx="8" cy="2"/>
              </a:xfrm>
              <a:prstGeom prst="line">
                <a:avLst/>
              </a:prstGeom>
              <a:noFill/>
              <a:ln w="7938">
                <a:solidFill>
                  <a:srgbClr val="D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6" name="Line 1656"/>
              <p:cNvSpPr>
                <a:spLocks noChangeShapeType="1"/>
              </p:cNvSpPr>
              <p:nvPr/>
            </p:nvSpPr>
            <p:spPr bwMode="auto">
              <a:xfrm flipH="1">
                <a:off x="1974" y="1816"/>
                <a:ext cx="8" cy="1"/>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7" name="Line 1657"/>
              <p:cNvSpPr>
                <a:spLocks noChangeShapeType="1"/>
              </p:cNvSpPr>
              <p:nvPr/>
            </p:nvSpPr>
            <p:spPr bwMode="auto">
              <a:xfrm flipH="1">
                <a:off x="1966" y="1817"/>
                <a:ext cx="8" cy="1"/>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8" name="Line 1658"/>
              <p:cNvSpPr>
                <a:spLocks noChangeShapeType="1"/>
              </p:cNvSpPr>
              <p:nvPr/>
            </p:nvSpPr>
            <p:spPr bwMode="auto">
              <a:xfrm flipH="1">
                <a:off x="1948" y="1818"/>
                <a:ext cx="18" cy="1"/>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9" name="Line 1659"/>
              <p:cNvSpPr>
                <a:spLocks noChangeShapeType="1"/>
              </p:cNvSpPr>
              <p:nvPr/>
            </p:nvSpPr>
            <p:spPr bwMode="auto">
              <a:xfrm flipH="1">
                <a:off x="1930" y="1819"/>
                <a:ext cx="18" cy="2"/>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0" name="Line 1660"/>
              <p:cNvSpPr>
                <a:spLocks noChangeShapeType="1"/>
              </p:cNvSpPr>
              <p:nvPr/>
            </p:nvSpPr>
            <p:spPr bwMode="auto">
              <a:xfrm flipH="1">
                <a:off x="1912" y="1821"/>
                <a:ext cx="18" cy="1"/>
              </a:xfrm>
              <a:prstGeom prst="line">
                <a:avLst/>
              </a:prstGeom>
              <a:noFill/>
              <a:ln w="7938">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1" name="Line 1661"/>
              <p:cNvSpPr>
                <a:spLocks noChangeShapeType="1"/>
              </p:cNvSpPr>
              <p:nvPr/>
            </p:nvSpPr>
            <p:spPr bwMode="auto">
              <a:xfrm flipH="1">
                <a:off x="1893" y="1822"/>
                <a:ext cx="19" cy="1"/>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2" name="Line 1662"/>
              <p:cNvSpPr>
                <a:spLocks noChangeShapeType="1"/>
              </p:cNvSpPr>
              <p:nvPr/>
            </p:nvSpPr>
            <p:spPr bwMode="auto">
              <a:xfrm flipH="1">
                <a:off x="1875" y="1823"/>
                <a:ext cx="18" cy="0"/>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3" name="Line 1663"/>
              <p:cNvSpPr>
                <a:spLocks noChangeShapeType="1"/>
              </p:cNvSpPr>
              <p:nvPr/>
            </p:nvSpPr>
            <p:spPr bwMode="auto">
              <a:xfrm flipH="1">
                <a:off x="1856" y="1823"/>
                <a:ext cx="19" cy="1"/>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4" name="Line 1664"/>
              <p:cNvSpPr>
                <a:spLocks noChangeShapeType="1"/>
              </p:cNvSpPr>
              <p:nvPr/>
            </p:nvSpPr>
            <p:spPr bwMode="auto">
              <a:xfrm flipH="1" flipV="1">
                <a:off x="1838" y="1823"/>
                <a:ext cx="18" cy="1"/>
              </a:xfrm>
              <a:prstGeom prst="line">
                <a:avLst/>
              </a:prstGeom>
              <a:noFill/>
              <a:ln w="7938">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5" name="Line 1665"/>
              <p:cNvSpPr>
                <a:spLocks noChangeShapeType="1"/>
              </p:cNvSpPr>
              <p:nvPr/>
            </p:nvSpPr>
            <p:spPr bwMode="auto">
              <a:xfrm flipH="1" flipV="1">
                <a:off x="1820" y="1822"/>
                <a:ext cx="18" cy="1"/>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6" name="Line 1666"/>
              <p:cNvSpPr>
                <a:spLocks noChangeShapeType="1"/>
              </p:cNvSpPr>
              <p:nvPr/>
            </p:nvSpPr>
            <p:spPr bwMode="auto">
              <a:xfrm flipH="1" flipV="1">
                <a:off x="1802" y="1821"/>
                <a:ext cx="18" cy="1"/>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7" name="Line 1667"/>
              <p:cNvSpPr>
                <a:spLocks noChangeShapeType="1"/>
              </p:cNvSpPr>
              <p:nvPr/>
            </p:nvSpPr>
            <p:spPr bwMode="auto">
              <a:xfrm flipH="1" flipV="1">
                <a:off x="1784" y="1819"/>
                <a:ext cx="18" cy="2"/>
              </a:xfrm>
              <a:prstGeom prst="line">
                <a:avLst/>
              </a:prstGeom>
              <a:noFill/>
              <a:ln w="7938">
                <a:solidFill>
                  <a:srgbClr val="F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8" name="Line 1668"/>
              <p:cNvSpPr>
                <a:spLocks noChangeShapeType="1"/>
              </p:cNvSpPr>
              <p:nvPr/>
            </p:nvSpPr>
            <p:spPr bwMode="auto">
              <a:xfrm flipH="1" flipV="1">
                <a:off x="1767" y="1817"/>
                <a:ext cx="17" cy="2"/>
              </a:xfrm>
              <a:prstGeom prst="line">
                <a:avLst/>
              </a:prstGeom>
              <a:noFill/>
              <a:ln w="7938">
                <a:solidFill>
                  <a:srgbClr val="F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9" name="Line 1669"/>
              <p:cNvSpPr>
                <a:spLocks noChangeShapeType="1"/>
              </p:cNvSpPr>
              <p:nvPr/>
            </p:nvSpPr>
            <p:spPr bwMode="auto">
              <a:xfrm flipH="1" flipV="1">
                <a:off x="1750" y="1814"/>
                <a:ext cx="1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0" name="Line 1670"/>
              <p:cNvSpPr>
                <a:spLocks noChangeShapeType="1"/>
              </p:cNvSpPr>
              <p:nvPr/>
            </p:nvSpPr>
            <p:spPr bwMode="auto">
              <a:xfrm flipH="1" flipV="1">
                <a:off x="1743" y="1812"/>
                <a:ext cx="7"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1" name="Line 1671"/>
              <p:cNvSpPr>
                <a:spLocks noChangeShapeType="1"/>
              </p:cNvSpPr>
              <p:nvPr/>
            </p:nvSpPr>
            <p:spPr bwMode="auto">
              <a:xfrm flipH="1" flipV="1">
                <a:off x="1735" y="1810"/>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2" name="Line 1672"/>
              <p:cNvSpPr>
                <a:spLocks noChangeShapeType="1"/>
              </p:cNvSpPr>
              <p:nvPr/>
            </p:nvSpPr>
            <p:spPr bwMode="auto">
              <a:xfrm flipH="1" flipV="1">
                <a:off x="1727" y="1808"/>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3" name="Line 1673"/>
              <p:cNvSpPr>
                <a:spLocks noChangeShapeType="1"/>
              </p:cNvSpPr>
              <p:nvPr/>
            </p:nvSpPr>
            <p:spPr bwMode="auto">
              <a:xfrm flipH="1" flipV="1">
                <a:off x="1719" y="1805"/>
                <a:ext cx="8"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4" name="Line 1674"/>
              <p:cNvSpPr>
                <a:spLocks noChangeShapeType="1"/>
              </p:cNvSpPr>
              <p:nvPr/>
            </p:nvSpPr>
            <p:spPr bwMode="auto">
              <a:xfrm flipH="1" flipV="1">
                <a:off x="1711" y="1803"/>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5" name="Line 1675"/>
              <p:cNvSpPr>
                <a:spLocks noChangeShapeType="1"/>
              </p:cNvSpPr>
              <p:nvPr/>
            </p:nvSpPr>
            <p:spPr bwMode="auto">
              <a:xfrm flipH="1" flipV="1">
                <a:off x="1704" y="1800"/>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6" name="Line 1676"/>
              <p:cNvSpPr>
                <a:spLocks noChangeShapeType="1"/>
              </p:cNvSpPr>
              <p:nvPr/>
            </p:nvSpPr>
            <p:spPr bwMode="auto">
              <a:xfrm flipH="1" flipV="1">
                <a:off x="1697" y="1797"/>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7" name="Line 1677"/>
              <p:cNvSpPr>
                <a:spLocks noChangeShapeType="1"/>
              </p:cNvSpPr>
              <p:nvPr/>
            </p:nvSpPr>
            <p:spPr bwMode="auto">
              <a:xfrm flipH="1" flipV="1">
                <a:off x="1690" y="1794"/>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8" name="Line 1678"/>
              <p:cNvSpPr>
                <a:spLocks noChangeShapeType="1"/>
              </p:cNvSpPr>
              <p:nvPr/>
            </p:nvSpPr>
            <p:spPr bwMode="auto">
              <a:xfrm flipH="1" flipV="1">
                <a:off x="1683" y="1790"/>
                <a:ext cx="7"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9" name="Line 1679"/>
              <p:cNvSpPr>
                <a:spLocks noChangeShapeType="1"/>
              </p:cNvSpPr>
              <p:nvPr/>
            </p:nvSpPr>
            <p:spPr bwMode="auto">
              <a:xfrm flipH="1" flipV="1">
                <a:off x="1676" y="1787"/>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0" name="Line 1680"/>
              <p:cNvSpPr>
                <a:spLocks noChangeShapeType="1"/>
              </p:cNvSpPr>
              <p:nvPr/>
            </p:nvSpPr>
            <p:spPr bwMode="auto">
              <a:xfrm flipH="1" flipV="1">
                <a:off x="1669" y="1782"/>
                <a:ext cx="7"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1" name="Line 1681"/>
              <p:cNvSpPr>
                <a:spLocks noChangeShapeType="1"/>
              </p:cNvSpPr>
              <p:nvPr/>
            </p:nvSpPr>
            <p:spPr bwMode="auto">
              <a:xfrm flipH="1" flipV="1">
                <a:off x="1662" y="1778"/>
                <a:ext cx="7"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2" name="Line 1682"/>
              <p:cNvSpPr>
                <a:spLocks noChangeShapeType="1"/>
              </p:cNvSpPr>
              <p:nvPr/>
            </p:nvSpPr>
            <p:spPr bwMode="auto">
              <a:xfrm flipH="1" flipV="1">
                <a:off x="1655" y="1773"/>
                <a:ext cx="7"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3" name="Line 1683"/>
              <p:cNvSpPr>
                <a:spLocks noChangeShapeType="1"/>
              </p:cNvSpPr>
              <p:nvPr/>
            </p:nvSpPr>
            <p:spPr bwMode="auto">
              <a:xfrm flipH="1" flipV="1">
                <a:off x="1648" y="1767"/>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4" name="Line 1684"/>
              <p:cNvSpPr>
                <a:spLocks noChangeShapeType="1"/>
              </p:cNvSpPr>
              <p:nvPr/>
            </p:nvSpPr>
            <p:spPr bwMode="auto">
              <a:xfrm flipH="1" flipV="1">
                <a:off x="1641" y="1762"/>
                <a:ext cx="7"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5" name="Line 1685"/>
              <p:cNvSpPr>
                <a:spLocks noChangeShapeType="1"/>
              </p:cNvSpPr>
              <p:nvPr/>
            </p:nvSpPr>
            <p:spPr bwMode="auto">
              <a:xfrm flipH="1" flipV="1">
                <a:off x="1634" y="1756"/>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6" name="Line 1686"/>
              <p:cNvSpPr>
                <a:spLocks noChangeShapeType="1"/>
              </p:cNvSpPr>
              <p:nvPr/>
            </p:nvSpPr>
            <p:spPr bwMode="auto">
              <a:xfrm flipH="1" flipV="1">
                <a:off x="1627" y="1749"/>
                <a:ext cx="7"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7" name="Line 1687"/>
              <p:cNvSpPr>
                <a:spLocks noChangeShapeType="1"/>
              </p:cNvSpPr>
              <p:nvPr/>
            </p:nvSpPr>
            <p:spPr bwMode="auto">
              <a:xfrm flipH="1" flipV="1">
                <a:off x="1621" y="1743"/>
                <a:ext cx="6"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8" name="Line 1688"/>
              <p:cNvSpPr>
                <a:spLocks noChangeShapeType="1"/>
              </p:cNvSpPr>
              <p:nvPr/>
            </p:nvSpPr>
            <p:spPr bwMode="auto">
              <a:xfrm flipH="1" flipV="1">
                <a:off x="1614" y="1736"/>
                <a:ext cx="7"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9" name="Line 1689"/>
              <p:cNvSpPr>
                <a:spLocks noChangeShapeType="1"/>
              </p:cNvSpPr>
              <p:nvPr/>
            </p:nvSpPr>
            <p:spPr bwMode="auto">
              <a:xfrm flipH="1" flipV="1">
                <a:off x="1607" y="1730"/>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0" name="Line 1690"/>
              <p:cNvSpPr>
                <a:spLocks noChangeShapeType="1"/>
              </p:cNvSpPr>
              <p:nvPr/>
            </p:nvSpPr>
            <p:spPr bwMode="auto">
              <a:xfrm flipH="1" flipV="1">
                <a:off x="1594" y="1716"/>
                <a:ext cx="13" cy="1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1" name="Line 1691"/>
              <p:cNvSpPr>
                <a:spLocks noChangeShapeType="1"/>
              </p:cNvSpPr>
              <p:nvPr/>
            </p:nvSpPr>
            <p:spPr bwMode="auto">
              <a:xfrm flipH="1" flipV="1">
                <a:off x="1581" y="1702"/>
                <a:ext cx="13" cy="1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2" name="Line 1692"/>
              <p:cNvSpPr>
                <a:spLocks noChangeShapeType="1"/>
              </p:cNvSpPr>
              <p:nvPr/>
            </p:nvSpPr>
            <p:spPr bwMode="auto">
              <a:xfrm flipH="1" flipV="1">
                <a:off x="1571" y="1691"/>
                <a:ext cx="10" cy="1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3" name="Line 1693"/>
              <p:cNvSpPr>
                <a:spLocks noChangeShapeType="1"/>
              </p:cNvSpPr>
              <p:nvPr/>
            </p:nvSpPr>
            <p:spPr bwMode="auto">
              <a:xfrm flipV="1">
                <a:off x="1571" y="1675"/>
                <a:ext cx="20" cy="16"/>
              </a:xfrm>
              <a:prstGeom prst="line">
                <a:avLst/>
              </a:prstGeom>
              <a:noFill/>
              <a:ln w="7938">
                <a:solidFill>
                  <a:srgbClr val="FF565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4" name="Line 1694"/>
              <p:cNvSpPr>
                <a:spLocks noChangeShapeType="1"/>
              </p:cNvSpPr>
              <p:nvPr/>
            </p:nvSpPr>
            <p:spPr bwMode="auto">
              <a:xfrm flipH="1" flipV="1">
                <a:off x="1480" y="1624"/>
                <a:ext cx="111" cy="5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5" name="Line 1695"/>
              <p:cNvSpPr>
                <a:spLocks noChangeShapeType="1"/>
              </p:cNvSpPr>
              <p:nvPr/>
            </p:nvSpPr>
            <p:spPr bwMode="auto">
              <a:xfrm>
                <a:off x="1480" y="1624"/>
                <a:ext cx="32" cy="115"/>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6" name="Line 1696"/>
              <p:cNvSpPr>
                <a:spLocks noChangeShapeType="1"/>
              </p:cNvSpPr>
              <p:nvPr/>
            </p:nvSpPr>
            <p:spPr bwMode="auto">
              <a:xfrm flipV="1">
                <a:off x="1512" y="1723"/>
                <a:ext cx="20" cy="16"/>
              </a:xfrm>
              <a:prstGeom prst="line">
                <a:avLst/>
              </a:prstGeom>
              <a:noFill/>
              <a:ln w="7938">
                <a:solidFill>
                  <a:srgbClr val="FF565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7" name="Line 1697"/>
              <p:cNvSpPr>
                <a:spLocks noChangeShapeType="1"/>
              </p:cNvSpPr>
              <p:nvPr/>
            </p:nvSpPr>
            <p:spPr bwMode="auto">
              <a:xfrm>
                <a:off x="1532" y="1723"/>
                <a:ext cx="10" cy="12"/>
              </a:xfrm>
              <a:prstGeom prst="line">
                <a:avLst/>
              </a:prstGeom>
              <a:noFill/>
              <a:ln w="7938">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8" name="Line 1698"/>
              <p:cNvSpPr>
                <a:spLocks noChangeShapeType="1"/>
              </p:cNvSpPr>
              <p:nvPr/>
            </p:nvSpPr>
            <p:spPr bwMode="auto">
              <a:xfrm>
                <a:off x="1542" y="1735"/>
                <a:ext cx="13" cy="14"/>
              </a:xfrm>
              <a:prstGeom prst="line">
                <a:avLst/>
              </a:prstGeom>
              <a:noFill/>
              <a:ln w="7938">
                <a:solidFill>
                  <a:srgbClr val="F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9" name="Line 1699"/>
              <p:cNvSpPr>
                <a:spLocks noChangeShapeType="1"/>
              </p:cNvSpPr>
              <p:nvPr/>
            </p:nvSpPr>
            <p:spPr bwMode="auto">
              <a:xfrm>
                <a:off x="1555" y="1749"/>
                <a:ext cx="13" cy="14"/>
              </a:xfrm>
              <a:prstGeom prst="line">
                <a:avLst/>
              </a:prstGeom>
              <a:noFill/>
              <a:ln w="7938">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0" name="Line 1700"/>
              <p:cNvSpPr>
                <a:spLocks noChangeShapeType="1"/>
              </p:cNvSpPr>
              <p:nvPr/>
            </p:nvSpPr>
            <p:spPr bwMode="auto">
              <a:xfrm>
                <a:off x="1568" y="1763"/>
                <a:ext cx="7" cy="8"/>
              </a:xfrm>
              <a:prstGeom prst="line">
                <a:avLst/>
              </a:prstGeom>
              <a:noFill/>
              <a:ln w="7938">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1" name="Line 1701"/>
              <p:cNvSpPr>
                <a:spLocks noChangeShapeType="1"/>
              </p:cNvSpPr>
              <p:nvPr/>
            </p:nvSpPr>
            <p:spPr bwMode="auto">
              <a:xfrm>
                <a:off x="1575" y="1771"/>
                <a:ext cx="7" cy="7"/>
              </a:xfrm>
              <a:prstGeom prst="line">
                <a:avLst/>
              </a:prstGeom>
              <a:noFill/>
              <a:ln w="7938">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2" name="Line 1702"/>
              <p:cNvSpPr>
                <a:spLocks noChangeShapeType="1"/>
              </p:cNvSpPr>
              <p:nvPr/>
            </p:nvSpPr>
            <p:spPr bwMode="auto">
              <a:xfrm>
                <a:off x="1582" y="1778"/>
                <a:ext cx="7" cy="7"/>
              </a:xfrm>
              <a:prstGeom prst="line">
                <a:avLst/>
              </a:prstGeom>
              <a:noFill/>
              <a:ln w="7938">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3" name="Line 1703"/>
              <p:cNvSpPr>
                <a:spLocks noChangeShapeType="1"/>
              </p:cNvSpPr>
              <p:nvPr/>
            </p:nvSpPr>
            <p:spPr bwMode="auto">
              <a:xfrm>
                <a:off x="1589" y="1785"/>
                <a:ext cx="8" cy="6"/>
              </a:xfrm>
              <a:prstGeom prst="line">
                <a:avLst/>
              </a:prstGeom>
              <a:noFill/>
              <a:ln w="7938">
                <a:solidFill>
                  <a:srgbClr val="F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4" name="Line 1704"/>
              <p:cNvSpPr>
                <a:spLocks noChangeShapeType="1"/>
              </p:cNvSpPr>
              <p:nvPr/>
            </p:nvSpPr>
            <p:spPr bwMode="auto">
              <a:xfrm>
                <a:off x="1597" y="1791"/>
                <a:ext cx="7" cy="7"/>
              </a:xfrm>
              <a:prstGeom prst="line">
                <a:avLst/>
              </a:prstGeom>
              <a:noFill/>
              <a:ln w="7938">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5" name="Line 1705"/>
              <p:cNvSpPr>
                <a:spLocks noChangeShapeType="1"/>
              </p:cNvSpPr>
              <p:nvPr/>
            </p:nvSpPr>
            <p:spPr bwMode="auto">
              <a:xfrm>
                <a:off x="1604" y="1798"/>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6" name="Line 1706"/>
              <p:cNvSpPr>
                <a:spLocks noChangeShapeType="1"/>
              </p:cNvSpPr>
              <p:nvPr/>
            </p:nvSpPr>
            <p:spPr bwMode="auto">
              <a:xfrm>
                <a:off x="1612" y="1804"/>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7" name="Line 1707"/>
              <p:cNvSpPr>
                <a:spLocks noChangeShapeType="1"/>
              </p:cNvSpPr>
              <p:nvPr/>
            </p:nvSpPr>
            <p:spPr bwMode="auto">
              <a:xfrm>
                <a:off x="1619" y="1810"/>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8" name="Line 1708"/>
              <p:cNvSpPr>
                <a:spLocks noChangeShapeType="1"/>
              </p:cNvSpPr>
              <p:nvPr/>
            </p:nvSpPr>
            <p:spPr bwMode="auto">
              <a:xfrm>
                <a:off x="1627" y="1816"/>
                <a:ext cx="8"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9" name="Line 1709"/>
              <p:cNvSpPr>
                <a:spLocks noChangeShapeType="1"/>
              </p:cNvSpPr>
              <p:nvPr/>
            </p:nvSpPr>
            <p:spPr bwMode="auto">
              <a:xfrm>
                <a:off x="1635" y="1821"/>
                <a:ext cx="8"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0" name="Line 1710"/>
              <p:cNvSpPr>
                <a:spLocks noChangeShapeType="1"/>
              </p:cNvSpPr>
              <p:nvPr/>
            </p:nvSpPr>
            <p:spPr bwMode="auto">
              <a:xfrm>
                <a:off x="1643" y="1826"/>
                <a:ext cx="8"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1" name="Line 1711"/>
              <p:cNvSpPr>
                <a:spLocks noChangeShapeType="1"/>
              </p:cNvSpPr>
              <p:nvPr/>
            </p:nvSpPr>
            <p:spPr bwMode="auto">
              <a:xfrm>
                <a:off x="1651" y="1831"/>
                <a:ext cx="8"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2" name="Line 1712"/>
              <p:cNvSpPr>
                <a:spLocks noChangeShapeType="1"/>
              </p:cNvSpPr>
              <p:nvPr/>
            </p:nvSpPr>
            <p:spPr bwMode="auto">
              <a:xfrm>
                <a:off x="1659" y="1835"/>
                <a:ext cx="8"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3" name="Line 1713"/>
              <p:cNvSpPr>
                <a:spLocks noChangeShapeType="1"/>
              </p:cNvSpPr>
              <p:nvPr/>
            </p:nvSpPr>
            <p:spPr bwMode="auto">
              <a:xfrm>
                <a:off x="1667" y="1839"/>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4" name="Line 1714"/>
              <p:cNvSpPr>
                <a:spLocks noChangeShapeType="1"/>
              </p:cNvSpPr>
              <p:nvPr/>
            </p:nvSpPr>
            <p:spPr bwMode="auto">
              <a:xfrm>
                <a:off x="1676" y="1842"/>
                <a:ext cx="8"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5" name="Line 1715"/>
              <p:cNvSpPr>
                <a:spLocks noChangeShapeType="1"/>
              </p:cNvSpPr>
              <p:nvPr/>
            </p:nvSpPr>
            <p:spPr bwMode="auto">
              <a:xfrm>
                <a:off x="1684" y="1845"/>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6" name="Line 1716"/>
              <p:cNvSpPr>
                <a:spLocks noChangeShapeType="1"/>
              </p:cNvSpPr>
              <p:nvPr/>
            </p:nvSpPr>
            <p:spPr bwMode="auto">
              <a:xfrm>
                <a:off x="1693" y="1848"/>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7" name="Line 1717"/>
              <p:cNvSpPr>
                <a:spLocks noChangeShapeType="1"/>
              </p:cNvSpPr>
              <p:nvPr/>
            </p:nvSpPr>
            <p:spPr bwMode="auto">
              <a:xfrm>
                <a:off x="1702" y="1851"/>
                <a:ext cx="8"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8" name="Line 1718"/>
              <p:cNvSpPr>
                <a:spLocks noChangeShapeType="1"/>
              </p:cNvSpPr>
              <p:nvPr/>
            </p:nvSpPr>
            <p:spPr bwMode="auto">
              <a:xfrm>
                <a:off x="1710" y="1854"/>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9" name="Line 1719"/>
              <p:cNvSpPr>
                <a:spLocks noChangeShapeType="1"/>
              </p:cNvSpPr>
              <p:nvPr/>
            </p:nvSpPr>
            <p:spPr bwMode="auto">
              <a:xfrm>
                <a:off x="1719" y="1856"/>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0" name="Line 1720"/>
              <p:cNvSpPr>
                <a:spLocks noChangeShapeType="1"/>
              </p:cNvSpPr>
              <p:nvPr/>
            </p:nvSpPr>
            <p:spPr bwMode="auto">
              <a:xfrm>
                <a:off x="1729" y="1858"/>
                <a:ext cx="18"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1" name="Line 1721"/>
              <p:cNvSpPr>
                <a:spLocks noChangeShapeType="1"/>
              </p:cNvSpPr>
              <p:nvPr/>
            </p:nvSpPr>
            <p:spPr bwMode="auto">
              <a:xfrm>
                <a:off x="1747" y="1862"/>
                <a:ext cx="1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2" name="Line 1722"/>
              <p:cNvSpPr>
                <a:spLocks noChangeShapeType="1"/>
              </p:cNvSpPr>
              <p:nvPr/>
            </p:nvSpPr>
            <p:spPr bwMode="auto">
              <a:xfrm>
                <a:off x="1766" y="1865"/>
                <a:ext cx="2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3" name="Line 1723"/>
              <p:cNvSpPr>
                <a:spLocks noChangeShapeType="1"/>
              </p:cNvSpPr>
              <p:nvPr/>
            </p:nvSpPr>
            <p:spPr bwMode="auto">
              <a:xfrm>
                <a:off x="1786" y="1867"/>
                <a:ext cx="1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4" name="Line 1724"/>
              <p:cNvSpPr>
                <a:spLocks noChangeShapeType="1"/>
              </p:cNvSpPr>
              <p:nvPr/>
            </p:nvSpPr>
            <p:spPr bwMode="auto">
              <a:xfrm>
                <a:off x="1805" y="1868"/>
                <a:ext cx="2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5" name="Line 1725"/>
              <p:cNvSpPr>
                <a:spLocks noChangeShapeType="1"/>
              </p:cNvSpPr>
              <p:nvPr/>
            </p:nvSpPr>
            <p:spPr bwMode="auto">
              <a:xfrm>
                <a:off x="1825" y="1869"/>
                <a:ext cx="1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6" name="Line 1726"/>
              <p:cNvSpPr>
                <a:spLocks noChangeShapeType="1"/>
              </p:cNvSpPr>
              <p:nvPr/>
            </p:nvSpPr>
            <p:spPr bwMode="auto">
              <a:xfrm>
                <a:off x="1844" y="1870"/>
                <a:ext cx="20"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7" name="Line 1727"/>
              <p:cNvSpPr>
                <a:spLocks noChangeShapeType="1"/>
              </p:cNvSpPr>
              <p:nvPr/>
            </p:nvSpPr>
            <p:spPr bwMode="auto">
              <a:xfrm flipV="1">
                <a:off x="1864" y="1869"/>
                <a:ext cx="2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8" name="Line 1728"/>
              <p:cNvSpPr>
                <a:spLocks noChangeShapeType="1"/>
              </p:cNvSpPr>
              <p:nvPr/>
            </p:nvSpPr>
            <p:spPr bwMode="auto">
              <a:xfrm>
                <a:off x="1884" y="1869"/>
                <a:ext cx="19"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9" name="Line 1729"/>
              <p:cNvSpPr>
                <a:spLocks noChangeShapeType="1"/>
              </p:cNvSpPr>
              <p:nvPr/>
            </p:nvSpPr>
            <p:spPr bwMode="auto">
              <a:xfrm flipV="1">
                <a:off x="1903" y="1867"/>
                <a:ext cx="1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0" name="Line 1730"/>
              <p:cNvSpPr>
                <a:spLocks noChangeShapeType="1"/>
              </p:cNvSpPr>
              <p:nvPr/>
            </p:nvSpPr>
            <p:spPr bwMode="auto">
              <a:xfrm flipV="1">
                <a:off x="1922" y="1866"/>
                <a:ext cx="1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1" name="Line 1731"/>
              <p:cNvSpPr>
                <a:spLocks noChangeShapeType="1"/>
              </p:cNvSpPr>
              <p:nvPr/>
            </p:nvSpPr>
            <p:spPr bwMode="auto">
              <a:xfrm flipV="1">
                <a:off x="1941" y="1864"/>
                <a:ext cx="1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2" name="Line 1732"/>
              <p:cNvSpPr>
                <a:spLocks noChangeShapeType="1"/>
              </p:cNvSpPr>
              <p:nvPr/>
            </p:nvSpPr>
            <p:spPr bwMode="auto">
              <a:xfrm flipV="1">
                <a:off x="1960" y="1863"/>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3" name="Line 1733"/>
              <p:cNvSpPr>
                <a:spLocks noChangeShapeType="1"/>
              </p:cNvSpPr>
              <p:nvPr/>
            </p:nvSpPr>
            <p:spPr bwMode="auto">
              <a:xfrm flipV="1">
                <a:off x="1971" y="1862"/>
                <a:ext cx="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4" name="Line 1734"/>
              <p:cNvSpPr>
                <a:spLocks noChangeShapeType="1"/>
              </p:cNvSpPr>
              <p:nvPr/>
            </p:nvSpPr>
            <p:spPr bwMode="auto">
              <a:xfrm flipV="1">
                <a:off x="1980" y="1860"/>
                <a:ext cx="11"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5" name="Line 1735"/>
              <p:cNvSpPr>
                <a:spLocks noChangeShapeType="1"/>
              </p:cNvSpPr>
              <p:nvPr/>
            </p:nvSpPr>
            <p:spPr bwMode="auto">
              <a:xfrm flipV="1">
                <a:off x="1991" y="1858"/>
                <a:ext cx="10"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6" name="Line 1736"/>
              <p:cNvSpPr>
                <a:spLocks noChangeShapeType="1"/>
              </p:cNvSpPr>
              <p:nvPr/>
            </p:nvSpPr>
            <p:spPr bwMode="auto">
              <a:xfrm flipV="1">
                <a:off x="2001" y="1855"/>
                <a:ext cx="9" cy="3"/>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7" name="Line 1737"/>
              <p:cNvSpPr>
                <a:spLocks noChangeShapeType="1"/>
              </p:cNvSpPr>
              <p:nvPr/>
            </p:nvSpPr>
            <p:spPr bwMode="auto">
              <a:xfrm flipV="1">
                <a:off x="2010" y="1853"/>
                <a:ext cx="10" cy="2"/>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8" name="Line 1738"/>
              <p:cNvSpPr>
                <a:spLocks noChangeShapeType="1"/>
              </p:cNvSpPr>
              <p:nvPr/>
            </p:nvSpPr>
            <p:spPr bwMode="auto">
              <a:xfrm flipV="1">
                <a:off x="2020" y="1850"/>
                <a:ext cx="10" cy="3"/>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9" name="Line 1739"/>
              <p:cNvSpPr>
                <a:spLocks noChangeShapeType="1"/>
              </p:cNvSpPr>
              <p:nvPr/>
            </p:nvSpPr>
            <p:spPr bwMode="auto">
              <a:xfrm flipV="1">
                <a:off x="2030" y="1847"/>
                <a:ext cx="9" cy="3"/>
              </a:xfrm>
              <a:prstGeom prst="line">
                <a:avLst/>
              </a:prstGeom>
              <a:noFill/>
              <a:ln w="7938">
                <a:solidFill>
                  <a:srgbClr val="FF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0" name="Line 1740"/>
              <p:cNvSpPr>
                <a:spLocks noChangeShapeType="1"/>
              </p:cNvSpPr>
              <p:nvPr/>
            </p:nvSpPr>
            <p:spPr bwMode="auto">
              <a:xfrm flipV="1">
                <a:off x="2039" y="1844"/>
                <a:ext cx="10" cy="3"/>
              </a:xfrm>
              <a:prstGeom prst="line">
                <a:avLst/>
              </a:prstGeom>
              <a:noFill/>
              <a:ln w="7938">
                <a:solidFill>
                  <a:srgbClr val="FF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1" name="Line 1741"/>
              <p:cNvSpPr>
                <a:spLocks noChangeShapeType="1"/>
              </p:cNvSpPr>
              <p:nvPr/>
            </p:nvSpPr>
            <p:spPr bwMode="auto">
              <a:xfrm flipV="1">
                <a:off x="2049" y="1840"/>
                <a:ext cx="9" cy="4"/>
              </a:xfrm>
              <a:prstGeom prst="line">
                <a:avLst/>
              </a:prstGeom>
              <a:noFill/>
              <a:ln w="7938">
                <a:solidFill>
                  <a:srgbClr val="FF060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2" name="Line 1742"/>
              <p:cNvSpPr>
                <a:spLocks noChangeShapeType="1"/>
              </p:cNvSpPr>
              <p:nvPr/>
            </p:nvSpPr>
            <p:spPr bwMode="auto">
              <a:xfrm flipV="1">
                <a:off x="2058" y="1834"/>
                <a:ext cx="18" cy="6"/>
              </a:xfrm>
              <a:prstGeom prst="line">
                <a:avLst/>
              </a:prstGeom>
              <a:noFill/>
              <a:ln w="7938">
                <a:solidFill>
                  <a:srgbClr val="FF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3" name="Line 1743"/>
              <p:cNvSpPr>
                <a:spLocks noChangeShapeType="1"/>
              </p:cNvSpPr>
              <p:nvPr/>
            </p:nvSpPr>
            <p:spPr bwMode="auto">
              <a:xfrm flipV="1">
                <a:off x="2076" y="1826"/>
                <a:ext cx="18" cy="8"/>
              </a:xfrm>
              <a:prstGeom prst="line">
                <a:avLst/>
              </a:prstGeom>
              <a:noFill/>
              <a:ln w="7938">
                <a:solidFill>
                  <a:srgbClr val="FF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4" name="Line 1744"/>
              <p:cNvSpPr>
                <a:spLocks noChangeShapeType="1"/>
              </p:cNvSpPr>
              <p:nvPr/>
            </p:nvSpPr>
            <p:spPr bwMode="auto">
              <a:xfrm flipV="1">
                <a:off x="2094" y="1819"/>
                <a:ext cx="18" cy="7"/>
              </a:xfrm>
              <a:prstGeom prst="line">
                <a:avLst/>
              </a:prstGeom>
              <a:noFill/>
              <a:ln w="7938">
                <a:solidFill>
                  <a:srgbClr val="FF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5" name="Line 1745"/>
              <p:cNvSpPr>
                <a:spLocks noChangeShapeType="1"/>
              </p:cNvSpPr>
              <p:nvPr/>
            </p:nvSpPr>
            <p:spPr bwMode="auto">
              <a:xfrm flipV="1">
                <a:off x="2112" y="1812"/>
                <a:ext cx="17" cy="7"/>
              </a:xfrm>
              <a:prstGeom prst="line">
                <a:avLst/>
              </a:prstGeom>
              <a:noFill/>
              <a:ln w="7938">
                <a:solidFill>
                  <a:srgbClr val="FF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6" name="Line 1746"/>
              <p:cNvSpPr>
                <a:spLocks noChangeShapeType="1"/>
              </p:cNvSpPr>
              <p:nvPr/>
            </p:nvSpPr>
            <p:spPr bwMode="auto">
              <a:xfrm flipV="1">
                <a:off x="2129" y="1806"/>
                <a:ext cx="17" cy="6"/>
              </a:xfrm>
              <a:prstGeom prst="line">
                <a:avLst/>
              </a:prstGeom>
              <a:noFill/>
              <a:ln w="7938">
                <a:solidFill>
                  <a:srgbClr val="FF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7" name="Line 1747"/>
              <p:cNvSpPr>
                <a:spLocks noChangeShapeType="1"/>
              </p:cNvSpPr>
              <p:nvPr/>
            </p:nvSpPr>
            <p:spPr bwMode="auto">
              <a:xfrm flipV="1">
                <a:off x="2146" y="1799"/>
                <a:ext cx="17" cy="7"/>
              </a:xfrm>
              <a:prstGeom prst="line">
                <a:avLst/>
              </a:prstGeom>
              <a:noFill/>
              <a:ln w="7938">
                <a:solidFill>
                  <a:srgbClr val="FF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8" name="Line 1748"/>
              <p:cNvSpPr>
                <a:spLocks noChangeShapeType="1"/>
              </p:cNvSpPr>
              <p:nvPr/>
            </p:nvSpPr>
            <p:spPr bwMode="auto">
              <a:xfrm flipV="1">
                <a:off x="2163" y="1796"/>
                <a:ext cx="8" cy="3"/>
              </a:xfrm>
              <a:prstGeom prst="line">
                <a:avLst/>
              </a:prstGeom>
              <a:noFill/>
              <a:ln w="7938">
                <a:solidFill>
                  <a:srgbClr val="FF060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9" name="Line 1749"/>
              <p:cNvSpPr>
                <a:spLocks noChangeShapeType="1"/>
              </p:cNvSpPr>
              <p:nvPr/>
            </p:nvSpPr>
            <p:spPr bwMode="auto">
              <a:xfrm flipV="1">
                <a:off x="2171" y="1794"/>
                <a:ext cx="8" cy="2"/>
              </a:xfrm>
              <a:prstGeom prst="line">
                <a:avLst/>
              </a:prstGeom>
              <a:noFill/>
              <a:ln w="7938">
                <a:solidFill>
                  <a:srgbClr val="FF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0" name="Line 1750"/>
              <p:cNvSpPr>
                <a:spLocks noChangeShapeType="1"/>
              </p:cNvSpPr>
              <p:nvPr/>
            </p:nvSpPr>
            <p:spPr bwMode="auto">
              <a:xfrm flipV="1">
                <a:off x="2179" y="1791"/>
                <a:ext cx="8" cy="3"/>
              </a:xfrm>
              <a:prstGeom prst="line">
                <a:avLst/>
              </a:prstGeom>
              <a:noFill/>
              <a:ln w="7938">
                <a:solidFill>
                  <a:srgbClr val="FF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1" name="Line 1751"/>
              <p:cNvSpPr>
                <a:spLocks noChangeShapeType="1"/>
              </p:cNvSpPr>
              <p:nvPr/>
            </p:nvSpPr>
            <p:spPr bwMode="auto">
              <a:xfrm flipV="1">
                <a:off x="2187" y="1789"/>
                <a:ext cx="8" cy="2"/>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2" name="Line 1752"/>
              <p:cNvSpPr>
                <a:spLocks noChangeShapeType="1"/>
              </p:cNvSpPr>
              <p:nvPr/>
            </p:nvSpPr>
            <p:spPr bwMode="auto">
              <a:xfrm flipV="1">
                <a:off x="2195" y="1787"/>
                <a:ext cx="8" cy="2"/>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3" name="Line 1753"/>
              <p:cNvSpPr>
                <a:spLocks noChangeShapeType="1"/>
              </p:cNvSpPr>
              <p:nvPr/>
            </p:nvSpPr>
            <p:spPr bwMode="auto">
              <a:xfrm flipV="1">
                <a:off x="2203" y="1785"/>
                <a:ext cx="8"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4" name="Line 1754"/>
              <p:cNvSpPr>
                <a:spLocks noChangeShapeType="1"/>
              </p:cNvSpPr>
              <p:nvPr/>
            </p:nvSpPr>
            <p:spPr bwMode="auto">
              <a:xfrm flipV="1">
                <a:off x="2211" y="1784"/>
                <a:ext cx="8" cy="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5" name="Line 1755"/>
              <p:cNvSpPr>
                <a:spLocks noChangeShapeType="1"/>
              </p:cNvSpPr>
              <p:nvPr/>
            </p:nvSpPr>
            <p:spPr bwMode="auto">
              <a:xfrm flipV="1">
                <a:off x="2219" y="1782"/>
                <a:ext cx="8"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6" name="Line 1756"/>
              <p:cNvSpPr>
                <a:spLocks noChangeShapeType="1"/>
              </p:cNvSpPr>
              <p:nvPr/>
            </p:nvSpPr>
            <p:spPr bwMode="auto">
              <a:xfrm flipV="1">
                <a:off x="2227" y="1781"/>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7" name="Line 1757"/>
              <p:cNvSpPr>
                <a:spLocks noChangeShapeType="1"/>
              </p:cNvSpPr>
              <p:nvPr/>
            </p:nvSpPr>
            <p:spPr bwMode="auto">
              <a:xfrm>
                <a:off x="2234" y="1781"/>
                <a:ext cx="8"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8" name="Line 1758"/>
              <p:cNvSpPr>
                <a:spLocks noChangeShapeType="1"/>
              </p:cNvSpPr>
              <p:nvPr/>
            </p:nvSpPr>
            <p:spPr bwMode="auto">
              <a:xfrm flipV="1">
                <a:off x="2242" y="1780"/>
                <a:ext cx="8"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9" name="Line 1759"/>
              <p:cNvSpPr>
                <a:spLocks noChangeShapeType="1"/>
              </p:cNvSpPr>
              <p:nvPr/>
            </p:nvSpPr>
            <p:spPr bwMode="auto">
              <a:xfrm>
                <a:off x="2250" y="1780"/>
                <a:ext cx="9"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0" name="Line 1760"/>
              <p:cNvSpPr>
                <a:spLocks noChangeShapeType="1"/>
              </p:cNvSpPr>
              <p:nvPr/>
            </p:nvSpPr>
            <p:spPr bwMode="auto">
              <a:xfrm>
                <a:off x="2259" y="1780"/>
                <a:ext cx="8"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1" name="Line 1761"/>
              <p:cNvSpPr>
                <a:spLocks noChangeShapeType="1"/>
              </p:cNvSpPr>
              <p:nvPr/>
            </p:nvSpPr>
            <p:spPr bwMode="auto">
              <a:xfrm>
                <a:off x="2267" y="1780"/>
                <a:ext cx="9"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2" name="Line 1762"/>
              <p:cNvSpPr>
                <a:spLocks noChangeShapeType="1"/>
              </p:cNvSpPr>
              <p:nvPr/>
            </p:nvSpPr>
            <p:spPr bwMode="auto">
              <a:xfrm>
                <a:off x="2276" y="1780"/>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3" name="Line 1763"/>
              <p:cNvSpPr>
                <a:spLocks noChangeShapeType="1"/>
              </p:cNvSpPr>
              <p:nvPr/>
            </p:nvSpPr>
            <p:spPr bwMode="auto">
              <a:xfrm>
                <a:off x="2286" y="1781"/>
                <a:ext cx="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4" name="Line 1764"/>
              <p:cNvSpPr>
                <a:spLocks noChangeShapeType="1"/>
              </p:cNvSpPr>
              <p:nvPr/>
            </p:nvSpPr>
            <p:spPr bwMode="auto">
              <a:xfrm>
                <a:off x="2295" y="1782"/>
                <a:ext cx="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5" name="Line 1765"/>
              <p:cNvSpPr>
                <a:spLocks noChangeShapeType="1"/>
              </p:cNvSpPr>
              <p:nvPr/>
            </p:nvSpPr>
            <p:spPr bwMode="auto">
              <a:xfrm>
                <a:off x="2304" y="1783"/>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6" name="Line 1766"/>
              <p:cNvSpPr>
                <a:spLocks noChangeShapeType="1"/>
              </p:cNvSpPr>
              <p:nvPr/>
            </p:nvSpPr>
            <p:spPr bwMode="auto">
              <a:xfrm>
                <a:off x="2314" y="1784"/>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7" name="Line 1767"/>
              <p:cNvSpPr>
                <a:spLocks noChangeShapeType="1"/>
              </p:cNvSpPr>
              <p:nvPr/>
            </p:nvSpPr>
            <p:spPr bwMode="auto">
              <a:xfrm>
                <a:off x="2324" y="1785"/>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8" name="Line 1768"/>
              <p:cNvSpPr>
                <a:spLocks noChangeShapeType="1"/>
              </p:cNvSpPr>
              <p:nvPr/>
            </p:nvSpPr>
            <p:spPr bwMode="auto">
              <a:xfrm>
                <a:off x="2334" y="1787"/>
                <a:ext cx="2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9" name="Line 1769"/>
              <p:cNvSpPr>
                <a:spLocks noChangeShapeType="1"/>
              </p:cNvSpPr>
              <p:nvPr/>
            </p:nvSpPr>
            <p:spPr bwMode="auto">
              <a:xfrm>
                <a:off x="2354" y="1790"/>
                <a:ext cx="2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1368" name="Line 1770"/>
            <p:cNvSpPr>
              <a:spLocks noChangeShapeType="1"/>
            </p:cNvSpPr>
            <p:nvPr/>
          </p:nvSpPr>
          <p:spPr bwMode="auto">
            <a:xfrm>
              <a:off x="2374" y="1794"/>
              <a:ext cx="20"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9" name="Line 1771"/>
            <p:cNvSpPr>
              <a:spLocks noChangeShapeType="1"/>
            </p:cNvSpPr>
            <p:nvPr/>
          </p:nvSpPr>
          <p:spPr bwMode="auto">
            <a:xfrm>
              <a:off x="2394" y="1799"/>
              <a:ext cx="2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0" name="Line 1772"/>
            <p:cNvSpPr>
              <a:spLocks noChangeShapeType="1"/>
            </p:cNvSpPr>
            <p:nvPr/>
          </p:nvSpPr>
          <p:spPr bwMode="auto">
            <a:xfrm>
              <a:off x="2414" y="1803"/>
              <a:ext cx="20"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1" name="Line 1773"/>
            <p:cNvSpPr>
              <a:spLocks noChangeShapeType="1"/>
            </p:cNvSpPr>
            <p:nvPr/>
          </p:nvSpPr>
          <p:spPr bwMode="auto">
            <a:xfrm>
              <a:off x="2434" y="1808"/>
              <a:ext cx="20"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2" name="Line 1774"/>
            <p:cNvSpPr>
              <a:spLocks noChangeShapeType="1"/>
            </p:cNvSpPr>
            <p:nvPr/>
          </p:nvSpPr>
          <p:spPr bwMode="auto">
            <a:xfrm>
              <a:off x="2454" y="1813"/>
              <a:ext cx="19"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3" name="Line 1775"/>
            <p:cNvSpPr>
              <a:spLocks noChangeShapeType="1"/>
            </p:cNvSpPr>
            <p:nvPr/>
          </p:nvSpPr>
          <p:spPr bwMode="auto">
            <a:xfrm>
              <a:off x="2473" y="1818"/>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4" name="Line 1776"/>
            <p:cNvSpPr>
              <a:spLocks noChangeShapeType="1"/>
            </p:cNvSpPr>
            <p:nvPr/>
          </p:nvSpPr>
          <p:spPr bwMode="auto">
            <a:xfrm>
              <a:off x="2482" y="1820"/>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5" name="Line 1777"/>
            <p:cNvSpPr>
              <a:spLocks noChangeShapeType="1"/>
            </p:cNvSpPr>
            <p:nvPr/>
          </p:nvSpPr>
          <p:spPr bwMode="auto">
            <a:xfrm>
              <a:off x="2491" y="1822"/>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6" name="Line 1778"/>
            <p:cNvSpPr>
              <a:spLocks noChangeShapeType="1"/>
            </p:cNvSpPr>
            <p:nvPr/>
          </p:nvSpPr>
          <p:spPr bwMode="auto">
            <a:xfrm>
              <a:off x="2500" y="1824"/>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7" name="Line 1779"/>
            <p:cNvSpPr>
              <a:spLocks noChangeShapeType="1"/>
            </p:cNvSpPr>
            <p:nvPr/>
          </p:nvSpPr>
          <p:spPr bwMode="auto">
            <a:xfrm>
              <a:off x="2508" y="1826"/>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8" name="Line 1780"/>
            <p:cNvSpPr>
              <a:spLocks noChangeShapeType="1"/>
            </p:cNvSpPr>
            <p:nvPr/>
          </p:nvSpPr>
          <p:spPr bwMode="auto">
            <a:xfrm>
              <a:off x="2517" y="1828"/>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9" name="Line 1781"/>
            <p:cNvSpPr>
              <a:spLocks noChangeShapeType="1"/>
            </p:cNvSpPr>
            <p:nvPr/>
          </p:nvSpPr>
          <p:spPr bwMode="auto">
            <a:xfrm>
              <a:off x="2525" y="1830"/>
              <a:ext cx="8"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0" name="Line 1782"/>
            <p:cNvSpPr>
              <a:spLocks noChangeShapeType="1"/>
            </p:cNvSpPr>
            <p:nvPr/>
          </p:nvSpPr>
          <p:spPr bwMode="auto">
            <a:xfrm>
              <a:off x="2533" y="1831"/>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1" name="Line 1783"/>
            <p:cNvSpPr>
              <a:spLocks noChangeShapeType="1"/>
            </p:cNvSpPr>
            <p:nvPr/>
          </p:nvSpPr>
          <p:spPr bwMode="auto">
            <a:xfrm>
              <a:off x="2539" y="1832"/>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2" name="Line 1784"/>
            <p:cNvSpPr>
              <a:spLocks noChangeShapeType="1"/>
            </p:cNvSpPr>
            <p:nvPr/>
          </p:nvSpPr>
          <p:spPr bwMode="auto">
            <a:xfrm>
              <a:off x="2545" y="1833"/>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3" name="Line 1785"/>
            <p:cNvSpPr>
              <a:spLocks noChangeShapeType="1"/>
            </p:cNvSpPr>
            <p:nvPr/>
          </p:nvSpPr>
          <p:spPr bwMode="auto">
            <a:xfrm>
              <a:off x="2551" y="1834"/>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4" name="Line 1786"/>
            <p:cNvSpPr>
              <a:spLocks noChangeShapeType="1"/>
            </p:cNvSpPr>
            <p:nvPr/>
          </p:nvSpPr>
          <p:spPr bwMode="auto">
            <a:xfrm>
              <a:off x="2556" y="1835"/>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5" name="Line 1787"/>
            <p:cNvSpPr>
              <a:spLocks noChangeShapeType="1"/>
            </p:cNvSpPr>
            <p:nvPr/>
          </p:nvSpPr>
          <p:spPr bwMode="auto">
            <a:xfrm>
              <a:off x="2561" y="1836"/>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6" name="Line 1788"/>
            <p:cNvSpPr>
              <a:spLocks noChangeShapeType="1"/>
            </p:cNvSpPr>
            <p:nvPr/>
          </p:nvSpPr>
          <p:spPr bwMode="auto">
            <a:xfrm>
              <a:off x="2566" y="183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7" name="Line 1789"/>
            <p:cNvSpPr>
              <a:spLocks noChangeShapeType="1"/>
            </p:cNvSpPr>
            <p:nvPr/>
          </p:nvSpPr>
          <p:spPr bwMode="auto">
            <a:xfrm>
              <a:off x="2570" y="1838"/>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8" name="Line 1790"/>
            <p:cNvSpPr>
              <a:spLocks noChangeShapeType="1"/>
            </p:cNvSpPr>
            <p:nvPr/>
          </p:nvSpPr>
          <p:spPr bwMode="auto">
            <a:xfrm>
              <a:off x="2574" y="1839"/>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9" name="Line 1791"/>
            <p:cNvSpPr>
              <a:spLocks noChangeShapeType="1"/>
            </p:cNvSpPr>
            <p:nvPr/>
          </p:nvSpPr>
          <p:spPr bwMode="auto">
            <a:xfrm>
              <a:off x="2578" y="1840"/>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0" name="Line 1792"/>
            <p:cNvSpPr>
              <a:spLocks noChangeShapeType="1"/>
            </p:cNvSpPr>
            <p:nvPr/>
          </p:nvSpPr>
          <p:spPr bwMode="auto">
            <a:xfrm>
              <a:off x="2581" y="1841"/>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1" name="Line 1793"/>
            <p:cNvSpPr>
              <a:spLocks noChangeShapeType="1"/>
            </p:cNvSpPr>
            <p:nvPr/>
          </p:nvSpPr>
          <p:spPr bwMode="auto">
            <a:xfrm>
              <a:off x="2585" y="1842"/>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2" name="Line 1794"/>
            <p:cNvSpPr>
              <a:spLocks noChangeShapeType="1"/>
            </p:cNvSpPr>
            <p:nvPr/>
          </p:nvSpPr>
          <p:spPr bwMode="auto">
            <a:xfrm>
              <a:off x="2590" y="1843"/>
              <a:ext cx="6"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3" name="Line 1795"/>
            <p:cNvSpPr>
              <a:spLocks noChangeShapeType="1"/>
            </p:cNvSpPr>
            <p:nvPr/>
          </p:nvSpPr>
          <p:spPr bwMode="auto">
            <a:xfrm>
              <a:off x="2596" y="1845"/>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4" name="Line 1796"/>
            <p:cNvSpPr>
              <a:spLocks noChangeShapeType="1"/>
            </p:cNvSpPr>
            <p:nvPr/>
          </p:nvSpPr>
          <p:spPr bwMode="auto">
            <a:xfrm>
              <a:off x="2600" y="1846"/>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5" name="Line 1797"/>
            <p:cNvSpPr>
              <a:spLocks noChangeShapeType="1"/>
            </p:cNvSpPr>
            <p:nvPr/>
          </p:nvSpPr>
          <p:spPr bwMode="auto">
            <a:xfrm>
              <a:off x="2603" y="184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6" name="Line 1798"/>
            <p:cNvSpPr>
              <a:spLocks noChangeShapeType="1"/>
            </p:cNvSpPr>
            <p:nvPr/>
          </p:nvSpPr>
          <p:spPr bwMode="auto">
            <a:xfrm>
              <a:off x="2607" y="1848"/>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7" name="Line 1799"/>
            <p:cNvSpPr>
              <a:spLocks noChangeShapeType="1"/>
            </p:cNvSpPr>
            <p:nvPr/>
          </p:nvSpPr>
          <p:spPr bwMode="auto">
            <a:xfrm>
              <a:off x="2610" y="1849"/>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8" name="Line 1800"/>
            <p:cNvSpPr>
              <a:spLocks noChangeShapeType="1"/>
            </p:cNvSpPr>
            <p:nvPr/>
          </p:nvSpPr>
          <p:spPr bwMode="auto">
            <a:xfrm>
              <a:off x="2613" y="1850"/>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9" name="Line 1801"/>
            <p:cNvSpPr>
              <a:spLocks noChangeShapeType="1"/>
            </p:cNvSpPr>
            <p:nvPr/>
          </p:nvSpPr>
          <p:spPr bwMode="auto">
            <a:xfrm>
              <a:off x="2620" y="1853"/>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800" name="Group 1802"/>
          <p:cNvGrpSpPr>
            <a:grpSpLocks/>
          </p:cNvGrpSpPr>
          <p:nvPr/>
        </p:nvGrpSpPr>
        <p:grpSpPr bwMode="auto">
          <a:xfrm>
            <a:off x="2443163" y="2707417"/>
            <a:ext cx="1817687" cy="566738"/>
            <a:chOff x="1483" y="1726"/>
            <a:chExt cx="1145" cy="357"/>
          </a:xfrm>
          <a:solidFill>
            <a:srgbClr val="92D050">
              <a:alpha val="70000"/>
            </a:srgbClr>
          </a:solidFill>
        </p:grpSpPr>
        <p:grpSp>
          <p:nvGrpSpPr>
            <p:cNvPr id="1801" name="Group 1803"/>
            <p:cNvGrpSpPr>
              <a:grpSpLocks/>
            </p:cNvGrpSpPr>
            <p:nvPr/>
          </p:nvGrpSpPr>
          <p:grpSpPr bwMode="auto">
            <a:xfrm>
              <a:off x="1483" y="1726"/>
              <a:ext cx="1145" cy="357"/>
              <a:chOff x="1483" y="1726"/>
              <a:chExt cx="1145" cy="357"/>
            </a:xfrm>
            <a:grpFill/>
          </p:grpSpPr>
          <p:sp>
            <p:nvSpPr>
              <p:cNvPr id="1906" name="Freeform 1804"/>
              <p:cNvSpPr>
                <a:spLocks/>
              </p:cNvSpPr>
              <p:nvPr/>
            </p:nvSpPr>
            <p:spPr bwMode="auto">
              <a:xfrm>
                <a:off x="1483" y="1761"/>
                <a:ext cx="5" cy="7"/>
              </a:xfrm>
              <a:custGeom>
                <a:avLst/>
                <a:gdLst>
                  <a:gd name="T0" fmla="*/ 0 w 5"/>
                  <a:gd name="T1" fmla="*/ 0 h 7"/>
                  <a:gd name="T2" fmla="*/ 2 w 5"/>
                  <a:gd name="T3" fmla="*/ 2 h 7"/>
                  <a:gd name="T4" fmla="*/ 5 w 5"/>
                  <a:gd name="T5" fmla="*/ 7 h 7"/>
                  <a:gd name="T6" fmla="*/ 4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2" y="2"/>
                    </a:lnTo>
                    <a:lnTo>
                      <a:pt x="5" y="7"/>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07" name="Line 1805"/>
              <p:cNvSpPr>
                <a:spLocks noChangeShapeType="1"/>
              </p:cNvSpPr>
              <p:nvPr/>
            </p:nvSpPr>
            <p:spPr bwMode="auto">
              <a:xfrm>
                <a:off x="1483" y="176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8" name="Freeform 1806"/>
              <p:cNvSpPr>
                <a:spLocks/>
              </p:cNvSpPr>
              <p:nvPr/>
            </p:nvSpPr>
            <p:spPr bwMode="auto">
              <a:xfrm>
                <a:off x="1485" y="1763"/>
                <a:ext cx="5" cy="7"/>
              </a:xfrm>
              <a:custGeom>
                <a:avLst/>
                <a:gdLst>
                  <a:gd name="T0" fmla="*/ 0 w 5"/>
                  <a:gd name="T1" fmla="*/ 0 h 7"/>
                  <a:gd name="T2" fmla="*/ 1 w 5"/>
                  <a:gd name="T3" fmla="*/ 1 h 7"/>
                  <a:gd name="T4" fmla="*/ 5 w 5"/>
                  <a:gd name="T5" fmla="*/ 7 h 7"/>
                  <a:gd name="T6" fmla="*/ 3 w 5"/>
                  <a:gd name="T7" fmla="*/ 5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1" y="1"/>
                    </a:lnTo>
                    <a:lnTo>
                      <a:pt x="5"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09" name="Line 1807"/>
              <p:cNvSpPr>
                <a:spLocks noChangeShapeType="1"/>
              </p:cNvSpPr>
              <p:nvPr/>
            </p:nvSpPr>
            <p:spPr bwMode="auto">
              <a:xfrm>
                <a:off x="1485" y="1763"/>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0" name="Freeform 1808"/>
              <p:cNvSpPr>
                <a:spLocks/>
              </p:cNvSpPr>
              <p:nvPr/>
            </p:nvSpPr>
            <p:spPr bwMode="auto">
              <a:xfrm>
                <a:off x="1486" y="1764"/>
                <a:ext cx="8" cy="9"/>
              </a:xfrm>
              <a:custGeom>
                <a:avLst/>
                <a:gdLst>
                  <a:gd name="T0" fmla="*/ 0 w 8"/>
                  <a:gd name="T1" fmla="*/ 0 h 9"/>
                  <a:gd name="T2" fmla="*/ 4 w 8"/>
                  <a:gd name="T3" fmla="*/ 3 h 9"/>
                  <a:gd name="T4" fmla="*/ 8 w 8"/>
                  <a:gd name="T5" fmla="*/ 9 h 9"/>
                  <a:gd name="T6" fmla="*/ 4 w 8"/>
                  <a:gd name="T7" fmla="*/ 6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3"/>
                    </a:lnTo>
                    <a:lnTo>
                      <a:pt x="8" y="9"/>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1" name="Line 1809"/>
              <p:cNvSpPr>
                <a:spLocks noChangeShapeType="1"/>
              </p:cNvSpPr>
              <p:nvPr/>
            </p:nvSpPr>
            <p:spPr bwMode="auto">
              <a:xfrm>
                <a:off x="1486" y="1764"/>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2" name="Freeform 1810"/>
              <p:cNvSpPr>
                <a:spLocks/>
              </p:cNvSpPr>
              <p:nvPr/>
            </p:nvSpPr>
            <p:spPr bwMode="auto">
              <a:xfrm>
                <a:off x="1490" y="1767"/>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3" name="Line 1811"/>
              <p:cNvSpPr>
                <a:spLocks noChangeShapeType="1"/>
              </p:cNvSpPr>
              <p:nvPr/>
            </p:nvSpPr>
            <p:spPr bwMode="auto">
              <a:xfrm>
                <a:off x="1490" y="1767"/>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4" name="Freeform 1812"/>
              <p:cNvSpPr>
                <a:spLocks/>
              </p:cNvSpPr>
              <p:nvPr/>
            </p:nvSpPr>
            <p:spPr bwMode="auto">
              <a:xfrm>
                <a:off x="1494" y="1771"/>
                <a:ext cx="9" cy="10"/>
              </a:xfrm>
              <a:custGeom>
                <a:avLst/>
                <a:gdLst>
                  <a:gd name="T0" fmla="*/ 0 w 9"/>
                  <a:gd name="T1" fmla="*/ 0 h 10"/>
                  <a:gd name="T2" fmla="*/ 5 w 9"/>
                  <a:gd name="T3" fmla="*/ 4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5" name="Line 1813"/>
              <p:cNvSpPr>
                <a:spLocks noChangeShapeType="1"/>
              </p:cNvSpPr>
              <p:nvPr/>
            </p:nvSpPr>
            <p:spPr bwMode="auto">
              <a:xfrm>
                <a:off x="1494" y="177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6" name="Freeform 1814"/>
              <p:cNvSpPr>
                <a:spLocks/>
              </p:cNvSpPr>
              <p:nvPr/>
            </p:nvSpPr>
            <p:spPr bwMode="auto">
              <a:xfrm>
                <a:off x="1499" y="1775"/>
                <a:ext cx="8" cy="10"/>
              </a:xfrm>
              <a:custGeom>
                <a:avLst/>
                <a:gdLst>
                  <a:gd name="T0" fmla="*/ 0 w 8"/>
                  <a:gd name="T1" fmla="*/ 0 h 10"/>
                  <a:gd name="T2" fmla="*/ 5 w 8"/>
                  <a:gd name="T3" fmla="*/ 5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5" y="5"/>
                    </a:lnTo>
                    <a:lnTo>
                      <a:pt x="8"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7" name="Line 1815"/>
              <p:cNvSpPr>
                <a:spLocks noChangeShapeType="1"/>
              </p:cNvSpPr>
              <p:nvPr/>
            </p:nvSpPr>
            <p:spPr bwMode="auto">
              <a:xfrm>
                <a:off x="1499" y="1775"/>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8" name="Freeform 1816"/>
              <p:cNvSpPr>
                <a:spLocks/>
              </p:cNvSpPr>
              <p:nvPr/>
            </p:nvSpPr>
            <p:spPr bwMode="auto">
              <a:xfrm>
                <a:off x="1504" y="1780"/>
                <a:ext cx="9" cy="10"/>
              </a:xfrm>
              <a:custGeom>
                <a:avLst/>
                <a:gdLst>
                  <a:gd name="T0" fmla="*/ 0 w 9"/>
                  <a:gd name="T1" fmla="*/ 0 h 10"/>
                  <a:gd name="T2" fmla="*/ 5 w 9"/>
                  <a:gd name="T3" fmla="*/ 4 h 10"/>
                  <a:gd name="T4" fmla="*/ 9 w 9"/>
                  <a:gd name="T5" fmla="*/ 10 h 10"/>
                  <a:gd name="T6" fmla="*/ 3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9" name="Line 1817"/>
              <p:cNvSpPr>
                <a:spLocks noChangeShapeType="1"/>
              </p:cNvSpPr>
              <p:nvPr/>
            </p:nvSpPr>
            <p:spPr bwMode="auto">
              <a:xfrm>
                <a:off x="1504" y="1780"/>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0" name="Freeform 1818"/>
              <p:cNvSpPr>
                <a:spLocks/>
              </p:cNvSpPr>
              <p:nvPr/>
            </p:nvSpPr>
            <p:spPr bwMode="auto">
              <a:xfrm>
                <a:off x="1509" y="1784"/>
                <a:ext cx="9" cy="11"/>
              </a:xfrm>
              <a:custGeom>
                <a:avLst/>
                <a:gdLst>
                  <a:gd name="T0" fmla="*/ 0 w 9"/>
                  <a:gd name="T1" fmla="*/ 0 h 11"/>
                  <a:gd name="T2" fmla="*/ 6 w 9"/>
                  <a:gd name="T3" fmla="*/ 6 h 11"/>
                  <a:gd name="T4" fmla="*/ 9 w 9"/>
                  <a:gd name="T5" fmla="*/ 11 h 11"/>
                  <a:gd name="T6" fmla="*/ 4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6"/>
                    </a:lnTo>
                    <a:lnTo>
                      <a:pt x="9"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1" name="Line 1819"/>
              <p:cNvSpPr>
                <a:spLocks noChangeShapeType="1"/>
              </p:cNvSpPr>
              <p:nvPr/>
            </p:nvSpPr>
            <p:spPr bwMode="auto">
              <a:xfrm>
                <a:off x="1509" y="1784"/>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2" name="Freeform 1820"/>
              <p:cNvSpPr>
                <a:spLocks/>
              </p:cNvSpPr>
              <p:nvPr/>
            </p:nvSpPr>
            <p:spPr bwMode="auto">
              <a:xfrm>
                <a:off x="1515" y="1790"/>
                <a:ext cx="9" cy="11"/>
              </a:xfrm>
              <a:custGeom>
                <a:avLst/>
                <a:gdLst>
                  <a:gd name="T0" fmla="*/ 0 w 9"/>
                  <a:gd name="T1" fmla="*/ 0 h 11"/>
                  <a:gd name="T2" fmla="*/ 5 w 9"/>
                  <a:gd name="T3" fmla="*/ 5 h 11"/>
                  <a:gd name="T4" fmla="*/ 9 w 9"/>
                  <a:gd name="T5" fmla="*/ 11 h 11"/>
                  <a:gd name="T6" fmla="*/ 3 w 9"/>
                  <a:gd name="T7" fmla="*/ 5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3" name="Line 1821"/>
              <p:cNvSpPr>
                <a:spLocks noChangeShapeType="1"/>
              </p:cNvSpPr>
              <p:nvPr/>
            </p:nvSpPr>
            <p:spPr bwMode="auto">
              <a:xfrm>
                <a:off x="1515" y="1790"/>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4" name="Freeform 1822"/>
              <p:cNvSpPr>
                <a:spLocks/>
              </p:cNvSpPr>
              <p:nvPr/>
            </p:nvSpPr>
            <p:spPr bwMode="auto">
              <a:xfrm>
                <a:off x="1520" y="1795"/>
                <a:ext cx="10" cy="11"/>
              </a:xfrm>
              <a:custGeom>
                <a:avLst/>
                <a:gdLst>
                  <a:gd name="T0" fmla="*/ 0 w 10"/>
                  <a:gd name="T1" fmla="*/ 0 h 11"/>
                  <a:gd name="T2" fmla="*/ 7 w 10"/>
                  <a:gd name="T3" fmla="*/ 6 h 11"/>
                  <a:gd name="T4" fmla="*/ 10 w 10"/>
                  <a:gd name="T5" fmla="*/ 11 h 11"/>
                  <a:gd name="T6" fmla="*/ 4 w 10"/>
                  <a:gd name="T7" fmla="*/ 6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lnTo>
                      <a:pt x="7" y="6"/>
                    </a:lnTo>
                    <a:lnTo>
                      <a:pt x="10"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5" name="Line 1823"/>
              <p:cNvSpPr>
                <a:spLocks noChangeShapeType="1"/>
              </p:cNvSpPr>
              <p:nvPr/>
            </p:nvSpPr>
            <p:spPr bwMode="auto">
              <a:xfrm>
                <a:off x="1520" y="1795"/>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6" name="Freeform 1824"/>
              <p:cNvSpPr>
                <a:spLocks/>
              </p:cNvSpPr>
              <p:nvPr/>
            </p:nvSpPr>
            <p:spPr bwMode="auto">
              <a:xfrm>
                <a:off x="1527" y="1801"/>
                <a:ext cx="10" cy="11"/>
              </a:xfrm>
              <a:custGeom>
                <a:avLst/>
                <a:gdLst>
                  <a:gd name="T0" fmla="*/ 0 w 10"/>
                  <a:gd name="T1" fmla="*/ 0 h 11"/>
                  <a:gd name="T2" fmla="*/ 6 w 10"/>
                  <a:gd name="T3" fmla="*/ 6 h 11"/>
                  <a:gd name="T4" fmla="*/ 10 w 10"/>
                  <a:gd name="T5" fmla="*/ 11 h 11"/>
                  <a:gd name="T6" fmla="*/ 3 w 10"/>
                  <a:gd name="T7" fmla="*/ 5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lnTo>
                      <a:pt x="6" y="6"/>
                    </a:lnTo>
                    <a:lnTo>
                      <a:pt x="10" y="11"/>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7" name="Line 1825"/>
              <p:cNvSpPr>
                <a:spLocks noChangeShapeType="1"/>
              </p:cNvSpPr>
              <p:nvPr/>
            </p:nvSpPr>
            <p:spPr bwMode="auto">
              <a:xfrm>
                <a:off x="1527" y="1801"/>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8" name="Freeform 1826"/>
              <p:cNvSpPr>
                <a:spLocks/>
              </p:cNvSpPr>
              <p:nvPr/>
            </p:nvSpPr>
            <p:spPr bwMode="auto">
              <a:xfrm>
                <a:off x="1533" y="1807"/>
                <a:ext cx="10" cy="11"/>
              </a:xfrm>
              <a:custGeom>
                <a:avLst/>
                <a:gdLst>
                  <a:gd name="T0" fmla="*/ 0 w 10"/>
                  <a:gd name="T1" fmla="*/ 0 h 11"/>
                  <a:gd name="T2" fmla="*/ 7 w 10"/>
                  <a:gd name="T3" fmla="*/ 6 h 11"/>
                  <a:gd name="T4" fmla="*/ 10 w 10"/>
                  <a:gd name="T5" fmla="*/ 11 h 11"/>
                  <a:gd name="T6" fmla="*/ 4 w 10"/>
                  <a:gd name="T7" fmla="*/ 5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lnTo>
                      <a:pt x="7" y="6"/>
                    </a:lnTo>
                    <a:lnTo>
                      <a:pt x="10" y="11"/>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9" name="Line 1827"/>
              <p:cNvSpPr>
                <a:spLocks noChangeShapeType="1"/>
              </p:cNvSpPr>
              <p:nvPr/>
            </p:nvSpPr>
            <p:spPr bwMode="auto">
              <a:xfrm>
                <a:off x="1533" y="1807"/>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0" name="Freeform 1828"/>
              <p:cNvSpPr>
                <a:spLocks/>
              </p:cNvSpPr>
              <p:nvPr/>
            </p:nvSpPr>
            <p:spPr bwMode="auto">
              <a:xfrm>
                <a:off x="1540" y="1813"/>
                <a:ext cx="10" cy="12"/>
              </a:xfrm>
              <a:custGeom>
                <a:avLst/>
                <a:gdLst>
                  <a:gd name="T0" fmla="*/ 0 w 10"/>
                  <a:gd name="T1" fmla="*/ 0 h 12"/>
                  <a:gd name="T2" fmla="*/ 7 w 10"/>
                  <a:gd name="T3" fmla="*/ 6 h 12"/>
                  <a:gd name="T4" fmla="*/ 10 w 10"/>
                  <a:gd name="T5" fmla="*/ 12 h 12"/>
                  <a:gd name="T6" fmla="*/ 3 w 10"/>
                  <a:gd name="T7" fmla="*/ 5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7" y="6"/>
                    </a:lnTo>
                    <a:lnTo>
                      <a:pt x="10" y="12"/>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1" name="Line 1829"/>
              <p:cNvSpPr>
                <a:spLocks noChangeShapeType="1"/>
              </p:cNvSpPr>
              <p:nvPr/>
            </p:nvSpPr>
            <p:spPr bwMode="auto">
              <a:xfrm>
                <a:off x="1540" y="1813"/>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2" name="Freeform 1830"/>
              <p:cNvSpPr>
                <a:spLocks/>
              </p:cNvSpPr>
              <p:nvPr/>
            </p:nvSpPr>
            <p:spPr bwMode="auto">
              <a:xfrm>
                <a:off x="1547" y="1819"/>
                <a:ext cx="11" cy="12"/>
              </a:xfrm>
              <a:custGeom>
                <a:avLst/>
                <a:gdLst>
                  <a:gd name="T0" fmla="*/ 0 w 11"/>
                  <a:gd name="T1" fmla="*/ 0 h 12"/>
                  <a:gd name="T2" fmla="*/ 7 w 11"/>
                  <a:gd name="T3" fmla="*/ 7 h 12"/>
                  <a:gd name="T4" fmla="*/ 11 w 11"/>
                  <a:gd name="T5" fmla="*/ 12 h 12"/>
                  <a:gd name="T6" fmla="*/ 3 w 11"/>
                  <a:gd name="T7" fmla="*/ 6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3" name="Line 1831"/>
              <p:cNvSpPr>
                <a:spLocks noChangeShapeType="1"/>
              </p:cNvSpPr>
              <p:nvPr/>
            </p:nvSpPr>
            <p:spPr bwMode="auto">
              <a:xfrm>
                <a:off x="1547" y="181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4" name="Freeform 1832"/>
              <p:cNvSpPr>
                <a:spLocks/>
              </p:cNvSpPr>
              <p:nvPr/>
            </p:nvSpPr>
            <p:spPr bwMode="auto">
              <a:xfrm>
                <a:off x="1554" y="1826"/>
                <a:ext cx="11" cy="12"/>
              </a:xfrm>
              <a:custGeom>
                <a:avLst/>
                <a:gdLst>
                  <a:gd name="T0" fmla="*/ 0 w 11"/>
                  <a:gd name="T1" fmla="*/ 0 h 12"/>
                  <a:gd name="T2" fmla="*/ 7 w 11"/>
                  <a:gd name="T3" fmla="*/ 7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5" name="Line 1833"/>
              <p:cNvSpPr>
                <a:spLocks noChangeShapeType="1"/>
              </p:cNvSpPr>
              <p:nvPr/>
            </p:nvSpPr>
            <p:spPr bwMode="auto">
              <a:xfrm>
                <a:off x="1554" y="1826"/>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6" name="Freeform 1834"/>
              <p:cNvSpPr>
                <a:spLocks/>
              </p:cNvSpPr>
              <p:nvPr/>
            </p:nvSpPr>
            <p:spPr bwMode="auto">
              <a:xfrm>
                <a:off x="1561" y="1833"/>
                <a:ext cx="19" cy="19"/>
              </a:xfrm>
              <a:custGeom>
                <a:avLst/>
                <a:gdLst>
                  <a:gd name="T0" fmla="*/ 0 w 19"/>
                  <a:gd name="T1" fmla="*/ 0 h 19"/>
                  <a:gd name="T2" fmla="*/ 16 w 19"/>
                  <a:gd name="T3" fmla="*/ 13 h 19"/>
                  <a:gd name="T4" fmla="*/ 19 w 19"/>
                  <a:gd name="T5" fmla="*/ 19 h 19"/>
                  <a:gd name="T6" fmla="*/ 4 w 19"/>
                  <a:gd name="T7" fmla="*/ 5 h 19"/>
                  <a:gd name="T8" fmla="*/ 0 w 19"/>
                  <a:gd name="T9" fmla="*/ 0 h 19"/>
                </a:gdLst>
                <a:ahLst/>
                <a:cxnLst>
                  <a:cxn ang="0">
                    <a:pos x="T0" y="T1"/>
                  </a:cxn>
                  <a:cxn ang="0">
                    <a:pos x="T2" y="T3"/>
                  </a:cxn>
                  <a:cxn ang="0">
                    <a:pos x="T4" y="T5"/>
                  </a:cxn>
                  <a:cxn ang="0">
                    <a:pos x="T6" y="T7"/>
                  </a:cxn>
                  <a:cxn ang="0">
                    <a:pos x="T8" y="T9"/>
                  </a:cxn>
                </a:cxnLst>
                <a:rect l="0" t="0" r="r" b="b"/>
                <a:pathLst>
                  <a:path w="19" h="19">
                    <a:moveTo>
                      <a:pt x="0" y="0"/>
                    </a:moveTo>
                    <a:lnTo>
                      <a:pt x="16" y="13"/>
                    </a:lnTo>
                    <a:lnTo>
                      <a:pt x="19" y="19"/>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7" name="Line 1835"/>
              <p:cNvSpPr>
                <a:spLocks noChangeShapeType="1"/>
              </p:cNvSpPr>
              <p:nvPr/>
            </p:nvSpPr>
            <p:spPr bwMode="auto">
              <a:xfrm>
                <a:off x="1561" y="1833"/>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8" name="Freeform 1836"/>
              <p:cNvSpPr>
                <a:spLocks/>
              </p:cNvSpPr>
              <p:nvPr/>
            </p:nvSpPr>
            <p:spPr bwMode="auto">
              <a:xfrm>
                <a:off x="1577" y="1846"/>
                <a:ext cx="19" cy="20"/>
              </a:xfrm>
              <a:custGeom>
                <a:avLst/>
                <a:gdLst>
                  <a:gd name="T0" fmla="*/ 0 w 19"/>
                  <a:gd name="T1" fmla="*/ 0 h 20"/>
                  <a:gd name="T2" fmla="*/ 16 w 19"/>
                  <a:gd name="T3" fmla="*/ 15 h 20"/>
                  <a:gd name="T4" fmla="*/ 19 w 19"/>
                  <a:gd name="T5" fmla="*/ 20 h 20"/>
                  <a:gd name="T6" fmla="*/ 3 w 19"/>
                  <a:gd name="T7" fmla="*/ 6 h 20"/>
                  <a:gd name="T8" fmla="*/ 0 w 19"/>
                  <a:gd name="T9" fmla="*/ 0 h 20"/>
                </a:gdLst>
                <a:ahLst/>
                <a:cxnLst>
                  <a:cxn ang="0">
                    <a:pos x="T0" y="T1"/>
                  </a:cxn>
                  <a:cxn ang="0">
                    <a:pos x="T2" y="T3"/>
                  </a:cxn>
                  <a:cxn ang="0">
                    <a:pos x="T4" y="T5"/>
                  </a:cxn>
                  <a:cxn ang="0">
                    <a:pos x="T6" y="T7"/>
                  </a:cxn>
                  <a:cxn ang="0">
                    <a:pos x="T8" y="T9"/>
                  </a:cxn>
                </a:cxnLst>
                <a:rect l="0" t="0" r="r" b="b"/>
                <a:pathLst>
                  <a:path w="19" h="20">
                    <a:moveTo>
                      <a:pt x="0" y="0"/>
                    </a:moveTo>
                    <a:lnTo>
                      <a:pt x="16" y="15"/>
                    </a:lnTo>
                    <a:lnTo>
                      <a:pt x="19" y="20"/>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9" name="Line 1837"/>
              <p:cNvSpPr>
                <a:spLocks noChangeShapeType="1"/>
              </p:cNvSpPr>
              <p:nvPr/>
            </p:nvSpPr>
            <p:spPr bwMode="auto">
              <a:xfrm>
                <a:off x="1577" y="1846"/>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0" name="Freeform 1838"/>
              <p:cNvSpPr>
                <a:spLocks/>
              </p:cNvSpPr>
              <p:nvPr/>
            </p:nvSpPr>
            <p:spPr bwMode="auto">
              <a:xfrm>
                <a:off x="1593" y="1861"/>
                <a:ext cx="20" cy="19"/>
              </a:xfrm>
              <a:custGeom>
                <a:avLst/>
                <a:gdLst>
                  <a:gd name="T0" fmla="*/ 0 w 20"/>
                  <a:gd name="T1" fmla="*/ 0 h 19"/>
                  <a:gd name="T2" fmla="*/ 16 w 20"/>
                  <a:gd name="T3" fmla="*/ 14 h 19"/>
                  <a:gd name="T4" fmla="*/ 20 w 20"/>
                  <a:gd name="T5" fmla="*/ 19 h 19"/>
                  <a:gd name="T6" fmla="*/ 3 w 20"/>
                  <a:gd name="T7" fmla="*/ 5 h 19"/>
                  <a:gd name="T8" fmla="*/ 0 w 20"/>
                  <a:gd name="T9" fmla="*/ 0 h 19"/>
                </a:gdLst>
                <a:ahLst/>
                <a:cxnLst>
                  <a:cxn ang="0">
                    <a:pos x="T0" y="T1"/>
                  </a:cxn>
                  <a:cxn ang="0">
                    <a:pos x="T2" y="T3"/>
                  </a:cxn>
                  <a:cxn ang="0">
                    <a:pos x="T4" y="T5"/>
                  </a:cxn>
                  <a:cxn ang="0">
                    <a:pos x="T6" y="T7"/>
                  </a:cxn>
                  <a:cxn ang="0">
                    <a:pos x="T8" y="T9"/>
                  </a:cxn>
                </a:cxnLst>
                <a:rect l="0" t="0" r="r" b="b"/>
                <a:pathLst>
                  <a:path w="20" h="19">
                    <a:moveTo>
                      <a:pt x="0" y="0"/>
                    </a:moveTo>
                    <a:lnTo>
                      <a:pt x="16" y="14"/>
                    </a:lnTo>
                    <a:lnTo>
                      <a:pt x="20" y="1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1" name="Line 1839"/>
              <p:cNvSpPr>
                <a:spLocks noChangeShapeType="1"/>
              </p:cNvSpPr>
              <p:nvPr/>
            </p:nvSpPr>
            <p:spPr bwMode="auto">
              <a:xfrm>
                <a:off x="1593" y="1861"/>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2" name="Freeform 1840"/>
              <p:cNvSpPr>
                <a:spLocks/>
              </p:cNvSpPr>
              <p:nvPr/>
            </p:nvSpPr>
            <p:spPr bwMode="auto">
              <a:xfrm>
                <a:off x="1609" y="1875"/>
                <a:ext cx="21" cy="19"/>
              </a:xfrm>
              <a:custGeom>
                <a:avLst/>
                <a:gdLst>
                  <a:gd name="T0" fmla="*/ 0 w 21"/>
                  <a:gd name="T1" fmla="*/ 0 h 19"/>
                  <a:gd name="T2" fmla="*/ 18 w 21"/>
                  <a:gd name="T3" fmla="*/ 14 h 19"/>
                  <a:gd name="T4" fmla="*/ 21 w 21"/>
                  <a:gd name="T5" fmla="*/ 19 h 19"/>
                  <a:gd name="T6" fmla="*/ 4 w 21"/>
                  <a:gd name="T7" fmla="*/ 5 h 19"/>
                  <a:gd name="T8" fmla="*/ 0 w 21"/>
                  <a:gd name="T9" fmla="*/ 0 h 19"/>
                </a:gdLst>
                <a:ahLst/>
                <a:cxnLst>
                  <a:cxn ang="0">
                    <a:pos x="T0" y="T1"/>
                  </a:cxn>
                  <a:cxn ang="0">
                    <a:pos x="T2" y="T3"/>
                  </a:cxn>
                  <a:cxn ang="0">
                    <a:pos x="T4" y="T5"/>
                  </a:cxn>
                  <a:cxn ang="0">
                    <a:pos x="T6" y="T7"/>
                  </a:cxn>
                  <a:cxn ang="0">
                    <a:pos x="T8" y="T9"/>
                  </a:cxn>
                </a:cxnLst>
                <a:rect l="0" t="0" r="r" b="b"/>
                <a:pathLst>
                  <a:path w="21" h="19">
                    <a:moveTo>
                      <a:pt x="0" y="0"/>
                    </a:moveTo>
                    <a:lnTo>
                      <a:pt x="18" y="14"/>
                    </a:lnTo>
                    <a:lnTo>
                      <a:pt x="21" y="19"/>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3" name="Line 1841"/>
              <p:cNvSpPr>
                <a:spLocks noChangeShapeType="1"/>
              </p:cNvSpPr>
              <p:nvPr/>
            </p:nvSpPr>
            <p:spPr bwMode="auto">
              <a:xfrm>
                <a:off x="1609" y="1875"/>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4" name="Freeform 1842"/>
              <p:cNvSpPr>
                <a:spLocks/>
              </p:cNvSpPr>
              <p:nvPr/>
            </p:nvSpPr>
            <p:spPr bwMode="auto">
              <a:xfrm>
                <a:off x="1627" y="1889"/>
                <a:ext cx="12" cy="12"/>
              </a:xfrm>
              <a:custGeom>
                <a:avLst/>
                <a:gdLst>
                  <a:gd name="T0" fmla="*/ 0 w 12"/>
                  <a:gd name="T1" fmla="*/ 0 h 12"/>
                  <a:gd name="T2" fmla="*/ 8 w 12"/>
                  <a:gd name="T3" fmla="*/ 7 h 12"/>
                  <a:gd name="T4" fmla="*/ 12 w 12"/>
                  <a:gd name="T5" fmla="*/ 12 h 12"/>
                  <a:gd name="T6" fmla="*/ 3 w 12"/>
                  <a:gd name="T7" fmla="*/ 5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8" y="7"/>
                    </a:lnTo>
                    <a:lnTo>
                      <a:pt x="12" y="12"/>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5" name="Line 1843"/>
              <p:cNvSpPr>
                <a:spLocks noChangeShapeType="1"/>
              </p:cNvSpPr>
              <p:nvPr/>
            </p:nvSpPr>
            <p:spPr bwMode="auto">
              <a:xfrm>
                <a:off x="1627" y="1889"/>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6" name="Freeform 1844"/>
              <p:cNvSpPr>
                <a:spLocks/>
              </p:cNvSpPr>
              <p:nvPr/>
            </p:nvSpPr>
            <p:spPr bwMode="auto">
              <a:xfrm>
                <a:off x="1635" y="1896"/>
                <a:ext cx="13" cy="12"/>
              </a:xfrm>
              <a:custGeom>
                <a:avLst/>
                <a:gdLst>
                  <a:gd name="T0" fmla="*/ 0 w 13"/>
                  <a:gd name="T1" fmla="*/ 0 h 12"/>
                  <a:gd name="T2" fmla="*/ 9 w 13"/>
                  <a:gd name="T3" fmla="*/ 6 h 12"/>
                  <a:gd name="T4" fmla="*/ 13 w 13"/>
                  <a:gd name="T5" fmla="*/ 12 h 12"/>
                  <a:gd name="T6" fmla="*/ 4 w 13"/>
                  <a:gd name="T7" fmla="*/ 5 h 12"/>
                  <a:gd name="T8" fmla="*/ 0 w 13"/>
                  <a:gd name="T9" fmla="*/ 0 h 12"/>
                </a:gdLst>
                <a:ahLst/>
                <a:cxnLst>
                  <a:cxn ang="0">
                    <a:pos x="T0" y="T1"/>
                  </a:cxn>
                  <a:cxn ang="0">
                    <a:pos x="T2" y="T3"/>
                  </a:cxn>
                  <a:cxn ang="0">
                    <a:pos x="T4" y="T5"/>
                  </a:cxn>
                  <a:cxn ang="0">
                    <a:pos x="T6" y="T7"/>
                  </a:cxn>
                  <a:cxn ang="0">
                    <a:pos x="T8" y="T9"/>
                  </a:cxn>
                </a:cxnLst>
                <a:rect l="0" t="0" r="r" b="b"/>
                <a:pathLst>
                  <a:path w="13" h="12">
                    <a:moveTo>
                      <a:pt x="0" y="0"/>
                    </a:moveTo>
                    <a:lnTo>
                      <a:pt x="9" y="6"/>
                    </a:lnTo>
                    <a:lnTo>
                      <a:pt x="13" y="12"/>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7" name="Line 1845"/>
              <p:cNvSpPr>
                <a:spLocks noChangeShapeType="1"/>
              </p:cNvSpPr>
              <p:nvPr/>
            </p:nvSpPr>
            <p:spPr bwMode="auto">
              <a:xfrm>
                <a:off x="1635" y="1896"/>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8" name="Freeform 1846"/>
              <p:cNvSpPr>
                <a:spLocks/>
              </p:cNvSpPr>
              <p:nvPr/>
            </p:nvSpPr>
            <p:spPr bwMode="auto">
              <a:xfrm>
                <a:off x="1644" y="1902"/>
                <a:ext cx="12" cy="12"/>
              </a:xfrm>
              <a:custGeom>
                <a:avLst/>
                <a:gdLst>
                  <a:gd name="T0" fmla="*/ 0 w 12"/>
                  <a:gd name="T1" fmla="*/ 0 h 12"/>
                  <a:gd name="T2" fmla="*/ 9 w 12"/>
                  <a:gd name="T3" fmla="*/ 7 h 12"/>
                  <a:gd name="T4" fmla="*/ 12 w 12"/>
                  <a:gd name="T5" fmla="*/ 12 h 12"/>
                  <a:gd name="T6" fmla="*/ 4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7"/>
                    </a:lnTo>
                    <a:lnTo>
                      <a:pt x="12" y="12"/>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9" name="Line 1847"/>
              <p:cNvSpPr>
                <a:spLocks noChangeShapeType="1"/>
              </p:cNvSpPr>
              <p:nvPr/>
            </p:nvSpPr>
            <p:spPr bwMode="auto">
              <a:xfrm>
                <a:off x="1644" y="1902"/>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0" name="Freeform 1848"/>
              <p:cNvSpPr>
                <a:spLocks/>
              </p:cNvSpPr>
              <p:nvPr/>
            </p:nvSpPr>
            <p:spPr bwMode="auto">
              <a:xfrm>
                <a:off x="1653" y="1909"/>
                <a:ext cx="12" cy="12"/>
              </a:xfrm>
              <a:custGeom>
                <a:avLst/>
                <a:gdLst>
                  <a:gd name="T0" fmla="*/ 0 w 12"/>
                  <a:gd name="T1" fmla="*/ 0 h 12"/>
                  <a:gd name="T2" fmla="*/ 9 w 12"/>
                  <a:gd name="T3" fmla="*/ 6 h 12"/>
                  <a:gd name="T4" fmla="*/ 12 w 12"/>
                  <a:gd name="T5" fmla="*/ 12 h 12"/>
                  <a:gd name="T6" fmla="*/ 3 w 12"/>
                  <a:gd name="T7" fmla="*/ 5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6"/>
                    </a:lnTo>
                    <a:lnTo>
                      <a:pt x="12" y="12"/>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1" name="Line 1849"/>
              <p:cNvSpPr>
                <a:spLocks noChangeShapeType="1"/>
              </p:cNvSpPr>
              <p:nvPr/>
            </p:nvSpPr>
            <p:spPr bwMode="auto">
              <a:xfrm>
                <a:off x="1653" y="1909"/>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2" name="Freeform 1850"/>
              <p:cNvSpPr>
                <a:spLocks/>
              </p:cNvSpPr>
              <p:nvPr/>
            </p:nvSpPr>
            <p:spPr bwMode="auto">
              <a:xfrm>
                <a:off x="1662" y="1915"/>
                <a:ext cx="12" cy="12"/>
              </a:xfrm>
              <a:custGeom>
                <a:avLst/>
                <a:gdLst>
                  <a:gd name="T0" fmla="*/ 0 w 12"/>
                  <a:gd name="T1" fmla="*/ 0 h 12"/>
                  <a:gd name="T2" fmla="*/ 9 w 12"/>
                  <a:gd name="T3" fmla="*/ 6 h 12"/>
                  <a:gd name="T4" fmla="*/ 12 w 12"/>
                  <a:gd name="T5" fmla="*/ 12 h 12"/>
                  <a:gd name="T6" fmla="*/ 3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6"/>
                    </a:lnTo>
                    <a:lnTo>
                      <a:pt x="12" y="12"/>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3" name="Line 1851"/>
              <p:cNvSpPr>
                <a:spLocks noChangeShapeType="1"/>
              </p:cNvSpPr>
              <p:nvPr/>
            </p:nvSpPr>
            <p:spPr bwMode="auto">
              <a:xfrm>
                <a:off x="1662" y="1915"/>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4" name="Freeform 1852"/>
              <p:cNvSpPr>
                <a:spLocks/>
              </p:cNvSpPr>
              <p:nvPr/>
            </p:nvSpPr>
            <p:spPr bwMode="auto">
              <a:xfrm>
                <a:off x="1671" y="1921"/>
                <a:ext cx="12" cy="12"/>
              </a:xfrm>
              <a:custGeom>
                <a:avLst/>
                <a:gdLst>
                  <a:gd name="T0" fmla="*/ 0 w 12"/>
                  <a:gd name="T1" fmla="*/ 0 h 12"/>
                  <a:gd name="T2" fmla="*/ 8 w 12"/>
                  <a:gd name="T3" fmla="*/ 6 h 12"/>
                  <a:gd name="T4" fmla="*/ 12 w 12"/>
                  <a:gd name="T5" fmla="*/ 12 h 12"/>
                  <a:gd name="T6" fmla="*/ 3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8" y="6"/>
                    </a:lnTo>
                    <a:lnTo>
                      <a:pt x="12" y="12"/>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5" name="Line 1853"/>
              <p:cNvSpPr>
                <a:spLocks noChangeShapeType="1"/>
              </p:cNvSpPr>
              <p:nvPr/>
            </p:nvSpPr>
            <p:spPr bwMode="auto">
              <a:xfrm>
                <a:off x="1671" y="1921"/>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6" name="Freeform 1854"/>
              <p:cNvSpPr>
                <a:spLocks/>
              </p:cNvSpPr>
              <p:nvPr/>
            </p:nvSpPr>
            <p:spPr bwMode="auto">
              <a:xfrm>
                <a:off x="1679" y="1927"/>
                <a:ext cx="13" cy="11"/>
              </a:xfrm>
              <a:custGeom>
                <a:avLst/>
                <a:gdLst>
                  <a:gd name="T0" fmla="*/ 0 w 13"/>
                  <a:gd name="T1" fmla="*/ 0 h 11"/>
                  <a:gd name="T2" fmla="*/ 9 w 13"/>
                  <a:gd name="T3" fmla="*/ 6 h 11"/>
                  <a:gd name="T4" fmla="*/ 13 w 13"/>
                  <a:gd name="T5" fmla="*/ 11 h 11"/>
                  <a:gd name="T6" fmla="*/ 4 w 13"/>
                  <a:gd name="T7" fmla="*/ 6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lnTo>
                      <a:pt x="9" y="6"/>
                    </a:lnTo>
                    <a:lnTo>
                      <a:pt x="13"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7" name="Line 1855"/>
              <p:cNvSpPr>
                <a:spLocks noChangeShapeType="1"/>
              </p:cNvSpPr>
              <p:nvPr/>
            </p:nvSpPr>
            <p:spPr bwMode="auto">
              <a:xfrm>
                <a:off x="1679" y="1927"/>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8" name="Freeform 1856"/>
              <p:cNvSpPr>
                <a:spLocks/>
              </p:cNvSpPr>
              <p:nvPr/>
            </p:nvSpPr>
            <p:spPr bwMode="auto">
              <a:xfrm>
                <a:off x="1688" y="1933"/>
                <a:ext cx="13" cy="11"/>
              </a:xfrm>
              <a:custGeom>
                <a:avLst/>
                <a:gdLst>
                  <a:gd name="T0" fmla="*/ 0 w 13"/>
                  <a:gd name="T1" fmla="*/ 0 h 11"/>
                  <a:gd name="T2" fmla="*/ 9 w 13"/>
                  <a:gd name="T3" fmla="*/ 5 h 11"/>
                  <a:gd name="T4" fmla="*/ 13 w 13"/>
                  <a:gd name="T5" fmla="*/ 11 h 11"/>
                  <a:gd name="T6" fmla="*/ 4 w 13"/>
                  <a:gd name="T7" fmla="*/ 5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lnTo>
                      <a:pt x="9" y="5"/>
                    </a:lnTo>
                    <a:lnTo>
                      <a:pt x="13" y="11"/>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9" name="Line 1857"/>
              <p:cNvSpPr>
                <a:spLocks noChangeShapeType="1"/>
              </p:cNvSpPr>
              <p:nvPr/>
            </p:nvSpPr>
            <p:spPr bwMode="auto">
              <a:xfrm>
                <a:off x="1688" y="1933"/>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0" name="Freeform 1858"/>
              <p:cNvSpPr>
                <a:spLocks/>
              </p:cNvSpPr>
              <p:nvPr/>
            </p:nvSpPr>
            <p:spPr bwMode="auto">
              <a:xfrm>
                <a:off x="1697" y="1938"/>
                <a:ext cx="12" cy="11"/>
              </a:xfrm>
              <a:custGeom>
                <a:avLst/>
                <a:gdLst>
                  <a:gd name="T0" fmla="*/ 0 w 12"/>
                  <a:gd name="T1" fmla="*/ 0 h 11"/>
                  <a:gd name="T2" fmla="*/ 9 w 12"/>
                  <a:gd name="T3" fmla="*/ 5 h 11"/>
                  <a:gd name="T4" fmla="*/ 12 w 12"/>
                  <a:gd name="T5" fmla="*/ 11 h 11"/>
                  <a:gd name="T6" fmla="*/ 4 w 12"/>
                  <a:gd name="T7" fmla="*/ 6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5"/>
                    </a:lnTo>
                    <a:lnTo>
                      <a:pt x="12"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1" name="Line 1859"/>
              <p:cNvSpPr>
                <a:spLocks noChangeShapeType="1"/>
              </p:cNvSpPr>
              <p:nvPr/>
            </p:nvSpPr>
            <p:spPr bwMode="auto">
              <a:xfrm>
                <a:off x="1697" y="1938"/>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2" name="Freeform 1860"/>
              <p:cNvSpPr>
                <a:spLocks/>
              </p:cNvSpPr>
              <p:nvPr/>
            </p:nvSpPr>
            <p:spPr bwMode="auto">
              <a:xfrm>
                <a:off x="1706" y="1943"/>
                <a:ext cx="12" cy="10"/>
              </a:xfrm>
              <a:custGeom>
                <a:avLst/>
                <a:gdLst>
                  <a:gd name="T0" fmla="*/ 0 w 12"/>
                  <a:gd name="T1" fmla="*/ 0 h 10"/>
                  <a:gd name="T2" fmla="*/ 9 w 12"/>
                  <a:gd name="T3" fmla="*/ 5 h 10"/>
                  <a:gd name="T4" fmla="*/ 12 w 12"/>
                  <a:gd name="T5" fmla="*/ 10 h 10"/>
                  <a:gd name="T6" fmla="*/ 3 w 12"/>
                  <a:gd name="T7" fmla="*/ 6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9" y="5"/>
                    </a:lnTo>
                    <a:lnTo>
                      <a:pt x="12" y="10"/>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3" name="Line 1861"/>
              <p:cNvSpPr>
                <a:spLocks noChangeShapeType="1"/>
              </p:cNvSpPr>
              <p:nvPr/>
            </p:nvSpPr>
            <p:spPr bwMode="auto">
              <a:xfrm>
                <a:off x="1706" y="194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4" name="Freeform 1862"/>
              <p:cNvSpPr>
                <a:spLocks/>
              </p:cNvSpPr>
              <p:nvPr/>
            </p:nvSpPr>
            <p:spPr bwMode="auto">
              <a:xfrm>
                <a:off x="1715" y="1948"/>
                <a:ext cx="12" cy="9"/>
              </a:xfrm>
              <a:custGeom>
                <a:avLst/>
                <a:gdLst>
                  <a:gd name="T0" fmla="*/ 0 w 12"/>
                  <a:gd name="T1" fmla="*/ 0 h 9"/>
                  <a:gd name="T2" fmla="*/ 9 w 12"/>
                  <a:gd name="T3" fmla="*/ 4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4"/>
                    </a:lnTo>
                    <a:lnTo>
                      <a:pt x="12" y="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5" name="Line 1863"/>
              <p:cNvSpPr>
                <a:spLocks noChangeShapeType="1"/>
              </p:cNvSpPr>
              <p:nvPr/>
            </p:nvSpPr>
            <p:spPr bwMode="auto">
              <a:xfrm>
                <a:off x="1715" y="1948"/>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6" name="Freeform 1864"/>
              <p:cNvSpPr>
                <a:spLocks/>
              </p:cNvSpPr>
              <p:nvPr/>
            </p:nvSpPr>
            <p:spPr bwMode="auto">
              <a:xfrm>
                <a:off x="1724" y="1952"/>
                <a:ext cx="11" cy="9"/>
              </a:xfrm>
              <a:custGeom>
                <a:avLst/>
                <a:gdLst>
                  <a:gd name="T0" fmla="*/ 0 w 11"/>
                  <a:gd name="T1" fmla="*/ 0 h 9"/>
                  <a:gd name="T2" fmla="*/ 8 w 11"/>
                  <a:gd name="T3" fmla="*/ 4 h 9"/>
                  <a:gd name="T4" fmla="*/ 11 w 11"/>
                  <a:gd name="T5" fmla="*/ 9 h 9"/>
                  <a:gd name="T6" fmla="*/ 3 w 11"/>
                  <a:gd name="T7" fmla="*/ 5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4"/>
                    </a:lnTo>
                    <a:lnTo>
                      <a:pt x="11" y="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7" name="Line 1865"/>
              <p:cNvSpPr>
                <a:spLocks noChangeShapeType="1"/>
              </p:cNvSpPr>
              <p:nvPr/>
            </p:nvSpPr>
            <p:spPr bwMode="auto">
              <a:xfrm>
                <a:off x="1724" y="1952"/>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8" name="Freeform 1866"/>
              <p:cNvSpPr>
                <a:spLocks/>
              </p:cNvSpPr>
              <p:nvPr/>
            </p:nvSpPr>
            <p:spPr bwMode="auto">
              <a:xfrm>
                <a:off x="1732" y="1956"/>
                <a:ext cx="12" cy="9"/>
              </a:xfrm>
              <a:custGeom>
                <a:avLst/>
                <a:gdLst>
                  <a:gd name="T0" fmla="*/ 0 w 12"/>
                  <a:gd name="T1" fmla="*/ 0 h 9"/>
                  <a:gd name="T2" fmla="*/ 8 w 12"/>
                  <a:gd name="T3" fmla="*/ 4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9" name="Line 1867"/>
              <p:cNvSpPr>
                <a:spLocks noChangeShapeType="1"/>
              </p:cNvSpPr>
              <p:nvPr/>
            </p:nvSpPr>
            <p:spPr bwMode="auto">
              <a:xfrm>
                <a:off x="1732" y="195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0" name="Freeform 1868"/>
              <p:cNvSpPr>
                <a:spLocks/>
              </p:cNvSpPr>
              <p:nvPr/>
            </p:nvSpPr>
            <p:spPr bwMode="auto">
              <a:xfrm>
                <a:off x="1740" y="1960"/>
                <a:ext cx="12" cy="9"/>
              </a:xfrm>
              <a:custGeom>
                <a:avLst/>
                <a:gdLst>
                  <a:gd name="T0" fmla="*/ 0 w 12"/>
                  <a:gd name="T1" fmla="*/ 0 h 9"/>
                  <a:gd name="T2" fmla="*/ 9 w 12"/>
                  <a:gd name="T3" fmla="*/ 3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71" name="Line 1869"/>
              <p:cNvSpPr>
                <a:spLocks noChangeShapeType="1"/>
              </p:cNvSpPr>
              <p:nvPr/>
            </p:nvSpPr>
            <p:spPr bwMode="auto">
              <a:xfrm>
                <a:off x="1740" y="1960"/>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2" name="Freeform 1870"/>
              <p:cNvSpPr>
                <a:spLocks/>
              </p:cNvSpPr>
              <p:nvPr/>
            </p:nvSpPr>
            <p:spPr bwMode="auto">
              <a:xfrm>
                <a:off x="1749" y="1963"/>
                <a:ext cx="11" cy="9"/>
              </a:xfrm>
              <a:custGeom>
                <a:avLst/>
                <a:gdLst>
                  <a:gd name="T0" fmla="*/ 0 w 11"/>
                  <a:gd name="T1" fmla="*/ 0 h 9"/>
                  <a:gd name="T2" fmla="*/ 8 w 11"/>
                  <a:gd name="T3" fmla="*/ 3 h 9"/>
                  <a:gd name="T4" fmla="*/ 11 w 11"/>
                  <a:gd name="T5" fmla="*/ 9 h 9"/>
                  <a:gd name="T6" fmla="*/ 3 w 11"/>
                  <a:gd name="T7" fmla="*/ 6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3"/>
                    </a:lnTo>
                    <a:lnTo>
                      <a:pt x="11" y="9"/>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73" name="Line 1871"/>
              <p:cNvSpPr>
                <a:spLocks noChangeShapeType="1"/>
              </p:cNvSpPr>
              <p:nvPr/>
            </p:nvSpPr>
            <p:spPr bwMode="auto">
              <a:xfrm>
                <a:off x="1749" y="196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4" name="Freeform 1872"/>
              <p:cNvSpPr>
                <a:spLocks/>
              </p:cNvSpPr>
              <p:nvPr/>
            </p:nvSpPr>
            <p:spPr bwMode="auto">
              <a:xfrm>
                <a:off x="1757" y="1966"/>
                <a:ext cx="11" cy="9"/>
              </a:xfrm>
              <a:custGeom>
                <a:avLst/>
                <a:gdLst>
                  <a:gd name="T0" fmla="*/ 0 w 11"/>
                  <a:gd name="T1" fmla="*/ 0 h 9"/>
                  <a:gd name="T2" fmla="*/ 8 w 11"/>
                  <a:gd name="T3" fmla="*/ 4 h 9"/>
                  <a:gd name="T4" fmla="*/ 11 w 11"/>
                  <a:gd name="T5" fmla="*/ 9 h 9"/>
                  <a:gd name="T6" fmla="*/ 3 w 11"/>
                  <a:gd name="T7" fmla="*/ 6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4"/>
                    </a:lnTo>
                    <a:lnTo>
                      <a:pt x="11" y="9"/>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75" name="Line 1873"/>
              <p:cNvSpPr>
                <a:spLocks noChangeShapeType="1"/>
              </p:cNvSpPr>
              <p:nvPr/>
            </p:nvSpPr>
            <p:spPr bwMode="auto">
              <a:xfrm>
                <a:off x="1757" y="1966"/>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6" name="Freeform 1874"/>
              <p:cNvSpPr>
                <a:spLocks/>
              </p:cNvSpPr>
              <p:nvPr/>
            </p:nvSpPr>
            <p:spPr bwMode="auto">
              <a:xfrm>
                <a:off x="1765" y="1970"/>
                <a:ext cx="12" cy="8"/>
              </a:xfrm>
              <a:custGeom>
                <a:avLst/>
                <a:gdLst>
                  <a:gd name="T0" fmla="*/ 0 w 12"/>
                  <a:gd name="T1" fmla="*/ 0 h 8"/>
                  <a:gd name="T2" fmla="*/ 8 w 12"/>
                  <a:gd name="T3" fmla="*/ 3 h 8"/>
                  <a:gd name="T4" fmla="*/ 12 w 12"/>
                  <a:gd name="T5" fmla="*/ 8 h 8"/>
                  <a:gd name="T6" fmla="*/ 3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8" y="3"/>
                    </a:lnTo>
                    <a:lnTo>
                      <a:pt x="12" y="8"/>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77" name="Line 1875"/>
              <p:cNvSpPr>
                <a:spLocks noChangeShapeType="1"/>
              </p:cNvSpPr>
              <p:nvPr/>
            </p:nvSpPr>
            <p:spPr bwMode="auto">
              <a:xfrm>
                <a:off x="1765" y="1970"/>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8" name="Freeform 1876"/>
              <p:cNvSpPr>
                <a:spLocks/>
              </p:cNvSpPr>
              <p:nvPr/>
            </p:nvSpPr>
            <p:spPr bwMode="auto">
              <a:xfrm>
                <a:off x="1773" y="1973"/>
                <a:ext cx="12" cy="8"/>
              </a:xfrm>
              <a:custGeom>
                <a:avLst/>
                <a:gdLst>
                  <a:gd name="T0" fmla="*/ 0 w 12"/>
                  <a:gd name="T1" fmla="*/ 0 h 8"/>
                  <a:gd name="T2" fmla="*/ 9 w 12"/>
                  <a:gd name="T3" fmla="*/ 3 h 8"/>
                  <a:gd name="T4" fmla="*/ 12 w 12"/>
                  <a:gd name="T5" fmla="*/ 8 h 8"/>
                  <a:gd name="T6" fmla="*/ 4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9" y="3"/>
                    </a:lnTo>
                    <a:lnTo>
                      <a:pt x="12" y="8"/>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79" name="Line 1877"/>
              <p:cNvSpPr>
                <a:spLocks noChangeShapeType="1"/>
              </p:cNvSpPr>
              <p:nvPr/>
            </p:nvSpPr>
            <p:spPr bwMode="auto">
              <a:xfrm>
                <a:off x="1773" y="1973"/>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0" name="Freeform 1878"/>
              <p:cNvSpPr>
                <a:spLocks/>
              </p:cNvSpPr>
              <p:nvPr/>
            </p:nvSpPr>
            <p:spPr bwMode="auto">
              <a:xfrm>
                <a:off x="1782" y="1976"/>
                <a:ext cx="20" cy="11"/>
              </a:xfrm>
              <a:custGeom>
                <a:avLst/>
                <a:gdLst>
                  <a:gd name="T0" fmla="*/ 0 w 20"/>
                  <a:gd name="T1" fmla="*/ 0 h 11"/>
                  <a:gd name="T2" fmla="*/ 16 w 20"/>
                  <a:gd name="T3" fmla="*/ 5 h 11"/>
                  <a:gd name="T4" fmla="*/ 20 w 20"/>
                  <a:gd name="T5" fmla="*/ 11 h 11"/>
                  <a:gd name="T6" fmla="*/ 3 w 20"/>
                  <a:gd name="T7" fmla="*/ 5 h 11"/>
                  <a:gd name="T8" fmla="*/ 0 w 20"/>
                  <a:gd name="T9" fmla="*/ 0 h 11"/>
                </a:gdLst>
                <a:ahLst/>
                <a:cxnLst>
                  <a:cxn ang="0">
                    <a:pos x="T0" y="T1"/>
                  </a:cxn>
                  <a:cxn ang="0">
                    <a:pos x="T2" y="T3"/>
                  </a:cxn>
                  <a:cxn ang="0">
                    <a:pos x="T4" y="T5"/>
                  </a:cxn>
                  <a:cxn ang="0">
                    <a:pos x="T6" y="T7"/>
                  </a:cxn>
                  <a:cxn ang="0">
                    <a:pos x="T8" y="T9"/>
                  </a:cxn>
                </a:cxnLst>
                <a:rect l="0" t="0" r="r" b="b"/>
                <a:pathLst>
                  <a:path w="20" h="11">
                    <a:moveTo>
                      <a:pt x="0" y="0"/>
                    </a:moveTo>
                    <a:lnTo>
                      <a:pt x="16" y="5"/>
                    </a:lnTo>
                    <a:lnTo>
                      <a:pt x="20" y="11"/>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81" name="Line 1879"/>
              <p:cNvSpPr>
                <a:spLocks noChangeShapeType="1"/>
              </p:cNvSpPr>
              <p:nvPr/>
            </p:nvSpPr>
            <p:spPr bwMode="auto">
              <a:xfrm>
                <a:off x="1782" y="197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2" name="Freeform 1880"/>
              <p:cNvSpPr>
                <a:spLocks/>
              </p:cNvSpPr>
              <p:nvPr/>
            </p:nvSpPr>
            <p:spPr bwMode="auto">
              <a:xfrm>
                <a:off x="1798" y="1981"/>
                <a:ext cx="21" cy="10"/>
              </a:xfrm>
              <a:custGeom>
                <a:avLst/>
                <a:gdLst>
                  <a:gd name="T0" fmla="*/ 0 w 21"/>
                  <a:gd name="T1" fmla="*/ 0 h 10"/>
                  <a:gd name="T2" fmla="*/ 17 w 21"/>
                  <a:gd name="T3" fmla="*/ 5 h 10"/>
                  <a:gd name="T4" fmla="*/ 21 w 21"/>
                  <a:gd name="T5" fmla="*/ 10 h 10"/>
                  <a:gd name="T6" fmla="*/ 4 w 21"/>
                  <a:gd name="T7" fmla="*/ 6 h 10"/>
                  <a:gd name="T8" fmla="*/ 0 w 21"/>
                  <a:gd name="T9" fmla="*/ 0 h 10"/>
                </a:gdLst>
                <a:ahLst/>
                <a:cxnLst>
                  <a:cxn ang="0">
                    <a:pos x="T0" y="T1"/>
                  </a:cxn>
                  <a:cxn ang="0">
                    <a:pos x="T2" y="T3"/>
                  </a:cxn>
                  <a:cxn ang="0">
                    <a:pos x="T4" y="T5"/>
                  </a:cxn>
                  <a:cxn ang="0">
                    <a:pos x="T6" y="T7"/>
                  </a:cxn>
                  <a:cxn ang="0">
                    <a:pos x="T8" y="T9"/>
                  </a:cxn>
                </a:cxnLst>
                <a:rect l="0" t="0" r="r" b="b"/>
                <a:pathLst>
                  <a:path w="21" h="10">
                    <a:moveTo>
                      <a:pt x="0" y="0"/>
                    </a:moveTo>
                    <a:lnTo>
                      <a:pt x="17" y="5"/>
                    </a:lnTo>
                    <a:lnTo>
                      <a:pt x="21"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83" name="Line 1881"/>
              <p:cNvSpPr>
                <a:spLocks noChangeShapeType="1"/>
              </p:cNvSpPr>
              <p:nvPr/>
            </p:nvSpPr>
            <p:spPr bwMode="auto">
              <a:xfrm>
                <a:off x="1798" y="198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4" name="Freeform 1882"/>
              <p:cNvSpPr>
                <a:spLocks/>
              </p:cNvSpPr>
              <p:nvPr/>
            </p:nvSpPr>
            <p:spPr bwMode="auto">
              <a:xfrm>
                <a:off x="1815" y="1986"/>
                <a:ext cx="21" cy="10"/>
              </a:xfrm>
              <a:custGeom>
                <a:avLst/>
                <a:gdLst>
                  <a:gd name="T0" fmla="*/ 0 w 21"/>
                  <a:gd name="T1" fmla="*/ 0 h 10"/>
                  <a:gd name="T2" fmla="*/ 17 w 21"/>
                  <a:gd name="T3" fmla="*/ 4 h 10"/>
                  <a:gd name="T4" fmla="*/ 21 w 21"/>
                  <a:gd name="T5" fmla="*/ 10 h 10"/>
                  <a:gd name="T6" fmla="*/ 4 w 21"/>
                  <a:gd name="T7" fmla="*/ 5 h 10"/>
                  <a:gd name="T8" fmla="*/ 0 w 21"/>
                  <a:gd name="T9" fmla="*/ 0 h 10"/>
                </a:gdLst>
                <a:ahLst/>
                <a:cxnLst>
                  <a:cxn ang="0">
                    <a:pos x="T0" y="T1"/>
                  </a:cxn>
                  <a:cxn ang="0">
                    <a:pos x="T2" y="T3"/>
                  </a:cxn>
                  <a:cxn ang="0">
                    <a:pos x="T4" y="T5"/>
                  </a:cxn>
                  <a:cxn ang="0">
                    <a:pos x="T6" y="T7"/>
                  </a:cxn>
                  <a:cxn ang="0">
                    <a:pos x="T8" y="T9"/>
                  </a:cxn>
                </a:cxnLst>
                <a:rect l="0" t="0" r="r" b="b"/>
                <a:pathLst>
                  <a:path w="21" h="10">
                    <a:moveTo>
                      <a:pt x="0" y="0"/>
                    </a:moveTo>
                    <a:lnTo>
                      <a:pt x="17" y="4"/>
                    </a:lnTo>
                    <a:lnTo>
                      <a:pt x="21" y="10"/>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85" name="Line 1883"/>
              <p:cNvSpPr>
                <a:spLocks noChangeShapeType="1"/>
              </p:cNvSpPr>
              <p:nvPr/>
            </p:nvSpPr>
            <p:spPr bwMode="auto">
              <a:xfrm>
                <a:off x="1815" y="1986"/>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6" name="Freeform 1884"/>
              <p:cNvSpPr>
                <a:spLocks/>
              </p:cNvSpPr>
              <p:nvPr/>
            </p:nvSpPr>
            <p:spPr bwMode="auto">
              <a:xfrm>
                <a:off x="1832" y="1990"/>
                <a:ext cx="22" cy="10"/>
              </a:xfrm>
              <a:custGeom>
                <a:avLst/>
                <a:gdLst>
                  <a:gd name="T0" fmla="*/ 0 w 22"/>
                  <a:gd name="T1" fmla="*/ 0 h 10"/>
                  <a:gd name="T2" fmla="*/ 18 w 22"/>
                  <a:gd name="T3" fmla="*/ 4 h 10"/>
                  <a:gd name="T4" fmla="*/ 22 w 22"/>
                  <a:gd name="T5" fmla="*/ 10 h 10"/>
                  <a:gd name="T6" fmla="*/ 4 w 22"/>
                  <a:gd name="T7" fmla="*/ 6 h 10"/>
                  <a:gd name="T8" fmla="*/ 0 w 22"/>
                  <a:gd name="T9" fmla="*/ 0 h 10"/>
                </a:gdLst>
                <a:ahLst/>
                <a:cxnLst>
                  <a:cxn ang="0">
                    <a:pos x="T0" y="T1"/>
                  </a:cxn>
                  <a:cxn ang="0">
                    <a:pos x="T2" y="T3"/>
                  </a:cxn>
                  <a:cxn ang="0">
                    <a:pos x="T4" y="T5"/>
                  </a:cxn>
                  <a:cxn ang="0">
                    <a:pos x="T6" y="T7"/>
                  </a:cxn>
                  <a:cxn ang="0">
                    <a:pos x="T8" y="T9"/>
                  </a:cxn>
                </a:cxnLst>
                <a:rect l="0" t="0" r="r" b="b"/>
                <a:pathLst>
                  <a:path w="22" h="10">
                    <a:moveTo>
                      <a:pt x="0" y="0"/>
                    </a:moveTo>
                    <a:lnTo>
                      <a:pt x="18" y="4"/>
                    </a:lnTo>
                    <a:lnTo>
                      <a:pt x="22"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87" name="Line 1885"/>
              <p:cNvSpPr>
                <a:spLocks noChangeShapeType="1"/>
              </p:cNvSpPr>
              <p:nvPr/>
            </p:nvSpPr>
            <p:spPr bwMode="auto">
              <a:xfrm>
                <a:off x="1832" y="1990"/>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8" name="Freeform 1886"/>
              <p:cNvSpPr>
                <a:spLocks/>
              </p:cNvSpPr>
              <p:nvPr/>
            </p:nvSpPr>
            <p:spPr bwMode="auto">
              <a:xfrm>
                <a:off x="1850" y="1994"/>
                <a:ext cx="22" cy="10"/>
              </a:xfrm>
              <a:custGeom>
                <a:avLst/>
                <a:gdLst>
                  <a:gd name="T0" fmla="*/ 0 w 22"/>
                  <a:gd name="T1" fmla="*/ 0 h 10"/>
                  <a:gd name="T2" fmla="*/ 18 w 22"/>
                  <a:gd name="T3" fmla="*/ 4 h 10"/>
                  <a:gd name="T4" fmla="*/ 22 w 22"/>
                  <a:gd name="T5" fmla="*/ 10 h 10"/>
                  <a:gd name="T6" fmla="*/ 4 w 22"/>
                  <a:gd name="T7" fmla="*/ 6 h 10"/>
                  <a:gd name="T8" fmla="*/ 0 w 22"/>
                  <a:gd name="T9" fmla="*/ 0 h 10"/>
                </a:gdLst>
                <a:ahLst/>
                <a:cxnLst>
                  <a:cxn ang="0">
                    <a:pos x="T0" y="T1"/>
                  </a:cxn>
                  <a:cxn ang="0">
                    <a:pos x="T2" y="T3"/>
                  </a:cxn>
                  <a:cxn ang="0">
                    <a:pos x="T4" y="T5"/>
                  </a:cxn>
                  <a:cxn ang="0">
                    <a:pos x="T6" y="T7"/>
                  </a:cxn>
                  <a:cxn ang="0">
                    <a:pos x="T8" y="T9"/>
                  </a:cxn>
                </a:cxnLst>
                <a:rect l="0" t="0" r="r" b="b"/>
                <a:pathLst>
                  <a:path w="22" h="10">
                    <a:moveTo>
                      <a:pt x="0" y="0"/>
                    </a:moveTo>
                    <a:lnTo>
                      <a:pt x="18" y="4"/>
                    </a:lnTo>
                    <a:lnTo>
                      <a:pt x="22"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89" name="Line 1887"/>
              <p:cNvSpPr>
                <a:spLocks noChangeShapeType="1"/>
              </p:cNvSpPr>
              <p:nvPr/>
            </p:nvSpPr>
            <p:spPr bwMode="auto">
              <a:xfrm>
                <a:off x="1850" y="1994"/>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0" name="Freeform 1888"/>
              <p:cNvSpPr>
                <a:spLocks/>
              </p:cNvSpPr>
              <p:nvPr/>
            </p:nvSpPr>
            <p:spPr bwMode="auto">
              <a:xfrm>
                <a:off x="1868" y="1998"/>
                <a:ext cx="23" cy="9"/>
              </a:xfrm>
              <a:custGeom>
                <a:avLst/>
                <a:gdLst>
                  <a:gd name="T0" fmla="*/ 0 w 23"/>
                  <a:gd name="T1" fmla="*/ 0 h 9"/>
                  <a:gd name="T2" fmla="*/ 19 w 23"/>
                  <a:gd name="T3" fmla="*/ 3 h 9"/>
                  <a:gd name="T4" fmla="*/ 23 w 23"/>
                  <a:gd name="T5" fmla="*/ 9 h 9"/>
                  <a:gd name="T6" fmla="*/ 4 w 23"/>
                  <a:gd name="T7" fmla="*/ 6 h 9"/>
                  <a:gd name="T8" fmla="*/ 0 w 23"/>
                  <a:gd name="T9" fmla="*/ 0 h 9"/>
                </a:gdLst>
                <a:ahLst/>
                <a:cxnLst>
                  <a:cxn ang="0">
                    <a:pos x="T0" y="T1"/>
                  </a:cxn>
                  <a:cxn ang="0">
                    <a:pos x="T2" y="T3"/>
                  </a:cxn>
                  <a:cxn ang="0">
                    <a:pos x="T4" y="T5"/>
                  </a:cxn>
                  <a:cxn ang="0">
                    <a:pos x="T6" y="T7"/>
                  </a:cxn>
                  <a:cxn ang="0">
                    <a:pos x="T8" y="T9"/>
                  </a:cxn>
                </a:cxnLst>
                <a:rect l="0" t="0" r="r" b="b"/>
                <a:pathLst>
                  <a:path w="23" h="9">
                    <a:moveTo>
                      <a:pt x="0" y="0"/>
                    </a:moveTo>
                    <a:lnTo>
                      <a:pt x="19" y="3"/>
                    </a:lnTo>
                    <a:lnTo>
                      <a:pt x="23" y="9"/>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91" name="Line 1889"/>
              <p:cNvSpPr>
                <a:spLocks noChangeShapeType="1"/>
              </p:cNvSpPr>
              <p:nvPr/>
            </p:nvSpPr>
            <p:spPr bwMode="auto">
              <a:xfrm>
                <a:off x="1868" y="1998"/>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2" name="Freeform 1890"/>
              <p:cNvSpPr>
                <a:spLocks/>
              </p:cNvSpPr>
              <p:nvPr/>
            </p:nvSpPr>
            <p:spPr bwMode="auto">
              <a:xfrm>
                <a:off x="1887" y="2001"/>
                <a:ext cx="13" cy="8"/>
              </a:xfrm>
              <a:custGeom>
                <a:avLst/>
                <a:gdLst>
                  <a:gd name="T0" fmla="*/ 0 w 13"/>
                  <a:gd name="T1" fmla="*/ 0 h 8"/>
                  <a:gd name="T2" fmla="*/ 10 w 13"/>
                  <a:gd name="T3" fmla="*/ 2 h 8"/>
                  <a:gd name="T4" fmla="*/ 13 w 13"/>
                  <a:gd name="T5" fmla="*/ 8 h 8"/>
                  <a:gd name="T6" fmla="*/ 4 w 13"/>
                  <a:gd name="T7" fmla="*/ 6 h 8"/>
                  <a:gd name="T8" fmla="*/ 0 w 13"/>
                  <a:gd name="T9" fmla="*/ 0 h 8"/>
                </a:gdLst>
                <a:ahLst/>
                <a:cxnLst>
                  <a:cxn ang="0">
                    <a:pos x="T0" y="T1"/>
                  </a:cxn>
                  <a:cxn ang="0">
                    <a:pos x="T2" y="T3"/>
                  </a:cxn>
                  <a:cxn ang="0">
                    <a:pos x="T4" y="T5"/>
                  </a:cxn>
                  <a:cxn ang="0">
                    <a:pos x="T6" y="T7"/>
                  </a:cxn>
                  <a:cxn ang="0">
                    <a:pos x="T8" y="T9"/>
                  </a:cxn>
                </a:cxnLst>
                <a:rect l="0" t="0" r="r" b="b"/>
                <a:pathLst>
                  <a:path w="13" h="8">
                    <a:moveTo>
                      <a:pt x="0" y="0"/>
                    </a:moveTo>
                    <a:lnTo>
                      <a:pt x="10" y="2"/>
                    </a:lnTo>
                    <a:lnTo>
                      <a:pt x="13" y="8"/>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93" name="Line 1891"/>
              <p:cNvSpPr>
                <a:spLocks noChangeShapeType="1"/>
              </p:cNvSpPr>
              <p:nvPr/>
            </p:nvSpPr>
            <p:spPr bwMode="auto">
              <a:xfrm>
                <a:off x="1887" y="200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4" name="Freeform 1892"/>
              <p:cNvSpPr>
                <a:spLocks/>
              </p:cNvSpPr>
              <p:nvPr/>
            </p:nvSpPr>
            <p:spPr bwMode="auto">
              <a:xfrm>
                <a:off x="1897" y="2003"/>
                <a:ext cx="13" cy="7"/>
              </a:xfrm>
              <a:custGeom>
                <a:avLst/>
                <a:gdLst>
                  <a:gd name="T0" fmla="*/ 0 w 13"/>
                  <a:gd name="T1" fmla="*/ 0 h 7"/>
                  <a:gd name="T2" fmla="*/ 10 w 13"/>
                  <a:gd name="T3" fmla="*/ 2 h 7"/>
                  <a:gd name="T4" fmla="*/ 13 w 13"/>
                  <a:gd name="T5" fmla="*/ 7 h 7"/>
                  <a:gd name="T6" fmla="*/ 3 w 13"/>
                  <a:gd name="T7" fmla="*/ 6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10" y="2"/>
                    </a:lnTo>
                    <a:lnTo>
                      <a:pt x="13"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95" name="Line 1893"/>
              <p:cNvSpPr>
                <a:spLocks noChangeShapeType="1"/>
              </p:cNvSpPr>
              <p:nvPr/>
            </p:nvSpPr>
            <p:spPr bwMode="auto">
              <a:xfrm>
                <a:off x="1897" y="200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6" name="Freeform 1894"/>
              <p:cNvSpPr>
                <a:spLocks/>
              </p:cNvSpPr>
              <p:nvPr/>
            </p:nvSpPr>
            <p:spPr bwMode="auto">
              <a:xfrm>
                <a:off x="1907" y="2005"/>
                <a:ext cx="14" cy="7"/>
              </a:xfrm>
              <a:custGeom>
                <a:avLst/>
                <a:gdLst>
                  <a:gd name="T0" fmla="*/ 0 w 14"/>
                  <a:gd name="T1" fmla="*/ 0 h 7"/>
                  <a:gd name="T2" fmla="*/ 10 w 14"/>
                  <a:gd name="T3" fmla="*/ 1 h 7"/>
                  <a:gd name="T4" fmla="*/ 14 w 14"/>
                  <a:gd name="T5" fmla="*/ 7 h 7"/>
                  <a:gd name="T6" fmla="*/ 3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0" y="1"/>
                    </a:lnTo>
                    <a:lnTo>
                      <a:pt x="14"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97" name="Line 1895"/>
              <p:cNvSpPr>
                <a:spLocks noChangeShapeType="1"/>
              </p:cNvSpPr>
              <p:nvPr/>
            </p:nvSpPr>
            <p:spPr bwMode="auto">
              <a:xfrm>
                <a:off x="1907" y="2005"/>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8" name="Freeform 1896"/>
              <p:cNvSpPr>
                <a:spLocks/>
              </p:cNvSpPr>
              <p:nvPr/>
            </p:nvSpPr>
            <p:spPr bwMode="auto">
              <a:xfrm>
                <a:off x="1917" y="2006"/>
                <a:ext cx="14" cy="7"/>
              </a:xfrm>
              <a:custGeom>
                <a:avLst/>
                <a:gdLst>
                  <a:gd name="T0" fmla="*/ 0 w 14"/>
                  <a:gd name="T1" fmla="*/ 0 h 7"/>
                  <a:gd name="T2" fmla="*/ 11 w 14"/>
                  <a:gd name="T3" fmla="*/ 2 h 7"/>
                  <a:gd name="T4" fmla="*/ 14 w 14"/>
                  <a:gd name="T5" fmla="*/ 7 h 7"/>
                  <a:gd name="T6" fmla="*/ 4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2"/>
                    </a:lnTo>
                    <a:lnTo>
                      <a:pt x="14" y="7"/>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99" name="Line 1897"/>
              <p:cNvSpPr>
                <a:spLocks noChangeShapeType="1"/>
              </p:cNvSpPr>
              <p:nvPr/>
            </p:nvSpPr>
            <p:spPr bwMode="auto">
              <a:xfrm>
                <a:off x="1917" y="2006"/>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0" name="Freeform 1898"/>
              <p:cNvSpPr>
                <a:spLocks/>
              </p:cNvSpPr>
              <p:nvPr/>
            </p:nvSpPr>
            <p:spPr bwMode="auto">
              <a:xfrm>
                <a:off x="1928" y="2008"/>
                <a:ext cx="14" cy="7"/>
              </a:xfrm>
              <a:custGeom>
                <a:avLst/>
                <a:gdLst>
                  <a:gd name="T0" fmla="*/ 0 w 14"/>
                  <a:gd name="T1" fmla="*/ 0 h 7"/>
                  <a:gd name="T2" fmla="*/ 11 w 14"/>
                  <a:gd name="T3" fmla="*/ 1 h 7"/>
                  <a:gd name="T4" fmla="*/ 14 w 14"/>
                  <a:gd name="T5" fmla="*/ 7 h 7"/>
                  <a:gd name="T6" fmla="*/ 3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01" name="Line 1899"/>
              <p:cNvSpPr>
                <a:spLocks noChangeShapeType="1"/>
              </p:cNvSpPr>
              <p:nvPr/>
            </p:nvSpPr>
            <p:spPr bwMode="auto">
              <a:xfrm>
                <a:off x="1928" y="2008"/>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2" name="Freeform 1900"/>
              <p:cNvSpPr>
                <a:spLocks/>
              </p:cNvSpPr>
              <p:nvPr/>
            </p:nvSpPr>
            <p:spPr bwMode="auto">
              <a:xfrm>
                <a:off x="1939" y="2009"/>
                <a:ext cx="14" cy="8"/>
              </a:xfrm>
              <a:custGeom>
                <a:avLst/>
                <a:gdLst>
                  <a:gd name="T0" fmla="*/ 0 w 14"/>
                  <a:gd name="T1" fmla="*/ 0 h 8"/>
                  <a:gd name="T2" fmla="*/ 10 w 14"/>
                  <a:gd name="T3" fmla="*/ 2 h 8"/>
                  <a:gd name="T4" fmla="*/ 14 w 14"/>
                  <a:gd name="T5" fmla="*/ 8 h 8"/>
                  <a:gd name="T6" fmla="*/ 3 w 14"/>
                  <a:gd name="T7" fmla="*/ 6 h 8"/>
                  <a:gd name="T8" fmla="*/ 0 w 14"/>
                  <a:gd name="T9" fmla="*/ 0 h 8"/>
                </a:gdLst>
                <a:ahLst/>
                <a:cxnLst>
                  <a:cxn ang="0">
                    <a:pos x="T0" y="T1"/>
                  </a:cxn>
                  <a:cxn ang="0">
                    <a:pos x="T2" y="T3"/>
                  </a:cxn>
                  <a:cxn ang="0">
                    <a:pos x="T4" y="T5"/>
                  </a:cxn>
                  <a:cxn ang="0">
                    <a:pos x="T6" y="T7"/>
                  </a:cxn>
                  <a:cxn ang="0">
                    <a:pos x="T8" y="T9"/>
                  </a:cxn>
                </a:cxnLst>
                <a:rect l="0" t="0" r="r" b="b"/>
                <a:pathLst>
                  <a:path w="14" h="8">
                    <a:moveTo>
                      <a:pt x="0" y="0"/>
                    </a:moveTo>
                    <a:lnTo>
                      <a:pt x="10" y="2"/>
                    </a:lnTo>
                    <a:lnTo>
                      <a:pt x="14"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03" name="Line 1901"/>
              <p:cNvSpPr>
                <a:spLocks noChangeShapeType="1"/>
              </p:cNvSpPr>
              <p:nvPr/>
            </p:nvSpPr>
            <p:spPr bwMode="auto">
              <a:xfrm>
                <a:off x="1939" y="200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4" name="Freeform 1902"/>
              <p:cNvSpPr>
                <a:spLocks/>
              </p:cNvSpPr>
              <p:nvPr/>
            </p:nvSpPr>
            <p:spPr bwMode="auto">
              <a:xfrm>
                <a:off x="1949" y="2011"/>
                <a:ext cx="15" cy="7"/>
              </a:xfrm>
              <a:custGeom>
                <a:avLst/>
                <a:gdLst>
                  <a:gd name="T0" fmla="*/ 0 w 15"/>
                  <a:gd name="T1" fmla="*/ 0 h 7"/>
                  <a:gd name="T2" fmla="*/ 12 w 15"/>
                  <a:gd name="T3" fmla="*/ 1 h 7"/>
                  <a:gd name="T4" fmla="*/ 15 w 15"/>
                  <a:gd name="T5" fmla="*/ 7 h 7"/>
                  <a:gd name="T6" fmla="*/ 4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1"/>
                    </a:lnTo>
                    <a:lnTo>
                      <a:pt x="15" y="7"/>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05" name="Line 1903"/>
              <p:cNvSpPr>
                <a:spLocks noChangeShapeType="1"/>
              </p:cNvSpPr>
              <p:nvPr/>
            </p:nvSpPr>
            <p:spPr bwMode="auto">
              <a:xfrm>
                <a:off x="1949" y="201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6" name="Freeform 1904"/>
              <p:cNvSpPr>
                <a:spLocks/>
              </p:cNvSpPr>
              <p:nvPr/>
            </p:nvSpPr>
            <p:spPr bwMode="auto">
              <a:xfrm>
                <a:off x="1961" y="2012"/>
                <a:ext cx="15" cy="8"/>
              </a:xfrm>
              <a:custGeom>
                <a:avLst/>
                <a:gdLst>
                  <a:gd name="T0" fmla="*/ 0 w 15"/>
                  <a:gd name="T1" fmla="*/ 0 h 8"/>
                  <a:gd name="T2" fmla="*/ 12 w 15"/>
                  <a:gd name="T3" fmla="*/ 2 h 8"/>
                  <a:gd name="T4" fmla="*/ 15 w 15"/>
                  <a:gd name="T5" fmla="*/ 8 h 8"/>
                  <a:gd name="T6" fmla="*/ 3 w 15"/>
                  <a:gd name="T7" fmla="*/ 6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lnTo>
                      <a:pt x="12" y="2"/>
                    </a:lnTo>
                    <a:lnTo>
                      <a:pt x="15"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07" name="Line 1905"/>
              <p:cNvSpPr>
                <a:spLocks noChangeShapeType="1"/>
              </p:cNvSpPr>
              <p:nvPr/>
            </p:nvSpPr>
            <p:spPr bwMode="auto">
              <a:xfrm>
                <a:off x="1961" y="201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8" name="Freeform 1906"/>
              <p:cNvSpPr>
                <a:spLocks/>
              </p:cNvSpPr>
              <p:nvPr/>
            </p:nvSpPr>
            <p:spPr bwMode="auto">
              <a:xfrm>
                <a:off x="1973" y="2014"/>
                <a:ext cx="15" cy="7"/>
              </a:xfrm>
              <a:custGeom>
                <a:avLst/>
                <a:gdLst>
                  <a:gd name="T0" fmla="*/ 0 w 15"/>
                  <a:gd name="T1" fmla="*/ 0 h 7"/>
                  <a:gd name="T2" fmla="*/ 12 w 15"/>
                  <a:gd name="T3" fmla="*/ 2 h 7"/>
                  <a:gd name="T4" fmla="*/ 15 w 15"/>
                  <a:gd name="T5" fmla="*/ 7 h 7"/>
                  <a:gd name="T6" fmla="*/ 3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2"/>
                    </a:lnTo>
                    <a:lnTo>
                      <a:pt x="15"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09" name="Line 1907"/>
              <p:cNvSpPr>
                <a:spLocks noChangeShapeType="1"/>
              </p:cNvSpPr>
              <p:nvPr/>
            </p:nvSpPr>
            <p:spPr bwMode="auto">
              <a:xfrm>
                <a:off x="1973" y="2014"/>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0" name="Freeform 1908"/>
              <p:cNvSpPr>
                <a:spLocks/>
              </p:cNvSpPr>
              <p:nvPr/>
            </p:nvSpPr>
            <p:spPr bwMode="auto">
              <a:xfrm>
                <a:off x="1985" y="2016"/>
                <a:ext cx="15" cy="7"/>
              </a:xfrm>
              <a:custGeom>
                <a:avLst/>
                <a:gdLst>
                  <a:gd name="T0" fmla="*/ 0 w 15"/>
                  <a:gd name="T1" fmla="*/ 0 h 7"/>
                  <a:gd name="T2" fmla="*/ 12 w 15"/>
                  <a:gd name="T3" fmla="*/ 1 h 7"/>
                  <a:gd name="T4" fmla="*/ 15 w 15"/>
                  <a:gd name="T5" fmla="*/ 7 h 7"/>
                  <a:gd name="T6" fmla="*/ 3 w 15"/>
                  <a:gd name="T7" fmla="*/ 5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1"/>
                    </a:lnTo>
                    <a:lnTo>
                      <a:pt x="15"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11" name="Line 1909"/>
              <p:cNvSpPr>
                <a:spLocks noChangeShapeType="1"/>
              </p:cNvSpPr>
              <p:nvPr/>
            </p:nvSpPr>
            <p:spPr bwMode="auto">
              <a:xfrm>
                <a:off x="1985" y="201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2" name="Freeform 1910"/>
              <p:cNvSpPr>
                <a:spLocks/>
              </p:cNvSpPr>
              <p:nvPr/>
            </p:nvSpPr>
            <p:spPr bwMode="auto">
              <a:xfrm>
                <a:off x="1997" y="2017"/>
                <a:ext cx="16" cy="8"/>
              </a:xfrm>
              <a:custGeom>
                <a:avLst/>
                <a:gdLst>
                  <a:gd name="T0" fmla="*/ 0 w 16"/>
                  <a:gd name="T1" fmla="*/ 0 h 8"/>
                  <a:gd name="T2" fmla="*/ 13 w 16"/>
                  <a:gd name="T3" fmla="*/ 2 h 8"/>
                  <a:gd name="T4" fmla="*/ 16 w 16"/>
                  <a:gd name="T5" fmla="*/ 8 h 8"/>
                  <a:gd name="T6" fmla="*/ 3 w 16"/>
                  <a:gd name="T7" fmla="*/ 6 h 8"/>
                  <a:gd name="T8" fmla="*/ 0 w 16"/>
                  <a:gd name="T9" fmla="*/ 0 h 8"/>
                </a:gdLst>
                <a:ahLst/>
                <a:cxnLst>
                  <a:cxn ang="0">
                    <a:pos x="T0" y="T1"/>
                  </a:cxn>
                  <a:cxn ang="0">
                    <a:pos x="T2" y="T3"/>
                  </a:cxn>
                  <a:cxn ang="0">
                    <a:pos x="T4" y="T5"/>
                  </a:cxn>
                  <a:cxn ang="0">
                    <a:pos x="T6" y="T7"/>
                  </a:cxn>
                  <a:cxn ang="0">
                    <a:pos x="T8" y="T9"/>
                  </a:cxn>
                </a:cxnLst>
                <a:rect l="0" t="0" r="r" b="b"/>
                <a:pathLst>
                  <a:path w="16" h="8">
                    <a:moveTo>
                      <a:pt x="0" y="0"/>
                    </a:moveTo>
                    <a:lnTo>
                      <a:pt x="13" y="2"/>
                    </a:lnTo>
                    <a:lnTo>
                      <a:pt x="16"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13" name="Line 1911"/>
              <p:cNvSpPr>
                <a:spLocks noChangeShapeType="1"/>
              </p:cNvSpPr>
              <p:nvPr/>
            </p:nvSpPr>
            <p:spPr bwMode="auto">
              <a:xfrm>
                <a:off x="1997" y="2017"/>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4" name="Freeform 1912"/>
              <p:cNvSpPr>
                <a:spLocks/>
              </p:cNvSpPr>
              <p:nvPr/>
            </p:nvSpPr>
            <p:spPr bwMode="auto">
              <a:xfrm>
                <a:off x="2010" y="2019"/>
                <a:ext cx="16" cy="7"/>
              </a:xfrm>
              <a:custGeom>
                <a:avLst/>
                <a:gdLst>
                  <a:gd name="T0" fmla="*/ 0 w 16"/>
                  <a:gd name="T1" fmla="*/ 0 h 7"/>
                  <a:gd name="T2" fmla="*/ 13 w 16"/>
                  <a:gd name="T3" fmla="*/ 2 h 7"/>
                  <a:gd name="T4" fmla="*/ 16 w 16"/>
                  <a:gd name="T5" fmla="*/ 7 h 7"/>
                  <a:gd name="T6" fmla="*/ 3 w 16"/>
                  <a:gd name="T7" fmla="*/ 6 h 7"/>
                  <a:gd name="T8" fmla="*/ 0 w 16"/>
                  <a:gd name="T9" fmla="*/ 0 h 7"/>
                </a:gdLst>
                <a:ahLst/>
                <a:cxnLst>
                  <a:cxn ang="0">
                    <a:pos x="T0" y="T1"/>
                  </a:cxn>
                  <a:cxn ang="0">
                    <a:pos x="T2" y="T3"/>
                  </a:cxn>
                  <a:cxn ang="0">
                    <a:pos x="T4" y="T5"/>
                  </a:cxn>
                  <a:cxn ang="0">
                    <a:pos x="T6" y="T7"/>
                  </a:cxn>
                  <a:cxn ang="0">
                    <a:pos x="T8" y="T9"/>
                  </a:cxn>
                </a:cxnLst>
                <a:rect l="0" t="0" r="r" b="b"/>
                <a:pathLst>
                  <a:path w="16" h="7">
                    <a:moveTo>
                      <a:pt x="0" y="0"/>
                    </a:moveTo>
                    <a:lnTo>
                      <a:pt x="13" y="2"/>
                    </a:lnTo>
                    <a:lnTo>
                      <a:pt x="16"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15" name="Line 1913"/>
              <p:cNvSpPr>
                <a:spLocks noChangeShapeType="1"/>
              </p:cNvSpPr>
              <p:nvPr/>
            </p:nvSpPr>
            <p:spPr bwMode="auto">
              <a:xfrm>
                <a:off x="2010" y="201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6" name="Freeform 1914"/>
              <p:cNvSpPr>
                <a:spLocks/>
              </p:cNvSpPr>
              <p:nvPr/>
            </p:nvSpPr>
            <p:spPr bwMode="auto">
              <a:xfrm>
                <a:off x="2023" y="2021"/>
                <a:ext cx="17" cy="7"/>
              </a:xfrm>
              <a:custGeom>
                <a:avLst/>
                <a:gdLst>
                  <a:gd name="T0" fmla="*/ 0 w 17"/>
                  <a:gd name="T1" fmla="*/ 0 h 7"/>
                  <a:gd name="T2" fmla="*/ 14 w 17"/>
                  <a:gd name="T3" fmla="*/ 1 h 7"/>
                  <a:gd name="T4" fmla="*/ 17 w 17"/>
                  <a:gd name="T5" fmla="*/ 7 h 7"/>
                  <a:gd name="T6" fmla="*/ 3 w 17"/>
                  <a:gd name="T7" fmla="*/ 5 h 7"/>
                  <a:gd name="T8" fmla="*/ 0 w 17"/>
                  <a:gd name="T9" fmla="*/ 0 h 7"/>
                </a:gdLst>
                <a:ahLst/>
                <a:cxnLst>
                  <a:cxn ang="0">
                    <a:pos x="T0" y="T1"/>
                  </a:cxn>
                  <a:cxn ang="0">
                    <a:pos x="T2" y="T3"/>
                  </a:cxn>
                  <a:cxn ang="0">
                    <a:pos x="T4" y="T5"/>
                  </a:cxn>
                  <a:cxn ang="0">
                    <a:pos x="T6" y="T7"/>
                  </a:cxn>
                  <a:cxn ang="0">
                    <a:pos x="T8" y="T9"/>
                  </a:cxn>
                </a:cxnLst>
                <a:rect l="0" t="0" r="r" b="b"/>
                <a:pathLst>
                  <a:path w="17" h="7">
                    <a:moveTo>
                      <a:pt x="0" y="0"/>
                    </a:moveTo>
                    <a:lnTo>
                      <a:pt x="14" y="1"/>
                    </a:lnTo>
                    <a:lnTo>
                      <a:pt x="17"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17" name="Line 1915"/>
              <p:cNvSpPr>
                <a:spLocks noChangeShapeType="1"/>
              </p:cNvSpPr>
              <p:nvPr/>
            </p:nvSpPr>
            <p:spPr bwMode="auto">
              <a:xfrm>
                <a:off x="2023" y="2021"/>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8" name="Freeform 1916"/>
              <p:cNvSpPr>
                <a:spLocks/>
              </p:cNvSpPr>
              <p:nvPr/>
            </p:nvSpPr>
            <p:spPr bwMode="auto">
              <a:xfrm>
                <a:off x="2037" y="2022"/>
                <a:ext cx="18" cy="8"/>
              </a:xfrm>
              <a:custGeom>
                <a:avLst/>
                <a:gdLst>
                  <a:gd name="T0" fmla="*/ 0 w 18"/>
                  <a:gd name="T1" fmla="*/ 0 h 8"/>
                  <a:gd name="T2" fmla="*/ 15 w 18"/>
                  <a:gd name="T3" fmla="*/ 2 h 8"/>
                  <a:gd name="T4" fmla="*/ 18 w 18"/>
                  <a:gd name="T5" fmla="*/ 8 h 8"/>
                  <a:gd name="T6" fmla="*/ 3 w 18"/>
                  <a:gd name="T7" fmla="*/ 6 h 8"/>
                  <a:gd name="T8" fmla="*/ 0 w 18"/>
                  <a:gd name="T9" fmla="*/ 0 h 8"/>
                </a:gdLst>
                <a:ahLst/>
                <a:cxnLst>
                  <a:cxn ang="0">
                    <a:pos x="T0" y="T1"/>
                  </a:cxn>
                  <a:cxn ang="0">
                    <a:pos x="T2" y="T3"/>
                  </a:cxn>
                  <a:cxn ang="0">
                    <a:pos x="T4" y="T5"/>
                  </a:cxn>
                  <a:cxn ang="0">
                    <a:pos x="T6" y="T7"/>
                  </a:cxn>
                  <a:cxn ang="0">
                    <a:pos x="T8" y="T9"/>
                  </a:cxn>
                </a:cxnLst>
                <a:rect l="0" t="0" r="r" b="b"/>
                <a:pathLst>
                  <a:path w="18" h="8">
                    <a:moveTo>
                      <a:pt x="0" y="0"/>
                    </a:moveTo>
                    <a:lnTo>
                      <a:pt x="15" y="2"/>
                    </a:lnTo>
                    <a:lnTo>
                      <a:pt x="18"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19" name="Line 1917"/>
              <p:cNvSpPr>
                <a:spLocks noChangeShapeType="1"/>
              </p:cNvSpPr>
              <p:nvPr/>
            </p:nvSpPr>
            <p:spPr bwMode="auto">
              <a:xfrm>
                <a:off x="2037" y="202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20" name="Freeform 1918"/>
              <p:cNvSpPr>
                <a:spLocks/>
              </p:cNvSpPr>
              <p:nvPr/>
            </p:nvSpPr>
            <p:spPr bwMode="auto">
              <a:xfrm>
                <a:off x="2052" y="2024"/>
                <a:ext cx="19" cy="8"/>
              </a:xfrm>
              <a:custGeom>
                <a:avLst/>
                <a:gdLst>
                  <a:gd name="T0" fmla="*/ 0 w 19"/>
                  <a:gd name="T1" fmla="*/ 0 h 8"/>
                  <a:gd name="T2" fmla="*/ 16 w 19"/>
                  <a:gd name="T3" fmla="*/ 2 h 8"/>
                  <a:gd name="T4" fmla="*/ 19 w 19"/>
                  <a:gd name="T5" fmla="*/ 8 h 8"/>
                  <a:gd name="T6" fmla="*/ 3 w 19"/>
                  <a:gd name="T7" fmla="*/ 6 h 8"/>
                  <a:gd name="T8" fmla="*/ 0 w 19"/>
                  <a:gd name="T9" fmla="*/ 0 h 8"/>
                </a:gdLst>
                <a:ahLst/>
                <a:cxnLst>
                  <a:cxn ang="0">
                    <a:pos x="T0" y="T1"/>
                  </a:cxn>
                  <a:cxn ang="0">
                    <a:pos x="T2" y="T3"/>
                  </a:cxn>
                  <a:cxn ang="0">
                    <a:pos x="T4" y="T5"/>
                  </a:cxn>
                  <a:cxn ang="0">
                    <a:pos x="T6" y="T7"/>
                  </a:cxn>
                  <a:cxn ang="0">
                    <a:pos x="T8" y="T9"/>
                  </a:cxn>
                </a:cxnLst>
                <a:rect l="0" t="0" r="r" b="b"/>
                <a:pathLst>
                  <a:path w="19" h="8">
                    <a:moveTo>
                      <a:pt x="0" y="0"/>
                    </a:moveTo>
                    <a:lnTo>
                      <a:pt x="16" y="2"/>
                    </a:lnTo>
                    <a:lnTo>
                      <a:pt x="19"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21" name="Line 1919"/>
              <p:cNvSpPr>
                <a:spLocks noChangeShapeType="1"/>
              </p:cNvSpPr>
              <p:nvPr/>
            </p:nvSpPr>
            <p:spPr bwMode="auto">
              <a:xfrm>
                <a:off x="2052" y="2024"/>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22" name="Freeform 1920"/>
              <p:cNvSpPr>
                <a:spLocks/>
              </p:cNvSpPr>
              <p:nvPr/>
            </p:nvSpPr>
            <p:spPr bwMode="auto">
              <a:xfrm>
                <a:off x="2068" y="2026"/>
                <a:ext cx="19" cy="7"/>
              </a:xfrm>
              <a:custGeom>
                <a:avLst/>
                <a:gdLst>
                  <a:gd name="T0" fmla="*/ 0 w 19"/>
                  <a:gd name="T1" fmla="*/ 0 h 7"/>
                  <a:gd name="T2" fmla="*/ 16 w 19"/>
                  <a:gd name="T3" fmla="*/ 2 h 7"/>
                  <a:gd name="T4" fmla="*/ 19 w 19"/>
                  <a:gd name="T5" fmla="*/ 7 h 7"/>
                  <a:gd name="T6" fmla="*/ 3 w 19"/>
                  <a:gd name="T7" fmla="*/ 6 h 7"/>
                  <a:gd name="T8" fmla="*/ 0 w 19"/>
                  <a:gd name="T9" fmla="*/ 0 h 7"/>
                </a:gdLst>
                <a:ahLst/>
                <a:cxnLst>
                  <a:cxn ang="0">
                    <a:pos x="T0" y="T1"/>
                  </a:cxn>
                  <a:cxn ang="0">
                    <a:pos x="T2" y="T3"/>
                  </a:cxn>
                  <a:cxn ang="0">
                    <a:pos x="T4" y="T5"/>
                  </a:cxn>
                  <a:cxn ang="0">
                    <a:pos x="T6" y="T7"/>
                  </a:cxn>
                  <a:cxn ang="0">
                    <a:pos x="T8" y="T9"/>
                  </a:cxn>
                </a:cxnLst>
                <a:rect l="0" t="0" r="r" b="b"/>
                <a:pathLst>
                  <a:path w="19" h="7">
                    <a:moveTo>
                      <a:pt x="0" y="0"/>
                    </a:moveTo>
                    <a:lnTo>
                      <a:pt x="16" y="2"/>
                    </a:lnTo>
                    <a:lnTo>
                      <a:pt x="19"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23" name="Line 1921"/>
              <p:cNvSpPr>
                <a:spLocks noChangeShapeType="1"/>
              </p:cNvSpPr>
              <p:nvPr/>
            </p:nvSpPr>
            <p:spPr bwMode="auto">
              <a:xfrm>
                <a:off x="2068" y="2026"/>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24" name="Freeform 1922"/>
              <p:cNvSpPr>
                <a:spLocks/>
              </p:cNvSpPr>
              <p:nvPr/>
            </p:nvSpPr>
            <p:spPr bwMode="auto">
              <a:xfrm>
                <a:off x="2084" y="2028"/>
                <a:ext cx="20" cy="7"/>
              </a:xfrm>
              <a:custGeom>
                <a:avLst/>
                <a:gdLst>
                  <a:gd name="T0" fmla="*/ 0 w 20"/>
                  <a:gd name="T1" fmla="*/ 0 h 7"/>
                  <a:gd name="T2" fmla="*/ 17 w 20"/>
                  <a:gd name="T3" fmla="*/ 1 h 7"/>
                  <a:gd name="T4" fmla="*/ 20 w 20"/>
                  <a:gd name="T5" fmla="*/ 7 h 7"/>
                  <a:gd name="T6" fmla="*/ 3 w 20"/>
                  <a:gd name="T7" fmla="*/ 5 h 7"/>
                  <a:gd name="T8" fmla="*/ 0 w 20"/>
                  <a:gd name="T9" fmla="*/ 0 h 7"/>
                </a:gdLst>
                <a:ahLst/>
                <a:cxnLst>
                  <a:cxn ang="0">
                    <a:pos x="T0" y="T1"/>
                  </a:cxn>
                  <a:cxn ang="0">
                    <a:pos x="T2" y="T3"/>
                  </a:cxn>
                  <a:cxn ang="0">
                    <a:pos x="T4" y="T5"/>
                  </a:cxn>
                  <a:cxn ang="0">
                    <a:pos x="T6" y="T7"/>
                  </a:cxn>
                  <a:cxn ang="0">
                    <a:pos x="T8" y="T9"/>
                  </a:cxn>
                </a:cxnLst>
                <a:rect l="0" t="0" r="r" b="b"/>
                <a:pathLst>
                  <a:path w="20" h="7">
                    <a:moveTo>
                      <a:pt x="0" y="0"/>
                    </a:moveTo>
                    <a:lnTo>
                      <a:pt x="17" y="1"/>
                    </a:lnTo>
                    <a:lnTo>
                      <a:pt x="20"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25" name="Line 1923"/>
              <p:cNvSpPr>
                <a:spLocks noChangeShapeType="1"/>
              </p:cNvSpPr>
              <p:nvPr/>
            </p:nvSpPr>
            <p:spPr bwMode="auto">
              <a:xfrm>
                <a:off x="2084" y="2028"/>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26" name="Freeform 1924"/>
              <p:cNvSpPr>
                <a:spLocks/>
              </p:cNvSpPr>
              <p:nvPr/>
            </p:nvSpPr>
            <p:spPr bwMode="auto">
              <a:xfrm>
                <a:off x="2101" y="2029"/>
                <a:ext cx="21" cy="8"/>
              </a:xfrm>
              <a:custGeom>
                <a:avLst/>
                <a:gdLst>
                  <a:gd name="T0" fmla="*/ 0 w 21"/>
                  <a:gd name="T1" fmla="*/ 0 h 8"/>
                  <a:gd name="T2" fmla="*/ 18 w 21"/>
                  <a:gd name="T3" fmla="*/ 2 h 8"/>
                  <a:gd name="T4" fmla="*/ 21 w 21"/>
                  <a:gd name="T5" fmla="*/ 8 h 8"/>
                  <a:gd name="T6" fmla="*/ 3 w 21"/>
                  <a:gd name="T7" fmla="*/ 6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lnTo>
                      <a:pt x="18" y="2"/>
                    </a:lnTo>
                    <a:lnTo>
                      <a:pt x="21"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27" name="Line 1925"/>
              <p:cNvSpPr>
                <a:spLocks noChangeShapeType="1"/>
              </p:cNvSpPr>
              <p:nvPr/>
            </p:nvSpPr>
            <p:spPr bwMode="auto">
              <a:xfrm>
                <a:off x="2101" y="202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28" name="Freeform 1926"/>
              <p:cNvSpPr>
                <a:spLocks/>
              </p:cNvSpPr>
              <p:nvPr/>
            </p:nvSpPr>
            <p:spPr bwMode="auto">
              <a:xfrm>
                <a:off x="2119" y="2031"/>
                <a:ext cx="21" cy="7"/>
              </a:xfrm>
              <a:custGeom>
                <a:avLst/>
                <a:gdLst>
                  <a:gd name="T0" fmla="*/ 0 w 21"/>
                  <a:gd name="T1" fmla="*/ 0 h 7"/>
                  <a:gd name="T2" fmla="*/ 18 w 21"/>
                  <a:gd name="T3" fmla="*/ 1 h 7"/>
                  <a:gd name="T4" fmla="*/ 21 w 21"/>
                  <a:gd name="T5" fmla="*/ 7 h 7"/>
                  <a:gd name="T6" fmla="*/ 3 w 21"/>
                  <a:gd name="T7" fmla="*/ 6 h 7"/>
                  <a:gd name="T8" fmla="*/ 0 w 21"/>
                  <a:gd name="T9" fmla="*/ 0 h 7"/>
                </a:gdLst>
                <a:ahLst/>
                <a:cxnLst>
                  <a:cxn ang="0">
                    <a:pos x="T0" y="T1"/>
                  </a:cxn>
                  <a:cxn ang="0">
                    <a:pos x="T2" y="T3"/>
                  </a:cxn>
                  <a:cxn ang="0">
                    <a:pos x="T4" y="T5"/>
                  </a:cxn>
                  <a:cxn ang="0">
                    <a:pos x="T6" y="T7"/>
                  </a:cxn>
                  <a:cxn ang="0">
                    <a:pos x="T8" y="T9"/>
                  </a:cxn>
                </a:cxnLst>
                <a:rect l="0" t="0" r="r" b="b"/>
                <a:pathLst>
                  <a:path w="21" h="7">
                    <a:moveTo>
                      <a:pt x="0" y="0"/>
                    </a:moveTo>
                    <a:lnTo>
                      <a:pt x="18" y="1"/>
                    </a:lnTo>
                    <a:lnTo>
                      <a:pt x="21"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29" name="Line 1927"/>
              <p:cNvSpPr>
                <a:spLocks noChangeShapeType="1"/>
              </p:cNvSpPr>
              <p:nvPr/>
            </p:nvSpPr>
            <p:spPr bwMode="auto">
              <a:xfrm>
                <a:off x="2119" y="2031"/>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30" name="Freeform 1928"/>
              <p:cNvSpPr>
                <a:spLocks/>
              </p:cNvSpPr>
              <p:nvPr/>
            </p:nvSpPr>
            <p:spPr bwMode="auto">
              <a:xfrm>
                <a:off x="2137" y="2032"/>
                <a:ext cx="22" cy="8"/>
              </a:xfrm>
              <a:custGeom>
                <a:avLst/>
                <a:gdLst>
                  <a:gd name="T0" fmla="*/ 0 w 22"/>
                  <a:gd name="T1" fmla="*/ 0 h 8"/>
                  <a:gd name="T2" fmla="*/ 19 w 22"/>
                  <a:gd name="T3" fmla="*/ 2 h 8"/>
                  <a:gd name="T4" fmla="*/ 22 w 22"/>
                  <a:gd name="T5" fmla="*/ 8 h 8"/>
                  <a:gd name="T6" fmla="*/ 3 w 22"/>
                  <a:gd name="T7" fmla="*/ 6 h 8"/>
                  <a:gd name="T8" fmla="*/ 0 w 22"/>
                  <a:gd name="T9" fmla="*/ 0 h 8"/>
                </a:gdLst>
                <a:ahLst/>
                <a:cxnLst>
                  <a:cxn ang="0">
                    <a:pos x="T0" y="T1"/>
                  </a:cxn>
                  <a:cxn ang="0">
                    <a:pos x="T2" y="T3"/>
                  </a:cxn>
                  <a:cxn ang="0">
                    <a:pos x="T4" y="T5"/>
                  </a:cxn>
                  <a:cxn ang="0">
                    <a:pos x="T6" y="T7"/>
                  </a:cxn>
                  <a:cxn ang="0">
                    <a:pos x="T8" y="T9"/>
                  </a:cxn>
                </a:cxnLst>
                <a:rect l="0" t="0" r="r" b="b"/>
                <a:pathLst>
                  <a:path w="22" h="8">
                    <a:moveTo>
                      <a:pt x="0" y="0"/>
                    </a:moveTo>
                    <a:lnTo>
                      <a:pt x="19" y="2"/>
                    </a:lnTo>
                    <a:lnTo>
                      <a:pt x="22"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31" name="Line 1929"/>
              <p:cNvSpPr>
                <a:spLocks noChangeShapeType="1"/>
              </p:cNvSpPr>
              <p:nvPr/>
            </p:nvSpPr>
            <p:spPr bwMode="auto">
              <a:xfrm>
                <a:off x="2137" y="203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32" name="Freeform 1930"/>
              <p:cNvSpPr>
                <a:spLocks/>
              </p:cNvSpPr>
              <p:nvPr/>
            </p:nvSpPr>
            <p:spPr bwMode="auto">
              <a:xfrm>
                <a:off x="2156" y="2034"/>
                <a:ext cx="23" cy="7"/>
              </a:xfrm>
              <a:custGeom>
                <a:avLst/>
                <a:gdLst>
                  <a:gd name="T0" fmla="*/ 0 w 23"/>
                  <a:gd name="T1" fmla="*/ 0 h 7"/>
                  <a:gd name="T2" fmla="*/ 20 w 23"/>
                  <a:gd name="T3" fmla="*/ 2 h 7"/>
                  <a:gd name="T4" fmla="*/ 23 w 23"/>
                  <a:gd name="T5" fmla="*/ 7 h 7"/>
                  <a:gd name="T6" fmla="*/ 3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2"/>
                    </a:lnTo>
                    <a:lnTo>
                      <a:pt x="23"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33" name="Line 1931"/>
              <p:cNvSpPr>
                <a:spLocks noChangeShapeType="1"/>
              </p:cNvSpPr>
              <p:nvPr/>
            </p:nvSpPr>
            <p:spPr bwMode="auto">
              <a:xfrm>
                <a:off x="2156" y="2034"/>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34" name="Freeform 1932"/>
              <p:cNvSpPr>
                <a:spLocks/>
              </p:cNvSpPr>
              <p:nvPr/>
            </p:nvSpPr>
            <p:spPr bwMode="auto">
              <a:xfrm>
                <a:off x="2176" y="2036"/>
                <a:ext cx="22" cy="7"/>
              </a:xfrm>
              <a:custGeom>
                <a:avLst/>
                <a:gdLst>
                  <a:gd name="T0" fmla="*/ 0 w 22"/>
                  <a:gd name="T1" fmla="*/ 0 h 7"/>
                  <a:gd name="T2" fmla="*/ 20 w 22"/>
                  <a:gd name="T3" fmla="*/ 1 h 7"/>
                  <a:gd name="T4" fmla="*/ 22 w 22"/>
                  <a:gd name="T5" fmla="*/ 7 h 7"/>
                  <a:gd name="T6" fmla="*/ 3 w 22"/>
                  <a:gd name="T7" fmla="*/ 5 h 7"/>
                  <a:gd name="T8" fmla="*/ 0 w 22"/>
                  <a:gd name="T9" fmla="*/ 0 h 7"/>
                </a:gdLst>
                <a:ahLst/>
                <a:cxnLst>
                  <a:cxn ang="0">
                    <a:pos x="T0" y="T1"/>
                  </a:cxn>
                  <a:cxn ang="0">
                    <a:pos x="T2" y="T3"/>
                  </a:cxn>
                  <a:cxn ang="0">
                    <a:pos x="T4" y="T5"/>
                  </a:cxn>
                  <a:cxn ang="0">
                    <a:pos x="T6" y="T7"/>
                  </a:cxn>
                  <a:cxn ang="0">
                    <a:pos x="T8" y="T9"/>
                  </a:cxn>
                </a:cxnLst>
                <a:rect l="0" t="0" r="r" b="b"/>
                <a:pathLst>
                  <a:path w="22" h="7">
                    <a:moveTo>
                      <a:pt x="0" y="0"/>
                    </a:moveTo>
                    <a:lnTo>
                      <a:pt x="20" y="1"/>
                    </a:lnTo>
                    <a:lnTo>
                      <a:pt x="22"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35" name="Line 1933"/>
              <p:cNvSpPr>
                <a:spLocks noChangeShapeType="1"/>
              </p:cNvSpPr>
              <p:nvPr/>
            </p:nvSpPr>
            <p:spPr bwMode="auto">
              <a:xfrm>
                <a:off x="2176" y="203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36" name="Freeform 1934"/>
              <p:cNvSpPr>
                <a:spLocks/>
              </p:cNvSpPr>
              <p:nvPr/>
            </p:nvSpPr>
            <p:spPr bwMode="auto">
              <a:xfrm>
                <a:off x="2196" y="2037"/>
                <a:ext cx="23" cy="7"/>
              </a:xfrm>
              <a:custGeom>
                <a:avLst/>
                <a:gdLst>
                  <a:gd name="T0" fmla="*/ 0 w 23"/>
                  <a:gd name="T1" fmla="*/ 0 h 7"/>
                  <a:gd name="T2" fmla="*/ 20 w 23"/>
                  <a:gd name="T3" fmla="*/ 1 h 7"/>
                  <a:gd name="T4" fmla="*/ 23 w 23"/>
                  <a:gd name="T5" fmla="*/ 7 h 7"/>
                  <a:gd name="T6" fmla="*/ 2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2"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37" name="Line 1935"/>
              <p:cNvSpPr>
                <a:spLocks noChangeShapeType="1"/>
              </p:cNvSpPr>
              <p:nvPr/>
            </p:nvSpPr>
            <p:spPr bwMode="auto">
              <a:xfrm>
                <a:off x="2196" y="2037"/>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38" name="Freeform 1936"/>
              <p:cNvSpPr>
                <a:spLocks/>
              </p:cNvSpPr>
              <p:nvPr/>
            </p:nvSpPr>
            <p:spPr bwMode="auto">
              <a:xfrm>
                <a:off x="2216" y="2038"/>
                <a:ext cx="23" cy="8"/>
              </a:xfrm>
              <a:custGeom>
                <a:avLst/>
                <a:gdLst>
                  <a:gd name="T0" fmla="*/ 0 w 23"/>
                  <a:gd name="T1" fmla="*/ 0 h 8"/>
                  <a:gd name="T2" fmla="*/ 20 w 23"/>
                  <a:gd name="T3" fmla="*/ 2 h 8"/>
                  <a:gd name="T4" fmla="*/ 23 w 23"/>
                  <a:gd name="T5" fmla="*/ 8 h 8"/>
                  <a:gd name="T6" fmla="*/ 3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0" y="2"/>
                    </a:lnTo>
                    <a:lnTo>
                      <a:pt x="23"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39" name="Line 1937"/>
              <p:cNvSpPr>
                <a:spLocks noChangeShapeType="1"/>
              </p:cNvSpPr>
              <p:nvPr/>
            </p:nvSpPr>
            <p:spPr bwMode="auto">
              <a:xfrm>
                <a:off x="2216" y="2038"/>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40" name="Freeform 1938"/>
              <p:cNvSpPr>
                <a:spLocks/>
              </p:cNvSpPr>
              <p:nvPr/>
            </p:nvSpPr>
            <p:spPr bwMode="auto">
              <a:xfrm>
                <a:off x="2236" y="2040"/>
                <a:ext cx="45" cy="9"/>
              </a:xfrm>
              <a:custGeom>
                <a:avLst/>
                <a:gdLst>
                  <a:gd name="T0" fmla="*/ 0 w 45"/>
                  <a:gd name="T1" fmla="*/ 0 h 9"/>
                  <a:gd name="T2" fmla="*/ 42 w 45"/>
                  <a:gd name="T3" fmla="*/ 3 h 9"/>
                  <a:gd name="T4" fmla="*/ 45 w 45"/>
                  <a:gd name="T5" fmla="*/ 9 h 9"/>
                  <a:gd name="T6" fmla="*/ 3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2" y="3"/>
                    </a:lnTo>
                    <a:lnTo>
                      <a:pt x="45" y="9"/>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41" name="Line 1939"/>
              <p:cNvSpPr>
                <a:spLocks noChangeShapeType="1"/>
              </p:cNvSpPr>
              <p:nvPr/>
            </p:nvSpPr>
            <p:spPr bwMode="auto">
              <a:xfrm>
                <a:off x="2236" y="2040"/>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42" name="Freeform 1940"/>
              <p:cNvSpPr>
                <a:spLocks/>
              </p:cNvSpPr>
              <p:nvPr/>
            </p:nvSpPr>
            <p:spPr bwMode="auto">
              <a:xfrm>
                <a:off x="2278" y="2043"/>
                <a:ext cx="45" cy="8"/>
              </a:xfrm>
              <a:custGeom>
                <a:avLst/>
                <a:gdLst>
                  <a:gd name="T0" fmla="*/ 0 w 45"/>
                  <a:gd name="T1" fmla="*/ 0 h 8"/>
                  <a:gd name="T2" fmla="*/ 43 w 45"/>
                  <a:gd name="T3" fmla="*/ 2 h 8"/>
                  <a:gd name="T4" fmla="*/ 45 w 45"/>
                  <a:gd name="T5" fmla="*/ 8 h 8"/>
                  <a:gd name="T6" fmla="*/ 3 w 45"/>
                  <a:gd name="T7" fmla="*/ 6 h 8"/>
                  <a:gd name="T8" fmla="*/ 0 w 45"/>
                  <a:gd name="T9" fmla="*/ 0 h 8"/>
                </a:gdLst>
                <a:ahLst/>
                <a:cxnLst>
                  <a:cxn ang="0">
                    <a:pos x="T0" y="T1"/>
                  </a:cxn>
                  <a:cxn ang="0">
                    <a:pos x="T2" y="T3"/>
                  </a:cxn>
                  <a:cxn ang="0">
                    <a:pos x="T4" y="T5"/>
                  </a:cxn>
                  <a:cxn ang="0">
                    <a:pos x="T6" y="T7"/>
                  </a:cxn>
                  <a:cxn ang="0">
                    <a:pos x="T8" y="T9"/>
                  </a:cxn>
                </a:cxnLst>
                <a:rect l="0" t="0" r="r" b="b"/>
                <a:pathLst>
                  <a:path w="45" h="8">
                    <a:moveTo>
                      <a:pt x="0" y="0"/>
                    </a:moveTo>
                    <a:lnTo>
                      <a:pt x="43" y="2"/>
                    </a:lnTo>
                    <a:lnTo>
                      <a:pt x="45"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43" name="Line 1941"/>
              <p:cNvSpPr>
                <a:spLocks noChangeShapeType="1"/>
              </p:cNvSpPr>
              <p:nvPr/>
            </p:nvSpPr>
            <p:spPr bwMode="auto">
              <a:xfrm>
                <a:off x="2278" y="204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44" name="Freeform 1942"/>
              <p:cNvSpPr>
                <a:spLocks/>
              </p:cNvSpPr>
              <p:nvPr/>
            </p:nvSpPr>
            <p:spPr bwMode="auto">
              <a:xfrm>
                <a:off x="2321" y="2045"/>
                <a:ext cx="45" cy="9"/>
              </a:xfrm>
              <a:custGeom>
                <a:avLst/>
                <a:gdLst>
                  <a:gd name="T0" fmla="*/ 0 w 45"/>
                  <a:gd name="T1" fmla="*/ 0 h 9"/>
                  <a:gd name="T2" fmla="*/ 42 w 45"/>
                  <a:gd name="T3" fmla="*/ 3 h 9"/>
                  <a:gd name="T4" fmla="*/ 45 w 45"/>
                  <a:gd name="T5" fmla="*/ 9 h 9"/>
                  <a:gd name="T6" fmla="*/ 2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2" y="3"/>
                    </a:lnTo>
                    <a:lnTo>
                      <a:pt x="45" y="9"/>
                    </a:lnTo>
                    <a:lnTo>
                      <a:pt x="2"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45" name="Line 1943"/>
              <p:cNvSpPr>
                <a:spLocks noChangeShapeType="1"/>
              </p:cNvSpPr>
              <p:nvPr/>
            </p:nvSpPr>
            <p:spPr bwMode="auto">
              <a:xfrm>
                <a:off x="2321" y="2045"/>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46" name="Freeform 1944"/>
              <p:cNvSpPr>
                <a:spLocks/>
              </p:cNvSpPr>
              <p:nvPr/>
            </p:nvSpPr>
            <p:spPr bwMode="auto">
              <a:xfrm>
                <a:off x="2363" y="2048"/>
                <a:ext cx="24" cy="7"/>
              </a:xfrm>
              <a:custGeom>
                <a:avLst/>
                <a:gdLst>
                  <a:gd name="T0" fmla="*/ 0 w 24"/>
                  <a:gd name="T1" fmla="*/ 0 h 7"/>
                  <a:gd name="T2" fmla="*/ 21 w 24"/>
                  <a:gd name="T3" fmla="*/ 1 h 7"/>
                  <a:gd name="T4" fmla="*/ 24 w 24"/>
                  <a:gd name="T5" fmla="*/ 7 h 7"/>
                  <a:gd name="T6" fmla="*/ 3 w 24"/>
                  <a:gd name="T7" fmla="*/ 6 h 7"/>
                  <a:gd name="T8" fmla="*/ 0 w 24"/>
                  <a:gd name="T9" fmla="*/ 0 h 7"/>
                </a:gdLst>
                <a:ahLst/>
                <a:cxnLst>
                  <a:cxn ang="0">
                    <a:pos x="T0" y="T1"/>
                  </a:cxn>
                  <a:cxn ang="0">
                    <a:pos x="T2" y="T3"/>
                  </a:cxn>
                  <a:cxn ang="0">
                    <a:pos x="T4" y="T5"/>
                  </a:cxn>
                  <a:cxn ang="0">
                    <a:pos x="T6" y="T7"/>
                  </a:cxn>
                  <a:cxn ang="0">
                    <a:pos x="T8" y="T9"/>
                  </a:cxn>
                </a:cxnLst>
                <a:rect l="0" t="0" r="r" b="b"/>
                <a:pathLst>
                  <a:path w="24" h="7">
                    <a:moveTo>
                      <a:pt x="0" y="0"/>
                    </a:moveTo>
                    <a:lnTo>
                      <a:pt x="21" y="1"/>
                    </a:lnTo>
                    <a:lnTo>
                      <a:pt x="24"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47" name="Line 1945"/>
              <p:cNvSpPr>
                <a:spLocks noChangeShapeType="1"/>
              </p:cNvSpPr>
              <p:nvPr/>
            </p:nvSpPr>
            <p:spPr bwMode="auto">
              <a:xfrm>
                <a:off x="2363" y="2048"/>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48" name="Freeform 1946"/>
              <p:cNvSpPr>
                <a:spLocks/>
              </p:cNvSpPr>
              <p:nvPr/>
            </p:nvSpPr>
            <p:spPr bwMode="auto">
              <a:xfrm>
                <a:off x="2384" y="2049"/>
                <a:ext cx="24" cy="7"/>
              </a:xfrm>
              <a:custGeom>
                <a:avLst/>
                <a:gdLst>
                  <a:gd name="T0" fmla="*/ 0 w 24"/>
                  <a:gd name="T1" fmla="*/ 0 h 7"/>
                  <a:gd name="T2" fmla="*/ 22 w 24"/>
                  <a:gd name="T3" fmla="*/ 1 h 7"/>
                  <a:gd name="T4" fmla="*/ 24 w 24"/>
                  <a:gd name="T5" fmla="*/ 7 h 7"/>
                  <a:gd name="T6" fmla="*/ 3 w 24"/>
                  <a:gd name="T7" fmla="*/ 6 h 7"/>
                  <a:gd name="T8" fmla="*/ 0 w 24"/>
                  <a:gd name="T9" fmla="*/ 0 h 7"/>
                </a:gdLst>
                <a:ahLst/>
                <a:cxnLst>
                  <a:cxn ang="0">
                    <a:pos x="T0" y="T1"/>
                  </a:cxn>
                  <a:cxn ang="0">
                    <a:pos x="T2" y="T3"/>
                  </a:cxn>
                  <a:cxn ang="0">
                    <a:pos x="T4" y="T5"/>
                  </a:cxn>
                  <a:cxn ang="0">
                    <a:pos x="T6" y="T7"/>
                  </a:cxn>
                  <a:cxn ang="0">
                    <a:pos x="T8" y="T9"/>
                  </a:cxn>
                </a:cxnLst>
                <a:rect l="0" t="0" r="r" b="b"/>
                <a:pathLst>
                  <a:path w="24" h="7">
                    <a:moveTo>
                      <a:pt x="0" y="0"/>
                    </a:moveTo>
                    <a:lnTo>
                      <a:pt x="22" y="1"/>
                    </a:lnTo>
                    <a:lnTo>
                      <a:pt x="24"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49" name="Line 1947"/>
              <p:cNvSpPr>
                <a:spLocks noChangeShapeType="1"/>
              </p:cNvSpPr>
              <p:nvPr/>
            </p:nvSpPr>
            <p:spPr bwMode="auto">
              <a:xfrm>
                <a:off x="2384" y="204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50" name="Freeform 1948"/>
              <p:cNvSpPr>
                <a:spLocks/>
              </p:cNvSpPr>
              <p:nvPr/>
            </p:nvSpPr>
            <p:spPr bwMode="auto">
              <a:xfrm>
                <a:off x="2406" y="2050"/>
                <a:ext cx="23" cy="8"/>
              </a:xfrm>
              <a:custGeom>
                <a:avLst/>
                <a:gdLst>
                  <a:gd name="T0" fmla="*/ 0 w 23"/>
                  <a:gd name="T1" fmla="*/ 0 h 8"/>
                  <a:gd name="T2" fmla="*/ 20 w 23"/>
                  <a:gd name="T3" fmla="*/ 2 h 8"/>
                  <a:gd name="T4" fmla="*/ 23 w 23"/>
                  <a:gd name="T5" fmla="*/ 8 h 8"/>
                  <a:gd name="T6" fmla="*/ 2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0" y="2"/>
                    </a:lnTo>
                    <a:lnTo>
                      <a:pt x="23" y="8"/>
                    </a:lnTo>
                    <a:lnTo>
                      <a:pt x="2"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51" name="Line 1949"/>
              <p:cNvSpPr>
                <a:spLocks noChangeShapeType="1"/>
              </p:cNvSpPr>
              <p:nvPr/>
            </p:nvSpPr>
            <p:spPr bwMode="auto">
              <a:xfrm>
                <a:off x="2406" y="2050"/>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52" name="Freeform 1950"/>
              <p:cNvSpPr>
                <a:spLocks/>
              </p:cNvSpPr>
              <p:nvPr/>
            </p:nvSpPr>
            <p:spPr bwMode="auto">
              <a:xfrm>
                <a:off x="2426" y="2052"/>
                <a:ext cx="12" cy="6"/>
              </a:xfrm>
              <a:custGeom>
                <a:avLst/>
                <a:gdLst>
                  <a:gd name="T0" fmla="*/ 0 w 12"/>
                  <a:gd name="T1" fmla="*/ 0 h 6"/>
                  <a:gd name="T2" fmla="*/ 10 w 12"/>
                  <a:gd name="T3" fmla="*/ 0 h 6"/>
                  <a:gd name="T4" fmla="*/ 12 w 12"/>
                  <a:gd name="T5" fmla="*/ 6 h 6"/>
                  <a:gd name="T6" fmla="*/ 3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lnTo>
                      <a:pt x="10" y="0"/>
                    </a:lnTo>
                    <a:lnTo>
                      <a:pt x="12" y="6"/>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2053" name="Line 1951"/>
              <p:cNvSpPr>
                <a:spLocks noChangeShapeType="1"/>
              </p:cNvSpPr>
              <p:nvPr/>
            </p:nvSpPr>
            <p:spPr bwMode="auto">
              <a:xfrm>
                <a:off x="2426" y="205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54" name="Freeform 1952"/>
              <p:cNvSpPr>
                <a:spLocks/>
              </p:cNvSpPr>
              <p:nvPr/>
            </p:nvSpPr>
            <p:spPr bwMode="auto">
              <a:xfrm>
                <a:off x="2428" y="2037"/>
                <a:ext cx="200" cy="46"/>
              </a:xfrm>
              <a:custGeom>
                <a:avLst/>
                <a:gdLst>
                  <a:gd name="T0" fmla="*/ 0 w 200"/>
                  <a:gd name="T1" fmla="*/ 40 h 46"/>
                  <a:gd name="T2" fmla="*/ 198 w 200"/>
                  <a:gd name="T3" fmla="*/ 0 h 46"/>
                  <a:gd name="T4" fmla="*/ 200 w 200"/>
                  <a:gd name="T5" fmla="*/ 6 h 46"/>
                  <a:gd name="T6" fmla="*/ 2 w 200"/>
                  <a:gd name="T7" fmla="*/ 46 h 46"/>
                  <a:gd name="T8" fmla="*/ 0 w 200"/>
                  <a:gd name="T9" fmla="*/ 40 h 46"/>
                </a:gdLst>
                <a:ahLst/>
                <a:cxnLst>
                  <a:cxn ang="0">
                    <a:pos x="T0" y="T1"/>
                  </a:cxn>
                  <a:cxn ang="0">
                    <a:pos x="T2" y="T3"/>
                  </a:cxn>
                  <a:cxn ang="0">
                    <a:pos x="T4" y="T5"/>
                  </a:cxn>
                  <a:cxn ang="0">
                    <a:pos x="T6" y="T7"/>
                  </a:cxn>
                  <a:cxn ang="0">
                    <a:pos x="T8" y="T9"/>
                  </a:cxn>
                </a:cxnLst>
                <a:rect l="0" t="0" r="r" b="b"/>
                <a:pathLst>
                  <a:path w="200" h="46">
                    <a:moveTo>
                      <a:pt x="0" y="40"/>
                    </a:moveTo>
                    <a:lnTo>
                      <a:pt x="198" y="0"/>
                    </a:lnTo>
                    <a:lnTo>
                      <a:pt x="200" y="6"/>
                    </a:lnTo>
                    <a:lnTo>
                      <a:pt x="2" y="46"/>
                    </a:lnTo>
                    <a:lnTo>
                      <a:pt x="0" y="40"/>
                    </a:lnTo>
                    <a:close/>
                  </a:path>
                </a:pathLst>
              </a:custGeom>
              <a:grpFill/>
              <a:ln w="3175">
                <a:solidFill>
                  <a:srgbClr val="92D050">
                    <a:alpha val="50000"/>
                  </a:srgbClr>
                </a:solidFill>
                <a:prstDash val="solid"/>
                <a:round/>
                <a:headEnd/>
                <a:tailEnd/>
              </a:ln>
            </p:spPr>
            <p:txBody>
              <a:bodyPr/>
              <a:lstStyle/>
              <a:p>
                <a:endParaRPr lang="it-IT"/>
              </a:p>
            </p:txBody>
          </p:sp>
          <p:sp>
            <p:nvSpPr>
              <p:cNvPr id="2055" name="Line 1953"/>
              <p:cNvSpPr>
                <a:spLocks noChangeShapeType="1"/>
              </p:cNvSpPr>
              <p:nvPr/>
            </p:nvSpPr>
            <p:spPr bwMode="auto">
              <a:xfrm>
                <a:off x="2428" y="2077"/>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56" name="Freeform 1954"/>
              <p:cNvSpPr>
                <a:spLocks/>
              </p:cNvSpPr>
              <p:nvPr/>
            </p:nvSpPr>
            <p:spPr bwMode="auto">
              <a:xfrm>
                <a:off x="1483" y="1726"/>
                <a:ext cx="1143" cy="351"/>
              </a:xfrm>
              <a:custGeom>
                <a:avLst/>
                <a:gdLst>
                  <a:gd name="T0" fmla="*/ 2 w 1143"/>
                  <a:gd name="T1" fmla="*/ 37 h 351"/>
                  <a:gd name="T2" fmla="*/ 11 w 1143"/>
                  <a:gd name="T3" fmla="*/ 45 h 351"/>
                  <a:gd name="T4" fmla="*/ 26 w 1143"/>
                  <a:gd name="T5" fmla="*/ 58 h 351"/>
                  <a:gd name="T6" fmla="*/ 44 w 1143"/>
                  <a:gd name="T7" fmla="*/ 75 h 351"/>
                  <a:gd name="T8" fmla="*/ 64 w 1143"/>
                  <a:gd name="T9" fmla="*/ 93 h 351"/>
                  <a:gd name="T10" fmla="*/ 94 w 1143"/>
                  <a:gd name="T11" fmla="*/ 120 h 351"/>
                  <a:gd name="T12" fmla="*/ 144 w 1143"/>
                  <a:gd name="T13" fmla="*/ 163 h 351"/>
                  <a:gd name="T14" fmla="*/ 170 w 1143"/>
                  <a:gd name="T15" fmla="*/ 183 h 351"/>
                  <a:gd name="T16" fmla="*/ 196 w 1143"/>
                  <a:gd name="T17" fmla="*/ 201 h 351"/>
                  <a:gd name="T18" fmla="*/ 223 w 1143"/>
                  <a:gd name="T19" fmla="*/ 217 h 351"/>
                  <a:gd name="T20" fmla="*/ 249 w 1143"/>
                  <a:gd name="T21" fmla="*/ 230 h 351"/>
                  <a:gd name="T22" fmla="*/ 274 w 1143"/>
                  <a:gd name="T23" fmla="*/ 240 h 351"/>
                  <a:gd name="T24" fmla="*/ 299 w 1143"/>
                  <a:gd name="T25" fmla="*/ 250 h 351"/>
                  <a:gd name="T26" fmla="*/ 349 w 1143"/>
                  <a:gd name="T27" fmla="*/ 264 h 351"/>
                  <a:gd name="T28" fmla="*/ 404 w 1143"/>
                  <a:gd name="T29" fmla="*/ 275 h 351"/>
                  <a:gd name="T30" fmla="*/ 434 w 1143"/>
                  <a:gd name="T31" fmla="*/ 280 h 351"/>
                  <a:gd name="T32" fmla="*/ 466 w 1143"/>
                  <a:gd name="T33" fmla="*/ 285 h 351"/>
                  <a:gd name="T34" fmla="*/ 502 w 1143"/>
                  <a:gd name="T35" fmla="*/ 290 h 351"/>
                  <a:gd name="T36" fmla="*/ 540 w 1143"/>
                  <a:gd name="T37" fmla="*/ 295 h 351"/>
                  <a:gd name="T38" fmla="*/ 585 w 1143"/>
                  <a:gd name="T39" fmla="*/ 300 h 351"/>
                  <a:gd name="T40" fmla="*/ 636 w 1143"/>
                  <a:gd name="T41" fmla="*/ 305 h 351"/>
                  <a:gd name="T42" fmla="*/ 693 w 1143"/>
                  <a:gd name="T43" fmla="*/ 310 h 351"/>
                  <a:gd name="T44" fmla="*/ 753 w 1143"/>
                  <a:gd name="T45" fmla="*/ 314 h 351"/>
                  <a:gd name="T46" fmla="*/ 880 w 1143"/>
                  <a:gd name="T47" fmla="*/ 322 h 351"/>
                  <a:gd name="T48" fmla="*/ 943 w 1143"/>
                  <a:gd name="T49" fmla="*/ 326 h 351"/>
                  <a:gd name="T50" fmla="*/ 1143 w 1143"/>
                  <a:gd name="T51" fmla="*/ 311 h 351"/>
                  <a:gd name="T52" fmla="*/ 959 w 1143"/>
                  <a:gd name="T53" fmla="*/ 275 h 351"/>
                  <a:gd name="T54" fmla="*/ 896 w 1143"/>
                  <a:gd name="T55" fmla="*/ 272 h 351"/>
                  <a:gd name="T56" fmla="*/ 770 w 1143"/>
                  <a:gd name="T57" fmla="*/ 265 h 351"/>
                  <a:gd name="T58" fmla="*/ 710 w 1143"/>
                  <a:gd name="T59" fmla="*/ 261 h 351"/>
                  <a:gd name="T60" fmla="*/ 654 w 1143"/>
                  <a:gd name="T61" fmla="*/ 257 h 351"/>
                  <a:gd name="T62" fmla="*/ 603 w 1143"/>
                  <a:gd name="T63" fmla="*/ 253 h 351"/>
                  <a:gd name="T64" fmla="*/ 560 w 1143"/>
                  <a:gd name="T65" fmla="*/ 248 h 351"/>
                  <a:gd name="T66" fmla="*/ 521 w 1143"/>
                  <a:gd name="T67" fmla="*/ 243 h 351"/>
                  <a:gd name="T68" fmla="*/ 487 w 1143"/>
                  <a:gd name="T69" fmla="*/ 239 h 351"/>
                  <a:gd name="T70" fmla="*/ 455 w 1143"/>
                  <a:gd name="T71" fmla="*/ 234 h 351"/>
                  <a:gd name="T72" fmla="*/ 426 w 1143"/>
                  <a:gd name="T73" fmla="*/ 230 h 351"/>
                  <a:gd name="T74" fmla="*/ 374 w 1143"/>
                  <a:gd name="T75" fmla="*/ 220 h 351"/>
                  <a:gd name="T76" fmla="*/ 327 w 1143"/>
                  <a:gd name="T77" fmla="*/ 207 h 351"/>
                  <a:gd name="T78" fmla="*/ 304 w 1143"/>
                  <a:gd name="T79" fmla="*/ 198 h 351"/>
                  <a:gd name="T80" fmla="*/ 280 w 1143"/>
                  <a:gd name="T81" fmla="*/ 189 h 351"/>
                  <a:gd name="T82" fmla="*/ 256 w 1143"/>
                  <a:gd name="T83" fmla="*/ 177 h 351"/>
                  <a:gd name="T84" fmla="*/ 232 w 1143"/>
                  <a:gd name="T85" fmla="*/ 163 h 351"/>
                  <a:gd name="T86" fmla="*/ 206 w 1143"/>
                  <a:gd name="T87" fmla="*/ 146 h 351"/>
                  <a:gd name="T88" fmla="*/ 181 w 1143"/>
                  <a:gd name="T89" fmla="*/ 127 h 351"/>
                  <a:gd name="T90" fmla="*/ 131 w 1143"/>
                  <a:gd name="T91" fmla="*/ 86 h 351"/>
                  <a:gd name="T92" fmla="*/ 101 w 1143"/>
                  <a:gd name="T93" fmla="*/ 59 h 351"/>
                  <a:gd name="T94" fmla="*/ 81 w 1143"/>
                  <a:gd name="T95" fmla="*/ 41 h 351"/>
                  <a:gd name="T96" fmla="*/ 63 w 1143"/>
                  <a:gd name="T97" fmla="*/ 24 h 351"/>
                  <a:gd name="T98" fmla="*/ 47 w 1143"/>
                  <a:gd name="T99" fmla="*/ 11 h 351"/>
                  <a:gd name="T100" fmla="*/ 37 w 1143"/>
                  <a:gd name="T101" fmla="*/ 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3" h="351">
                    <a:moveTo>
                      <a:pt x="35" y="0"/>
                    </a:moveTo>
                    <a:lnTo>
                      <a:pt x="0" y="35"/>
                    </a:lnTo>
                    <a:lnTo>
                      <a:pt x="2" y="37"/>
                    </a:lnTo>
                    <a:lnTo>
                      <a:pt x="3" y="38"/>
                    </a:lnTo>
                    <a:lnTo>
                      <a:pt x="7" y="41"/>
                    </a:lnTo>
                    <a:lnTo>
                      <a:pt x="11" y="45"/>
                    </a:lnTo>
                    <a:lnTo>
                      <a:pt x="16" y="49"/>
                    </a:lnTo>
                    <a:lnTo>
                      <a:pt x="21" y="54"/>
                    </a:lnTo>
                    <a:lnTo>
                      <a:pt x="26" y="58"/>
                    </a:lnTo>
                    <a:lnTo>
                      <a:pt x="32" y="64"/>
                    </a:lnTo>
                    <a:lnTo>
                      <a:pt x="37" y="69"/>
                    </a:lnTo>
                    <a:lnTo>
                      <a:pt x="44" y="75"/>
                    </a:lnTo>
                    <a:lnTo>
                      <a:pt x="50" y="81"/>
                    </a:lnTo>
                    <a:lnTo>
                      <a:pt x="57" y="87"/>
                    </a:lnTo>
                    <a:lnTo>
                      <a:pt x="64" y="93"/>
                    </a:lnTo>
                    <a:lnTo>
                      <a:pt x="71" y="100"/>
                    </a:lnTo>
                    <a:lnTo>
                      <a:pt x="78" y="107"/>
                    </a:lnTo>
                    <a:lnTo>
                      <a:pt x="94" y="120"/>
                    </a:lnTo>
                    <a:lnTo>
                      <a:pt x="110" y="135"/>
                    </a:lnTo>
                    <a:lnTo>
                      <a:pt x="126" y="149"/>
                    </a:lnTo>
                    <a:lnTo>
                      <a:pt x="144" y="163"/>
                    </a:lnTo>
                    <a:lnTo>
                      <a:pt x="152" y="170"/>
                    </a:lnTo>
                    <a:lnTo>
                      <a:pt x="161" y="176"/>
                    </a:lnTo>
                    <a:lnTo>
                      <a:pt x="170" y="183"/>
                    </a:lnTo>
                    <a:lnTo>
                      <a:pt x="179" y="189"/>
                    </a:lnTo>
                    <a:lnTo>
                      <a:pt x="188" y="195"/>
                    </a:lnTo>
                    <a:lnTo>
                      <a:pt x="196" y="201"/>
                    </a:lnTo>
                    <a:lnTo>
                      <a:pt x="205" y="207"/>
                    </a:lnTo>
                    <a:lnTo>
                      <a:pt x="214" y="212"/>
                    </a:lnTo>
                    <a:lnTo>
                      <a:pt x="223" y="217"/>
                    </a:lnTo>
                    <a:lnTo>
                      <a:pt x="232" y="222"/>
                    </a:lnTo>
                    <a:lnTo>
                      <a:pt x="241" y="226"/>
                    </a:lnTo>
                    <a:lnTo>
                      <a:pt x="249" y="230"/>
                    </a:lnTo>
                    <a:lnTo>
                      <a:pt x="257" y="234"/>
                    </a:lnTo>
                    <a:lnTo>
                      <a:pt x="266" y="237"/>
                    </a:lnTo>
                    <a:lnTo>
                      <a:pt x="274" y="240"/>
                    </a:lnTo>
                    <a:lnTo>
                      <a:pt x="282" y="244"/>
                    </a:lnTo>
                    <a:lnTo>
                      <a:pt x="290" y="247"/>
                    </a:lnTo>
                    <a:lnTo>
                      <a:pt x="299" y="250"/>
                    </a:lnTo>
                    <a:lnTo>
                      <a:pt x="315" y="255"/>
                    </a:lnTo>
                    <a:lnTo>
                      <a:pt x="332" y="260"/>
                    </a:lnTo>
                    <a:lnTo>
                      <a:pt x="349" y="264"/>
                    </a:lnTo>
                    <a:lnTo>
                      <a:pt x="367" y="268"/>
                    </a:lnTo>
                    <a:lnTo>
                      <a:pt x="385" y="272"/>
                    </a:lnTo>
                    <a:lnTo>
                      <a:pt x="404" y="275"/>
                    </a:lnTo>
                    <a:lnTo>
                      <a:pt x="414" y="277"/>
                    </a:lnTo>
                    <a:lnTo>
                      <a:pt x="424" y="279"/>
                    </a:lnTo>
                    <a:lnTo>
                      <a:pt x="434" y="280"/>
                    </a:lnTo>
                    <a:lnTo>
                      <a:pt x="445" y="282"/>
                    </a:lnTo>
                    <a:lnTo>
                      <a:pt x="456" y="283"/>
                    </a:lnTo>
                    <a:lnTo>
                      <a:pt x="466" y="285"/>
                    </a:lnTo>
                    <a:lnTo>
                      <a:pt x="478" y="286"/>
                    </a:lnTo>
                    <a:lnTo>
                      <a:pt x="490" y="288"/>
                    </a:lnTo>
                    <a:lnTo>
                      <a:pt x="502" y="290"/>
                    </a:lnTo>
                    <a:lnTo>
                      <a:pt x="514" y="291"/>
                    </a:lnTo>
                    <a:lnTo>
                      <a:pt x="527" y="293"/>
                    </a:lnTo>
                    <a:lnTo>
                      <a:pt x="540" y="295"/>
                    </a:lnTo>
                    <a:lnTo>
                      <a:pt x="554" y="296"/>
                    </a:lnTo>
                    <a:lnTo>
                      <a:pt x="569" y="298"/>
                    </a:lnTo>
                    <a:lnTo>
                      <a:pt x="585" y="300"/>
                    </a:lnTo>
                    <a:lnTo>
                      <a:pt x="601" y="302"/>
                    </a:lnTo>
                    <a:lnTo>
                      <a:pt x="618" y="303"/>
                    </a:lnTo>
                    <a:lnTo>
                      <a:pt x="636" y="305"/>
                    </a:lnTo>
                    <a:lnTo>
                      <a:pt x="654" y="306"/>
                    </a:lnTo>
                    <a:lnTo>
                      <a:pt x="673" y="308"/>
                    </a:lnTo>
                    <a:lnTo>
                      <a:pt x="693" y="310"/>
                    </a:lnTo>
                    <a:lnTo>
                      <a:pt x="713" y="311"/>
                    </a:lnTo>
                    <a:lnTo>
                      <a:pt x="733" y="312"/>
                    </a:lnTo>
                    <a:lnTo>
                      <a:pt x="753" y="314"/>
                    </a:lnTo>
                    <a:lnTo>
                      <a:pt x="795" y="317"/>
                    </a:lnTo>
                    <a:lnTo>
                      <a:pt x="838" y="319"/>
                    </a:lnTo>
                    <a:lnTo>
                      <a:pt x="880" y="322"/>
                    </a:lnTo>
                    <a:lnTo>
                      <a:pt x="901" y="323"/>
                    </a:lnTo>
                    <a:lnTo>
                      <a:pt x="923" y="324"/>
                    </a:lnTo>
                    <a:lnTo>
                      <a:pt x="943" y="326"/>
                    </a:lnTo>
                    <a:lnTo>
                      <a:pt x="953" y="326"/>
                    </a:lnTo>
                    <a:lnTo>
                      <a:pt x="945" y="351"/>
                    </a:lnTo>
                    <a:lnTo>
                      <a:pt x="1143" y="311"/>
                    </a:lnTo>
                    <a:lnTo>
                      <a:pt x="977" y="250"/>
                    </a:lnTo>
                    <a:lnTo>
                      <a:pt x="969" y="276"/>
                    </a:lnTo>
                    <a:lnTo>
                      <a:pt x="959" y="275"/>
                    </a:lnTo>
                    <a:lnTo>
                      <a:pt x="938" y="274"/>
                    </a:lnTo>
                    <a:lnTo>
                      <a:pt x="917" y="273"/>
                    </a:lnTo>
                    <a:lnTo>
                      <a:pt x="896" y="272"/>
                    </a:lnTo>
                    <a:lnTo>
                      <a:pt x="854" y="270"/>
                    </a:lnTo>
                    <a:lnTo>
                      <a:pt x="811" y="267"/>
                    </a:lnTo>
                    <a:lnTo>
                      <a:pt x="770" y="265"/>
                    </a:lnTo>
                    <a:lnTo>
                      <a:pt x="749" y="264"/>
                    </a:lnTo>
                    <a:lnTo>
                      <a:pt x="729" y="262"/>
                    </a:lnTo>
                    <a:lnTo>
                      <a:pt x="710" y="261"/>
                    </a:lnTo>
                    <a:lnTo>
                      <a:pt x="691" y="260"/>
                    </a:lnTo>
                    <a:lnTo>
                      <a:pt x="672" y="258"/>
                    </a:lnTo>
                    <a:lnTo>
                      <a:pt x="654" y="257"/>
                    </a:lnTo>
                    <a:lnTo>
                      <a:pt x="636" y="256"/>
                    </a:lnTo>
                    <a:lnTo>
                      <a:pt x="620" y="254"/>
                    </a:lnTo>
                    <a:lnTo>
                      <a:pt x="603" y="253"/>
                    </a:lnTo>
                    <a:lnTo>
                      <a:pt x="588" y="251"/>
                    </a:lnTo>
                    <a:lnTo>
                      <a:pt x="574" y="249"/>
                    </a:lnTo>
                    <a:lnTo>
                      <a:pt x="560" y="248"/>
                    </a:lnTo>
                    <a:lnTo>
                      <a:pt x="547" y="246"/>
                    </a:lnTo>
                    <a:lnTo>
                      <a:pt x="534" y="245"/>
                    </a:lnTo>
                    <a:lnTo>
                      <a:pt x="521" y="243"/>
                    </a:lnTo>
                    <a:lnTo>
                      <a:pt x="509" y="242"/>
                    </a:lnTo>
                    <a:lnTo>
                      <a:pt x="498" y="240"/>
                    </a:lnTo>
                    <a:lnTo>
                      <a:pt x="487" y="239"/>
                    </a:lnTo>
                    <a:lnTo>
                      <a:pt x="476" y="237"/>
                    </a:lnTo>
                    <a:lnTo>
                      <a:pt x="465" y="236"/>
                    </a:lnTo>
                    <a:lnTo>
                      <a:pt x="455" y="234"/>
                    </a:lnTo>
                    <a:lnTo>
                      <a:pt x="445" y="233"/>
                    </a:lnTo>
                    <a:lnTo>
                      <a:pt x="436" y="232"/>
                    </a:lnTo>
                    <a:lnTo>
                      <a:pt x="426" y="230"/>
                    </a:lnTo>
                    <a:lnTo>
                      <a:pt x="408" y="227"/>
                    </a:lnTo>
                    <a:lnTo>
                      <a:pt x="391" y="224"/>
                    </a:lnTo>
                    <a:lnTo>
                      <a:pt x="374" y="220"/>
                    </a:lnTo>
                    <a:lnTo>
                      <a:pt x="358" y="216"/>
                    </a:lnTo>
                    <a:lnTo>
                      <a:pt x="343" y="212"/>
                    </a:lnTo>
                    <a:lnTo>
                      <a:pt x="327" y="207"/>
                    </a:lnTo>
                    <a:lnTo>
                      <a:pt x="319" y="204"/>
                    </a:lnTo>
                    <a:lnTo>
                      <a:pt x="312" y="201"/>
                    </a:lnTo>
                    <a:lnTo>
                      <a:pt x="304" y="198"/>
                    </a:lnTo>
                    <a:lnTo>
                      <a:pt x="296" y="195"/>
                    </a:lnTo>
                    <a:lnTo>
                      <a:pt x="288" y="192"/>
                    </a:lnTo>
                    <a:lnTo>
                      <a:pt x="280" y="189"/>
                    </a:lnTo>
                    <a:lnTo>
                      <a:pt x="272" y="185"/>
                    </a:lnTo>
                    <a:lnTo>
                      <a:pt x="264" y="181"/>
                    </a:lnTo>
                    <a:lnTo>
                      <a:pt x="256" y="177"/>
                    </a:lnTo>
                    <a:lnTo>
                      <a:pt x="248" y="173"/>
                    </a:lnTo>
                    <a:lnTo>
                      <a:pt x="240" y="168"/>
                    </a:lnTo>
                    <a:lnTo>
                      <a:pt x="232" y="163"/>
                    </a:lnTo>
                    <a:lnTo>
                      <a:pt x="223" y="158"/>
                    </a:lnTo>
                    <a:lnTo>
                      <a:pt x="215" y="152"/>
                    </a:lnTo>
                    <a:lnTo>
                      <a:pt x="206" y="146"/>
                    </a:lnTo>
                    <a:lnTo>
                      <a:pt x="198" y="140"/>
                    </a:lnTo>
                    <a:lnTo>
                      <a:pt x="189" y="133"/>
                    </a:lnTo>
                    <a:lnTo>
                      <a:pt x="181" y="127"/>
                    </a:lnTo>
                    <a:lnTo>
                      <a:pt x="164" y="113"/>
                    </a:lnTo>
                    <a:lnTo>
                      <a:pt x="147" y="99"/>
                    </a:lnTo>
                    <a:lnTo>
                      <a:pt x="131" y="86"/>
                    </a:lnTo>
                    <a:lnTo>
                      <a:pt x="116" y="72"/>
                    </a:lnTo>
                    <a:lnTo>
                      <a:pt x="108" y="65"/>
                    </a:lnTo>
                    <a:lnTo>
                      <a:pt x="101" y="59"/>
                    </a:lnTo>
                    <a:lnTo>
                      <a:pt x="94" y="53"/>
                    </a:lnTo>
                    <a:lnTo>
                      <a:pt x="87" y="47"/>
                    </a:lnTo>
                    <a:lnTo>
                      <a:pt x="81" y="41"/>
                    </a:lnTo>
                    <a:lnTo>
                      <a:pt x="74" y="35"/>
                    </a:lnTo>
                    <a:lnTo>
                      <a:pt x="68" y="29"/>
                    </a:lnTo>
                    <a:lnTo>
                      <a:pt x="63" y="24"/>
                    </a:lnTo>
                    <a:lnTo>
                      <a:pt x="57" y="19"/>
                    </a:lnTo>
                    <a:lnTo>
                      <a:pt x="52" y="15"/>
                    </a:lnTo>
                    <a:lnTo>
                      <a:pt x="47" y="11"/>
                    </a:lnTo>
                    <a:lnTo>
                      <a:pt x="43" y="7"/>
                    </a:lnTo>
                    <a:lnTo>
                      <a:pt x="39" y="3"/>
                    </a:lnTo>
                    <a:lnTo>
                      <a:pt x="37" y="2"/>
                    </a:lnTo>
                    <a:lnTo>
                      <a:pt x="35" y="0"/>
                    </a:lnTo>
                    <a:close/>
                  </a:path>
                </a:pathLst>
              </a:custGeom>
              <a:grpFill/>
              <a:ln w="3175">
                <a:solidFill>
                  <a:srgbClr val="92D050">
                    <a:alpha val="50000"/>
                  </a:srgbClr>
                </a:solidFill>
                <a:prstDash val="solid"/>
                <a:round/>
                <a:headEnd/>
                <a:tailEnd/>
              </a:ln>
            </p:spPr>
            <p:txBody>
              <a:bodyPr/>
              <a:lstStyle/>
              <a:p>
                <a:endParaRPr lang="it-IT"/>
              </a:p>
            </p:txBody>
          </p:sp>
          <p:sp>
            <p:nvSpPr>
              <p:cNvPr id="2057" name="Line 1955"/>
              <p:cNvSpPr>
                <a:spLocks noChangeShapeType="1"/>
              </p:cNvSpPr>
              <p:nvPr/>
            </p:nvSpPr>
            <p:spPr bwMode="auto">
              <a:xfrm flipH="1">
                <a:off x="1483" y="1726"/>
                <a:ext cx="35" cy="3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58" name="Line 1956"/>
              <p:cNvSpPr>
                <a:spLocks noChangeShapeType="1"/>
              </p:cNvSpPr>
              <p:nvPr/>
            </p:nvSpPr>
            <p:spPr bwMode="auto">
              <a:xfrm>
                <a:off x="1483" y="1761"/>
                <a:ext cx="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59" name="Line 1957"/>
              <p:cNvSpPr>
                <a:spLocks noChangeShapeType="1"/>
              </p:cNvSpPr>
              <p:nvPr/>
            </p:nvSpPr>
            <p:spPr bwMode="auto">
              <a:xfrm>
                <a:off x="1485" y="1763"/>
                <a:ext cx="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0" name="Line 1958"/>
              <p:cNvSpPr>
                <a:spLocks noChangeShapeType="1"/>
              </p:cNvSpPr>
              <p:nvPr/>
            </p:nvSpPr>
            <p:spPr bwMode="auto">
              <a:xfrm>
                <a:off x="1486" y="1764"/>
                <a:ext cx="4"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1" name="Line 1959"/>
              <p:cNvSpPr>
                <a:spLocks noChangeShapeType="1"/>
              </p:cNvSpPr>
              <p:nvPr/>
            </p:nvSpPr>
            <p:spPr bwMode="auto">
              <a:xfrm>
                <a:off x="1490" y="1767"/>
                <a:ext cx="4"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2" name="Line 1960"/>
              <p:cNvSpPr>
                <a:spLocks noChangeShapeType="1"/>
              </p:cNvSpPr>
              <p:nvPr/>
            </p:nvSpPr>
            <p:spPr bwMode="auto">
              <a:xfrm>
                <a:off x="1494" y="1771"/>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3" name="Line 1961"/>
              <p:cNvSpPr>
                <a:spLocks noChangeShapeType="1"/>
              </p:cNvSpPr>
              <p:nvPr/>
            </p:nvSpPr>
            <p:spPr bwMode="auto">
              <a:xfrm>
                <a:off x="1499" y="1775"/>
                <a:ext cx="5"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4" name="Line 1962"/>
              <p:cNvSpPr>
                <a:spLocks noChangeShapeType="1"/>
              </p:cNvSpPr>
              <p:nvPr/>
            </p:nvSpPr>
            <p:spPr bwMode="auto">
              <a:xfrm>
                <a:off x="1504" y="1780"/>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5" name="Line 1963"/>
              <p:cNvSpPr>
                <a:spLocks noChangeShapeType="1"/>
              </p:cNvSpPr>
              <p:nvPr/>
            </p:nvSpPr>
            <p:spPr bwMode="auto">
              <a:xfrm>
                <a:off x="1509" y="1784"/>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6" name="Line 1964"/>
              <p:cNvSpPr>
                <a:spLocks noChangeShapeType="1"/>
              </p:cNvSpPr>
              <p:nvPr/>
            </p:nvSpPr>
            <p:spPr bwMode="auto">
              <a:xfrm>
                <a:off x="1515" y="1790"/>
                <a:ext cx="5"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7" name="Line 1965"/>
              <p:cNvSpPr>
                <a:spLocks noChangeShapeType="1"/>
              </p:cNvSpPr>
              <p:nvPr/>
            </p:nvSpPr>
            <p:spPr bwMode="auto">
              <a:xfrm>
                <a:off x="1520" y="1795"/>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8" name="Line 1966"/>
              <p:cNvSpPr>
                <a:spLocks noChangeShapeType="1"/>
              </p:cNvSpPr>
              <p:nvPr/>
            </p:nvSpPr>
            <p:spPr bwMode="auto">
              <a:xfrm>
                <a:off x="1527" y="1801"/>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69" name="Line 1967"/>
              <p:cNvSpPr>
                <a:spLocks noChangeShapeType="1"/>
              </p:cNvSpPr>
              <p:nvPr/>
            </p:nvSpPr>
            <p:spPr bwMode="auto">
              <a:xfrm>
                <a:off x="1533" y="1807"/>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0" name="Line 1968"/>
              <p:cNvSpPr>
                <a:spLocks noChangeShapeType="1"/>
              </p:cNvSpPr>
              <p:nvPr/>
            </p:nvSpPr>
            <p:spPr bwMode="auto">
              <a:xfrm>
                <a:off x="1540" y="1813"/>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1" name="Line 1969"/>
              <p:cNvSpPr>
                <a:spLocks noChangeShapeType="1"/>
              </p:cNvSpPr>
              <p:nvPr/>
            </p:nvSpPr>
            <p:spPr bwMode="auto">
              <a:xfrm>
                <a:off x="1547" y="1819"/>
                <a:ext cx="7"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2" name="Line 1970"/>
              <p:cNvSpPr>
                <a:spLocks noChangeShapeType="1"/>
              </p:cNvSpPr>
              <p:nvPr/>
            </p:nvSpPr>
            <p:spPr bwMode="auto">
              <a:xfrm>
                <a:off x="1554" y="1826"/>
                <a:ext cx="7"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3" name="Line 1971"/>
              <p:cNvSpPr>
                <a:spLocks noChangeShapeType="1"/>
              </p:cNvSpPr>
              <p:nvPr/>
            </p:nvSpPr>
            <p:spPr bwMode="auto">
              <a:xfrm>
                <a:off x="1561" y="1833"/>
                <a:ext cx="16" cy="1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4" name="Line 1972"/>
              <p:cNvSpPr>
                <a:spLocks noChangeShapeType="1"/>
              </p:cNvSpPr>
              <p:nvPr/>
            </p:nvSpPr>
            <p:spPr bwMode="auto">
              <a:xfrm>
                <a:off x="1577" y="1846"/>
                <a:ext cx="16" cy="1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5" name="Line 1973"/>
              <p:cNvSpPr>
                <a:spLocks noChangeShapeType="1"/>
              </p:cNvSpPr>
              <p:nvPr/>
            </p:nvSpPr>
            <p:spPr bwMode="auto">
              <a:xfrm>
                <a:off x="1593" y="1861"/>
                <a:ext cx="16"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6" name="Line 1974"/>
              <p:cNvSpPr>
                <a:spLocks noChangeShapeType="1"/>
              </p:cNvSpPr>
              <p:nvPr/>
            </p:nvSpPr>
            <p:spPr bwMode="auto">
              <a:xfrm>
                <a:off x="1609" y="1875"/>
                <a:ext cx="18"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7" name="Line 1975"/>
              <p:cNvSpPr>
                <a:spLocks noChangeShapeType="1"/>
              </p:cNvSpPr>
              <p:nvPr/>
            </p:nvSpPr>
            <p:spPr bwMode="auto">
              <a:xfrm>
                <a:off x="1627" y="1889"/>
                <a:ext cx="8"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8" name="Line 1976"/>
              <p:cNvSpPr>
                <a:spLocks noChangeShapeType="1"/>
              </p:cNvSpPr>
              <p:nvPr/>
            </p:nvSpPr>
            <p:spPr bwMode="auto">
              <a:xfrm>
                <a:off x="1635" y="1896"/>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79" name="Line 1977"/>
              <p:cNvSpPr>
                <a:spLocks noChangeShapeType="1"/>
              </p:cNvSpPr>
              <p:nvPr/>
            </p:nvSpPr>
            <p:spPr bwMode="auto">
              <a:xfrm>
                <a:off x="1644" y="1902"/>
                <a:ext cx="9"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0" name="Line 1978"/>
              <p:cNvSpPr>
                <a:spLocks noChangeShapeType="1"/>
              </p:cNvSpPr>
              <p:nvPr/>
            </p:nvSpPr>
            <p:spPr bwMode="auto">
              <a:xfrm>
                <a:off x="1653" y="1909"/>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1" name="Line 1979"/>
              <p:cNvSpPr>
                <a:spLocks noChangeShapeType="1"/>
              </p:cNvSpPr>
              <p:nvPr/>
            </p:nvSpPr>
            <p:spPr bwMode="auto">
              <a:xfrm>
                <a:off x="1662" y="1915"/>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2" name="Line 1980"/>
              <p:cNvSpPr>
                <a:spLocks noChangeShapeType="1"/>
              </p:cNvSpPr>
              <p:nvPr/>
            </p:nvSpPr>
            <p:spPr bwMode="auto">
              <a:xfrm>
                <a:off x="1671" y="1921"/>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3" name="Line 1981"/>
              <p:cNvSpPr>
                <a:spLocks noChangeShapeType="1"/>
              </p:cNvSpPr>
              <p:nvPr/>
            </p:nvSpPr>
            <p:spPr bwMode="auto">
              <a:xfrm>
                <a:off x="1679" y="1927"/>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4" name="Line 1982"/>
              <p:cNvSpPr>
                <a:spLocks noChangeShapeType="1"/>
              </p:cNvSpPr>
              <p:nvPr/>
            </p:nvSpPr>
            <p:spPr bwMode="auto">
              <a:xfrm>
                <a:off x="1688" y="1933"/>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5" name="Line 1983"/>
              <p:cNvSpPr>
                <a:spLocks noChangeShapeType="1"/>
              </p:cNvSpPr>
              <p:nvPr/>
            </p:nvSpPr>
            <p:spPr bwMode="auto">
              <a:xfrm>
                <a:off x="1697" y="1938"/>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6" name="Line 1984"/>
              <p:cNvSpPr>
                <a:spLocks noChangeShapeType="1"/>
              </p:cNvSpPr>
              <p:nvPr/>
            </p:nvSpPr>
            <p:spPr bwMode="auto">
              <a:xfrm>
                <a:off x="1706" y="1943"/>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7" name="Line 1985"/>
              <p:cNvSpPr>
                <a:spLocks noChangeShapeType="1"/>
              </p:cNvSpPr>
              <p:nvPr/>
            </p:nvSpPr>
            <p:spPr bwMode="auto">
              <a:xfrm>
                <a:off x="1715" y="1948"/>
                <a:ext cx="9"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8" name="Line 1986"/>
              <p:cNvSpPr>
                <a:spLocks noChangeShapeType="1"/>
              </p:cNvSpPr>
              <p:nvPr/>
            </p:nvSpPr>
            <p:spPr bwMode="auto">
              <a:xfrm>
                <a:off x="1724" y="1952"/>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89" name="Line 1987"/>
              <p:cNvSpPr>
                <a:spLocks noChangeShapeType="1"/>
              </p:cNvSpPr>
              <p:nvPr/>
            </p:nvSpPr>
            <p:spPr bwMode="auto">
              <a:xfrm>
                <a:off x="1732" y="1956"/>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0" name="Line 1988"/>
              <p:cNvSpPr>
                <a:spLocks noChangeShapeType="1"/>
              </p:cNvSpPr>
              <p:nvPr/>
            </p:nvSpPr>
            <p:spPr bwMode="auto">
              <a:xfrm>
                <a:off x="1740" y="1960"/>
                <a:ext cx="9"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1" name="Line 1989"/>
              <p:cNvSpPr>
                <a:spLocks noChangeShapeType="1"/>
              </p:cNvSpPr>
              <p:nvPr/>
            </p:nvSpPr>
            <p:spPr bwMode="auto">
              <a:xfrm>
                <a:off x="1749" y="1963"/>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2" name="Line 1990"/>
              <p:cNvSpPr>
                <a:spLocks noChangeShapeType="1"/>
              </p:cNvSpPr>
              <p:nvPr/>
            </p:nvSpPr>
            <p:spPr bwMode="auto">
              <a:xfrm>
                <a:off x="1757" y="1966"/>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3" name="Line 1991"/>
              <p:cNvSpPr>
                <a:spLocks noChangeShapeType="1"/>
              </p:cNvSpPr>
              <p:nvPr/>
            </p:nvSpPr>
            <p:spPr bwMode="auto">
              <a:xfrm>
                <a:off x="1765" y="1970"/>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4" name="Line 1992"/>
              <p:cNvSpPr>
                <a:spLocks noChangeShapeType="1"/>
              </p:cNvSpPr>
              <p:nvPr/>
            </p:nvSpPr>
            <p:spPr bwMode="auto">
              <a:xfrm>
                <a:off x="1773" y="1973"/>
                <a:ext cx="9"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5" name="Line 1993"/>
              <p:cNvSpPr>
                <a:spLocks noChangeShapeType="1"/>
              </p:cNvSpPr>
              <p:nvPr/>
            </p:nvSpPr>
            <p:spPr bwMode="auto">
              <a:xfrm>
                <a:off x="1782" y="1976"/>
                <a:ext cx="16"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6" name="Line 1994"/>
              <p:cNvSpPr>
                <a:spLocks noChangeShapeType="1"/>
              </p:cNvSpPr>
              <p:nvPr/>
            </p:nvSpPr>
            <p:spPr bwMode="auto">
              <a:xfrm>
                <a:off x="1798" y="1981"/>
                <a:ext cx="17"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7" name="Line 1995"/>
              <p:cNvSpPr>
                <a:spLocks noChangeShapeType="1"/>
              </p:cNvSpPr>
              <p:nvPr/>
            </p:nvSpPr>
            <p:spPr bwMode="auto">
              <a:xfrm>
                <a:off x="1815" y="1986"/>
                <a:ext cx="17"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8" name="Line 1996"/>
              <p:cNvSpPr>
                <a:spLocks noChangeShapeType="1"/>
              </p:cNvSpPr>
              <p:nvPr/>
            </p:nvSpPr>
            <p:spPr bwMode="auto">
              <a:xfrm>
                <a:off x="1832" y="1990"/>
                <a:ext cx="1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99" name="Line 1997"/>
              <p:cNvSpPr>
                <a:spLocks noChangeShapeType="1"/>
              </p:cNvSpPr>
              <p:nvPr/>
            </p:nvSpPr>
            <p:spPr bwMode="auto">
              <a:xfrm>
                <a:off x="1850" y="1994"/>
                <a:ext cx="1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100" name="Line 1998"/>
              <p:cNvSpPr>
                <a:spLocks noChangeShapeType="1"/>
              </p:cNvSpPr>
              <p:nvPr/>
            </p:nvSpPr>
            <p:spPr bwMode="auto">
              <a:xfrm>
                <a:off x="1868" y="1998"/>
                <a:ext cx="19"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101" name="Line 1999"/>
              <p:cNvSpPr>
                <a:spLocks noChangeShapeType="1"/>
              </p:cNvSpPr>
              <p:nvPr/>
            </p:nvSpPr>
            <p:spPr bwMode="auto">
              <a:xfrm>
                <a:off x="1887" y="2001"/>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102" name="Line 2000"/>
              <p:cNvSpPr>
                <a:spLocks noChangeShapeType="1"/>
              </p:cNvSpPr>
              <p:nvPr/>
            </p:nvSpPr>
            <p:spPr bwMode="auto">
              <a:xfrm>
                <a:off x="1897" y="2003"/>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103" name="Line 2001"/>
              <p:cNvSpPr>
                <a:spLocks noChangeShapeType="1"/>
              </p:cNvSpPr>
              <p:nvPr/>
            </p:nvSpPr>
            <p:spPr bwMode="auto">
              <a:xfrm>
                <a:off x="1907" y="2005"/>
                <a:ext cx="1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104" name="Line 2002"/>
              <p:cNvSpPr>
                <a:spLocks noChangeShapeType="1"/>
              </p:cNvSpPr>
              <p:nvPr/>
            </p:nvSpPr>
            <p:spPr bwMode="auto">
              <a:xfrm>
                <a:off x="1917" y="2006"/>
                <a:ext cx="1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105" name="Line 2003"/>
              <p:cNvSpPr>
                <a:spLocks noChangeShapeType="1"/>
              </p:cNvSpPr>
              <p:nvPr/>
            </p:nvSpPr>
            <p:spPr bwMode="auto">
              <a:xfrm>
                <a:off x="1928" y="2008"/>
                <a:ext cx="11" cy="1"/>
              </a:xfrm>
              <a:prstGeom prst="line">
                <a:avLst/>
              </a:prstGeom>
              <a:grpFill/>
              <a:ln w="3175">
                <a:solidFill>
                  <a:srgbClr val="92D050">
                    <a:alpha val="50000"/>
                  </a:srgbClr>
                </a:solidFill>
                <a:prstDash val="solid"/>
                <a:miter lim="800000"/>
                <a:headEnd/>
                <a:tailEnd/>
              </a:ln>
              <a:extLst/>
            </p:spPr>
            <p:txBody>
              <a:bodyPr/>
              <a:lstStyle/>
              <a:p>
                <a:endParaRPr lang="it-IT"/>
              </a:p>
            </p:txBody>
          </p:sp>
        </p:grpSp>
        <p:sp>
          <p:nvSpPr>
            <p:cNvPr id="1802" name="Line 2004"/>
            <p:cNvSpPr>
              <a:spLocks noChangeShapeType="1"/>
            </p:cNvSpPr>
            <p:nvPr/>
          </p:nvSpPr>
          <p:spPr bwMode="auto">
            <a:xfrm>
              <a:off x="1939" y="2009"/>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3" name="Line 2005"/>
            <p:cNvSpPr>
              <a:spLocks noChangeShapeType="1"/>
            </p:cNvSpPr>
            <p:nvPr/>
          </p:nvSpPr>
          <p:spPr bwMode="auto">
            <a:xfrm>
              <a:off x="1949" y="2011"/>
              <a:ext cx="1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4" name="Line 2006"/>
            <p:cNvSpPr>
              <a:spLocks noChangeShapeType="1"/>
            </p:cNvSpPr>
            <p:nvPr/>
          </p:nvSpPr>
          <p:spPr bwMode="auto">
            <a:xfrm>
              <a:off x="1961" y="2012"/>
              <a:ext cx="1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5" name="Line 2007"/>
            <p:cNvSpPr>
              <a:spLocks noChangeShapeType="1"/>
            </p:cNvSpPr>
            <p:nvPr/>
          </p:nvSpPr>
          <p:spPr bwMode="auto">
            <a:xfrm>
              <a:off x="1973" y="2014"/>
              <a:ext cx="1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6" name="Line 2008"/>
            <p:cNvSpPr>
              <a:spLocks noChangeShapeType="1"/>
            </p:cNvSpPr>
            <p:nvPr/>
          </p:nvSpPr>
          <p:spPr bwMode="auto">
            <a:xfrm>
              <a:off x="1985" y="2016"/>
              <a:ext cx="1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7" name="Line 2009"/>
            <p:cNvSpPr>
              <a:spLocks noChangeShapeType="1"/>
            </p:cNvSpPr>
            <p:nvPr/>
          </p:nvSpPr>
          <p:spPr bwMode="auto">
            <a:xfrm>
              <a:off x="1997" y="2017"/>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8" name="Line 2010"/>
            <p:cNvSpPr>
              <a:spLocks noChangeShapeType="1"/>
            </p:cNvSpPr>
            <p:nvPr/>
          </p:nvSpPr>
          <p:spPr bwMode="auto">
            <a:xfrm>
              <a:off x="2010" y="2019"/>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9" name="Line 2011"/>
            <p:cNvSpPr>
              <a:spLocks noChangeShapeType="1"/>
            </p:cNvSpPr>
            <p:nvPr/>
          </p:nvSpPr>
          <p:spPr bwMode="auto">
            <a:xfrm>
              <a:off x="2023" y="2021"/>
              <a:ext cx="14"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0" name="Line 2012"/>
            <p:cNvSpPr>
              <a:spLocks noChangeShapeType="1"/>
            </p:cNvSpPr>
            <p:nvPr/>
          </p:nvSpPr>
          <p:spPr bwMode="auto">
            <a:xfrm>
              <a:off x="2037" y="2022"/>
              <a:ext cx="15"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1" name="Line 2013"/>
            <p:cNvSpPr>
              <a:spLocks noChangeShapeType="1"/>
            </p:cNvSpPr>
            <p:nvPr/>
          </p:nvSpPr>
          <p:spPr bwMode="auto">
            <a:xfrm>
              <a:off x="2052" y="2024"/>
              <a:ext cx="16"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2" name="Line 2014"/>
            <p:cNvSpPr>
              <a:spLocks noChangeShapeType="1"/>
            </p:cNvSpPr>
            <p:nvPr/>
          </p:nvSpPr>
          <p:spPr bwMode="auto">
            <a:xfrm>
              <a:off x="2068" y="2026"/>
              <a:ext cx="16"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3" name="Line 2015"/>
            <p:cNvSpPr>
              <a:spLocks noChangeShapeType="1"/>
            </p:cNvSpPr>
            <p:nvPr/>
          </p:nvSpPr>
          <p:spPr bwMode="auto">
            <a:xfrm>
              <a:off x="2084" y="2028"/>
              <a:ext cx="17"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4" name="Line 2016"/>
            <p:cNvSpPr>
              <a:spLocks noChangeShapeType="1"/>
            </p:cNvSpPr>
            <p:nvPr/>
          </p:nvSpPr>
          <p:spPr bwMode="auto">
            <a:xfrm>
              <a:off x="2101" y="2029"/>
              <a:ext cx="18"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5" name="Line 2017"/>
            <p:cNvSpPr>
              <a:spLocks noChangeShapeType="1"/>
            </p:cNvSpPr>
            <p:nvPr/>
          </p:nvSpPr>
          <p:spPr bwMode="auto">
            <a:xfrm>
              <a:off x="2119" y="2031"/>
              <a:ext cx="18"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6" name="Line 2018"/>
            <p:cNvSpPr>
              <a:spLocks noChangeShapeType="1"/>
            </p:cNvSpPr>
            <p:nvPr/>
          </p:nvSpPr>
          <p:spPr bwMode="auto">
            <a:xfrm>
              <a:off x="2137" y="2032"/>
              <a:ext cx="19"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7" name="Line 2019"/>
            <p:cNvSpPr>
              <a:spLocks noChangeShapeType="1"/>
            </p:cNvSpPr>
            <p:nvPr/>
          </p:nvSpPr>
          <p:spPr bwMode="auto">
            <a:xfrm>
              <a:off x="2156" y="2034"/>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8" name="Line 2020"/>
            <p:cNvSpPr>
              <a:spLocks noChangeShapeType="1"/>
            </p:cNvSpPr>
            <p:nvPr/>
          </p:nvSpPr>
          <p:spPr bwMode="auto">
            <a:xfrm>
              <a:off x="2176" y="2036"/>
              <a:ext cx="2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9" name="Line 2021"/>
            <p:cNvSpPr>
              <a:spLocks noChangeShapeType="1"/>
            </p:cNvSpPr>
            <p:nvPr/>
          </p:nvSpPr>
          <p:spPr bwMode="auto">
            <a:xfrm>
              <a:off x="2196" y="2037"/>
              <a:ext cx="2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0" name="Line 2022"/>
            <p:cNvSpPr>
              <a:spLocks noChangeShapeType="1"/>
            </p:cNvSpPr>
            <p:nvPr/>
          </p:nvSpPr>
          <p:spPr bwMode="auto">
            <a:xfrm>
              <a:off x="2216" y="2038"/>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1" name="Line 2023"/>
            <p:cNvSpPr>
              <a:spLocks noChangeShapeType="1"/>
            </p:cNvSpPr>
            <p:nvPr/>
          </p:nvSpPr>
          <p:spPr bwMode="auto">
            <a:xfrm>
              <a:off x="2236" y="2040"/>
              <a:ext cx="42"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2" name="Line 2024"/>
            <p:cNvSpPr>
              <a:spLocks noChangeShapeType="1"/>
            </p:cNvSpPr>
            <p:nvPr/>
          </p:nvSpPr>
          <p:spPr bwMode="auto">
            <a:xfrm>
              <a:off x="2278" y="2043"/>
              <a:ext cx="4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3" name="Line 2025"/>
            <p:cNvSpPr>
              <a:spLocks noChangeShapeType="1"/>
            </p:cNvSpPr>
            <p:nvPr/>
          </p:nvSpPr>
          <p:spPr bwMode="auto">
            <a:xfrm>
              <a:off x="2321" y="2045"/>
              <a:ext cx="42"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4" name="Line 2026"/>
            <p:cNvSpPr>
              <a:spLocks noChangeShapeType="1"/>
            </p:cNvSpPr>
            <p:nvPr/>
          </p:nvSpPr>
          <p:spPr bwMode="auto">
            <a:xfrm>
              <a:off x="2363" y="2048"/>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5" name="Line 2027"/>
            <p:cNvSpPr>
              <a:spLocks noChangeShapeType="1"/>
            </p:cNvSpPr>
            <p:nvPr/>
          </p:nvSpPr>
          <p:spPr bwMode="auto">
            <a:xfrm>
              <a:off x="2384" y="2049"/>
              <a:ext cx="2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6" name="Line 2028"/>
            <p:cNvSpPr>
              <a:spLocks noChangeShapeType="1"/>
            </p:cNvSpPr>
            <p:nvPr/>
          </p:nvSpPr>
          <p:spPr bwMode="auto">
            <a:xfrm>
              <a:off x="2406" y="2050"/>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7" name="Line 2029"/>
            <p:cNvSpPr>
              <a:spLocks noChangeShapeType="1"/>
            </p:cNvSpPr>
            <p:nvPr/>
          </p:nvSpPr>
          <p:spPr bwMode="auto">
            <a:xfrm>
              <a:off x="2426" y="2052"/>
              <a:ext cx="10" cy="0"/>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8" name="Line 2030"/>
            <p:cNvSpPr>
              <a:spLocks noChangeShapeType="1"/>
            </p:cNvSpPr>
            <p:nvPr/>
          </p:nvSpPr>
          <p:spPr bwMode="auto">
            <a:xfrm flipH="1">
              <a:off x="2428" y="2052"/>
              <a:ext cx="8" cy="2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9" name="Line 2031"/>
            <p:cNvSpPr>
              <a:spLocks noChangeShapeType="1"/>
            </p:cNvSpPr>
            <p:nvPr/>
          </p:nvSpPr>
          <p:spPr bwMode="auto">
            <a:xfrm flipV="1">
              <a:off x="2428" y="2037"/>
              <a:ext cx="198" cy="40"/>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0" name="Line 2032"/>
            <p:cNvSpPr>
              <a:spLocks noChangeShapeType="1"/>
            </p:cNvSpPr>
            <p:nvPr/>
          </p:nvSpPr>
          <p:spPr bwMode="auto">
            <a:xfrm flipH="1" flipV="1">
              <a:off x="2460" y="1976"/>
              <a:ext cx="166" cy="6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1" name="Line 2033"/>
            <p:cNvSpPr>
              <a:spLocks noChangeShapeType="1"/>
            </p:cNvSpPr>
            <p:nvPr/>
          </p:nvSpPr>
          <p:spPr bwMode="auto">
            <a:xfrm flipH="1">
              <a:off x="2452" y="1976"/>
              <a:ext cx="8" cy="2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2" name="Line 2034"/>
            <p:cNvSpPr>
              <a:spLocks noChangeShapeType="1"/>
            </p:cNvSpPr>
            <p:nvPr/>
          </p:nvSpPr>
          <p:spPr bwMode="auto">
            <a:xfrm flipH="1" flipV="1">
              <a:off x="2442" y="2001"/>
              <a:ext cx="1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3" name="Line 2035"/>
            <p:cNvSpPr>
              <a:spLocks noChangeShapeType="1"/>
            </p:cNvSpPr>
            <p:nvPr/>
          </p:nvSpPr>
          <p:spPr bwMode="auto">
            <a:xfrm flipH="1" flipV="1">
              <a:off x="2421" y="2000"/>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4" name="Line 2036"/>
            <p:cNvSpPr>
              <a:spLocks noChangeShapeType="1"/>
            </p:cNvSpPr>
            <p:nvPr/>
          </p:nvSpPr>
          <p:spPr bwMode="auto">
            <a:xfrm flipH="1" flipV="1">
              <a:off x="2400" y="1999"/>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5" name="Line 2037"/>
            <p:cNvSpPr>
              <a:spLocks noChangeShapeType="1"/>
            </p:cNvSpPr>
            <p:nvPr/>
          </p:nvSpPr>
          <p:spPr bwMode="auto">
            <a:xfrm flipH="1" flipV="1">
              <a:off x="2379" y="1998"/>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6" name="Line 2038"/>
            <p:cNvSpPr>
              <a:spLocks noChangeShapeType="1"/>
            </p:cNvSpPr>
            <p:nvPr/>
          </p:nvSpPr>
          <p:spPr bwMode="auto">
            <a:xfrm flipH="1" flipV="1">
              <a:off x="2337" y="1996"/>
              <a:ext cx="4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7" name="Line 2039"/>
            <p:cNvSpPr>
              <a:spLocks noChangeShapeType="1"/>
            </p:cNvSpPr>
            <p:nvPr/>
          </p:nvSpPr>
          <p:spPr bwMode="auto">
            <a:xfrm flipH="1" flipV="1">
              <a:off x="2294" y="1993"/>
              <a:ext cx="43"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8" name="Line 2040"/>
            <p:cNvSpPr>
              <a:spLocks noChangeShapeType="1"/>
            </p:cNvSpPr>
            <p:nvPr/>
          </p:nvSpPr>
          <p:spPr bwMode="auto">
            <a:xfrm flipH="1" flipV="1">
              <a:off x="2253" y="1991"/>
              <a:ext cx="4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9" name="Line 2041"/>
            <p:cNvSpPr>
              <a:spLocks noChangeShapeType="1"/>
            </p:cNvSpPr>
            <p:nvPr/>
          </p:nvSpPr>
          <p:spPr bwMode="auto">
            <a:xfrm flipH="1" flipV="1">
              <a:off x="2232" y="1990"/>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0" name="Line 2042"/>
            <p:cNvSpPr>
              <a:spLocks noChangeShapeType="1"/>
            </p:cNvSpPr>
            <p:nvPr/>
          </p:nvSpPr>
          <p:spPr bwMode="auto">
            <a:xfrm flipH="1" flipV="1">
              <a:off x="2212" y="1988"/>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1" name="Line 2043"/>
            <p:cNvSpPr>
              <a:spLocks noChangeShapeType="1"/>
            </p:cNvSpPr>
            <p:nvPr/>
          </p:nvSpPr>
          <p:spPr bwMode="auto">
            <a:xfrm flipH="1" flipV="1">
              <a:off x="2193" y="1987"/>
              <a:ext cx="19"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2" name="Line 2044"/>
            <p:cNvSpPr>
              <a:spLocks noChangeShapeType="1"/>
            </p:cNvSpPr>
            <p:nvPr/>
          </p:nvSpPr>
          <p:spPr bwMode="auto">
            <a:xfrm flipH="1" flipV="1">
              <a:off x="2174" y="1986"/>
              <a:ext cx="19"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3" name="Line 2045"/>
            <p:cNvSpPr>
              <a:spLocks noChangeShapeType="1"/>
            </p:cNvSpPr>
            <p:nvPr/>
          </p:nvSpPr>
          <p:spPr bwMode="auto">
            <a:xfrm flipH="1" flipV="1">
              <a:off x="2155" y="1984"/>
              <a:ext cx="19"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4" name="Line 2046"/>
            <p:cNvSpPr>
              <a:spLocks noChangeShapeType="1"/>
            </p:cNvSpPr>
            <p:nvPr/>
          </p:nvSpPr>
          <p:spPr bwMode="auto">
            <a:xfrm flipH="1" flipV="1">
              <a:off x="2137" y="1983"/>
              <a:ext cx="18"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5" name="Line 2047"/>
            <p:cNvSpPr>
              <a:spLocks noChangeShapeType="1"/>
            </p:cNvSpPr>
            <p:nvPr/>
          </p:nvSpPr>
          <p:spPr bwMode="auto">
            <a:xfrm flipH="1" flipV="1">
              <a:off x="2119" y="1982"/>
              <a:ext cx="18"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6" name="Line 2048"/>
            <p:cNvSpPr>
              <a:spLocks noChangeShapeType="1"/>
            </p:cNvSpPr>
            <p:nvPr/>
          </p:nvSpPr>
          <p:spPr bwMode="auto">
            <a:xfrm flipH="1" flipV="1">
              <a:off x="2103" y="1980"/>
              <a:ext cx="16"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7" name="Line 2049"/>
            <p:cNvSpPr>
              <a:spLocks noChangeShapeType="1"/>
            </p:cNvSpPr>
            <p:nvPr/>
          </p:nvSpPr>
          <p:spPr bwMode="auto">
            <a:xfrm flipH="1" flipV="1">
              <a:off x="2086" y="1979"/>
              <a:ext cx="17"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8" name="Line 2050"/>
            <p:cNvSpPr>
              <a:spLocks noChangeShapeType="1"/>
            </p:cNvSpPr>
            <p:nvPr/>
          </p:nvSpPr>
          <p:spPr bwMode="auto">
            <a:xfrm flipH="1" flipV="1">
              <a:off x="2071" y="1977"/>
              <a:ext cx="15"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9" name="Line 2051"/>
            <p:cNvSpPr>
              <a:spLocks noChangeShapeType="1"/>
            </p:cNvSpPr>
            <p:nvPr/>
          </p:nvSpPr>
          <p:spPr bwMode="auto">
            <a:xfrm flipH="1" flipV="1">
              <a:off x="2057" y="1975"/>
              <a:ext cx="14"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0" name="Line 2052"/>
            <p:cNvSpPr>
              <a:spLocks noChangeShapeType="1"/>
            </p:cNvSpPr>
            <p:nvPr/>
          </p:nvSpPr>
          <p:spPr bwMode="auto">
            <a:xfrm flipH="1" flipV="1">
              <a:off x="2043" y="1974"/>
              <a:ext cx="14"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1" name="Line 2053"/>
            <p:cNvSpPr>
              <a:spLocks noChangeShapeType="1"/>
            </p:cNvSpPr>
            <p:nvPr/>
          </p:nvSpPr>
          <p:spPr bwMode="auto">
            <a:xfrm flipH="1" flipV="1">
              <a:off x="2030" y="1972"/>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2" name="Line 2054"/>
            <p:cNvSpPr>
              <a:spLocks noChangeShapeType="1"/>
            </p:cNvSpPr>
            <p:nvPr/>
          </p:nvSpPr>
          <p:spPr bwMode="auto">
            <a:xfrm flipH="1" flipV="1">
              <a:off x="2017" y="1971"/>
              <a:ext cx="13"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3" name="Line 2055"/>
            <p:cNvSpPr>
              <a:spLocks noChangeShapeType="1"/>
            </p:cNvSpPr>
            <p:nvPr/>
          </p:nvSpPr>
          <p:spPr bwMode="auto">
            <a:xfrm flipH="1" flipV="1">
              <a:off x="2004" y="1969"/>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4" name="Line 2056"/>
            <p:cNvSpPr>
              <a:spLocks noChangeShapeType="1"/>
            </p:cNvSpPr>
            <p:nvPr/>
          </p:nvSpPr>
          <p:spPr bwMode="auto">
            <a:xfrm flipH="1" flipV="1">
              <a:off x="1992" y="1968"/>
              <a:ext cx="1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5" name="Line 2057"/>
            <p:cNvSpPr>
              <a:spLocks noChangeShapeType="1"/>
            </p:cNvSpPr>
            <p:nvPr/>
          </p:nvSpPr>
          <p:spPr bwMode="auto">
            <a:xfrm flipH="1" flipV="1">
              <a:off x="1981" y="1966"/>
              <a:ext cx="1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6" name="Line 2058"/>
            <p:cNvSpPr>
              <a:spLocks noChangeShapeType="1"/>
            </p:cNvSpPr>
            <p:nvPr/>
          </p:nvSpPr>
          <p:spPr bwMode="auto">
            <a:xfrm flipH="1" flipV="1">
              <a:off x="1970" y="1965"/>
              <a:ext cx="1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7" name="Line 2059"/>
            <p:cNvSpPr>
              <a:spLocks noChangeShapeType="1"/>
            </p:cNvSpPr>
            <p:nvPr/>
          </p:nvSpPr>
          <p:spPr bwMode="auto">
            <a:xfrm flipH="1" flipV="1">
              <a:off x="1959" y="1963"/>
              <a:ext cx="1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8" name="Line 2060"/>
            <p:cNvSpPr>
              <a:spLocks noChangeShapeType="1"/>
            </p:cNvSpPr>
            <p:nvPr/>
          </p:nvSpPr>
          <p:spPr bwMode="auto">
            <a:xfrm flipH="1" flipV="1">
              <a:off x="1948" y="1962"/>
              <a:ext cx="1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9" name="Line 2061"/>
            <p:cNvSpPr>
              <a:spLocks noChangeShapeType="1"/>
            </p:cNvSpPr>
            <p:nvPr/>
          </p:nvSpPr>
          <p:spPr bwMode="auto">
            <a:xfrm flipH="1" flipV="1">
              <a:off x="1938" y="1960"/>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0" name="Line 2062"/>
            <p:cNvSpPr>
              <a:spLocks noChangeShapeType="1"/>
            </p:cNvSpPr>
            <p:nvPr/>
          </p:nvSpPr>
          <p:spPr bwMode="auto">
            <a:xfrm flipH="1" flipV="1">
              <a:off x="1928" y="1959"/>
              <a:ext cx="1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1" name="Line 2063"/>
            <p:cNvSpPr>
              <a:spLocks noChangeShapeType="1"/>
            </p:cNvSpPr>
            <p:nvPr/>
          </p:nvSpPr>
          <p:spPr bwMode="auto">
            <a:xfrm flipH="1" flipV="1">
              <a:off x="1919" y="1958"/>
              <a:ext cx="9"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2" name="Line 2064"/>
            <p:cNvSpPr>
              <a:spLocks noChangeShapeType="1"/>
            </p:cNvSpPr>
            <p:nvPr/>
          </p:nvSpPr>
          <p:spPr bwMode="auto">
            <a:xfrm flipH="1" flipV="1">
              <a:off x="1909" y="1956"/>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3" name="Line 2065"/>
            <p:cNvSpPr>
              <a:spLocks noChangeShapeType="1"/>
            </p:cNvSpPr>
            <p:nvPr/>
          </p:nvSpPr>
          <p:spPr bwMode="auto">
            <a:xfrm flipH="1" flipV="1">
              <a:off x="1891" y="1953"/>
              <a:ext cx="1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4" name="Line 2066"/>
            <p:cNvSpPr>
              <a:spLocks noChangeShapeType="1"/>
            </p:cNvSpPr>
            <p:nvPr/>
          </p:nvSpPr>
          <p:spPr bwMode="auto">
            <a:xfrm flipH="1" flipV="1">
              <a:off x="1874" y="1950"/>
              <a:ext cx="17"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5" name="Line 2067"/>
            <p:cNvSpPr>
              <a:spLocks noChangeShapeType="1"/>
            </p:cNvSpPr>
            <p:nvPr/>
          </p:nvSpPr>
          <p:spPr bwMode="auto">
            <a:xfrm flipH="1" flipV="1">
              <a:off x="1857" y="1946"/>
              <a:ext cx="17"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6" name="Line 2068"/>
            <p:cNvSpPr>
              <a:spLocks noChangeShapeType="1"/>
            </p:cNvSpPr>
            <p:nvPr/>
          </p:nvSpPr>
          <p:spPr bwMode="auto">
            <a:xfrm flipH="1" flipV="1">
              <a:off x="1841" y="1942"/>
              <a:ext cx="16"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7" name="Line 2069"/>
            <p:cNvSpPr>
              <a:spLocks noChangeShapeType="1"/>
            </p:cNvSpPr>
            <p:nvPr/>
          </p:nvSpPr>
          <p:spPr bwMode="auto">
            <a:xfrm flipH="1" flipV="1">
              <a:off x="1826" y="1938"/>
              <a:ext cx="1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8" name="Line 2070"/>
            <p:cNvSpPr>
              <a:spLocks noChangeShapeType="1"/>
            </p:cNvSpPr>
            <p:nvPr/>
          </p:nvSpPr>
          <p:spPr bwMode="auto">
            <a:xfrm flipH="1" flipV="1">
              <a:off x="1810" y="1933"/>
              <a:ext cx="16"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9" name="Line 2071"/>
            <p:cNvSpPr>
              <a:spLocks noChangeShapeType="1"/>
            </p:cNvSpPr>
            <p:nvPr/>
          </p:nvSpPr>
          <p:spPr bwMode="auto">
            <a:xfrm flipH="1" flipV="1">
              <a:off x="1802" y="1930"/>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0" name="Line 2072"/>
            <p:cNvSpPr>
              <a:spLocks noChangeShapeType="1"/>
            </p:cNvSpPr>
            <p:nvPr/>
          </p:nvSpPr>
          <p:spPr bwMode="auto">
            <a:xfrm flipH="1" flipV="1">
              <a:off x="1795" y="1927"/>
              <a:ext cx="7"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1" name="Line 2073"/>
            <p:cNvSpPr>
              <a:spLocks noChangeShapeType="1"/>
            </p:cNvSpPr>
            <p:nvPr/>
          </p:nvSpPr>
          <p:spPr bwMode="auto">
            <a:xfrm flipH="1" flipV="1">
              <a:off x="1787" y="1924"/>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2" name="Line 2074"/>
            <p:cNvSpPr>
              <a:spLocks noChangeShapeType="1"/>
            </p:cNvSpPr>
            <p:nvPr/>
          </p:nvSpPr>
          <p:spPr bwMode="auto">
            <a:xfrm flipH="1" flipV="1">
              <a:off x="1779" y="1921"/>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3" name="Line 2075"/>
            <p:cNvSpPr>
              <a:spLocks noChangeShapeType="1"/>
            </p:cNvSpPr>
            <p:nvPr/>
          </p:nvSpPr>
          <p:spPr bwMode="auto">
            <a:xfrm flipH="1" flipV="1">
              <a:off x="1771" y="1918"/>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4" name="Line 2076"/>
            <p:cNvSpPr>
              <a:spLocks noChangeShapeType="1"/>
            </p:cNvSpPr>
            <p:nvPr/>
          </p:nvSpPr>
          <p:spPr bwMode="auto">
            <a:xfrm flipH="1" flipV="1">
              <a:off x="1763" y="1915"/>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5" name="Line 2077"/>
            <p:cNvSpPr>
              <a:spLocks noChangeShapeType="1"/>
            </p:cNvSpPr>
            <p:nvPr/>
          </p:nvSpPr>
          <p:spPr bwMode="auto">
            <a:xfrm flipH="1" flipV="1">
              <a:off x="1755" y="1911"/>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6" name="Line 2078"/>
            <p:cNvSpPr>
              <a:spLocks noChangeShapeType="1"/>
            </p:cNvSpPr>
            <p:nvPr/>
          </p:nvSpPr>
          <p:spPr bwMode="auto">
            <a:xfrm flipH="1" flipV="1">
              <a:off x="1747" y="1907"/>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7" name="Line 2079"/>
            <p:cNvSpPr>
              <a:spLocks noChangeShapeType="1"/>
            </p:cNvSpPr>
            <p:nvPr/>
          </p:nvSpPr>
          <p:spPr bwMode="auto">
            <a:xfrm flipH="1" flipV="1">
              <a:off x="1739" y="1903"/>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8" name="Line 2080"/>
            <p:cNvSpPr>
              <a:spLocks noChangeShapeType="1"/>
            </p:cNvSpPr>
            <p:nvPr/>
          </p:nvSpPr>
          <p:spPr bwMode="auto">
            <a:xfrm flipH="1" flipV="1">
              <a:off x="1731" y="1899"/>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9" name="Line 2081"/>
            <p:cNvSpPr>
              <a:spLocks noChangeShapeType="1"/>
            </p:cNvSpPr>
            <p:nvPr/>
          </p:nvSpPr>
          <p:spPr bwMode="auto">
            <a:xfrm flipH="1" flipV="1">
              <a:off x="1723" y="1894"/>
              <a:ext cx="8"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0" name="Line 2082"/>
            <p:cNvSpPr>
              <a:spLocks noChangeShapeType="1"/>
            </p:cNvSpPr>
            <p:nvPr/>
          </p:nvSpPr>
          <p:spPr bwMode="auto">
            <a:xfrm flipH="1" flipV="1">
              <a:off x="1715" y="1889"/>
              <a:ext cx="8"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1" name="Line 2083"/>
            <p:cNvSpPr>
              <a:spLocks noChangeShapeType="1"/>
            </p:cNvSpPr>
            <p:nvPr/>
          </p:nvSpPr>
          <p:spPr bwMode="auto">
            <a:xfrm flipH="1" flipV="1">
              <a:off x="1706" y="1884"/>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2" name="Line 2084"/>
            <p:cNvSpPr>
              <a:spLocks noChangeShapeType="1"/>
            </p:cNvSpPr>
            <p:nvPr/>
          </p:nvSpPr>
          <p:spPr bwMode="auto">
            <a:xfrm flipH="1" flipV="1">
              <a:off x="1698" y="1878"/>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3" name="Line 2085"/>
            <p:cNvSpPr>
              <a:spLocks noChangeShapeType="1"/>
            </p:cNvSpPr>
            <p:nvPr/>
          </p:nvSpPr>
          <p:spPr bwMode="auto">
            <a:xfrm flipH="1" flipV="1">
              <a:off x="1689" y="1872"/>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4" name="Line 2086"/>
            <p:cNvSpPr>
              <a:spLocks noChangeShapeType="1"/>
            </p:cNvSpPr>
            <p:nvPr/>
          </p:nvSpPr>
          <p:spPr bwMode="auto">
            <a:xfrm flipH="1" flipV="1">
              <a:off x="1681" y="1866"/>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5" name="Line 2087"/>
            <p:cNvSpPr>
              <a:spLocks noChangeShapeType="1"/>
            </p:cNvSpPr>
            <p:nvPr/>
          </p:nvSpPr>
          <p:spPr bwMode="auto">
            <a:xfrm flipH="1" flipV="1">
              <a:off x="1672" y="1859"/>
              <a:ext cx="9"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6" name="Line 2088"/>
            <p:cNvSpPr>
              <a:spLocks noChangeShapeType="1"/>
            </p:cNvSpPr>
            <p:nvPr/>
          </p:nvSpPr>
          <p:spPr bwMode="auto">
            <a:xfrm flipH="1" flipV="1">
              <a:off x="1664" y="1853"/>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7" name="Line 2089"/>
            <p:cNvSpPr>
              <a:spLocks noChangeShapeType="1"/>
            </p:cNvSpPr>
            <p:nvPr/>
          </p:nvSpPr>
          <p:spPr bwMode="auto">
            <a:xfrm flipH="1" flipV="1">
              <a:off x="1647" y="1839"/>
              <a:ext cx="17"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8" name="Line 2090"/>
            <p:cNvSpPr>
              <a:spLocks noChangeShapeType="1"/>
            </p:cNvSpPr>
            <p:nvPr/>
          </p:nvSpPr>
          <p:spPr bwMode="auto">
            <a:xfrm flipH="1" flipV="1">
              <a:off x="1630" y="1825"/>
              <a:ext cx="17"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9" name="Line 2091"/>
            <p:cNvSpPr>
              <a:spLocks noChangeShapeType="1"/>
            </p:cNvSpPr>
            <p:nvPr/>
          </p:nvSpPr>
          <p:spPr bwMode="auto">
            <a:xfrm flipH="1" flipV="1">
              <a:off x="1614" y="1812"/>
              <a:ext cx="16" cy="1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0" name="Line 2092"/>
            <p:cNvSpPr>
              <a:spLocks noChangeShapeType="1"/>
            </p:cNvSpPr>
            <p:nvPr/>
          </p:nvSpPr>
          <p:spPr bwMode="auto">
            <a:xfrm flipH="1" flipV="1">
              <a:off x="1599" y="1798"/>
              <a:ext cx="15"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1" name="Line 2093"/>
            <p:cNvSpPr>
              <a:spLocks noChangeShapeType="1"/>
            </p:cNvSpPr>
            <p:nvPr/>
          </p:nvSpPr>
          <p:spPr bwMode="auto">
            <a:xfrm flipH="1" flipV="1">
              <a:off x="1591" y="1791"/>
              <a:ext cx="8"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2" name="Line 2094"/>
            <p:cNvSpPr>
              <a:spLocks noChangeShapeType="1"/>
            </p:cNvSpPr>
            <p:nvPr/>
          </p:nvSpPr>
          <p:spPr bwMode="auto">
            <a:xfrm flipH="1" flipV="1">
              <a:off x="1584" y="1785"/>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3" name="Line 2095"/>
            <p:cNvSpPr>
              <a:spLocks noChangeShapeType="1"/>
            </p:cNvSpPr>
            <p:nvPr/>
          </p:nvSpPr>
          <p:spPr bwMode="auto">
            <a:xfrm flipH="1" flipV="1">
              <a:off x="1577" y="1779"/>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4" name="Line 2096"/>
            <p:cNvSpPr>
              <a:spLocks noChangeShapeType="1"/>
            </p:cNvSpPr>
            <p:nvPr/>
          </p:nvSpPr>
          <p:spPr bwMode="auto">
            <a:xfrm flipH="1" flipV="1">
              <a:off x="1570" y="1773"/>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5" name="Line 2097"/>
            <p:cNvSpPr>
              <a:spLocks noChangeShapeType="1"/>
            </p:cNvSpPr>
            <p:nvPr/>
          </p:nvSpPr>
          <p:spPr bwMode="auto">
            <a:xfrm flipH="1" flipV="1">
              <a:off x="1564" y="1767"/>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6" name="Line 2098"/>
            <p:cNvSpPr>
              <a:spLocks noChangeShapeType="1"/>
            </p:cNvSpPr>
            <p:nvPr/>
          </p:nvSpPr>
          <p:spPr bwMode="auto">
            <a:xfrm flipH="1" flipV="1">
              <a:off x="1557" y="1761"/>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7" name="Line 2099"/>
            <p:cNvSpPr>
              <a:spLocks noChangeShapeType="1"/>
            </p:cNvSpPr>
            <p:nvPr/>
          </p:nvSpPr>
          <p:spPr bwMode="auto">
            <a:xfrm flipH="1" flipV="1">
              <a:off x="1551" y="1755"/>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8" name="Line 2100"/>
            <p:cNvSpPr>
              <a:spLocks noChangeShapeType="1"/>
            </p:cNvSpPr>
            <p:nvPr/>
          </p:nvSpPr>
          <p:spPr bwMode="auto">
            <a:xfrm flipH="1" flipV="1">
              <a:off x="1546" y="1750"/>
              <a:ext cx="5"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9" name="Line 2101"/>
            <p:cNvSpPr>
              <a:spLocks noChangeShapeType="1"/>
            </p:cNvSpPr>
            <p:nvPr/>
          </p:nvSpPr>
          <p:spPr bwMode="auto">
            <a:xfrm flipH="1" flipV="1">
              <a:off x="1540" y="1745"/>
              <a:ext cx="6"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0" name="Line 2102"/>
            <p:cNvSpPr>
              <a:spLocks noChangeShapeType="1"/>
            </p:cNvSpPr>
            <p:nvPr/>
          </p:nvSpPr>
          <p:spPr bwMode="auto">
            <a:xfrm flipH="1" flipV="1">
              <a:off x="1535" y="1741"/>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1" name="Line 2103"/>
            <p:cNvSpPr>
              <a:spLocks noChangeShapeType="1"/>
            </p:cNvSpPr>
            <p:nvPr/>
          </p:nvSpPr>
          <p:spPr bwMode="auto">
            <a:xfrm flipH="1" flipV="1">
              <a:off x="1530" y="1737"/>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2" name="Line 2104"/>
            <p:cNvSpPr>
              <a:spLocks noChangeShapeType="1"/>
            </p:cNvSpPr>
            <p:nvPr/>
          </p:nvSpPr>
          <p:spPr bwMode="auto">
            <a:xfrm flipH="1" flipV="1">
              <a:off x="1526" y="1733"/>
              <a:ext cx="4"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3" name="Line 2105"/>
            <p:cNvSpPr>
              <a:spLocks noChangeShapeType="1"/>
            </p:cNvSpPr>
            <p:nvPr/>
          </p:nvSpPr>
          <p:spPr bwMode="auto">
            <a:xfrm flipH="1" flipV="1">
              <a:off x="1522" y="1729"/>
              <a:ext cx="4"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4" name="Line 2106"/>
            <p:cNvSpPr>
              <a:spLocks noChangeShapeType="1"/>
            </p:cNvSpPr>
            <p:nvPr/>
          </p:nvSpPr>
          <p:spPr bwMode="auto">
            <a:xfrm flipH="1" flipV="1">
              <a:off x="1520" y="1728"/>
              <a:ext cx="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5" name="Line 2107"/>
            <p:cNvSpPr>
              <a:spLocks noChangeShapeType="1"/>
            </p:cNvSpPr>
            <p:nvPr/>
          </p:nvSpPr>
          <p:spPr bwMode="auto">
            <a:xfrm flipH="1" flipV="1">
              <a:off x="1518" y="1726"/>
              <a:ext cx="2" cy="2"/>
            </a:xfrm>
            <a:prstGeom prst="line">
              <a:avLst/>
            </a:prstGeom>
            <a:grpFill/>
            <a:ln w="3175">
              <a:solidFill>
                <a:srgbClr val="92D050">
                  <a:alpha val="50000"/>
                </a:srgbClr>
              </a:solidFill>
              <a:prstDash val="solid"/>
              <a:miter lim="800000"/>
              <a:headEnd/>
              <a:tailEnd/>
            </a:ln>
            <a:extLst/>
          </p:spPr>
          <p:txBody>
            <a:bodyPr/>
            <a:lstStyle/>
            <a:p>
              <a:endParaRPr lang="it-IT"/>
            </a:p>
          </p:txBody>
        </p:sp>
      </p:grpSp>
      <p:grpSp>
        <p:nvGrpSpPr>
          <p:cNvPr id="2106" name="Group 2108"/>
          <p:cNvGrpSpPr>
            <a:grpSpLocks/>
          </p:cNvGrpSpPr>
          <p:nvPr/>
        </p:nvGrpSpPr>
        <p:grpSpPr bwMode="auto">
          <a:xfrm>
            <a:off x="4683125" y="2707417"/>
            <a:ext cx="1817688" cy="566738"/>
            <a:chOff x="3094" y="1726"/>
            <a:chExt cx="1145" cy="357"/>
          </a:xfrm>
        </p:grpSpPr>
        <p:grpSp>
          <p:nvGrpSpPr>
            <p:cNvPr id="2107" name="Group 2109"/>
            <p:cNvGrpSpPr>
              <a:grpSpLocks/>
            </p:cNvGrpSpPr>
            <p:nvPr/>
          </p:nvGrpSpPr>
          <p:grpSpPr bwMode="auto">
            <a:xfrm>
              <a:off x="3094" y="1726"/>
              <a:ext cx="1145" cy="357"/>
              <a:chOff x="3094" y="1726"/>
              <a:chExt cx="1145" cy="357"/>
            </a:xfrm>
          </p:grpSpPr>
          <p:sp>
            <p:nvSpPr>
              <p:cNvPr id="2212" name="Freeform 2110"/>
              <p:cNvSpPr>
                <a:spLocks/>
              </p:cNvSpPr>
              <p:nvPr/>
            </p:nvSpPr>
            <p:spPr bwMode="auto">
              <a:xfrm>
                <a:off x="3094" y="1761"/>
                <a:ext cx="5" cy="7"/>
              </a:xfrm>
              <a:custGeom>
                <a:avLst/>
                <a:gdLst>
                  <a:gd name="T0" fmla="*/ 0 w 5"/>
                  <a:gd name="T1" fmla="*/ 0 h 7"/>
                  <a:gd name="T2" fmla="*/ 2 w 5"/>
                  <a:gd name="T3" fmla="*/ 1 h 7"/>
                  <a:gd name="T4" fmla="*/ 5 w 5"/>
                  <a:gd name="T5" fmla="*/ 7 h 7"/>
                  <a:gd name="T6" fmla="*/ 4 w 5"/>
                  <a:gd name="T7" fmla="*/ 5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2" y="1"/>
                    </a:lnTo>
                    <a:lnTo>
                      <a:pt x="5" y="7"/>
                    </a:lnTo>
                    <a:lnTo>
                      <a:pt x="4" y="5"/>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3" name="Line 2111"/>
              <p:cNvSpPr>
                <a:spLocks noChangeShapeType="1"/>
              </p:cNvSpPr>
              <p:nvPr/>
            </p:nvSpPr>
            <p:spPr bwMode="auto">
              <a:xfrm>
                <a:off x="3094" y="1761"/>
                <a:ext cx="4" cy="5"/>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4" name="Freeform 2112"/>
              <p:cNvSpPr>
                <a:spLocks/>
              </p:cNvSpPr>
              <p:nvPr/>
            </p:nvSpPr>
            <p:spPr bwMode="auto">
              <a:xfrm>
                <a:off x="3096" y="1762"/>
                <a:ext cx="5" cy="7"/>
              </a:xfrm>
              <a:custGeom>
                <a:avLst/>
                <a:gdLst>
                  <a:gd name="T0" fmla="*/ 0 w 5"/>
                  <a:gd name="T1" fmla="*/ 0 h 7"/>
                  <a:gd name="T2" fmla="*/ 1 w 5"/>
                  <a:gd name="T3" fmla="*/ 1 h 7"/>
                  <a:gd name="T4" fmla="*/ 5 w 5"/>
                  <a:gd name="T5" fmla="*/ 7 h 7"/>
                  <a:gd name="T6" fmla="*/ 3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1" y="1"/>
                    </a:lnTo>
                    <a:lnTo>
                      <a:pt x="5" y="7"/>
                    </a:lnTo>
                    <a:lnTo>
                      <a:pt x="3" y="6"/>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5" name="Line 2113"/>
              <p:cNvSpPr>
                <a:spLocks noChangeShapeType="1"/>
              </p:cNvSpPr>
              <p:nvPr/>
            </p:nvSpPr>
            <p:spPr bwMode="auto">
              <a:xfrm>
                <a:off x="3096" y="1762"/>
                <a:ext cx="3" cy="6"/>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6" name="Freeform 2114"/>
              <p:cNvSpPr>
                <a:spLocks/>
              </p:cNvSpPr>
              <p:nvPr/>
            </p:nvSpPr>
            <p:spPr bwMode="auto">
              <a:xfrm>
                <a:off x="3097" y="1763"/>
                <a:ext cx="8" cy="9"/>
              </a:xfrm>
              <a:custGeom>
                <a:avLst/>
                <a:gdLst>
                  <a:gd name="T0" fmla="*/ 0 w 8"/>
                  <a:gd name="T1" fmla="*/ 0 h 9"/>
                  <a:gd name="T2" fmla="*/ 4 w 8"/>
                  <a:gd name="T3" fmla="*/ 4 h 9"/>
                  <a:gd name="T4" fmla="*/ 8 w 8"/>
                  <a:gd name="T5" fmla="*/ 9 h 9"/>
                  <a:gd name="T6" fmla="*/ 4 w 8"/>
                  <a:gd name="T7" fmla="*/ 6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4"/>
                    </a:lnTo>
                    <a:lnTo>
                      <a:pt x="8" y="9"/>
                    </a:lnTo>
                    <a:lnTo>
                      <a:pt x="4" y="6"/>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7" name="Line 2115"/>
              <p:cNvSpPr>
                <a:spLocks noChangeShapeType="1"/>
              </p:cNvSpPr>
              <p:nvPr/>
            </p:nvSpPr>
            <p:spPr bwMode="auto">
              <a:xfrm>
                <a:off x="3097" y="1763"/>
                <a:ext cx="4" cy="6"/>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8" name="Freeform 2116"/>
              <p:cNvSpPr>
                <a:spLocks/>
              </p:cNvSpPr>
              <p:nvPr/>
            </p:nvSpPr>
            <p:spPr bwMode="auto">
              <a:xfrm>
                <a:off x="3101" y="1767"/>
                <a:ext cx="8" cy="9"/>
              </a:xfrm>
              <a:custGeom>
                <a:avLst/>
                <a:gdLst>
                  <a:gd name="T0" fmla="*/ 0 w 8"/>
                  <a:gd name="T1" fmla="*/ 0 h 9"/>
                  <a:gd name="T2" fmla="*/ 4 w 8"/>
                  <a:gd name="T3" fmla="*/ 3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3"/>
                    </a:lnTo>
                    <a:lnTo>
                      <a:pt x="8" y="9"/>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9" name="Line 2117"/>
              <p:cNvSpPr>
                <a:spLocks noChangeShapeType="1"/>
              </p:cNvSpPr>
              <p:nvPr/>
            </p:nvSpPr>
            <p:spPr bwMode="auto">
              <a:xfrm>
                <a:off x="3101" y="1767"/>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0" name="Freeform 2118"/>
              <p:cNvSpPr>
                <a:spLocks/>
              </p:cNvSpPr>
              <p:nvPr/>
            </p:nvSpPr>
            <p:spPr bwMode="auto">
              <a:xfrm>
                <a:off x="3105" y="1770"/>
                <a:ext cx="9" cy="10"/>
              </a:xfrm>
              <a:custGeom>
                <a:avLst/>
                <a:gdLst>
                  <a:gd name="T0" fmla="*/ 0 w 9"/>
                  <a:gd name="T1" fmla="*/ 0 h 10"/>
                  <a:gd name="T2" fmla="*/ 5 w 9"/>
                  <a:gd name="T3" fmla="*/ 4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1" name="Line 2119"/>
              <p:cNvSpPr>
                <a:spLocks noChangeShapeType="1"/>
              </p:cNvSpPr>
              <p:nvPr/>
            </p:nvSpPr>
            <p:spPr bwMode="auto">
              <a:xfrm>
                <a:off x="3105" y="1770"/>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2" name="Freeform 2120"/>
              <p:cNvSpPr>
                <a:spLocks/>
              </p:cNvSpPr>
              <p:nvPr/>
            </p:nvSpPr>
            <p:spPr bwMode="auto">
              <a:xfrm>
                <a:off x="3110" y="1774"/>
                <a:ext cx="9" cy="10"/>
              </a:xfrm>
              <a:custGeom>
                <a:avLst/>
                <a:gdLst>
                  <a:gd name="T0" fmla="*/ 0 w 9"/>
                  <a:gd name="T1" fmla="*/ 0 h 10"/>
                  <a:gd name="T2" fmla="*/ 5 w 9"/>
                  <a:gd name="T3" fmla="*/ 5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3" name="Line 2121"/>
              <p:cNvSpPr>
                <a:spLocks noChangeShapeType="1"/>
              </p:cNvSpPr>
              <p:nvPr/>
            </p:nvSpPr>
            <p:spPr bwMode="auto">
              <a:xfrm>
                <a:off x="3110" y="1774"/>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4" name="Freeform 2122"/>
              <p:cNvSpPr>
                <a:spLocks/>
              </p:cNvSpPr>
              <p:nvPr/>
            </p:nvSpPr>
            <p:spPr bwMode="auto">
              <a:xfrm>
                <a:off x="3115" y="1779"/>
                <a:ext cx="9" cy="10"/>
              </a:xfrm>
              <a:custGeom>
                <a:avLst/>
                <a:gdLst>
                  <a:gd name="T0" fmla="*/ 0 w 9"/>
                  <a:gd name="T1" fmla="*/ 0 h 10"/>
                  <a:gd name="T2" fmla="*/ 5 w 9"/>
                  <a:gd name="T3" fmla="*/ 5 h 10"/>
                  <a:gd name="T4" fmla="*/ 9 w 9"/>
                  <a:gd name="T5" fmla="*/ 10 h 10"/>
                  <a:gd name="T6" fmla="*/ 4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5" name="Line 2123"/>
              <p:cNvSpPr>
                <a:spLocks noChangeShapeType="1"/>
              </p:cNvSpPr>
              <p:nvPr/>
            </p:nvSpPr>
            <p:spPr bwMode="auto">
              <a:xfrm>
                <a:off x="3115" y="1779"/>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6" name="Freeform 2124"/>
              <p:cNvSpPr>
                <a:spLocks/>
              </p:cNvSpPr>
              <p:nvPr/>
            </p:nvSpPr>
            <p:spPr bwMode="auto">
              <a:xfrm>
                <a:off x="3120" y="1784"/>
                <a:ext cx="9" cy="10"/>
              </a:xfrm>
              <a:custGeom>
                <a:avLst/>
                <a:gdLst>
                  <a:gd name="T0" fmla="*/ 0 w 9"/>
                  <a:gd name="T1" fmla="*/ 0 h 10"/>
                  <a:gd name="T2" fmla="*/ 6 w 9"/>
                  <a:gd name="T3" fmla="*/ 5 h 10"/>
                  <a:gd name="T4" fmla="*/ 9 w 9"/>
                  <a:gd name="T5" fmla="*/ 10 h 10"/>
                  <a:gd name="T6" fmla="*/ 4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6" y="5"/>
                    </a:lnTo>
                    <a:lnTo>
                      <a:pt x="9" y="10"/>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7" name="Line 2125"/>
              <p:cNvSpPr>
                <a:spLocks noChangeShapeType="1"/>
              </p:cNvSpPr>
              <p:nvPr/>
            </p:nvSpPr>
            <p:spPr bwMode="auto">
              <a:xfrm>
                <a:off x="3120" y="1784"/>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8" name="Freeform 2126"/>
              <p:cNvSpPr>
                <a:spLocks/>
              </p:cNvSpPr>
              <p:nvPr/>
            </p:nvSpPr>
            <p:spPr bwMode="auto">
              <a:xfrm>
                <a:off x="3126" y="1789"/>
                <a:ext cx="9" cy="11"/>
              </a:xfrm>
              <a:custGeom>
                <a:avLst/>
                <a:gdLst>
                  <a:gd name="T0" fmla="*/ 0 w 9"/>
                  <a:gd name="T1" fmla="*/ 0 h 11"/>
                  <a:gd name="T2" fmla="*/ 5 w 9"/>
                  <a:gd name="T3" fmla="*/ 5 h 11"/>
                  <a:gd name="T4" fmla="*/ 9 w 9"/>
                  <a:gd name="T5" fmla="*/ 11 h 11"/>
                  <a:gd name="T6" fmla="*/ 3 w 9"/>
                  <a:gd name="T7" fmla="*/ 5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3"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9" name="Line 2127"/>
              <p:cNvSpPr>
                <a:spLocks noChangeShapeType="1"/>
              </p:cNvSpPr>
              <p:nvPr/>
            </p:nvSpPr>
            <p:spPr bwMode="auto">
              <a:xfrm>
                <a:off x="3126" y="1789"/>
                <a:ext cx="3"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0" name="Freeform 2128"/>
              <p:cNvSpPr>
                <a:spLocks/>
              </p:cNvSpPr>
              <p:nvPr/>
            </p:nvSpPr>
            <p:spPr bwMode="auto">
              <a:xfrm>
                <a:off x="3131" y="1794"/>
                <a:ext cx="10" cy="12"/>
              </a:xfrm>
              <a:custGeom>
                <a:avLst/>
                <a:gdLst>
                  <a:gd name="T0" fmla="*/ 0 w 10"/>
                  <a:gd name="T1" fmla="*/ 0 h 12"/>
                  <a:gd name="T2" fmla="*/ 7 w 10"/>
                  <a:gd name="T3" fmla="*/ 6 h 12"/>
                  <a:gd name="T4" fmla="*/ 10 w 10"/>
                  <a:gd name="T5" fmla="*/ 12 h 12"/>
                  <a:gd name="T6" fmla="*/ 4 w 10"/>
                  <a:gd name="T7" fmla="*/ 6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7" y="6"/>
                    </a:lnTo>
                    <a:lnTo>
                      <a:pt x="10" y="12"/>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1" name="Line 2129"/>
              <p:cNvSpPr>
                <a:spLocks noChangeShapeType="1"/>
              </p:cNvSpPr>
              <p:nvPr/>
            </p:nvSpPr>
            <p:spPr bwMode="auto">
              <a:xfrm>
                <a:off x="3131" y="1794"/>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2" name="Freeform 2130"/>
              <p:cNvSpPr>
                <a:spLocks/>
              </p:cNvSpPr>
              <p:nvPr/>
            </p:nvSpPr>
            <p:spPr bwMode="auto">
              <a:xfrm>
                <a:off x="3138" y="1800"/>
                <a:ext cx="10" cy="12"/>
              </a:xfrm>
              <a:custGeom>
                <a:avLst/>
                <a:gdLst>
                  <a:gd name="T0" fmla="*/ 0 w 10"/>
                  <a:gd name="T1" fmla="*/ 0 h 12"/>
                  <a:gd name="T2" fmla="*/ 6 w 10"/>
                  <a:gd name="T3" fmla="*/ 6 h 12"/>
                  <a:gd name="T4" fmla="*/ 10 w 10"/>
                  <a:gd name="T5" fmla="*/ 12 h 12"/>
                  <a:gd name="T6" fmla="*/ 3 w 10"/>
                  <a:gd name="T7" fmla="*/ 6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6" y="6"/>
                    </a:lnTo>
                    <a:lnTo>
                      <a:pt x="10" y="12"/>
                    </a:lnTo>
                    <a:lnTo>
                      <a:pt x="3"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3" name="Line 2131"/>
              <p:cNvSpPr>
                <a:spLocks noChangeShapeType="1"/>
              </p:cNvSpPr>
              <p:nvPr/>
            </p:nvSpPr>
            <p:spPr bwMode="auto">
              <a:xfrm>
                <a:off x="3138" y="1800"/>
                <a:ext cx="3"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4" name="Freeform 2132"/>
              <p:cNvSpPr>
                <a:spLocks/>
              </p:cNvSpPr>
              <p:nvPr/>
            </p:nvSpPr>
            <p:spPr bwMode="auto">
              <a:xfrm>
                <a:off x="3144" y="1806"/>
                <a:ext cx="10" cy="12"/>
              </a:xfrm>
              <a:custGeom>
                <a:avLst/>
                <a:gdLst>
                  <a:gd name="T0" fmla="*/ 0 w 10"/>
                  <a:gd name="T1" fmla="*/ 0 h 12"/>
                  <a:gd name="T2" fmla="*/ 7 w 10"/>
                  <a:gd name="T3" fmla="*/ 6 h 12"/>
                  <a:gd name="T4" fmla="*/ 10 w 10"/>
                  <a:gd name="T5" fmla="*/ 12 h 12"/>
                  <a:gd name="T6" fmla="*/ 4 w 10"/>
                  <a:gd name="T7" fmla="*/ 6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7" y="6"/>
                    </a:lnTo>
                    <a:lnTo>
                      <a:pt x="10" y="12"/>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5" name="Line 2133"/>
              <p:cNvSpPr>
                <a:spLocks noChangeShapeType="1"/>
              </p:cNvSpPr>
              <p:nvPr/>
            </p:nvSpPr>
            <p:spPr bwMode="auto">
              <a:xfrm>
                <a:off x="3144" y="1806"/>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6" name="Freeform 2134"/>
              <p:cNvSpPr>
                <a:spLocks/>
              </p:cNvSpPr>
              <p:nvPr/>
            </p:nvSpPr>
            <p:spPr bwMode="auto">
              <a:xfrm>
                <a:off x="3151" y="1812"/>
                <a:ext cx="11" cy="12"/>
              </a:xfrm>
              <a:custGeom>
                <a:avLst/>
                <a:gdLst>
                  <a:gd name="T0" fmla="*/ 0 w 11"/>
                  <a:gd name="T1" fmla="*/ 0 h 12"/>
                  <a:gd name="T2" fmla="*/ 7 w 11"/>
                  <a:gd name="T3" fmla="*/ 7 h 12"/>
                  <a:gd name="T4" fmla="*/ 11 w 11"/>
                  <a:gd name="T5" fmla="*/ 12 h 12"/>
                  <a:gd name="T6" fmla="*/ 3 w 11"/>
                  <a:gd name="T7" fmla="*/ 6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3"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7" name="Line 2135"/>
              <p:cNvSpPr>
                <a:spLocks noChangeShapeType="1"/>
              </p:cNvSpPr>
              <p:nvPr/>
            </p:nvSpPr>
            <p:spPr bwMode="auto">
              <a:xfrm>
                <a:off x="3151" y="1812"/>
                <a:ext cx="3"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8" name="Freeform 2136"/>
              <p:cNvSpPr>
                <a:spLocks/>
              </p:cNvSpPr>
              <p:nvPr/>
            </p:nvSpPr>
            <p:spPr bwMode="auto">
              <a:xfrm>
                <a:off x="3158" y="1819"/>
                <a:ext cx="11" cy="12"/>
              </a:xfrm>
              <a:custGeom>
                <a:avLst/>
                <a:gdLst>
                  <a:gd name="T0" fmla="*/ 0 w 11"/>
                  <a:gd name="T1" fmla="*/ 0 h 12"/>
                  <a:gd name="T2" fmla="*/ 7 w 11"/>
                  <a:gd name="T3" fmla="*/ 6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6"/>
                    </a:lnTo>
                    <a:lnTo>
                      <a:pt x="11" y="12"/>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9" name="Line 2137"/>
              <p:cNvSpPr>
                <a:spLocks noChangeShapeType="1"/>
              </p:cNvSpPr>
              <p:nvPr/>
            </p:nvSpPr>
            <p:spPr bwMode="auto">
              <a:xfrm>
                <a:off x="3158" y="1819"/>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0" name="Freeform 2138"/>
              <p:cNvSpPr>
                <a:spLocks/>
              </p:cNvSpPr>
              <p:nvPr/>
            </p:nvSpPr>
            <p:spPr bwMode="auto">
              <a:xfrm>
                <a:off x="3165" y="1825"/>
                <a:ext cx="11" cy="13"/>
              </a:xfrm>
              <a:custGeom>
                <a:avLst/>
                <a:gdLst>
                  <a:gd name="T0" fmla="*/ 0 w 11"/>
                  <a:gd name="T1" fmla="*/ 0 h 13"/>
                  <a:gd name="T2" fmla="*/ 7 w 11"/>
                  <a:gd name="T3" fmla="*/ 7 h 13"/>
                  <a:gd name="T4" fmla="*/ 11 w 11"/>
                  <a:gd name="T5" fmla="*/ 13 h 13"/>
                  <a:gd name="T6" fmla="*/ 4 w 11"/>
                  <a:gd name="T7" fmla="*/ 6 h 13"/>
                  <a:gd name="T8" fmla="*/ 0 w 11"/>
                  <a:gd name="T9" fmla="*/ 0 h 13"/>
                </a:gdLst>
                <a:ahLst/>
                <a:cxnLst>
                  <a:cxn ang="0">
                    <a:pos x="T0" y="T1"/>
                  </a:cxn>
                  <a:cxn ang="0">
                    <a:pos x="T2" y="T3"/>
                  </a:cxn>
                  <a:cxn ang="0">
                    <a:pos x="T4" y="T5"/>
                  </a:cxn>
                  <a:cxn ang="0">
                    <a:pos x="T6" y="T7"/>
                  </a:cxn>
                  <a:cxn ang="0">
                    <a:pos x="T8" y="T9"/>
                  </a:cxn>
                </a:cxnLst>
                <a:rect l="0" t="0" r="r" b="b"/>
                <a:pathLst>
                  <a:path w="11" h="13">
                    <a:moveTo>
                      <a:pt x="0" y="0"/>
                    </a:moveTo>
                    <a:lnTo>
                      <a:pt x="7" y="7"/>
                    </a:lnTo>
                    <a:lnTo>
                      <a:pt x="11" y="13"/>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1" name="Line 2139"/>
              <p:cNvSpPr>
                <a:spLocks noChangeShapeType="1"/>
              </p:cNvSpPr>
              <p:nvPr/>
            </p:nvSpPr>
            <p:spPr bwMode="auto">
              <a:xfrm>
                <a:off x="3165" y="1825"/>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2" name="Freeform 2140"/>
              <p:cNvSpPr>
                <a:spLocks/>
              </p:cNvSpPr>
              <p:nvPr/>
            </p:nvSpPr>
            <p:spPr bwMode="auto">
              <a:xfrm>
                <a:off x="3172" y="1832"/>
                <a:ext cx="19" cy="19"/>
              </a:xfrm>
              <a:custGeom>
                <a:avLst/>
                <a:gdLst>
                  <a:gd name="T0" fmla="*/ 0 w 19"/>
                  <a:gd name="T1" fmla="*/ 0 h 19"/>
                  <a:gd name="T2" fmla="*/ 16 w 19"/>
                  <a:gd name="T3" fmla="*/ 14 h 19"/>
                  <a:gd name="T4" fmla="*/ 19 w 19"/>
                  <a:gd name="T5" fmla="*/ 19 h 19"/>
                  <a:gd name="T6" fmla="*/ 4 w 19"/>
                  <a:gd name="T7" fmla="*/ 6 h 19"/>
                  <a:gd name="T8" fmla="*/ 0 w 19"/>
                  <a:gd name="T9" fmla="*/ 0 h 19"/>
                </a:gdLst>
                <a:ahLst/>
                <a:cxnLst>
                  <a:cxn ang="0">
                    <a:pos x="T0" y="T1"/>
                  </a:cxn>
                  <a:cxn ang="0">
                    <a:pos x="T2" y="T3"/>
                  </a:cxn>
                  <a:cxn ang="0">
                    <a:pos x="T4" y="T5"/>
                  </a:cxn>
                  <a:cxn ang="0">
                    <a:pos x="T6" y="T7"/>
                  </a:cxn>
                  <a:cxn ang="0">
                    <a:pos x="T8" y="T9"/>
                  </a:cxn>
                </a:cxnLst>
                <a:rect l="0" t="0" r="r" b="b"/>
                <a:pathLst>
                  <a:path w="19" h="19">
                    <a:moveTo>
                      <a:pt x="0" y="0"/>
                    </a:moveTo>
                    <a:lnTo>
                      <a:pt x="16" y="14"/>
                    </a:lnTo>
                    <a:lnTo>
                      <a:pt x="19" y="19"/>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3" name="Line 2141"/>
              <p:cNvSpPr>
                <a:spLocks noChangeShapeType="1"/>
              </p:cNvSpPr>
              <p:nvPr/>
            </p:nvSpPr>
            <p:spPr bwMode="auto">
              <a:xfrm>
                <a:off x="3172" y="1832"/>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4" name="Freeform 2142"/>
              <p:cNvSpPr>
                <a:spLocks/>
              </p:cNvSpPr>
              <p:nvPr/>
            </p:nvSpPr>
            <p:spPr bwMode="auto">
              <a:xfrm>
                <a:off x="3188" y="1846"/>
                <a:ext cx="20" cy="19"/>
              </a:xfrm>
              <a:custGeom>
                <a:avLst/>
                <a:gdLst>
                  <a:gd name="T0" fmla="*/ 0 w 20"/>
                  <a:gd name="T1" fmla="*/ 0 h 19"/>
                  <a:gd name="T2" fmla="*/ 16 w 20"/>
                  <a:gd name="T3" fmla="*/ 14 h 19"/>
                  <a:gd name="T4" fmla="*/ 20 w 20"/>
                  <a:gd name="T5" fmla="*/ 19 h 19"/>
                  <a:gd name="T6" fmla="*/ 3 w 20"/>
                  <a:gd name="T7" fmla="*/ 5 h 19"/>
                  <a:gd name="T8" fmla="*/ 0 w 20"/>
                  <a:gd name="T9" fmla="*/ 0 h 19"/>
                </a:gdLst>
                <a:ahLst/>
                <a:cxnLst>
                  <a:cxn ang="0">
                    <a:pos x="T0" y="T1"/>
                  </a:cxn>
                  <a:cxn ang="0">
                    <a:pos x="T2" y="T3"/>
                  </a:cxn>
                  <a:cxn ang="0">
                    <a:pos x="T4" y="T5"/>
                  </a:cxn>
                  <a:cxn ang="0">
                    <a:pos x="T6" y="T7"/>
                  </a:cxn>
                  <a:cxn ang="0">
                    <a:pos x="T8" y="T9"/>
                  </a:cxn>
                </a:cxnLst>
                <a:rect l="0" t="0" r="r" b="b"/>
                <a:pathLst>
                  <a:path w="20" h="19">
                    <a:moveTo>
                      <a:pt x="0" y="0"/>
                    </a:moveTo>
                    <a:lnTo>
                      <a:pt x="16" y="14"/>
                    </a:lnTo>
                    <a:lnTo>
                      <a:pt x="20" y="19"/>
                    </a:lnTo>
                    <a:lnTo>
                      <a:pt x="3"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5" name="Line 2143"/>
              <p:cNvSpPr>
                <a:spLocks noChangeShapeType="1"/>
              </p:cNvSpPr>
              <p:nvPr/>
            </p:nvSpPr>
            <p:spPr bwMode="auto">
              <a:xfrm>
                <a:off x="3188" y="1846"/>
                <a:ext cx="3"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6" name="Freeform 2144"/>
              <p:cNvSpPr>
                <a:spLocks/>
              </p:cNvSpPr>
              <p:nvPr/>
            </p:nvSpPr>
            <p:spPr bwMode="auto">
              <a:xfrm>
                <a:off x="3204" y="1860"/>
                <a:ext cx="20" cy="20"/>
              </a:xfrm>
              <a:custGeom>
                <a:avLst/>
                <a:gdLst>
                  <a:gd name="T0" fmla="*/ 0 w 20"/>
                  <a:gd name="T1" fmla="*/ 0 h 20"/>
                  <a:gd name="T2" fmla="*/ 17 w 20"/>
                  <a:gd name="T3" fmla="*/ 14 h 20"/>
                  <a:gd name="T4" fmla="*/ 20 w 20"/>
                  <a:gd name="T5" fmla="*/ 20 h 20"/>
                  <a:gd name="T6" fmla="*/ 4 w 20"/>
                  <a:gd name="T7" fmla="*/ 5 h 20"/>
                  <a:gd name="T8" fmla="*/ 0 w 20"/>
                  <a:gd name="T9" fmla="*/ 0 h 20"/>
                </a:gdLst>
                <a:ahLst/>
                <a:cxnLst>
                  <a:cxn ang="0">
                    <a:pos x="T0" y="T1"/>
                  </a:cxn>
                  <a:cxn ang="0">
                    <a:pos x="T2" y="T3"/>
                  </a:cxn>
                  <a:cxn ang="0">
                    <a:pos x="T4" y="T5"/>
                  </a:cxn>
                  <a:cxn ang="0">
                    <a:pos x="T6" y="T7"/>
                  </a:cxn>
                  <a:cxn ang="0">
                    <a:pos x="T8" y="T9"/>
                  </a:cxn>
                </a:cxnLst>
                <a:rect l="0" t="0" r="r" b="b"/>
                <a:pathLst>
                  <a:path w="20" h="20">
                    <a:moveTo>
                      <a:pt x="0" y="0"/>
                    </a:moveTo>
                    <a:lnTo>
                      <a:pt x="17" y="14"/>
                    </a:lnTo>
                    <a:lnTo>
                      <a:pt x="20" y="20"/>
                    </a:lnTo>
                    <a:lnTo>
                      <a:pt x="4" y="5"/>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7" name="Line 2145"/>
              <p:cNvSpPr>
                <a:spLocks noChangeShapeType="1"/>
              </p:cNvSpPr>
              <p:nvPr/>
            </p:nvSpPr>
            <p:spPr bwMode="auto">
              <a:xfrm>
                <a:off x="3204" y="1860"/>
                <a:ext cx="4" cy="5"/>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8" name="Freeform 2146"/>
              <p:cNvSpPr>
                <a:spLocks/>
              </p:cNvSpPr>
              <p:nvPr/>
            </p:nvSpPr>
            <p:spPr bwMode="auto">
              <a:xfrm>
                <a:off x="3221" y="1874"/>
                <a:ext cx="20" cy="20"/>
              </a:xfrm>
              <a:custGeom>
                <a:avLst/>
                <a:gdLst>
                  <a:gd name="T0" fmla="*/ 0 w 20"/>
                  <a:gd name="T1" fmla="*/ 0 h 20"/>
                  <a:gd name="T2" fmla="*/ 17 w 20"/>
                  <a:gd name="T3" fmla="*/ 14 h 20"/>
                  <a:gd name="T4" fmla="*/ 20 w 20"/>
                  <a:gd name="T5" fmla="*/ 20 h 20"/>
                  <a:gd name="T6" fmla="*/ 3 w 20"/>
                  <a:gd name="T7" fmla="*/ 6 h 20"/>
                  <a:gd name="T8" fmla="*/ 0 w 20"/>
                  <a:gd name="T9" fmla="*/ 0 h 20"/>
                </a:gdLst>
                <a:ahLst/>
                <a:cxnLst>
                  <a:cxn ang="0">
                    <a:pos x="T0" y="T1"/>
                  </a:cxn>
                  <a:cxn ang="0">
                    <a:pos x="T2" y="T3"/>
                  </a:cxn>
                  <a:cxn ang="0">
                    <a:pos x="T4" y="T5"/>
                  </a:cxn>
                  <a:cxn ang="0">
                    <a:pos x="T6" y="T7"/>
                  </a:cxn>
                  <a:cxn ang="0">
                    <a:pos x="T8" y="T9"/>
                  </a:cxn>
                </a:cxnLst>
                <a:rect l="0" t="0" r="r" b="b"/>
                <a:pathLst>
                  <a:path w="20" h="20">
                    <a:moveTo>
                      <a:pt x="0" y="0"/>
                    </a:moveTo>
                    <a:lnTo>
                      <a:pt x="17" y="14"/>
                    </a:lnTo>
                    <a:lnTo>
                      <a:pt x="20" y="20"/>
                    </a:lnTo>
                    <a:lnTo>
                      <a:pt x="3" y="6"/>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9" name="Line 2147"/>
              <p:cNvSpPr>
                <a:spLocks noChangeShapeType="1"/>
              </p:cNvSpPr>
              <p:nvPr/>
            </p:nvSpPr>
            <p:spPr bwMode="auto">
              <a:xfrm>
                <a:off x="3221" y="1874"/>
                <a:ext cx="3" cy="6"/>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0" name="Freeform 2148"/>
              <p:cNvSpPr>
                <a:spLocks/>
              </p:cNvSpPr>
              <p:nvPr/>
            </p:nvSpPr>
            <p:spPr bwMode="auto">
              <a:xfrm>
                <a:off x="3238" y="1888"/>
                <a:ext cx="12" cy="12"/>
              </a:xfrm>
              <a:custGeom>
                <a:avLst/>
                <a:gdLst>
                  <a:gd name="T0" fmla="*/ 0 w 12"/>
                  <a:gd name="T1" fmla="*/ 0 h 12"/>
                  <a:gd name="T2" fmla="*/ 8 w 12"/>
                  <a:gd name="T3" fmla="*/ 7 h 12"/>
                  <a:gd name="T4" fmla="*/ 12 w 12"/>
                  <a:gd name="T5" fmla="*/ 12 h 12"/>
                  <a:gd name="T6" fmla="*/ 3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8" y="7"/>
                    </a:lnTo>
                    <a:lnTo>
                      <a:pt x="12" y="12"/>
                    </a:lnTo>
                    <a:lnTo>
                      <a:pt x="3" y="6"/>
                    </a:lnTo>
                    <a:lnTo>
                      <a:pt x="0" y="0"/>
                    </a:lnTo>
                    <a:close/>
                  </a:path>
                </a:pathLst>
              </a:custGeom>
              <a:solidFill>
                <a:srgbClr val="1C72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1" name="Line 2149"/>
              <p:cNvSpPr>
                <a:spLocks noChangeShapeType="1"/>
              </p:cNvSpPr>
              <p:nvPr/>
            </p:nvSpPr>
            <p:spPr bwMode="auto">
              <a:xfrm>
                <a:off x="3238" y="1888"/>
                <a:ext cx="3" cy="6"/>
              </a:xfrm>
              <a:prstGeom prst="line">
                <a:avLst/>
              </a:prstGeom>
              <a:noFill/>
              <a:ln w="0">
                <a:solidFill>
                  <a:srgbClr val="1C72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2" name="Freeform 2150"/>
              <p:cNvSpPr>
                <a:spLocks/>
              </p:cNvSpPr>
              <p:nvPr/>
            </p:nvSpPr>
            <p:spPr bwMode="auto">
              <a:xfrm>
                <a:off x="3246" y="1895"/>
                <a:ext cx="13" cy="12"/>
              </a:xfrm>
              <a:custGeom>
                <a:avLst/>
                <a:gdLst>
                  <a:gd name="T0" fmla="*/ 0 w 13"/>
                  <a:gd name="T1" fmla="*/ 0 h 12"/>
                  <a:gd name="T2" fmla="*/ 9 w 13"/>
                  <a:gd name="T3" fmla="*/ 7 h 12"/>
                  <a:gd name="T4" fmla="*/ 13 w 13"/>
                  <a:gd name="T5" fmla="*/ 12 h 12"/>
                  <a:gd name="T6" fmla="*/ 4 w 13"/>
                  <a:gd name="T7" fmla="*/ 5 h 12"/>
                  <a:gd name="T8" fmla="*/ 0 w 13"/>
                  <a:gd name="T9" fmla="*/ 0 h 12"/>
                </a:gdLst>
                <a:ahLst/>
                <a:cxnLst>
                  <a:cxn ang="0">
                    <a:pos x="T0" y="T1"/>
                  </a:cxn>
                  <a:cxn ang="0">
                    <a:pos x="T2" y="T3"/>
                  </a:cxn>
                  <a:cxn ang="0">
                    <a:pos x="T4" y="T5"/>
                  </a:cxn>
                  <a:cxn ang="0">
                    <a:pos x="T6" y="T7"/>
                  </a:cxn>
                  <a:cxn ang="0">
                    <a:pos x="T8" y="T9"/>
                  </a:cxn>
                </a:cxnLst>
                <a:rect l="0" t="0" r="r" b="b"/>
                <a:pathLst>
                  <a:path w="13" h="12">
                    <a:moveTo>
                      <a:pt x="0" y="0"/>
                    </a:moveTo>
                    <a:lnTo>
                      <a:pt x="9" y="7"/>
                    </a:lnTo>
                    <a:lnTo>
                      <a:pt x="13" y="12"/>
                    </a:lnTo>
                    <a:lnTo>
                      <a:pt x="4" y="5"/>
                    </a:lnTo>
                    <a:lnTo>
                      <a:pt x="0" y="0"/>
                    </a:lnTo>
                    <a:close/>
                  </a:path>
                </a:pathLst>
              </a:custGeom>
              <a:solidFill>
                <a:srgbClr val="1C72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3" name="Line 2151"/>
              <p:cNvSpPr>
                <a:spLocks noChangeShapeType="1"/>
              </p:cNvSpPr>
              <p:nvPr/>
            </p:nvSpPr>
            <p:spPr bwMode="auto">
              <a:xfrm>
                <a:off x="3246" y="1895"/>
                <a:ext cx="4" cy="5"/>
              </a:xfrm>
              <a:prstGeom prst="line">
                <a:avLst/>
              </a:prstGeom>
              <a:noFill/>
              <a:ln w="0">
                <a:solidFill>
                  <a:srgbClr val="1C72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4" name="Freeform 2152"/>
              <p:cNvSpPr>
                <a:spLocks/>
              </p:cNvSpPr>
              <p:nvPr/>
            </p:nvSpPr>
            <p:spPr bwMode="auto">
              <a:xfrm>
                <a:off x="3255" y="1902"/>
                <a:ext cx="13" cy="12"/>
              </a:xfrm>
              <a:custGeom>
                <a:avLst/>
                <a:gdLst>
                  <a:gd name="T0" fmla="*/ 0 w 13"/>
                  <a:gd name="T1" fmla="*/ 0 h 12"/>
                  <a:gd name="T2" fmla="*/ 9 w 13"/>
                  <a:gd name="T3" fmla="*/ 6 h 12"/>
                  <a:gd name="T4" fmla="*/ 13 w 13"/>
                  <a:gd name="T5" fmla="*/ 12 h 12"/>
                  <a:gd name="T6" fmla="*/ 4 w 13"/>
                  <a:gd name="T7" fmla="*/ 5 h 12"/>
                  <a:gd name="T8" fmla="*/ 0 w 13"/>
                  <a:gd name="T9" fmla="*/ 0 h 12"/>
                </a:gdLst>
                <a:ahLst/>
                <a:cxnLst>
                  <a:cxn ang="0">
                    <a:pos x="T0" y="T1"/>
                  </a:cxn>
                  <a:cxn ang="0">
                    <a:pos x="T2" y="T3"/>
                  </a:cxn>
                  <a:cxn ang="0">
                    <a:pos x="T4" y="T5"/>
                  </a:cxn>
                  <a:cxn ang="0">
                    <a:pos x="T6" y="T7"/>
                  </a:cxn>
                  <a:cxn ang="0">
                    <a:pos x="T8" y="T9"/>
                  </a:cxn>
                </a:cxnLst>
                <a:rect l="0" t="0" r="r" b="b"/>
                <a:pathLst>
                  <a:path w="13" h="12">
                    <a:moveTo>
                      <a:pt x="0" y="0"/>
                    </a:moveTo>
                    <a:lnTo>
                      <a:pt x="9" y="6"/>
                    </a:lnTo>
                    <a:lnTo>
                      <a:pt x="13" y="12"/>
                    </a:lnTo>
                    <a:lnTo>
                      <a:pt x="4" y="5"/>
                    </a:lnTo>
                    <a:lnTo>
                      <a:pt x="0" y="0"/>
                    </a:lnTo>
                    <a:close/>
                  </a:path>
                </a:pathLst>
              </a:custGeom>
              <a:solidFill>
                <a:srgbClr val="1C73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5" name="Line 2153"/>
              <p:cNvSpPr>
                <a:spLocks noChangeShapeType="1"/>
              </p:cNvSpPr>
              <p:nvPr/>
            </p:nvSpPr>
            <p:spPr bwMode="auto">
              <a:xfrm>
                <a:off x="3255" y="1902"/>
                <a:ext cx="4" cy="5"/>
              </a:xfrm>
              <a:prstGeom prst="line">
                <a:avLst/>
              </a:prstGeom>
              <a:noFill/>
              <a:ln w="0">
                <a:solidFill>
                  <a:srgbClr val="1C73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6" name="Freeform 2154"/>
              <p:cNvSpPr>
                <a:spLocks/>
              </p:cNvSpPr>
              <p:nvPr/>
            </p:nvSpPr>
            <p:spPr bwMode="auto">
              <a:xfrm>
                <a:off x="3264" y="1908"/>
                <a:ext cx="12" cy="12"/>
              </a:xfrm>
              <a:custGeom>
                <a:avLst/>
                <a:gdLst>
                  <a:gd name="T0" fmla="*/ 0 w 12"/>
                  <a:gd name="T1" fmla="*/ 0 h 12"/>
                  <a:gd name="T2" fmla="*/ 9 w 12"/>
                  <a:gd name="T3" fmla="*/ 7 h 12"/>
                  <a:gd name="T4" fmla="*/ 12 w 12"/>
                  <a:gd name="T5" fmla="*/ 12 h 12"/>
                  <a:gd name="T6" fmla="*/ 4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7"/>
                    </a:lnTo>
                    <a:lnTo>
                      <a:pt x="12" y="12"/>
                    </a:lnTo>
                    <a:lnTo>
                      <a:pt x="4" y="6"/>
                    </a:lnTo>
                    <a:lnTo>
                      <a:pt x="0" y="0"/>
                    </a:lnTo>
                    <a:close/>
                  </a:path>
                </a:pathLst>
              </a:custGeom>
              <a:solidFill>
                <a:srgbClr val="1C73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7" name="Line 2155"/>
              <p:cNvSpPr>
                <a:spLocks noChangeShapeType="1"/>
              </p:cNvSpPr>
              <p:nvPr/>
            </p:nvSpPr>
            <p:spPr bwMode="auto">
              <a:xfrm>
                <a:off x="3264" y="1908"/>
                <a:ext cx="4" cy="6"/>
              </a:xfrm>
              <a:prstGeom prst="line">
                <a:avLst/>
              </a:prstGeom>
              <a:noFill/>
              <a:ln w="0">
                <a:solidFill>
                  <a:srgbClr val="1C73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8" name="Freeform 2156"/>
              <p:cNvSpPr>
                <a:spLocks/>
              </p:cNvSpPr>
              <p:nvPr/>
            </p:nvSpPr>
            <p:spPr bwMode="auto">
              <a:xfrm>
                <a:off x="3273" y="1915"/>
                <a:ext cx="12" cy="11"/>
              </a:xfrm>
              <a:custGeom>
                <a:avLst/>
                <a:gdLst>
                  <a:gd name="T0" fmla="*/ 0 w 12"/>
                  <a:gd name="T1" fmla="*/ 0 h 11"/>
                  <a:gd name="T2" fmla="*/ 9 w 12"/>
                  <a:gd name="T3" fmla="*/ 6 h 11"/>
                  <a:gd name="T4" fmla="*/ 12 w 12"/>
                  <a:gd name="T5" fmla="*/ 11 h 11"/>
                  <a:gd name="T6" fmla="*/ 3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6"/>
                    </a:lnTo>
                    <a:lnTo>
                      <a:pt x="12" y="11"/>
                    </a:lnTo>
                    <a:lnTo>
                      <a:pt x="3" y="5"/>
                    </a:lnTo>
                    <a:lnTo>
                      <a:pt x="0" y="0"/>
                    </a:lnTo>
                    <a:close/>
                  </a:path>
                </a:pathLst>
              </a:custGeom>
              <a:solidFill>
                <a:srgbClr val="1C73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9" name="Line 2157"/>
              <p:cNvSpPr>
                <a:spLocks noChangeShapeType="1"/>
              </p:cNvSpPr>
              <p:nvPr/>
            </p:nvSpPr>
            <p:spPr bwMode="auto">
              <a:xfrm>
                <a:off x="3273" y="1915"/>
                <a:ext cx="3" cy="5"/>
              </a:xfrm>
              <a:prstGeom prst="line">
                <a:avLst/>
              </a:prstGeom>
              <a:noFill/>
              <a:ln w="0">
                <a:solidFill>
                  <a:srgbClr val="1C73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0" name="Freeform 2158"/>
              <p:cNvSpPr>
                <a:spLocks/>
              </p:cNvSpPr>
              <p:nvPr/>
            </p:nvSpPr>
            <p:spPr bwMode="auto">
              <a:xfrm>
                <a:off x="3282" y="1921"/>
                <a:ext cx="12" cy="11"/>
              </a:xfrm>
              <a:custGeom>
                <a:avLst/>
                <a:gdLst>
                  <a:gd name="T0" fmla="*/ 0 w 12"/>
                  <a:gd name="T1" fmla="*/ 0 h 11"/>
                  <a:gd name="T2" fmla="*/ 9 w 12"/>
                  <a:gd name="T3" fmla="*/ 6 h 11"/>
                  <a:gd name="T4" fmla="*/ 12 w 12"/>
                  <a:gd name="T5" fmla="*/ 11 h 11"/>
                  <a:gd name="T6" fmla="*/ 3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6"/>
                    </a:lnTo>
                    <a:lnTo>
                      <a:pt x="12" y="11"/>
                    </a:lnTo>
                    <a:lnTo>
                      <a:pt x="3" y="5"/>
                    </a:lnTo>
                    <a:lnTo>
                      <a:pt x="0" y="0"/>
                    </a:lnTo>
                    <a:close/>
                  </a:path>
                </a:pathLst>
              </a:custGeom>
              <a:solidFill>
                <a:srgbClr val="1D74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1" name="Line 2159"/>
              <p:cNvSpPr>
                <a:spLocks noChangeShapeType="1"/>
              </p:cNvSpPr>
              <p:nvPr/>
            </p:nvSpPr>
            <p:spPr bwMode="auto">
              <a:xfrm>
                <a:off x="3282" y="1921"/>
                <a:ext cx="3" cy="5"/>
              </a:xfrm>
              <a:prstGeom prst="line">
                <a:avLst/>
              </a:prstGeom>
              <a:noFill/>
              <a:ln w="0">
                <a:solidFill>
                  <a:srgbClr val="1D74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2" name="Freeform 2160"/>
              <p:cNvSpPr>
                <a:spLocks/>
              </p:cNvSpPr>
              <p:nvPr/>
            </p:nvSpPr>
            <p:spPr bwMode="auto">
              <a:xfrm>
                <a:off x="3291" y="1927"/>
                <a:ext cx="12" cy="11"/>
              </a:xfrm>
              <a:custGeom>
                <a:avLst/>
                <a:gdLst>
                  <a:gd name="T0" fmla="*/ 0 w 12"/>
                  <a:gd name="T1" fmla="*/ 0 h 11"/>
                  <a:gd name="T2" fmla="*/ 8 w 12"/>
                  <a:gd name="T3" fmla="*/ 5 h 11"/>
                  <a:gd name="T4" fmla="*/ 12 w 12"/>
                  <a:gd name="T5" fmla="*/ 11 h 11"/>
                  <a:gd name="T6" fmla="*/ 3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8" y="5"/>
                    </a:lnTo>
                    <a:lnTo>
                      <a:pt x="12" y="11"/>
                    </a:lnTo>
                    <a:lnTo>
                      <a:pt x="3" y="5"/>
                    </a:lnTo>
                    <a:lnTo>
                      <a:pt x="0" y="0"/>
                    </a:lnTo>
                    <a:close/>
                  </a:path>
                </a:pathLst>
              </a:custGeom>
              <a:solidFill>
                <a:srgbClr val="1D7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3" name="Line 2161"/>
              <p:cNvSpPr>
                <a:spLocks noChangeShapeType="1"/>
              </p:cNvSpPr>
              <p:nvPr/>
            </p:nvSpPr>
            <p:spPr bwMode="auto">
              <a:xfrm>
                <a:off x="3291" y="1927"/>
                <a:ext cx="3" cy="5"/>
              </a:xfrm>
              <a:prstGeom prst="line">
                <a:avLst/>
              </a:prstGeom>
              <a:noFill/>
              <a:ln w="0">
                <a:solidFill>
                  <a:srgbClr val="1D75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4" name="Freeform 2162"/>
              <p:cNvSpPr>
                <a:spLocks/>
              </p:cNvSpPr>
              <p:nvPr/>
            </p:nvSpPr>
            <p:spPr bwMode="auto">
              <a:xfrm>
                <a:off x="3299" y="1932"/>
                <a:ext cx="13" cy="11"/>
              </a:xfrm>
              <a:custGeom>
                <a:avLst/>
                <a:gdLst>
                  <a:gd name="T0" fmla="*/ 0 w 13"/>
                  <a:gd name="T1" fmla="*/ 0 h 11"/>
                  <a:gd name="T2" fmla="*/ 9 w 13"/>
                  <a:gd name="T3" fmla="*/ 6 h 11"/>
                  <a:gd name="T4" fmla="*/ 13 w 13"/>
                  <a:gd name="T5" fmla="*/ 11 h 11"/>
                  <a:gd name="T6" fmla="*/ 4 w 13"/>
                  <a:gd name="T7" fmla="*/ 6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lnTo>
                      <a:pt x="9" y="6"/>
                    </a:lnTo>
                    <a:lnTo>
                      <a:pt x="13" y="11"/>
                    </a:lnTo>
                    <a:lnTo>
                      <a:pt x="4" y="6"/>
                    </a:lnTo>
                    <a:lnTo>
                      <a:pt x="0" y="0"/>
                    </a:lnTo>
                    <a:close/>
                  </a:path>
                </a:pathLst>
              </a:custGeom>
              <a:solidFill>
                <a:srgbClr val="1D7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5" name="Line 2163"/>
              <p:cNvSpPr>
                <a:spLocks noChangeShapeType="1"/>
              </p:cNvSpPr>
              <p:nvPr/>
            </p:nvSpPr>
            <p:spPr bwMode="auto">
              <a:xfrm>
                <a:off x="3299" y="1932"/>
                <a:ext cx="4" cy="6"/>
              </a:xfrm>
              <a:prstGeom prst="line">
                <a:avLst/>
              </a:prstGeom>
              <a:noFill/>
              <a:ln w="0">
                <a:solidFill>
                  <a:srgbClr val="1D75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6" name="Freeform 2164"/>
              <p:cNvSpPr>
                <a:spLocks/>
              </p:cNvSpPr>
              <p:nvPr/>
            </p:nvSpPr>
            <p:spPr bwMode="auto">
              <a:xfrm>
                <a:off x="3308" y="1938"/>
                <a:ext cx="13" cy="10"/>
              </a:xfrm>
              <a:custGeom>
                <a:avLst/>
                <a:gdLst>
                  <a:gd name="T0" fmla="*/ 0 w 13"/>
                  <a:gd name="T1" fmla="*/ 0 h 10"/>
                  <a:gd name="T2" fmla="*/ 9 w 13"/>
                  <a:gd name="T3" fmla="*/ 4 h 10"/>
                  <a:gd name="T4" fmla="*/ 13 w 13"/>
                  <a:gd name="T5" fmla="*/ 10 h 10"/>
                  <a:gd name="T6" fmla="*/ 4 w 13"/>
                  <a:gd name="T7" fmla="*/ 5 h 10"/>
                  <a:gd name="T8" fmla="*/ 0 w 13"/>
                  <a:gd name="T9" fmla="*/ 0 h 10"/>
                </a:gdLst>
                <a:ahLst/>
                <a:cxnLst>
                  <a:cxn ang="0">
                    <a:pos x="T0" y="T1"/>
                  </a:cxn>
                  <a:cxn ang="0">
                    <a:pos x="T2" y="T3"/>
                  </a:cxn>
                  <a:cxn ang="0">
                    <a:pos x="T4" y="T5"/>
                  </a:cxn>
                  <a:cxn ang="0">
                    <a:pos x="T6" y="T7"/>
                  </a:cxn>
                  <a:cxn ang="0">
                    <a:pos x="T8" y="T9"/>
                  </a:cxn>
                </a:cxnLst>
                <a:rect l="0" t="0" r="r" b="b"/>
                <a:pathLst>
                  <a:path w="13" h="10">
                    <a:moveTo>
                      <a:pt x="0" y="0"/>
                    </a:moveTo>
                    <a:lnTo>
                      <a:pt x="9" y="4"/>
                    </a:lnTo>
                    <a:lnTo>
                      <a:pt x="13" y="10"/>
                    </a:lnTo>
                    <a:lnTo>
                      <a:pt x="4" y="5"/>
                    </a:lnTo>
                    <a:lnTo>
                      <a:pt x="0" y="0"/>
                    </a:lnTo>
                    <a:close/>
                  </a:path>
                </a:pathLst>
              </a:custGeom>
              <a:solidFill>
                <a:srgbClr val="1D76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7" name="Line 2165"/>
              <p:cNvSpPr>
                <a:spLocks noChangeShapeType="1"/>
              </p:cNvSpPr>
              <p:nvPr/>
            </p:nvSpPr>
            <p:spPr bwMode="auto">
              <a:xfrm>
                <a:off x="3308" y="1938"/>
                <a:ext cx="4" cy="5"/>
              </a:xfrm>
              <a:prstGeom prst="line">
                <a:avLst/>
              </a:prstGeom>
              <a:noFill/>
              <a:ln w="0">
                <a:solidFill>
                  <a:srgbClr val="1D76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8" name="Freeform 2166"/>
              <p:cNvSpPr>
                <a:spLocks/>
              </p:cNvSpPr>
              <p:nvPr/>
            </p:nvSpPr>
            <p:spPr bwMode="auto">
              <a:xfrm>
                <a:off x="3317" y="1942"/>
                <a:ext cx="12" cy="11"/>
              </a:xfrm>
              <a:custGeom>
                <a:avLst/>
                <a:gdLst>
                  <a:gd name="T0" fmla="*/ 0 w 12"/>
                  <a:gd name="T1" fmla="*/ 0 h 11"/>
                  <a:gd name="T2" fmla="*/ 9 w 12"/>
                  <a:gd name="T3" fmla="*/ 5 h 11"/>
                  <a:gd name="T4" fmla="*/ 12 w 12"/>
                  <a:gd name="T5" fmla="*/ 11 h 11"/>
                  <a:gd name="T6" fmla="*/ 4 w 12"/>
                  <a:gd name="T7" fmla="*/ 6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5"/>
                    </a:lnTo>
                    <a:lnTo>
                      <a:pt x="12" y="11"/>
                    </a:lnTo>
                    <a:lnTo>
                      <a:pt x="4" y="6"/>
                    </a:lnTo>
                    <a:lnTo>
                      <a:pt x="0" y="0"/>
                    </a:lnTo>
                    <a:close/>
                  </a:path>
                </a:pathLst>
              </a:custGeom>
              <a:solidFill>
                <a:srgbClr val="1D77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9" name="Line 2167"/>
              <p:cNvSpPr>
                <a:spLocks noChangeShapeType="1"/>
              </p:cNvSpPr>
              <p:nvPr/>
            </p:nvSpPr>
            <p:spPr bwMode="auto">
              <a:xfrm>
                <a:off x="3317" y="1942"/>
                <a:ext cx="4" cy="6"/>
              </a:xfrm>
              <a:prstGeom prst="line">
                <a:avLst/>
              </a:prstGeom>
              <a:noFill/>
              <a:ln w="0">
                <a:solidFill>
                  <a:srgbClr val="1D77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0" name="Freeform 2168"/>
              <p:cNvSpPr>
                <a:spLocks/>
              </p:cNvSpPr>
              <p:nvPr/>
            </p:nvSpPr>
            <p:spPr bwMode="auto">
              <a:xfrm>
                <a:off x="3326" y="1947"/>
                <a:ext cx="12" cy="10"/>
              </a:xfrm>
              <a:custGeom>
                <a:avLst/>
                <a:gdLst>
                  <a:gd name="T0" fmla="*/ 0 w 12"/>
                  <a:gd name="T1" fmla="*/ 0 h 10"/>
                  <a:gd name="T2" fmla="*/ 9 w 12"/>
                  <a:gd name="T3" fmla="*/ 4 h 10"/>
                  <a:gd name="T4" fmla="*/ 12 w 12"/>
                  <a:gd name="T5" fmla="*/ 10 h 10"/>
                  <a:gd name="T6" fmla="*/ 3 w 12"/>
                  <a:gd name="T7" fmla="*/ 6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9" y="4"/>
                    </a:lnTo>
                    <a:lnTo>
                      <a:pt x="12" y="10"/>
                    </a:lnTo>
                    <a:lnTo>
                      <a:pt x="3" y="6"/>
                    </a:lnTo>
                    <a:lnTo>
                      <a:pt x="0" y="0"/>
                    </a:lnTo>
                    <a:close/>
                  </a:path>
                </a:pathLst>
              </a:custGeom>
              <a:solidFill>
                <a:srgbClr val="1E78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1" name="Line 2169"/>
              <p:cNvSpPr>
                <a:spLocks noChangeShapeType="1"/>
              </p:cNvSpPr>
              <p:nvPr/>
            </p:nvSpPr>
            <p:spPr bwMode="auto">
              <a:xfrm>
                <a:off x="3326" y="1947"/>
                <a:ext cx="3" cy="6"/>
              </a:xfrm>
              <a:prstGeom prst="line">
                <a:avLst/>
              </a:prstGeom>
              <a:noFill/>
              <a:ln w="0">
                <a:solidFill>
                  <a:srgbClr val="1E78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2" name="Freeform 2170"/>
              <p:cNvSpPr>
                <a:spLocks/>
              </p:cNvSpPr>
              <p:nvPr/>
            </p:nvSpPr>
            <p:spPr bwMode="auto">
              <a:xfrm>
                <a:off x="3335" y="1951"/>
                <a:ext cx="11" cy="10"/>
              </a:xfrm>
              <a:custGeom>
                <a:avLst/>
                <a:gdLst>
                  <a:gd name="T0" fmla="*/ 0 w 11"/>
                  <a:gd name="T1" fmla="*/ 0 h 10"/>
                  <a:gd name="T2" fmla="*/ 8 w 11"/>
                  <a:gd name="T3" fmla="*/ 4 h 10"/>
                  <a:gd name="T4" fmla="*/ 11 w 11"/>
                  <a:gd name="T5" fmla="*/ 10 h 10"/>
                  <a:gd name="T6" fmla="*/ 3 w 11"/>
                  <a:gd name="T7" fmla="*/ 6 h 10"/>
                  <a:gd name="T8" fmla="*/ 0 w 11"/>
                  <a:gd name="T9" fmla="*/ 0 h 10"/>
                </a:gdLst>
                <a:ahLst/>
                <a:cxnLst>
                  <a:cxn ang="0">
                    <a:pos x="T0" y="T1"/>
                  </a:cxn>
                  <a:cxn ang="0">
                    <a:pos x="T2" y="T3"/>
                  </a:cxn>
                  <a:cxn ang="0">
                    <a:pos x="T4" y="T5"/>
                  </a:cxn>
                  <a:cxn ang="0">
                    <a:pos x="T6" y="T7"/>
                  </a:cxn>
                  <a:cxn ang="0">
                    <a:pos x="T8" y="T9"/>
                  </a:cxn>
                </a:cxnLst>
                <a:rect l="0" t="0" r="r" b="b"/>
                <a:pathLst>
                  <a:path w="11" h="10">
                    <a:moveTo>
                      <a:pt x="0" y="0"/>
                    </a:moveTo>
                    <a:lnTo>
                      <a:pt x="8" y="4"/>
                    </a:lnTo>
                    <a:lnTo>
                      <a:pt x="11" y="10"/>
                    </a:lnTo>
                    <a:lnTo>
                      <a:pt x="3" y="6"/>
                    </a:lnTo>
                    <a:lnTo>
                      <a:pt x="0" y="0"/>
                    </a:lnTo>
                    <a:close/>
                  </a:path>
                </a:pathLst>
              </a:custGeom>
              <a:solidFill>
                <a:srgbClr val="1E78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3" name="Line 2171"/>
              <p:cNvSpPr>
                <a:spLocks noChangeShapeType="1"/>
              </p:cNvSpPr>
              <p:nvPr/>
            </p:nvSpPr>
            <p:spPr bwMode="auto">
              <a:xfrm>
                <a:off x="3335" y="1951"/>
                <a:ext cx="3" cy="6"/>
              </a:xfrm>
              <a:prstGeom prst="line">
                <a:avLst/>
              </a:prstGeom>
              <a:noFill/>
              <a:ln w="0">
                <a:solidFill>
                  <a:srgbClr val="1E78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4" name="Freeform 2172"/>
              <p:cNvSpPr>
                <a:spLocks/>
              </p:cNvSpPr>
              <p:nvPr/>
            </p:nvSpPr>
            <p:spPr bwMode="auto">
              <a:xfrm>
                <a:off x="3343" y="1955"/>
                <a:ext cx="12" cy="9"/>
              </a:xfrm>
              <a:custGeom>
                <a:avLst/>
                <a:gdLst>
                  <a:gd name="T0" fmla="*/ 0 w 12"/>
                  <a:gd name="T1" fmla="*/ 0 h 9"/>
                  <a:gd name="T2" fmla="*/ 8 w 12"/>
                  <a:gd name="T3" fmla="*/ 4 h 9"/>
                  <a:gd name="T4" fmla="*/ 12 w 12"/>
                  <a:gd name="T5" fmla="*/ 9 h 9"/>
                  <a:gd name="T6" fmla="*/ 3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3" y="6"/>
                    </a:lnTo>
                    <a:lnTo>
                      <a:pt x="0" y="0"/>
                    </a:lnTo>
                    <a:close/>
                  </a:path>
                </a:pathLst>
              </a:custGeom>
              <a:solidFill>
                <a:srgbClr val="1E7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5" name="Line 2173"/>
              <p:cNvSpPr>
                <a:spLocks noChangeShapeType="1"/>
              </p:cNvSpPr>
              <p:nvPr/>
            </p:nvSpPr>
            <p:spPr bwMode="auto">
              <a:xfrm>
                <a:off x="3343" y="1955"/>
                <a:ext cx="3" cy="6"/>
              </a:xfrm>
              <a:prstGeom prst="line">
                <a:avLst/>
              </a:prstGeom>
              <a:noFill/>
              <a:ln w="0">
                <a:solidFill>
                  <a:srgbClr val="1E79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6" name="Freeform 2174"/>
              <p:cNvSpPr>
                <a:spLocks/>
              </p:cNvSpPr>
              <p:nvPr/>
            </p:nvSpPr>
            <p:spPr bwMode="auto">
              <a:xfrm>
                <a:off x="3351" y="1959"/>
                <a:ext cx="12" cy="9"/>
              </a:xfrm>
              <a:custGeom>
                <a:avLst/>
                <a:gdLst>
                  <a:gd name="T0" fmla="*/ 0 w 12"/>
                  <a:gd name="T1" fmla="*/ 0 h 9"/>
                  <a:gd name="T2" fmla="*/ 9 w 12"/>
                  <a:gd name="T3" fmla="*/ 3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5"/>
                    </a:lnTo>
                    <a:lnTo>
                      <a:pt x="0" y="0"/>
                    </a:lnTo>
                    <a:close/>
                  </a:path>
                </a:pathLst>
              </a:custGeom>
              <a:solidFill>
                <a:srgbClr val="1E7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7" name="Line 2175"/>
              <p:cNvSpPr>
                <a:spLocks noChangeShapeType="1"/>
              </p:cNvSpPr>
              <p:nvPr/>
            </p:nvSpPr>
            <p:spPr bwMode="auto">
              <a:xfrm>
                <a:off x="3351" y="1959"/>
                <a:ext cx="4" cy="5"/>
              </a:xfrm>
              <a:prstGeom prst="line">
                <a:avLst/>
              </a:prstGeom>
              <a:noFill/>
              <a:ln w="0">
                <a:solidFill>
                  <a:srgbClr val="1E79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8" name="Freeform 2176"/>
              <p:cNvSpPr>
                <a:spLocks/>
              </p:cNvSpPr>
              <p:nvPr/>
            </p:nvSpPr>
            <p:spPr bwMode="auto">
              <a:xfrm>
                <a:off x="3360" y="1962"/>
                <a:ext cx="11" cy="9"/>
              </a:xfrm>
              <a:custGeom>
                <a:avLst/>
                <a:gdLst>
                  <a:gd name="T0" fmla="*/ 0 w 11"/>
                  <a:gd name="T1" fmla="*/ 0 h 9"/>
                  <a:gd name="T2" fmla="*/ 8 w 11"/>
                  <a:gd name="T3" fmla="*/ 4 h 9"/>
                  <a:gd name="T4" fmla="*/ 11 w 11"/>
                  <a:gd name="T5" fmla="*/ 9 h 9"/>
                  <a:gd name="T6" fmla="*/ 3 w 11"/>
                  <a:gd name="T7" fmla="*/ 6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4"/>
                    </a:lnTo>
                    <a:lnTo>
                      <a:pt x="11" y="9"/>
                    </a:lnTo>
                    <a:lnTo>
                      <a:pt x="3" y="6"/>
                    </a:lnTo>
                    <a:lnTo>
                      <a:pt x="0" y="0"/>
                    </a:lnTo>
                    <a:close/>
                  </a:path>
                </a:pathLst>
              </a:custGeom>
              <a:solidFill>
                <a:srgbClr val="1E7B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9" name="Line 2177"/>
              <p:cNvSpPr>
                <a:spLocks noChangeShapeType="1"/>
              </p:cNvSpPr>
              <p:nvPr/>
            </p:nvSpPr>
            <p:spPr bwMode="auto">
              <a:xfrm>
                <a:off x="3360" y="1962"/>
                <a:ext cx="3" cy="6"/>
              </a:xfrm>
              <a:prstGeom prst="line">
                <a:avLst/>
              </a:prstGeom>
              <a:noFill/>
              <a:ln w="0">
                <a:solidFill>
                  <a:srgbClr val="1E7B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0" name="Freeform 2178"/>
              <p:cNvSpPr>
                <a:spLocks/>
              </p:cNvSpPr>
              <p:nvPr/>
            </p:nvSpPr>
            <p:spPr bwMode="auto">
              <a:xfrm>
                <a:off x="3368" y="1966"/>
                <a:ext cx="12" cy="9"/>
              </a:xfrm>
              <a:custGeom>
                <a:avLst/>
                <a:gdLst>
                  <a:gd name="T0" fmla="*/ 0 w 12"/>
                  <a:gd name="T1" fmla="*/ 0 h 9"/>
                  <a:gd name="T2" fmla="*/ 8 w 12"/>
                  <a:gd name="T3" fmla="*/ 3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3"/>
                    </a:lnTo>
                    <a:lnTo>
                      <a:pt x="12" y="9"/>
                    </a:lnTo>
                    <a:lnTo>
                      <a:pt x="3" y="5"/>
                    </a:lnTo>
                    <a:lnTo>
                      <a:pt x="0" y="0"/>
                    </a:lnTo>
                    <a:close/>
                  </a:path>
                </a:pathLst>
              </a:custGeom>
              <a:solidFill>
                <a:srgbClr val="1F7C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81" name="Line 2179"/>
              <p:cNvSpPr>
                <a:spLocks noChangeShapeType="1"/>
              </p:cNvSpPr>
              <p:nvPr/>
            </p:nvSpPr>
            <p:spPr bwMode="auto">
              <a:xfrm>
                <a:off x="3368" y="1966"/>
                <a:ext cx="3" cy="5"/>
              </a:xfrm>
              <a:prstGeom prst="line">
                <a:avLst/>
              </a:prstGeom>
              <a:noFill/>
              <a:ln w="0">
                <a:solidFill>
                  <a:srgbClr val="1F7C1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2" name="Freeform 2180"/>
              <p:cNvSpPr>
                <a:spLocks/>
              </p:cNvSpPr>
              <p:nvPr/>
            </p:nvSpPr>
            <p:spPr bwMode="auto">
              <a:xfrm>
                <a:off x="3376" y="1969"/>
                <a:ext cx="12" cy="9"/>
              </a:xfrm>
              <a:custGeom>
                <a:avLst/>
                <a:gdLst>
                  <a:gd name="T0" fmla="*/ 0 w 12"/>
                  <a:gd name="T1" fmla="*/ 0 h 9"/>
                  <a:gd name="T2" fmla="*/ 8 w 12"/>
                  <a:gd name="T3" fmla="*/ 3 h 9"/>
                  <a:gd name="T4" fmla="*/ 12 w 12"/>
                  <a:gd name="T5" fmla="*/ 9 h 9"/>
                  <a:gd name="T6" fmla="*/ 4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3"/>
                    </a:lnTo>
                    <a:lnTo>
                      <a:pt x="12" y="9"/>
                    </a:lnTo>
                    <a:lnTo>
                      <a:pt x="4" y="6"/>
                    </a:lnTo>
                    <a:lnTo>
                      <a:pt x="0" y="0"/>
                    </a:lnTo>
                    <a:close/>
                  </a:path>
                </a:pathLst>
              </a:custGeom>
              <a:solidFill>
                <a:srgbClr val="1F7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83" name="Line 2181"/>
              <p:cNvSpPr>
                <a:spLocks noChangeShapeType="1"/>
              </p:cNvSpPr>
              <p:nvPr/>
            </p:nvSpPr>
            <p:spPr bwMode="auto">
              <a:xfrm>
                <a:off x="3376" y="1969"/>
                <a:ext cx="4" cy="6"/>
              </a:xfrm>
              <a:prstGeom prst="line">
                <a:avLst/>
              </a:prstGeom>
              <a:noFill/>
              <a:ln w="0">
                <a:solidFill>
                  <a:srgbClr val="1F7E1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4" name="Freeform 2182"/>
              <p:cNvSpPr>
                <a:spLocks/>
              </p:cNvSpPr>
              <p:nvPr/>
            </p:nvSpPr>
            <p:spPr bwMode="auto">
              <a:xfrm>
                <a:off x="3384" y="1972"/>
                <a:ext cx="12" cy="9"/>
              </a:xfrm>
              <a:custGeom>
                <a:avLst/>
                <a:gdLst>
                  <a:gd name="T0" fmla="*/ 0 w 12"/>
                  <a:gd name="T1" fmla="*/ 0 h 9"/>
                  <a:gd name="T2" fmla="*/ 9 w 12"/>
                  <a:gd name="T3" fmla="*/ 3 h 9"/>
                  <a:gd name="T4" fmla="*/ 12 w 12"/>
                  <a:gd name="T5" fmla="*/ 9 h 9"/>
                  <a:gd name="T6" fmla="*/ 4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6"/>
                    </a:lnTo>
                    <a:lnTo>
                      <a:pt x="0" y="0"/>
                    </a:lnTo>
                    <a:close/>
                  </a:path>
                </a:pathLst>
              </a:custGeom>
              <a:solidFill>
                <a:srgbClr val="208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85" name="Line 2183"/>
              <p:cNvSpPr>
                <a:spLocks noChangeShapeType="1"/>
              </p:cNvSpPr>
              <p:nvPr/>
            </p:nvSpPr>
            <p:spPr bwMode="auto">
              <a:xfrm>
                <a:off x="3384" y="1972"/>
                <a:ext cx="4" cy="6"/>
              </a:xfrm>
              <a:prstGeom prst="line">
                <a:avLst/>
              </a:prstGeom>
              <a:noFill/>
              <a:ln w="0">
                <a:solidFill>
                  <a:srgbClr val="20802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6" name="Freeform 2184"/>
              <p:cNvSpPr>
                <a:spLocks/>
              </p:cNvSpPr>
              <p:nvPr/>
            </p:nvSpPr>
            <p:spPr bwMode="auto">
              <a:xfrm>
                <a:off x="3393" y="1975"/>
                <a:ext cx="20" cy="11"/>
              </a:xfrm>
              <a:custGeom>
                <a:avLst/>
                <a:gdLst>
                  <a:gd name="T0" fmla="*/ 0 w 20"/>
                  <a:gd name="T1" fmla="*/ 0 h 11"/>
                  <a:gd name="T2" fmla="*/ 16 w 20"/>
                  <a:gd name="T3" fmla="*/ 5 h 11"/>
                  <a:gd name="T4" fmla="*/ 20 w 20"/>
                  <a:gd name="T5" fmla="*/ 11 h 11"/>
                  <a:gd name="T6" fmla="*/ 3 w 20"/>
                  <a:gd name="T7" fmla="*/ 6 h 11"/>
                  <a:gd name="T8" fmla="*/ 0 w 20"/>
                  <a:gd name="T9" fmla="*/ 0 h 11"/>
                </a:gdLst>
                <a:ahLst/>
                <a:cxnLst>
                  <a:cxn ang="0">
                    <a:pos x="T0" y="T1"/>
                  </a:cxn>
                  <a:cxn ang="0">
                    <a:pos x="T2" y="T3"/>
                  </a:cxn>
                  <a:cxn ang="0">
                    <a:pos x="T4" y="T5"/>
                  </a:cxn>
                  <a:cxn ang="0">
                    <a:pos x="T6" y="T7"/>
                  </a:cxn>
                  <a:cxn ang="0">
                    <a:pos x="T8" y="T9"/>
                  </a:cxn>
                </a:cxnLst>
                <a:rect l="0" t="0" r="r" b="b"/>
                <a:pathLst>
                  <a:path w="20" h="11">
                    <a:moveTo>
                      <a:pt x="0" y="0"/>
                    </a:moveTo>
                    <a:lnTo>
                      <a:pt x="16" y="5"/>
                    </a:lnTo>
                    <a:lnTo>
                      <a:pt x="20" y="11"/>
                    </a:lnTo>
                    <a:lnTo>
                      <a:pt x="3" y="6"/>
                    </a:lnTo>
                    <a:lnTo>
                      <a:pt x="0" y="0"/>
                    </a:lnTo>
                    <a:close/>
                  </a:path>
                </a:pathLst>
              </a:custGeom>
              <a:solidFill>
                <a:srgbClr val="2082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87" name="Line 2185"/>
              <p:cNvSpPr>
                <a:spLocks noChangeShapeType="1"/>
              </p:cNvSpPr>
              <p:nvPr/>
            </p:nvSpPr>
            <p:spPr bwMode="auto">
              <a:xfrm>
                <a:off x="3393" y="1975"/>
                <a:ext cx="3" cy="6"/>
              </a:xfrm>
              <a:prstGeom prst="line">
                <a:avLst/>
              </a:prstGeom>
              <a:noFill/>
              <a:ln w="0">
                <a:solidFill>
                  <a:srgbClr val="20822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8" name="Freeform 2186"/>
              <p:cNvSpPr>
                <a:spLocks/>
              </p:cNvSpPr>
              <p:nvPr/>
            </p:nvSpPr>
            <p:spPr bwMode="auto">
              <a:xfrm>
                <a:off x="3409" y="1980"/>
                <a:ext cx="21" cy="11"/>
              </a:xfrm>
              <a:custGeom>
                <a:avLst/>
                <a:gdLst>
                  <a:gd name="T0" fmla="*/ 0 w 21"/>
                  <a:gd name="T1" fmla="*/ 0 h 11"/>
                  <a:gd name="T2" fmla="*/ 17 w 21"/>
                  <a:gd name="T3" fmla="*/ 5 h 11"/>
                  <a:gd name="T4" fmla="*/ 21 w 21"/>
                  <a:gd name="T5" fmla="*/ 11 h 11"/>
                  <a:gd name="T6" fmla="*/ 4 w 21"/>
                  <a:gd name="T7" fmla="*/ 6 h 11"/>
                  <a:gd name="T8" fmla="*/ 0 w 21"/>
                  <a:gd name="T9" fmla="*/ 0 h 11"/>
                </a:gdLst>
                <a:ahLst/>
                <a:cxnLst>
                  <a:cxn ang="0">
                    <a:pos x="T0" y="T1"/>
                  </a:cxn>
                  <a:cxn ang="0">
                    <a:pos x="T2" y="T3"/>
                  </a:cxn>
                  <a:cxn ang="0">
                    <a:pos x="T4" y="T5"/>
                  </a:cxn>
                  <a:cxn ang="0">
                    <a:pos x="T6" y="T7"/>
                  </a:cxn>
                  <a:cxn ang="0">
                    <a:pos x="T8" y="T9"/>
                  </a:cxn>
                </a:cxnLst>
                <a:rect l="0" t="0" r="r" b="b"/>
                <a:pathLst>
                  <a:path w="21" h="11">
                    <a:moveTo>
                      <a:pt x="0" y="0"/>
                    </a:moveTo>
                    <a:lnTo>
                      <a:pt x="17" y="5"/>
                    </a:lnTo>
                    <a:lnTo>
                      <a:pt x="21" y="11"/>
                    </a:lnTo>
                    <a:lnTo>
                      <a:pt x="4" y="6"/>
                    </a:lnTo>
                    <a:lnTo>
                      <a:pt x="0" y="0"/>
                    </a:lnTo>
                    <a:close/>
                  </a:path>
                </a:pathLst>
              </a:custGeom>
              <a:solidFill>
                <a:srgbClr val="2186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89" name="Line 2187"/>
              <p:cNvSpPr>
                <a:spLocks noChangeShapeType="1"/>
              </p:cNvSpPr>
              <p:nvPr/>
            </p:nvSpPr>
            <p:spPr bwMode="auto">
              <a:xfrm>
                <a:off x="3409" y="1980"/>
                <a:ext cx="4" cy="6"/>
              </a:xfrm>
              <a:prstGeom prst="line">
                <a:avLst/>
              </a:prstGeom>
              <a:noFill/>
              <a:ln w="0">
                <a:solidFill>
                  <a:srgbClr val="21862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0" name="Freeform 2188"/>
              <p:cNvSpPr>
                <a:spLocks/>
              </p:cNvSpPr>
              <p:nvPr/>
            </p:nvSpPr>
            <p:spPr bwMode="auto">
              <a:xfrm>
                <a:off x="3426" y="1985"/>
                <a:ext cx="21" cy="10"/>
              </a:xfrm>
              <a:custGeom>
                <a:avLst/>
                <a:gdLst>
                  <a:gd name="T0" fmla="*/ 0 w 21"/>
                  <a:gd name="T1" fmla="*/ 0 h 10"/>
                  <a:gd name="T2" fmla="*/ 18 w 21"/>
                  <a:gd name="T3" fmla="*/ 5 h 10"/>
                  <a:gd name="T4" fmla="*/ 21 w 21"/>
                  <a:gd name="T5" fmla="*/ 10 h 10"/>
                  <a:gd name="T6" fmla="*/ 4 w 21"/>
                  <a:gd name="T7" fmla="*/ 6 h 10"/>
                  <a:gd name="T8" fmla="*/ 0 w 21"/>
                  <a:gd name="T9" fmla="*/ 0 h 10"/>
                </a:gdLst>
                <a:ahLst/>
                <a:cxnLst>
                  <a:cxn ang="0">
                    <a:pos x="T0" y="T1"/>
                  </a:cxn>
                  <a:cxn ang="0">
                    <a:pos x="T2" y="T3"/>
                  </a:cxn>
                  <a:cxn ang="0">
                    <a:pos x="T4" y="T5"/>
                  </a:cxn>
                  <a:cxn ang="0">
                    <a:pos x="T6" y="T7"/>
                  </a:cxn>
                  <a:cxn ang="0">
                    <a:pos x="T8" y="T9"/>
                  </a:cxn>
                </a:cxnLst>
                <a:rect l="0" t="0" r="r" b="b"/>
                <a:pathLst>
                  <a:path w="21" h="10">
                    <a:moveTo>
                      <a:pt x="0" y="0"/>
                    </a:moveTo>
                    <a:lnTo>
                      <a:pt x="18" y="5"/>
                    </a:lnTo>
                    <a:lnTo>
                      <a:pt x="21" y="10"/>
                    </a:lnTo>
                    <a:lnTo>
                      <a:pt x="4" y="6"/>
                    </a:lnTo>
                    <a:lnTo>
                      <a:pt x="0" y="0"/>
                    </a:lnTo>
                    <a:close/>
                  </a:path>
                </a:pathLst>
              </a:custGeom>
              <a:solidFill>
                <a:srgbClr val="22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91" name="Line 2189"/>
              <p:cNvSpPr>
                <a:spLocks noChangeShapeType="1"/>
              </p:cNvSpPr>
              <p:nvPr/>
            </p:nvSpPr>
            <p:spPr bwMode="auto">
              <a:xfrm>
                <a:off x="3426" y="1985"/>
                <a:ext cx="4" cy="6"/>
              </a:xfrm>
              <a:prstGeom prst="line">
                <a:avLst/>
              </a:prstGeom>
              <a:noFill/>
              <a:ln w="0">
                <a:solidFill>
                  <a:srgbClr val="22892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2" name="Freeform 2190"/>
              <p:cNvSpPr>
                <a:spLocks/>
              </p:cNvSpPr>
              <p:nvPr/>
            </p:nvSpPr>
            <p:spPr bwMode="auto">
              <a:xfrm>
                <a:off x="3444" y="1990"/>
                <a:ext cx="21" cy="9"/>
              </a:xfrm>
              <a:custGeom>
                <a:avLst/>
                <a:gdLst>
                  <a:gd name="T0" fmla="*/ 0 w 21"/>
                  <a:gd name="T1" fmla="*/ 0 h 9"/>
                  <a:gd name="T2" fmla="*/ 17 w 21"/>
                  <a:gd name="T3" fmla="*/ 4 h 9"/>
                  <a:gd name="T4" fmla="*/ 21 w 21"/>
                  <a:gd name="T5" fmla="*/ 9 h 9"/>
                  <a:gd name="T6" fmla="*/ 3 w 21"/>
                  <a:gd name="T7" fmla="*/ 5 h 9"/>
                  <a:gd name="T8" fmla="*/ 0 w 21"/>
                  <a:gd name="T9" fmla="*/ 0 h 9"/>
                </a:gdLst>
                <a:ahLst/>
                <a:cxnLst>
                  <a:cxn ang="0">
                    <a:pos x="T0" y="T1"/>
                  </a:cxn>
                  <a:cxn ang="0">
                    <a:pos x="T2" y="T3"/>
                  </a:cxn>
                  <a:cxn ang="0">
                    <a:pos x="T4" y="T5"/>
                  </a:cxn>
                  <a:cxn ang="0">
                    <a:pos x="T6" y="T7"/>
                  </a:cxn>
                  <a:cxn ang="0">
                    <a:pos x="T8" y="T9"/>
                  </a:cxn>
                </a:cxnLst>
                <a:rect l="0" t="0" r="r" b="b"/>
                <a:pathLst>
                  <a:path w="21" h="9">
                    <a:moveTo>
                      <a:pt x="0" y="0"/>
                    </a:moveTo>
                    <a:lnTo>
                      <a:pt x="17" y="4"/>
                    </a:lnTo>
                    <a:lnTo>
                      <a:pt x="21" y="9"/>
                    </a:lnTo>
                    <a:lnTo>
                      <a:pt x="3" y="5"/>
                    </a:lnTo>
                    <a:lnTo>
                      <a:pt x="0" y="0"/>
                    </a:lnTo>
                    <a:close/>
                  </a:path>
                </a:pathLst>
              </a:custGeom>
              <a:solidFill>
                <a:srgbClr val="238C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93" name="Line 2191"/>
              <p:cNvSpPr>
                <a:spLocks noChangeShapeType="1"/>
              </p:cNvSpPr>
              <p:nvPr/>
            </p:nvSpPr>
            <p:spPr bwMode="auto">
              <a:xfrm>
                <a:off x="3444" y="1990"/>
                <a:ext cx="3" cy="5"/>
              </a:xfrm>
              <a:prstGeom prst="line">
                <a:avLst/>
              </a:prstGeom>
              <a:noFill/>
              <a:ln w="0">
                <a:solidFill>
                  <a:srgbClr val="238C2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4" name="Freeform 2192"/>
              <p:cNvSpPr>
                <a:spLocks/>
              </p:cNvSpPr>
              <p:nvPr/>
            </p:nvSpPr>
            <p:spPr bwMode="auto">
              <a:xfrm>
                <a:off x="3461" y="1994"/>
                <a:ext cx="22" cy="9"/>
              </a:xfrm>
              <a:custGeom>
                <a:avLst/>
                <a:gdLst>
                  <a:gd name="T0" fmla="*/ 0 w 22"/>
                  <a:gd name="T1" fmla="*/ 0 h 9"/>
                  <a:gd name="T2" fmla="*/ 18 w 22"/>
                  <a:gd name="T3" fmla="*/ 3 h 9"/>
                  <a:gd name="T4" fmla="*/ 22 w 22"/>
                  <a:gd name="T5" fmla="*/ 9 h 9"/>
                  <a:gd name="T6" fmla="*/ 4 w 22"/>
                  <a:gd name="T7" fmla="*/ 5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18" y="3"/>
                    </a:lnTo>
                    <a:lnTo>
                      <a:pt x="22" y="9"/>
                    </a:lnTo>
                    <a:lnTo>
                      <a:pt x="4" y="5"/>
                    </a:lnTo>
                    <a:lnTo>
                      <a:pt x="0" y="0"/>
                    </a:lnTo>
                    <a:close/>
                  </a:path>
                </a:pathLst>
              </a:custGeom>
              <a:solidFill>
                <a:srgbClr val="238E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95" name="Line 2193"/>
              <p:cNvSpPr>
                <a:spLocks noChangeShapeType="1"/>
              </p:cNvSpPr>
              <p:nvPr/>
            </p:nvSpPr>
            <p:spPr bwMode="auto">
              <a:xfrm>
                <a:off x="3461" y="1994"/>
                <a:ext cx="4" cy="5"/>
              </a:xfrm>
              <a:prstGeom prst="line">
                <a:avLst/>
              </a:prstGeom>
              <a:noFill/>
              <a:ln w="0">
                <a:solidFill>
                  <a:srgbClr val="238E2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6" name="Freeform 2194"/>
              <p:cNvSpPr>
                <a:spLocks/>
              </p:cNvSpPr>
              <p:nvPr/>
            </p:nvSpPr>
            <p:spPr bwMode="auto">
              <a:xfrm>
                <a:off x="3479" y="1997"/>
                <a:ext cx="23" cy="9"/>
              </a:xfrm>
              <a:custGeom>
                <a:avLst/>
                <a:gdLst>
                  <a:gd name="T0" fmla="*/ 0 w 23"/>
                  <a:gd name="T1" fmla="*/ 0 h 9"/>
                  <a:gd name="T2" fmla="*/ 20 w 23"/>
                  <a:gd name="T3" fmla="*/ 4 h 9"/>
                  <a:gd name="T4" fmla="*/ 23 w 23"/>
                  <a:gd name="T5" fmla="*/ 9 h 9"/>
                  <a:gd name="T6" fmla="*/ 4 w 23"/>
                  <a:gd name="T7" fmla="*/ 6 h 9"/>
                  <a:gd name="T8" fmla="*/ 0 w 23"/>
                  <a:gd name="T9" fmla="*/ 0 h 9"/>
                </a:gdLst>
                <a:ahLst/>
                <a:cxnLst>
                  <a:cxn ang="0">
                    <a:pos x="T0" y="T1"/>
                  </a:cxn>
                  <a:cxn ang="0">
                    <a:pos x="T2" y="T3"/>
                  </a:cxn>
                  <a:cxn ang="0">
                    <a:pos x="T4" y="T5"/>
                  </a:cxn>
                  <a:cxn ang="0">
                    <a:pos x="T6" y="T7"/>
                  </a:cxn>
                  <a:cxn ang="0">
                    <a:pos x="T8" y="T9"/>
                  </a:cxn>
                </a:cxnLst>
                <a:rect l="0" t="0" r="r" b="b"/>
                <a:pathLst>
                  <a:path w="23" h="9">
                    <a:moveTo>
                      <a:pt x="0" y="0"/>
                    </a:moveTo>
                    <a:lnTo>
                      <a:pt x="20" y="4"/>
                    </a:lnTo>
                    <a:lnTo>
                      <a:pt x="23" y="9"/>
                    </a:lnTo>
                    <a:lnTo>
                      <a:pt x="4" y="6"/>
                    </a:lnTo>
                    <a:lnTo>
                      <a:pt x="0" y="0"/>
                    </a:lnTo>
                    <a:close/>
                  </a:path>
                </a:pathLst>
              </a:custGeom>
              <a:solidFill>
                <a:srgbClr val="249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97" name="Line 2195"/>
              <p:cNvSpPr>
                <a:spLocks noChangeShapeType="1"/>
              </p:cNvSpPr>
              <p:nvPr/>
            </p:nvSpPr>
            <p:spPr bwMode="auto">
              <a:xfrm>
                <a:off x="3479" y="1997"/>
                <a:ext cx="4" cy="6"/>
              </a:xfrm>
              <a:prstGeom prst="line">
                <a:avLst/>
              </a:prstGeom>
              <a:noFill/>
              <a:ln w="0">
                <a:solidFill>
                  <a:srgbClr val="2490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8" name="Freeform 2196"/>
              <p:cNvSpPr>
                <a:spLocks/>
              </p:cNvSpPr>
              <p:nvPr/>
            </p:nvSpPr>
            <p:spPr bwMode="auto">
              <a:xfrm>
                <a:off x="3499" y="2001"/>
                <a:ext cx="12" cy="7"/>
              </a:xfrm>
              <a:custGeom>
                <a:avLst/>
                <a:gdLst>
                  <a:gd name="T0" fmla="*/ 0 w 12"/>
                  <a:gd name="T1" fmla="*/ 0 h 7"/>
                  <a:gd name="T2" fmla="*/ 9 w 12"/>
                  <a:gd name="T3" fmla="*/ 1 h 7"/>
                  <a:gd name="T4" fmla="*/ 12 w 12"/>
                  <a:gd name="T5" fmla="*/ 7 h 7"/>
                  <a:gd name="T6" fmla="*/ 3 w 12"/>
                  <a:gd name="T7" fmla="*/ 5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9" y="1"/>
                    </a:lnTo>
                    <a:lnTo>
                      <a:pt x="12" y="7"/>
                    </a:lnTo>
                    <a:lnTo>
                      <a:pt x="3" y="5"/>
                    </a:lnTo>
                    <a:lnTo>
                      <a:pt x="0" y="0"/>
                    </a:lnTo>
                    <a:close/>
                  </a:path>
                </a:pathLst>
              </a:custGeom>
              <a:solidFill>
                <a:srgbClr val="249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99" name="Line 2197"/>
              <p:cNvSpPr>
                <a:spLocks noChangeShapeType="1"/>
              </p:cNvSpPr>
              <p:nvPr/>
            </p:nvSpPr>
            <p:spPr bwMode="auto">
              <a:xfrm>
                <a:off x="3499" y="2001"/>
                <a:ext cx="3" cy="5"/>
              </a:xfrm>
              <a:prstGeom prst="line">
                <a:avLst/>
              </a:prstGeom>
              <a:noFill/>
              <a:ln w="0">
                <a:solidFill>
                  <a:srgbClr val="2491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0" name="Freeform 2198"/>
              <p:cNvSpPr>
                <a:spLocks/>
              </p:cNvSpPr>
              <p:nvPr/>
            </p:nvSpPr>
            <p:spPr bwMode="auto">
              <a:xfrm>
                <a:off x="3508" y="2002"/>
                <a:ext cx="14" cy="8"/>
              </a:xfrm>
              <a:custGeom>
                <a:avLst/>
                <a:gdLst>
                  <a:gd name="T0" fmla="*/ 0 w 14"/>
                  <a:gd name="T1" fmla="*/ 0 h 8"/>
                  <a:gd name="T2" fmla="*/ 10 w 14"/>
                  <a:gd name="T3" fmla="*/ 2 h 8"/>
                  <a:gd name="T4" fmla="*/ 14 w 14"/>
                  <a:gd name="T5" fmla="*/ 8 h 8"/>
                  <a:gd name="T6" fmla="*/ 3 w 14"/>
                  <a:gd name="T7" fmla="*/ 6 h 8"/>
                  <a:gd name="T8" fmla="*/ 0 w 14"/>
                  <a:gd name="T9" fmla="*/ 0 h 8"/>
                </a:gdLst>
                <a:ahLst/>
                <a:cxnLst>
                  <a:cxn ang="0">
                    <a:pos x="T0" y="T1"/>
                  </a:cxn>
                  <a:cxn ang="0">
                    <a:pos x="T2" y="T3"/>
                  </a:cxn>
                  <a:cxn ang="0">
                    <a:pos x="T4" y="T5"/>
                  </a:cxn>
                  <a:cxn ang="0">
                    <a:pos x="T6" y="T7"/>
                  </a:cxn>
                  <a:cxn ang="0">
                    <a:pos x="T8" y="T9"/>
                  </a:cxn>
                </a:cxnLst>
                <a:rect l="0" t="0" r="r" b="b"/>
                <a:pathLst>
                  <a:path w="14" h="8">
                    <a:moveTo>
                      <a:pt x="0" y="0"/>
                    </a:moveTo>
                    <a:lnTo>
                      <a:pt x="10" y="2"/>
                    </a:lnTo>
                    <a:lnTo>
                      <a:pt x="14" y="8"/>
                    </a:lnTo>
                    <a:lnTo>
                      <a:pt x="3" y="6"/>
                    </a:lnTo>
                    <a:lnTo>
                      <a:pt x="0" y="0"/>
                    </a:lnTo>
                    <a:close/>
                  </a:path>
                </a:pathLst>
              </a:custGeom>
              <a:solidFill>
                <a:srgbClr val="2492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01" name="Line 2199"/>
              <p:cNvSpPr>
                <a:spLocks noChangeShapeType="1"/>
              </p:cNvSpPr>
              <p:nvPr/>
            </p:nvSpPr>
            <p:spPr bwMode="auto">
              <a:xfrm>
                <a:off x="3508" y="2002"/>
                <a:ext cx="3" cy="6"/>
              </a:xfrm>
              <a:prstGeom prst="line">
                <a:avLst/>
              </a:prstGeom>
              <a:noFill/>
              <a:ln w="0">
                <a:solidFill>
                  <a:srgbClr val="2492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2" name="Freeform 2200"/>
              <p:cNvSpPr>
                <a:spLocks/>
              </p:cNvSpPr>
              <p:nvPr/>
            </p:nvSpPr>
            <p:spPr bwMode="auto">
              <a:xfrm>
                <a:off x="3518" y="2004"/>
                <a:ext cx="14" cy="7"/>
              </a:xfrm>
              <a:custGeom>
                <a:avLst/>
                <a:gdLst>
                  <a:gd name="T0" fmla="*/ 0 w 14"/>
                  <a:gd name="T1" fmla="*/ 0 h 7"/>
                  <a:gd name="T2" fmla="*/ 10 w 14"/>
                  <a:gd name="T3" fmla="*/ 2 h 7"/>
                  <a:gd name="T4" fmla="*/ 14 w 14"/>
                  <a:gd name="T5" fmla="*/ 7 h 7"/>
                  <a:gd name="T6" fmla="*/ 4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0" y="2"/>
                    </a:lnTo>
                    <a:lnTo>
                      <a:pt x="14" y="7"/>
                    </a:lnTo>
                    <a:lnTo>
                      <a:pt x="4" y="6"/>
                    </a:lnTo>
                    <a:lnTo>
                      <a:pt x="0" y="0"/>
                    </a:lnTo>
                    <a:close/>
                  </a:path>
                </a:pathLst>
              </a:custGeom>
              <a:solidFill>
                <a:srgbClr val="2493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03" name="Line 2201"/>
              <p:cNvSpPr>
                <a:spLocks noChangeShapeType="1"/>
              </p:cNvSpPr>
              <p:nvPr/>
            </p:nvSpPr>
            <p:spPr bwMode="auto">
              <a:xfrm>
                <a:off x="3518" y="2004"/>
                <a:ext cx="4" cy="6"/>
              </a:xfrm>
              <a:prstGeom prst="line">
                <a:avLst/>
              </a:prstGeom>
              <a:noFill/>
              <a:ln w="0">
                <a:solidFill>
                  <a:srgbClr val="2493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4" name="Freeform 2202"/>
              <p:cNvSpPr>
                <a:spLocks/>
              </p:cNvSpPr>
              <p:nvPr/>
            </p:nvSpPr>
            <p:spPr bwMode="auto">
              <a:xfrm>
                <a:off x="3528" y="2006"/>
                <a:ext cx="14" cy="7"/>
              </a:xfrm>
              <a:custGeom>
                <a:avLst/>
                <a:gdLst>
                  <a:gd name="T0" fmla="*/ 0 w 14"/>
                  <a:gd name="T1" fmla="*/ 0 h 7"/>
                  <a:gd name="T2" fmla="*/ 11 w 14"/>
                  <a:gd name="T3" fmla="*/ 1 h 7"/>
                  <a:gd name="T4" fmla="*/ 14 w 14"/>
                  <a:gd name="T5" fmla="*/ 7 h 7"/>
                  <a:gd name="T6" fmla="*/ 4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4" y="5"/>
                    </a:lnTo>
                    <a:lnTo>
                      <a:pt x="0" y="0"/>
                    </a:lnTo>
                    <a:close/>
                  </a:path>
                </a:pathLst>
              </a:custGeom>
              <a:solidFill>
                <a:srgbClr val="259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05" name="Line 2203"/>
              <p:cNvSpPr>
                <a:spLocks noChangeShapeType="1"/>
              </p:cNvSpPr>
              <p:nvPr/>
            </p:nvSpPr>
            <p:spPr bwMode="auto">
              <a:xfrm>
                <a:off x="3528" y="2006"/>
                <a:ext cx="4" cy="5"/>
              </a:xfrm>
              <a:prstGeom prst="line">
                <a:avLst/>
              </a:prstGeom>
              <a:noFill/>
              <a:ln w="0">
                <a:solidFill>
                  <a:srgbClr val="2594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6" name="Freeform 2204"/>
              <p:cNvSpPr>
                <a:spLocks/>
              </p:cNvSpPr>
              <p:nvPr/>
            </p:nvSpPr>
            <p:spPr bwMode="auto">
              <a:xfrm>
                <a:off x="3539" y="2007"/>
                <a:ext cx="14" cy="7"/>
              </a:xfrm>
              <a:custGeom>
                <a:avLst/>
                <a:gdLst>
                  <a:gd name="T0" fmla="*/ 0 w 14"/>
                  <a:gd name="T1" fmla="*/ 0 h 7"/>
                  <a:gd name="T2" fmla="*/ 11 w 14"/>
                  <a:gd name="T3" fmla="*/ 2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2"/>
                    </a:lnTo>
                    <a:lnTo>
                      <a:pt x="14" y="7"/>
                    </a:lnTo>
                    <a:lnTo>
                      <a:pt x="3" y="6"/>
                    </a:lnTo>
                    <a:lnTo>
                      <a:pt x="0" y="0"/>
                    </a:lnTo>
                    <a:close/>
                  </a:path>
                </a:pathLst>
              </a:custGeom>
              <a:solidFill>
                <a:srgbClr val="259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07" name="Line 2205"/>
              <p:cNvSpPr>
                <a:spLocks noChangeShapeType="1"/>
              </p:cNvSpPr>
              <p:nvPr/>
            </p:nvSpPr>
            <p:spPr bwMode="auto">
              <a:xfrm>
                <a:off x="3539" y="2007"/>
                <a:ext cx="3" cy="6"/>
              </a:xfrm>
              <a:prstGeom prst="line">
                <a:avLst/>
              </a:prstGeom>
              <a:noFill/>
              <a:ln w="0">
                <a:solidFill>
                  <a:srgbClr val="2594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8" name="Freeform 2206"/>
              <p:cNvSpPr>
                <a:spLocks/>
              </p:cNvSpPr>
              <p:nvPr/>
            </p:nvSpPr>
            <p:spPr bwMode="auto">
              <a:xfrm>
                <a:off x="3550" y="2009"/>
                <a:ext cx="14" cy="7"/>
              </a:xfrm>
              <a:custGeom>
                <a:avLst/>
                <a:gdLst>
                  <a:gd name="T0" fmla="*/ 0 w 14"/>
                  <a:gd name="T1" fmla="*/ 0 h 7"/>
                  <a:gd name="T2" fmla="*/ 11 w 14"/>
                  <a:gd name="T3" fmla="*/ 1 h 7"/>
                  <a:gd name="T4" fmla="*/ 14 w 14"/>
                  <a:gd name="T5" fmla="*/ 7 h 7"/>
                  <a:gd name="T6" fmla="*/ 3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5"/>
                    </a:lnTo>
                    <a:lnTo>
                      <a:pt x="0" y="0"/>
                    </a:lnTo>
                    <a:close/>
                  </a:path>
                </a:pathLst>
              </a:custGeom>
              <a:solidFill>
                <a:srgbClr val="259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09" name="Line 2207"/>
              <p:cNvSpPr>
                <a:spLocks noChangeShapeType="1"/>
              </p:cNvSpPr>
              <p:nvPr/>
            </p:nvSpPr>
            <p:spPr bwMode="auto">
              <a:xfrm>
                <a:off x="3550" y="2009"/>
                <a:ext cx="3" cy="5"/>
              </a:xfrm>
              <a:prstGeom prst="line">
                <a:avLst/>
              </a:prstGeom>
              <a:noFill/>
              <a:ln w="0">
                <a:solidFill>
                  <a:srgbClr val="2594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0" name="Freeform 2208"/>
              <p:cNvSpPr>
                <a:spLocks/>
              </p:cNvSpPr>
              <p:nvPr/>
            </p:nvSpPr>
            <p:spPr bwMode="auto">
              <a:xfrm>
                <a:off x="3561" y="2010"/>
                <a:ext cx="14" cy="8"/>
              </a:xfrm>
              <a:custGeom>
                <a:avLst/>
                <a:gdLst>
                  <a:gd name="T0" fmla="*/ 0 w 14"/>
                  <a:gd name="T1" fmla="*/ 0 h 8"/>
                  <a:gd name="T2" fmla="*/ 11 w 14"/>
                  <a:gd name="T3" fmla="*/ 2 h 8"/>
                  <a:gd name="T4" fmla="*/ 14 w 14"/>
                  <a:gd name="T5" fmla="*/ 8 h 8"/>
                  <a:gd name="T6" fmla="*/ 3 w 14"/>
                  <a:gd name="T7" fmla="*/ 6 h 8"/>
                  <a:gd name="T8" fmla="*/ 0 w 14"/>
                  <a:gd name="T9" fmla="*/ 0 h 8"/>
                </a:gdLst>
                <a:ahLst/>
                <a:cxnLst>
                  <a:cxn ang="0">
                    <a:pos x="T0" y="T1"/>
                  </a:cxn>
                  <a:cxn ang="0">
                    <a:pos x="T2" y="T3"/>
                  </a:cxn>
                  <a:cxn ang="0">
                    <a:pos x="T4" y="T5"/>
                  </a:cxn>
                  <a:cxn ang="0">
                    <a:pos x="T6" y="T7"/>
                  </a:cxn>
                  <a:cxn ang="0">
                    <a:pos x="T8" y="T9"/>
                  </a:cxn>
                </a:cxnLst>
                <a:rect l="0" t="0" r="r" b="b"/>
                <a:pathLst>
                  <a:path w="14" h="8">
                    <a:moveTo>
                      <a:pt x="0" y="0"/>
                    </a:moveTo>
                    <a:lnTo>
                      <a:pt x="11" y="2"/>
                    </a:lnTo>
                    <a:lnTo>
                      <a:pt x="14" y="8"/>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11" name="Line 2209"/>
              <p:cNvSpPr>
                <a:spLocks noChangeShapeType="1"/>
              </p:cNvSpPr>
              <p:nvPr/>
            </p:nvSpPr>
            <p:spPr bwMode="auto">
              <a:xfrm>
                <a:off x="3561" y="2010"/>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2" name="Freeform 2210"/>
              <p:cNvSpPr>
                <a:spLocks/>
              </p:cNvSpPr>
              <p:nvPr/>
            </p:nvSpPr>
            <p:spPr bwMode="auto">
              <a:xfrm>
                <a:off x="3572" y="2012"/>
                <a:ext cx="15" cy="7"/>
              </a:xfrm>
              <a:custGeom>
                <a:avLst/>
                <a:gdLst>
                  <a:gd name="T0" fmla="*/ 0 w 15"/>
                  <a:gd name="T1" fmla="*/ 0 h 7"/>
                  <a:gd name="T2" fmla="*/ 12 w 15"/>
                  <a:gd name="T3" fmla="*/ 1 h 7"/>
                  <a:gd name="T4" fmla="*/ 15 w 15"/>
                  <a:gd name="T5" fmla="*/ 7 h 7"/>
                  <a:gd name="T6" fmla="*/ 3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1"/>
                    </a:lnTo>
                    <a:lnTo>
                      <a:pt x="15" y="7"/>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13" name="Line 2211"/>
              <p:cNvSpPr>
                <a:spLocks noChangeShapeType="1"/>
              </p:cNvSpPr>
              <p:nvPr/>
            </p:nvSpPr>
            <p:spPr bwMode="auto">
              <a:xfrm>
                <a:off x="3572" y="2012"/>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4" name="Freeform 2212"/>
              <p:cNvSpPr>
                <a:spLocks/>
              </p:cNvSpPr>
              <p:nvPr/>
            </p:nvSpPr>
            <p:spPr bwMode="auto">
              <a:xfrm>
                <a:off x="3584" y="2013"/>
                <a:ext cx="15" cy="8"/>
              </a:xfrm>
              <a:custGeom>
                <a:avLst/>
                <a:gdLst>
                  <a:gd name="T0" fmla="*/ 0 w 15"/>
                  <a:gd name="T1" fmla="*/ 0 h 8"/>
                  <a:gd name="T2" fmla="*/ 12 w 15"/>
                  <a:gd name="T3" fmla="*/ 2 h 8"/>
                  <a:gd name="T4" fmla="*/ 15 w 15"/>
                  <a:gd name="T5" fmla="*/ 8 h 8"/>
                  <a:gd name="T6" fmla="*/ 3 w 15"/>
                  <a:gd name="T7" fmla="*/ 6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lnTo>
                      <a:pt x="12" y="2"/>
                    </a:lnTo>
                    <a:lnTo>
                      <a:pt x="15" y="8"/>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15" name="Line 2213"/>
              <p:cNvSpPr>
                <a:spLocks noChangeShapeType="1"/>
              </p:cNvSpPr>
              <p:nvPr/>
            </p:nvSpPr>
            <p:spPr bwMode="auto">
              <a:xfrm>
                <a:off x="3584" y="2013"/>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6" name="Freeform 2214"/>
              <p:cNvSpPr>
                <a:spLocks/>
              </p:cNvSpPr>
              <p:nvPr/>
            </p:nvSpPr>
            <p:spPr bwMode="auto">
              <a:xfrm>
                <a:off x="3596" y="2015"/>
                <a:ext cx="15" cy="7"/>
              </a:xfrm>
              <a:custGeom>
                <a:avLst/>
                <a:gdLst>
                  <a:gd name="T0" fmla="*/ 0 w 15"/>
                  <a:gd name="T1" fmla="*/ 0 h 7"/>
                  <a:gd name="T2" fmla="*/ 12 w 15"/>
                  <a:gd name="T3" fmla="*/ 2 h 7"/>
                  <a:gd name="T4" fmla="*/ 15 w 15"/>
                  <a:gd name="T5" fmla="*/ 7 h 7"/>
                  <a:gd name="T6" fmla="*/ 3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2"/>
                    </a:lnTo>
                    <a:lnTo>
                      <a:pt x="15" y="7"/>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17" name="Line 2215"/>
              <p:cNvSpPr>
                <a:spLocks noChangeShapeType="1"/>
              </p:cNvSpPr>
              <p:nvPr/>
            </p:nvSpPr>
            <p:spPr bwMode="auto">
              <a:xfrm>
                <a:off x="3596" y="2015"/>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8" name="Freeform 2216"/>
              <p:cNvSpPr>
                <a:spLocks/>
              </p:cNvSpPr>
              <p:nvPr/>
            </p:nvSpPr>
            <p:spPr bwMode="auto">
              <a:xfrm>
                <a:off x="3608" y="2017"/>
                <a:ext cx="16" cy="7"/>
              </a:xfrm>
              <a:custGeom>
                <a:avLst/>
                <a:gdLst>
                  <a:gd name="T0" fmla="*/ 0 w 16"/>
                  <a:gd name="T1" fmla="*/ 0 h 7"/>
                  <a:gd name="T2" fmla="*/ 13 w 16"/>
                  <a:gd name="T3" fmla="*/ 1 h 7"/>
                  <a:gd name="T4" fmla="*/ 16 w 16"/>
                  <a:gd name="T5" fmla="*/ 7 h 7"/>
                  <a:gd name="T6" fmla="*/ 3 w 16"/>
                  <a:gd name="T7" fmla="*/ 5 h 7"/>
                  <a:gd name="T8" fmla="*/ 0 w 16"/>
                  <a:gd name="T9" fmla="*/ 0 h 7"/>
                </a:gdLst>
                <a:ahLst/>
                <a:cxnLst>
                  <a:cxn ang="0">
                    <a:pos x="T0" y="T1"/>
                  </a:cxn>
                  <a:cxn ang="0">
                    <a:pos x="T2" y="T3"/>
                  </a:cxn>
                  <a:cxn ang="0">
                    <a:pos x="T4" y="T5"/>
                  </a:cxn>
                  <a:cxn ang="0">
                    <a:pos x="T6" y="T7"/>
                  </a:cxn>
                  <a:cxn ang="0">
                    <a:pos x="T8" y="T9"/>
                  </a:cxn>
                </a:cxnLst>
                <a:rect l="0" t="0" r="r" b="b"/>
                <a:pathLst>
                  <a:path w="16" h="7">
                    <a:moveTo>
                      <a:pt x="0" y="0"/>
                    </a:moveTo>
                    <a:lnTo>
                      <a:pt x="13" y="1"/>
                    </a:lnTo>
                    <a:lnTo>
                      <a:pt x="16" y="7"/>
                    </a:lnTo>
                    <a:lnTo>
                      <a:pt x="3" y="5"/>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19" name="Line 2217"/>
              <p:cNvSpPr>
                <a:spLocks noChangeShapeType="1"/>
              </p:cNvSpPr>
              <p:nvPr/>
            </p:nvSpPr>
            <p:spPr bwMode="auto">
              <a:xfrm>
                <a:off x="3608" y="2017"/>
                <a:ext cx="3" cy="5"/>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0" name="Freeform 2218"/>
              <p:cNvSpPr>
                <a:spLocks/>
              </p:cNvSpPr>
              <p:nvPr/>
            </p:nvSpPr>
            <p:spPr bwMode="auto">
              <a:xfrm>
                <a:off x="3621" y="2018"/>
                <a:ext cx="16" cy="8"/>
              </a:xfrm>
              <a:custGeom>
                <a:avLst/>
                <a:gdLst>
                  <a:gd name="T0" fmla="*/ 0 w 16"/>
                  <a:gd name="T1" fmla="*/ 0 h 8"/>
                  <a:gd name="T2" fmla="*/ 13 w 16"/>
                  <a:gd name="T3" fmla="*/ 2 h 8"/>
                  <a:gd name="T4" fmla="*/ 16 w 16"/>
                  <a:gd name="T5" fmla="*/ 8 h 8"/>
                  <a:gd name="T6" fmla="*/ 3 w 16"/>
                  <a:gd name="T7" fmla="*/ 6 h 8"/>
                  <a:gd name="T8" fmla="*/ 0 w 16"/>
                  <a:gd name="T9" fmla="*/ 0 h 8"/>
                </a:gdLst>
                <a:ahLst/>
                <a:cxnLst>
                  <a:cxn ang="0">
                    <a:pos x="T0" y="T1"/>
                  </a:cxn>
                  <a:cxn ang="0">
                    <a:pos x="T2" y="T3"/>
                  </a:cxn>
                  <a:cxn ang="0">
                    <a:pos x="T4" y="T5"/>
                  </a:cxn>
                  <a:cxn ang="0">
                    <a:pos x="T6" y="T7"/>
                  </a:cxn>
                  <a:cxn ang="0">
                    <a:pos x="T8" y="T9"/>
                  </a:cxn>
                </a:cxnLst>
                <a:rect l="0" t="0" r="r" b="b"/>
                <a:pathLst>
                  <a:path w="16" h="8">
                    <a:moveTo>
                      <a:pt x="0" y="0"/>
                    </a:moveTo>
                    <a:lnTo>
                      <a:pt x="13" y="2"/>
                    </a:lnTo>
                    <a:lnTo>
                      <a:pt x="16" y="8"/>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21" name="Line 2219"/>
              <p:cNvSpPr>
                <a:spLocks noChangeShapeType="1"/>
              </p:cNvSpPr>
              <p:nvPr/>
            </p:nvSpPr>
            <p:spPr bwMode="auto">
              <a:xfrm>
                <a:off x="3621" y="2018"/>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2" name="Freeform 2220"/>
              <p:cNvSpPr>
                <a:spLocks/>
              </p:cNvSpPr>
              <p:nvPr/>
            </p:nvSpPr>
            <p:spPr bwMode="auto">
              <a:xfrm>
                <a:off x="3634" y="2020"/>
                <a:ext cx="17" cy="7"/>
              </a:xfrm>
              <a:custGeom>
                <a:avLst/>
                <a:gdLst>
                  <a:gd name="T0" fmla="*/ 0 w 17"/>
                  <a:gd name="T1" fmla="*/ 0 h 7"/>
                  <a:gd name="T2" fmla="*/ 14 w 17"/>
                  <a:gd name="T3" fmla="*/ 2 h 7"/>
                  <a:gd name="T4" fmla="*/ 17 w 17"/>
                  <a:gd name="T5" fmla="*/ 7 h 7"/>
                  <a:gd name="T6" fmla="*/ 3 w 17"/>
                  <a:gd name="T7" fmla="*/ 6 h 7"/>
                  <a:gd name="T8" fmla="*/ 0 w 17"/>
                  <a:gd name="T9" fmla="*/ 0 h 7"/>
                </a:gdLst>
                <a:ahLst/>
                <a:cxnLst>
                  <a:cxn ang="0">
                    <a:pos x="T0" y="T1"/>
                  </a:cxn>
                  <a:cxn ang="0">
                    <a:pos x="T2" y="T3"/>
                  </a:cxn>
                  <a:cxn ang="0">
                    <a:pos x="T4" y="T5"/>
                  </a:cxn>
                  <a:cxn ang="0">
                    <a:pos x="T6" y="T7"/>
                  </a:cxn>
                  <a:cxn ang="0">
                    <a:pos x="T8" y="T9"/>
                  </a:cxn>
                </a:cxnLst>
                <a:rect l="0" t="0" r="r" b="b"/>
                <a:pathLst>
                  <a:path w="17" h="7">
                    <a:moveTo>
                      <a:pt x="0" y="0"/>
                    </a:moveTo>
                    <a:lnTo>
                      <a:pt x="14" y="2"/>
                    </a:lnTo>
                    <a:lnTo>
                      <a:pt x="17" y="7"/>
                    </a:lnTo>
                    <a:lnTo>
                      <a:pt x="3" y="6"/>
                    </a:lnTo>
                    <a:lnTo>
                      <a:pt x="0" y="0"/>
                    </a:lnTo>
                    <a:close/>
                  </a:path>
                </a:pathLst>
              </a:custGeom>
              <a:solidFill>
                <a:srgbClr val="259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23" name="Line 2221"/>
              <p:cNvSpPr>
                <a:spLocks noChangeShapeType="1"/>
              </p:cNvSpPr>
              <p:nvPr/>
            </p:nvSpPr>
            <p:spPr bwMode="auto">
              <a:xfrm>
                <a:off x="3634" y="2020"/>
                <a:ext cx="3" cy="6"/>
              </a:xfrm>
              <a:prstGeom prst="line">
                <a:avLst/>
              </a:prstGeom>
              <a:noFill/>
              <a:ln w="0">
                <a:solidFill>
                  <a:srgbClr val="2596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4" name="Freeform 2222"/>
              <p:cNvSpPr>
                <a:spLocks/>
              </p:cNvSpPr>
              <p:nvPr/>
            </p:nvSpPr>
            <p:spPr bwMode="auto">
              <a:xfrm>
                <a:off x="3648" y="2022"/>
                <a:ext cx="18" cy="7"/>
              </a:xfrm>
              <a:custGeom>
                <a:avLst/>
                <a:gdLst>
                  <a:gd name="T0" fmla="*/ 0 w 18"/>
                  <a:gd name="T1" fmla="*/ 0 h 7"/>
                  <a:gd name="T2" fmla="*/ 15 w 18"/>
                  <a:gd name="T3" fmla="*/ 2 h 7"/>
                  <a:gd name="T4" fmla="*/ 18 w 18"/>
                  <a:gd name="T5" fmla="*/ 7 h 7"/>
                  <a:gd name="T6" fmla="*/ 3 w 18"/>
                  <a:gd name="T7" fmla="*/ 5 h 7"/>
                  <a:gd name="T8" fmla="*/ 0 w 18"/>
                  <a:gd name="T9" fmla="*/ 0 h 7"/>
                </a:gdLst>
                <a:ahLst/>
                <a:cxnLst>
                  <a:cxn ang="0">
                    <a:pos x="T0" y="T1"/>
                  </a:cxn>
                  <a:cxn ang="0">
                    <a:pos x="T2" y="T3"/>
                  </a:cxn>
                  <a:cxn ang="0">
                    <a:pos x="T4" y="T5"/>
                  </a:cxn>
                  <a:cxn ang="0">
                    <a:pos x="T6" y="T7"/>
                  </a:cxn>
                  <a:cxn ang="0">
                    <a:pos x="T8" y="T9"/>
                  </a:cxn>
                </a:cxnLst>
                <a:rect l="0" t="0" r="r" b="b"/>
                <a:pathLst>
                  <a:path w="18" h="7">
                    <a:moveTo>
                      <a:pt x="0" y="0"/>
                    </a:moveTo>
                    <a:lnTo>
                      <a:pt x="15" y="2"/>
                    </a:lnTo>
                    <a:lnTo>
                      <a:pt x="18" y="7"/>
                    </a:lnTo>
                    <a:lnTo>
                      <a:pt x="3" y="5"/>
                    </a:lnTo>
                    <a:lnTo>
                      <a:pt x="0" y="0"/>
                    </a:lnTo>
                    <a:close/>
                  </a:path>
                </a:pathLst>
              </a:custGeom>
              <a:solidFill>
                <a:srgbClr val="2597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25" name="Line 2223"/>
              <p:cNvSpPr>
                <a:spLocks noChangeShapeType="1"/>
              </p:cNvSpPr>
              <p:nvPr/>
            </p:nvSpPr>
            <p:spPr bwMode="auto">
              <a:xfrm>
                <a:off x="3648" y="2022"/>
                <a:ext cx="3" cy="5"/>
              </a:xfrm>
              <a:prstGeom prst="line">
                <a:avLst/>
              </a:prstGeom>
              <a:noFill/>
              <a:ln w="0">
                <a:solidFill>
                  <a:srgbClr val="2597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6" name="Freeform 2224"/>
              <p:cNvSpPr>
                <a:spLocks/>
              </p:cNvSpPr>
              <p:nvPr/>
            </p:nvSpPr>
            <p:spPr bwMode="auto">
              <a:xfrm>
                <a:off x="3663" y="2024"/>
                <a:ext cx="19" cy="7"/>
              </a:xfrm>
              <a:custGeom>
                <a:avLst/>
                <a:gdLst>
                  <a:gd name="T0" fmla="*/ 0 w 19"/>
                  <a:gd name="T1" fmla="*/ 0 h 7"/>
                  <a:gd name="T2" fmla="*/ 16 w 19"/>
                  <a:gd name="T3" fmla="*/ 1 h 7"/>
                  <a:gd name="T4" fmla="*/ 19 w 19"/>
                  <a:gd name="T5" fmla="*/ 7 h 7"/>
                  <a:gd name="T6" fmla="*/ 3 w 19"/>
                  <a:gd name="T7" fmla="*/ 5 h 7"/>
                  <a:gd name="T8" fmla="*/ 0 w 19"/>
                  <a:gd name="T9" fmla="*/ 0 h 7"/>
                </a:gdLst>
                <a:ahLst/>
                <a:cxnLst>
                  <a:cxn ang="0">
                    <a:pos x="T0" y="T1"/>
                  </a:cxn>
                  <a:cxn ang="0">
                    <a:pos x="T2" y="T3"/>
                  </a:cxn>
                  <a:cxn ang="0">
                    <a:pos x="T4" y="T5"/>
                  </a:cxn>
                  <a:cxn ang="0">
                    <a:pos x="T6" y="T7"/>
                  </a:cxn>
                  <a:cxn ang="0">
                    <a:pos x="T8" y="T9"/>
                  </a:cxn>
                </a:cxnLst>
                <a:rect l="0" t="0" r="r" b="b"/>
                <a:pathLst>
                  <a:path w="19" h="7">
                    <a:moveTo>
                      <a:pt x="0" y="0"/>
                    </a:moveTo>
                    <a:lnTo>
                      <a:pt x="16" y="1"/>
                    </a:lnTo>
                    <a:lnTo>
                      <a:pt x="19" y="7"/>
                    </a:lnTo>
                    <a:lnTo>
                      <a:pt x="3" y="5"/>
                    </a:lnTo>
                    <a:lnTo>
                      <a:pt x="0" y="0"/>
                    </a:lnTo>
                    <a:close/>
                  </a:path>
                </a:pathLst>
              </a:custGeom>
              <a:solidFill>
                <a:srgbClr val="269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27" name="Line 2225"/>
              <p:cNvSpPr>
                <a:spLocks noChangeShapeType="1"/>
              </p:cNvSpPr>
              <p:nvPr/>
            </p:nvSpPr>
            <p:spPr bwMode="auto">
              <a:xfrm>
                <a:off x="3663" y="2024"/>
                <a:ext cx="3" cy="5"/>
              </a:xfrm>
              <a:prstGeom prst="line">
                <a:avLst/>
              </a:prstGeom>
              <a:noFill/>
              <a:ln w="0">
                <a:solidFill>
                  <a:srgbClr val="2698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8" name="Freeform 2226"/>
              <p:cNvSpPr>
                <a:spLocks/>
              </p:cNvSpPr>
              <p:nvPr/>
            </p:nvSpPr>
            <p:spPr bwMode="auto">
              <a:xfrm>
                <a:off x="3679" y="2025"/>
                <a:ext cx="19" cy="8"/>
              </a:xfrm>
              <a:custGeom>
                <a:avLst/>
                <a:gdLst>
                  <a:gd name="T0" fmla="*/ 0 w 19"/>
                  <a:gd name="T1" fmla="*/ 0 h 8"/>
                  <a:gd name="T2" fmla="*/ 16 w 19"/>
                  <a:gd name="T3" fmla="*/ 2 h 8"/>
                  <a:gd name="T4" fmla="*/ 19 w 19"/>
                  <a:gd name="T5" fmla="*/ 8 h 8"/>
                  <a:gd name="T6" fmla="*/ 3 w 19"/>
                  <a:gd name="T7" fmla="*/ 6 h 8"/>
                  <a:gd name="T8" fmla="*/ 0 w 19"/>
                  <a:gd name="T9" fmla="*/ 0 h 8"/>
                </a:gdLst>
                <a:ahLst/>
                <a:cxnLst>
                  <a:cxn ang="0">
                    <a:pos x="T0" y="T1"/>
                  </a:cxn>
                  <a:cxn ang="0">
                    <a:pos x="T2" y="T3"/>
                  </a:cxn>
                  <a:cxn ang="0">
                    <a:pos x="T4" y="T5"/>
                  </a:cxn>
                  <a:cxn ang="0">
                    <a:pos x="T6" y="T7"/>
                  </a:cxn>
                  <a:cxn ang="0">
                    <a:pos x="T8" y="T9"/>
                  </a:cxn>
                </a:cxnLst>
                <a:rect l="0" t="0" r="r" b="b"/>
                <a:pathLst>
                  <a:path w="19" h="8">
                    <a:moveTo>
                      <a:pt x="0" y="0"/>
                    </a:moveTo>
                    <a:lnTo>
                      <a:pt x="16" y="2"/>
                    </a:lnTo>
                    <a:lnTo>
                      <a:pt x="19" y="8"/>
                    </a:lnTo>
                    <a:lnTo>
                      <a:pt x="3" y="6"/>
                    </a:lnTo>
                    <a:lnTo>
                      <a:pt x="0" y="0"/>
                    </a:lnTo>
                    <a:close/>
                  </a:path>
                </a:pathLst>
              </a:custGeom>
              <a:solidFill>
                <a:srgbClr val="26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29" name="Line 2227"/>
              <p:cNvSpPr>
                <a:spLocks noChangeShapeType="1"/>
              </p:cNvSpPr>
              <p:nvPr/>
            </p:nvSpPr>
            <p:spPr bwMode="auto">
              <a:xfrm>
                <a:off x="3679" y="2025"/>
                <a:ext cx="3" cy="6"/>
              </a:xfrm>
              <a:prstGeom prst="line">
                <a:avLst/>
              </a:prstGeom>
              <a:noFill/>
              <a:ln w="0">
                <a:solidFill>
                  <a:srgbClr val="2699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0" name="Freeform 2228"/>
              <p:cNvSpPr>
                <a:spLocks/>
              </p:cNvSpPr>
              <p:nvPr/>
            </p:nvSpPr>
            <p:spPr bwMode="auto">
              <a:xfrm>
                <a:off x="3695" y="2027"/>
                <a:ext cx="20" cy="7"/>
              </a:xfrm>
              <a:custGeom>
                <a:avLst/>
                <a:gdLst>
                  <a:gd name="T0" fmla="*/ 0 w 20"/>
                  <a:gd name="T1" fmla="*/ 0 h 7"/>
                  <a:gd name="T2" fmla="*/ 17 w 20"/>
                  <a:gd name="T3" fmla="*/ 2 h 7"/>
                  <a:gd name="T4" fmla="*/ 20 w 20"/>
                  <a:gd name="T5" fmla="*/ 7 h 7"/>
                  <a:gd name="T6" fmla="*/ 3 w 20"/>
                  <a:gd name="T7" fmla="*/ 6 h 7"/>
                  <a:gd name="T8" fmla="*/ 0 w 20"/>
                  <a:gd name="T9" fmla="*/ 0 h 7"/>
                </a:gdLst>
                <a:ahLst/>
                <a:cxnLst>
                  <a:cxn ang="0">
                    <a:pos x="T0" y="T1"/>
                  </a:cxn>
                  <a:cxn ang="0">
                    <a:pos x="T2" y="T3"/>
                  </a:cxn>
                  <a:cxn ang="0">
                    <a:pos x="T4" y="T5"/>
                  </a:cxn>
                  <a:cxn ang="0">
                    <a:pos x="T6" y="T7"/>
                  </a:cxn>
                  <a:cxn ang="0">
                    <a:pos x="T8" y="T9"/>
                  </a:cxn>
                </a:cxnLst>
                <a:rect l="0" t="0" r="r" b="b"/>
                <a:pathLst>
                  <a:path w="20" h="7">
                    <a:moveTo>
                      <a:pt x="0" y="0"/>
                    </a:moveTo>
                    <a:lnTo>
                      <a:pt x="17" y="2"/>
                    </a:lnTo>
                    <a:lnTo>
                      <a:pt x="20" y="7"/>
                    </a:lnTo>
                    <a:lnTo>
                      <a:pt x="3" y="6"/>
                    </a:lnTo>
                    <a:lnTo>
                      <a:pt x="0" y="0"/>
                    </a:lnTo>
                    <a:close/>
                  </a:path>
                </a:pathLst>
              </a:custGeom>
              <a:solidFill>
                <a:srgbClr val="26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1" name="Line 2229"/>
              <p:cNvSpPr>
                <a:spLocks noChangeShapeType="1"/>
              </p:cNvSpPr>
              <p:nvPr/>
            </p:nvSpPr>
            <p:spPr bwMode="auto">
              <a:xfrm>
                <a:off x="3695" y="2027"/>
                <a:ext cx="3" cy="6"/>
              </a:xfrm>
              <a:prstGeom prst="line">
                <a:avLst/>
              </a:prstGeom>
              <a:noFill/>
              <a:ln w="0">
                <a:solidFill>
                  <a:srgbClr val="2699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2" name="Freeform 2230"/>
              <p:cNvSpPr>
                <a:spLocks/>
              </p:cNvSpPr>
              <p:nvPr/>
            </p:nvSpPr>
            <p:spPr bwMode="auto">
              <a:xfrm>
                <a:off x="3712" y="2029"/>
                <a:ext cx="21" cy="7"/>
              </a:xfrm>
              <a:custGeom>
                <a:avLst/>
                <a:gdLst>
                  <a:gd name="T0" fmla="*/ 0 w 21"/>
                  <a:gd name="T1" fmla="*/ 0 h 7"/>
                  <a:gd name="T2" fmla="*/ 18 w 21"/>
                  <a:gd name="T3" fmla="*/ 1 h 7"/>
                  <a:gd name="T4" fmla="*/ 21 w 21"/>
                  <a:gd name="T5" fmla="*/ 7 h 7"/>
                  <a:gd name="T6" fmla="*/ 3 w 21"/>
                  <a:gd name="T7" fmla="*/ 5 h 7"/>
                  <a:gd name="T8" fmla="*/ 0 w 21"/>
                  <a:gd name="T9" fmla="*/ 0 h 7"/>
                </a:gdLst>
                <a:ahLst/>
                <a:cxnLst>
                  <a:cxn ang="0">
                    <a:pos x="T0" y="T1"/>
                  </a:cxn>
                  <a:cxn ang="0">
                    <a:pos x="T2" y="T3"/>
                  </a:cxn>
                  <a:cxn ang="0">
                    <a:pos x="T4" y="T5"/>
                  </a:cxn>
                  <a:cxn ang="0">
                    <a:pos x="T6" y="T7"/>
                  </a:cxn>
                  <a:cxn ang="0">
                    <a:pos x="T8" y="T9"/>
                  </a:cxn>
                </a:cxnLst>
                <a:rect l="0" t="0" r="r" b="b"/>
                <a:pathLst>
                  <a:path w="21" h="7">
                    <a:moveTo>
                      <a:pt x="0" y="0"/>
                    </a:moveTo>
                    <a:lnTo>
                      <a:pt x="18" y="1"/>
                    </a:lnTo>
                    <a:lnTo>
                      <a:pt x="21" y="7"/>
                    </a:lnTo>
                    <a:lnTo>
                      <a:pt x="3" y="5"/>
                    </a:lnTo>
                    <a:lnTo>
                      <a:pt x="0" y="0"/>
                    </a:lnTo>
                    <a:close/>
                  </a:path>
                </a:pathLst>
              </a:custGeom>
              <a:solidFill>
                <a:srgbClr val="269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3" name="Line 2231"/>
              <p:cNvSpPr>
                <a:spLocks noChangeShapeType="1"/>
              </p:cNvSpPr>
              <p:nvPr/>
            </p:nvSpPr>
            <p:spPr bwMode="auto">
              <a:xfrm>
                <a:off x="3712" y="2029"/>
                <a:ext cx="3" cy="5"/>
              </a:xfrm>
              <a:prstGeom prst="line">
                <a:avLst/>
              </a:prstGeom>
              <a:noFill/>
              <a:ln w="0">
                <a:solidFill>
                  <a:srgbClr val="269A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4" name="Freeform 2232"/>
              <p:cNvSpPr>
                <a:spLocks/>
              </p:cNvSpPr>
              <p:nvPr/>
            </p:nvSpPr>
            <p:spPr bwMode="auto">
              <a:xfrm>
                <a:off x="3730" y="2030"/>
                <a:ext cx="21" cy="8"/>
              </a:xfrm>
              <a:custGeom>
                <a:avLst/>
                <a:gdLst>
                  <a:gd name="T0" fmla="*/ 0 w 21"/>
                  <a:gd name="T1" fmla="*/ 0 h 8"/>
                  <a:gd name="T2" fmla="*/ 19 w 21"/>
                  <a:gd name="T3" fmla="*/ 2 h 8"/>
                  <a:gd name="T4" fmla="*/ 21 w 21"/>
                  <a:gd name="T5" fmla="*/ 8 h 8"/>
                  <a:gd name="T6" fmla="*/ 3 w 21"/>
                  <a:gd name="T7" fmla="*/ 6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lnTo>
                      <a:pt x="19" y="2"/>
                    </a:lnTo>
                    <a:lnTo>
                      <a:pt x="21" y="8"/>
                    </a:lnTo>
                    <a:lnTo>
                      <a:pt x="3" y="6"/>
                    </a:lnTo>
                    <a:lnTo>
                      <a:pt x="0" y="0"/>
                    </a:lnTo>
                    <a:close/>
                  </a:path>
                </a:pathLst>
              </a:custGeom>
              <a:solidFill>
                <a:srgbClr val="269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5" name="Line 2233"/>
              <p:cNvSpPr>
                <a:spLocks noChangeShapeType="1"/>
              </p:cNvSpPr>
              <p:nvPr/>
            </p:nvSpPr>
            <p:spPr bwMode="auto">
              <a:xfrm>
                <a:off x="3730" y="2030"/>
                <a:ext cx="3" cy="6"/>
              </a:xfrm>
              <a:prstGeom prst="line">
                <a:avLst/>
              </a:prstGeom>
              <a:noFill/>
              <a:ln w="0">
                <a:solidFill>
                  <a:srgbClr val="269A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6" name="Freeform 2234"/>
              <p:cNvSpPr>
                <a:spLocks/>
              </p:cNvSpPr>
              <p:nvPr/>
            </p:nvSpPr>
            <p:spPr bwMode="auto">
              <a:xfrm>
                <a:off x="3749" y="2032"/>
                <a:ext cx="21" cy="7"/>
              </a:xfrm>
              <a:custGeom>
                <a:avLst/>
                <a:gdLst>
                  <a:gd name="T0" fmla="*/ 0 w 21"/>
                  <a:gd name="T1" fmla="*/ 0 h 7"/>
                  <a:gd name="T2" fmla="*/ 19 w 21"/>
                  <a:gd name="T3" fmla="*/ 1 h 7"/>
                  <a:gd name="T4" fmla="*/ 21 w 21"/>
                  <a:gd name="T5" fmla="*/ 7 h 7"/>
                  <a:gd name="T6" fmla="*/ 2 w 21"/>
                  <a:gd name="T7" fmla="*/ 6 h 7"/>
                  <a:gd name="T8" fmla="*/ 0 w 21"/>
                  <a:gd name="T9" fmla="*/ 0 h 7"/>
                </a:gdLst>
                <a:ahLst/>
                <a:cxnLst>
                  <a:cxn ang="0">
                    <a:pos x="T0" y="T1"/>
                  </a:cxn>
                  <a:cxn ang="0">
                    <a:pos x="T2" y="T3"/>
                  </a:cxn>
                  <a:cxn ang="0">
                    <a:pos x="T4" y="T5"/>
                  </a:cxn>
                  <a:cxn ang="0">
                    <a:pos x="T6" y="T7"/>
                  </a:cxn>
                  <a:cxn ang="0">
                    <a:pos x="T8" y="T9"/>
                  </a:cxn>
                </a:cxnLst>
                <a:rect l="0" t="0" r="r" b="b"/>
                <a:pathLst>
                  <a:path w="21" h="7">
                    <a:moveTo>
                      <a:pt x="0" y="0"/>
                    </a:moveTo>
                    <a:lnTo>
                      <a:pt x="19" y="1"/>
                    </a:lnTo>
                    <a:lnTo>
                      <a:pt x="21" y="7"/>
                    </a:lnTo>
                    <a:lnTo>
                      <a:pt x="2" y="6"/>
                    </a:lnTo>
                    <a:lnTo>
                      <a:pt x="0" y="0"/>
                    </a:lnTo>
                    <a:close/>
                  </a:path>
                </a:pathLst>
              </a:custGeom>
              <a:solidFill>
                <a:srgbClr val="269B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7" name="Line 2235"/>
              <p:cNvSpPr>
                <a:spLocks noChangeShapeType="1"/>
              </p:cNvSpPr>
              <p:nvPr/>
            </p:nvSpPr>
            <p:spPr bwMode="auto">
              <a:xfrm>
                <a:off x="3749" y="2032"/>
                <a:ext cx="2" cy="6"/>
              </a:xfrm>
              <a:prstGeom prst="line">
                <a:avLst/>
              </a:prstGeom>
              <a:noFill/>
              <a:ln w="0">
                <a:solidFill>
                  <a:srgbClr val="269B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8" name="Freeform 2236"/>
              <p:cNvSpPr>
                <a:spLocks/>
              </p:cNvSpPr>
              <p:nvPr/>
            </p:nvSpPr>
            <p:spPr bwMode="auto">
              <a:xfrm>
                <a:off x="3768" y="2033"/>
                <a:ext cx="22" cy="8"/>
              </a:xfrm>
              <a:custGeom>
                <a:avLst/>
                <a:gdLst>
                  <a:gd name="T0" fmla="*/ 0 w 22"/>
                  <a:gd name="T1" fmla="*/ 0 h 8"/>
                  <a:gd name="T2" fmla="*/ 19 w 22"/>
                  <a:gd name="T3" fmla="*/ 2 h 8"/>
                  <a:gd name="T4" fmla="*/ 22 w 22"/>
                  <a:gd name="T5" fmla="*/ 8 h 8"/>
                  <a:gd name="T6" fmla="*/ 2 w 22"/>
                  <a:gd name="T7" fmla="*/ 6 h 8"/>
                  <a:gd name="T8" fmla="*/ 0 w 22"/>
                  <a:gd name="T9" fmla="*/ 0 h 8"/>
                </a:gdLst>
                <a:ahLst/>
                <a:cxnLst>
                  <a:cxn ang="0">
                    <a:pos x="T0" y="T1"/>
                  </a:cxn>
                  <a:cxn ang="0">
                    <a:pos x="T2" y="T3"/>
                  </a:cxn>
                  <a:cxn ang="0">
                    <a:pos x="T4" y="T5"/>
                  </a:cxn>
                  <a:cxn ang="0">
                    <a:pos x="T6" y="T7"/>
                  </a:cxn>
                  <a:cxn ang="0">
                    <a:pos x="T8" y="T9"/>
                  </a:cxn>
                </a:cxnLst>
                <a:rect l="0" t="0" r="r" b="b"/>
                <a:pathLst>
                  <a:path w="22" h="8">
                    <a:moveTo>
                      <a:pt x="0" y="0"/>
                    </a:moveTo>
                    <a:lnTo>
                      <a:pt x="19" y="2"/>
                    </a:lnTo>
                    <a:lnTo>
                      <a:pt x="22" y="8"/>
                    </a:lnTo>
                    <a:lnTo>
                      <a:pt x="2" y="6"/>
                    </a:lnTo>
                    <a:lnTo>
                      <a:pt x="0" y="0"/>
                    </a:lnTo>
                    <a:close/>
                  </a:path>
                </a:pathLst>
              </a:custGeom>
              <a:solidFill>
                <a:srgbClr val="269B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9" name="Line 2237"/>
              <p:cNvSpPr>
                <a:spLocks noChangeShapeType="1"/>
              </p:cNvSpPr>
              <p:nvPr/>
            </p:nvSpPr>
            <p:spPr bwMode="auto">
              <a:xfrm>
                <a:off x="3768" y="2033"/>
                <a:ext cx="2" cy="6"/>
              </a:xfrm>
              <a:prstGeom prst="line">
                <a:avLst/>
              </a:prstGeom>
              <a:noFill/>
              <a:ln w="0">
                <a:solidFill>
                  <a:srgbClr val="269B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0" name="Freeform 2238"/>
              <p:cNvSpPr>
                <a:spLocks/>
              </p:cNvSpPr>
              <p:nvPr/>
            </p:nvSpPr>
            <p:spPr bwMode="auto">
              <a:xfrm>
                <a:off x="3787" y="2035"/>
                <a:ext cx="22" cy="7"/>
              </a:xfrm>
              <a:custGeom>
                <a:avLst/>
                <a:gdLst>
                  <a:gd name="T0" fmla="*/ 0 w 22"/>
                  <a:gd name="T1" fmla="*/ 0 h 7"/>
                  <a:gd name="T2" fmla="*/ 20 w 22"/>
                  <a:gd name="T3" fmla="*/ 1 h 7"/>
                  <a:gd name="T4" fmla="*/ 22 w 22"/>
                  <a:gd name="T5" fmla="*/ 7 h 7"/>
                  <a:gd name="T6" fmla="*/ 3 w 22"/>
                  <a:gd name="T7" fmla="*/ 6 h 7"/>
                  <a:gd name="T8" fmla="*/ 0 w 22"/>
                  <a:gd name="T9" fmla="*/ 0 h 7"/>
                </a:gdLst>
                <a:ahLst/>
                <a:cxnLst>
                  <a:cxn ang="0">
                    <a:pos x="T0" y="T1"/>
                  </a:cxn>
                  <a:cxn ang="0">
                    <a:pos x="T2" y="T3"/>
                  </a:cxn>
                  <a:cxn ang="0">
                    <a:pos x="T4" y="T5"/>
                  </a:cxn>
                  <a:cxn ang="0">
                    <a:pos x="T6" y="T7"/>
                  </a:cxn>
                  <a:cxn ang="0">
                    <a:pos x="T8" y="T9"/>
                  </a:cxn>
                </a:cxnLst>
                <a:rect l="0" t="0" r="r" b="b"/>
                <a:pathLst>
                  <a:path w="22" h="7">
                    <a:moveTo>
                      <a:pt x="0" y="0"/>
                    </a:moveTo>
                    <a:lnTo>
                      <a:pt x="20" y="1"/>
                    </a:lnTo>
                    <a:lnTo>
                      <a:pt x="22" y="7"/>
                    </a:lnTo>
                    <a:lnTo>
                      <a:pt x="3" y="6"/>
                    </a:lnTo>
                    <a:lnTo>
                      <a:pt x="0" y="0"/>
                    </a:lnTo>
                    <a:close/>
                  </a:path>
                </a:pathLst>
              </a:custGeom>
              <a:solidFill>
                <a:srgbClr val="279C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1" name="Line 2239"/>
              <p:cNvSpPr>
                <a:spLocks noChangeShapeType="1"/>
              </p:cNvSpPr>
              <p:nvPr/>
            </p:nvSpPr>
            <p:spPr bwMode="auto">
              <a:xfrm>
                <a:off x="3787" y="2035"/>
                <a:ext cx="3" cy="6"/>
              </a:xfrm>
              <a:prstGeom prst="line">
                <a:avLst/>
              </a:prstGeom>
              <a:noFill/>
              <a:ln w="0">
                <a:solidFill>
                  <a:srgbClr val="279C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2" name="Freeform 2240"/>
              <p:cNvSpPr>
                <a:spLocks/>
              </p:cNvSpPr>
              <p:nvPr/>
            </p:nvSpPr>
            <p:spPr bwMode="auto">
              <a:xfrm>
                <a:off x="3807" y="2036"/>
                <a:ext cx="23" cy="8"/>
              </a:xfrm>
              <a:custGeom>
                <a:avLst/>
                <a:gdLst>
                  <a:gd name="T0" fmla="*/ 0 w 23"/>
                  <a:gd name="T1" fmla="*/ 0 h 8"/>
                  <a:gd name="T2" fmla="*/ 20 w 23"/>
                  <a:gd name="T3" fmla="*/ 2 h 8"/>
                  <a:gd name="T4" fmla="*/ 23 w 23"/>
                  <a:gd name="T5" fmla="*/ 8 h 8"/>
                  <a:gd name="T6" fmla="*/ 2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0" y="2"/>
                    </a:lnTo>
                    <a:lnTo>
                      <a:pt x="23" y="8"/>
                    </a:lnTo>
                    <a:lnTo>
                      <a:pt x="2" y="6"/>
                    </a:lnTo>
                    <a:lnTo>
                      <a:pt x="0" y="0"/>
                    </a:lnTo>
                    <a:close/>
                  </a:path>
                </a:pathLst>
              </a:custGeom>
              <a:solidFill>
                <a:srgbClr val="279C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3" name="Line 2241"/>
              <p:cNvSpPr>
                <a:spLocks noChangeShapeType="1"/>
              </p:cNvSpPr>
              <p:nvPr/>
            </p:nvSpPr>
            <p:spPr bwMode="auto">
              <a:xfrm>
                <a:off x="3807" y="2036"/>
                <a:ext cx="2" cy="6"/>
              </a:xfrm>
              <a:prstGeom prst="line">
                <a:avLst/>
              </a:prstGeom>
              <a:noFill/>
              <a:ln w="0">
                <a:solidFill>
                  <a:srgbClr val="279C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4" name="Freeform 2242"/>
              <p:cNvSpPr>
                <a:spLocks/>
              </p:cNvSpPr>
              <p:nvPr/>
            </p:nvSpPr>
            <p:spPr bwMode="auto">
              <a:xfrm>
                <a:off x="3827" y="2038"/>
                <a:ext cx="23" cy="7"/>
              </a:xfrm>
              <a:custGeom>
                <a:avLst/>
                <a:gdLst>
                  <a:gd name="T0" fmla="*/ 0 w 23"/>
                  <a:gd name="T1" fmla="*/ 0 h 7"/>
                  <a:gd name="T2" fmla="*/ 20 w 23"/>
                  <a:gd name="T3" fmla="*/ 1 h 7"/>
                  <a:gd name="T4" fmla="*/ 23 w 23"/>
                  <a:gd name="T5" fmla="*/ 7 h 7"/>
                  <a:gd name="T6" fmla="*/ 3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3" y="6"/>
                    </a:lnTo>
                    <a:lnTo>
                      <a:pt x="0" y="0"/>
                    </a:lnTo>
                    <a:close/>
                  </a:path>
                </a:pathLst>
              </a:custGeom>
              <a:solidFill>
                <a:srgbClr val="279C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5" name="Line 2243"/>
              <p:cNvSpPr>
                <a:spLocks noChangeShapeType="1"/>
              </p:cNvSpPr>
              <p:nvPr/>
            </p:nvSpPr>
            <p:spPr bwMode="auto">
              <a:xfrm>
                <a:off x="3827" y="2038"/>
                <a:ext cx="3" cy="6"/>
              </a:xfrm>
              <a:prstGeom prst="line">
                <a:avLst/>
              </a:prstGeom>
              <a:noFill/>
              <a:ln w="0">
                <a:solidFill>
                  <a:srgbClr val="279C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6" name="Freeform 2244"/>
              <p:cNvSpPr>
                <a:spLocks/>
              </p:cNvSpPr>
              <p:nvPr/>
            </p:nvSpPr>
            <p:spPr bwMode="auto">
              <a:xfrm>
                <a:off x="3847" y="2039"/>
                <a:ext cx="45" cy="9"/>
              </a:xfrm>
              <a:custGeom>
                <a:avLst/>
                <a:gdLst>
                  <a:gd name="T0" fmla="*/ 0 w 45"/>
                  <a:gd name="T1" fmla="*/ 0 h 9"/>
                  <a:gd name="T2" fmla="*/ 42 w 45"/>
                  <a:gd name="T3" fmla="*/ 3 h 9"/>
                  <a:gd name="T4" fmla="*/ 45 w 45"/>
                  <a:gd name="T5" fmla="*/ 9 h 9"/>
                  <a:gd name="T6" fmla="*/ 3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2" y="3"/>
                    </a:lnTo>
                    <a:lnTo>
                      <a:pt x="45" y="9"/>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7" name="Line 2245"/>
              <p:cNvSpPr>
                <a:spLocks noChangeShapeType="1"/>
              </p:cNvSpPr>
              <p:nvPr/>
            </p:nvSpPr>
            <p:spPr bwMode="auto">
              <a:xfrm>
                <a:off x="3847" y="2039"/>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8" name="Freeform 2246"/>
              <p:cNvSpPr>
                <a:spLocks/>
              </p:cNvSpPr>
              <p:nvPr/>
            </p:nvSpPr>
            <p:spPr bwMode="auto">
              <a:xfrm>
                <a:off x="3889" y="2042"/>
                <a:ext cx="45" cy="9"/>
              </a:xfrm>
              <a:custGeom>
                <a:avLst/>
                <a:gdLst>
                  <a:gd name="T0" fmla="*/ 0 w 45"/>
                  <a:gd name="T1" fmla="*/ 0 h 9"/>
                  <a:gd name="T2" fmla="*/ 43 w 45"/>
                  <a:gd name="T3" fmla="*/ 3 h 9"/>
                  <a:gd name="T4" fmla="*/ 45 w 45"/>
                  <a:gd name="T5" fmla="*/ 9 h 9"/>
                  <a:gd name="T6" fmla="*/ 3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3" y="3"/>
                    </a:lnTo>
                    <a:lnTo>
                      <a:pt x="45" y="9"/>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9" name="Line 2247"/>
              <p:cNvSpPr>
                <a:spLocks noChangeShapeType="1"/>
              </p:cNvSpPr>
              <p:nvPr/>
            </p:nvSpPr>
            <p:spPr bwMode="auto">
              <a:xfrm>
                <a:off x="3889" y="2042"/>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0" name="Freeform 2248"/>
              <p:cNvSpPr>
                <a:spLocks/>
              </p:cNvSpPr>
              <p:nvPr/>
            </p:nvSpPr>
            <p:spPr bwMode="auto">
              <a:xfrm>
                <a:off x="3932" y="2045"/>
                <a:ext cx="45" cy="8"/>
              </a:xfrm>
              <a:custGeom>
                <a:avLst/>
                <a:gdLst>
                  <a:gd name="T0" fmla="*/ 0 w 45"/>
                  <a:gd name="T1" fmla="*/ 0 h 8"/>
                  <a:gd name="T2" fmla="*/ 42 w 45"/>
                  <a:gd name="T3" fmla="*/ 2 h 8"/>
                  <a:gd name="T4" fmla="*/ 45 w 45"/>
                  <a:gd name="T5" fmla="*/ 8 h 8"/>
                  <a:gd name="T6" fmla="*/ 2 w 45"/>
                  <a:gd name="T7" fmla="*/ 6 h 8"/>
                  <a:gd name="T8" fmla="*/ 0 w 45"/>
                  <a:gd name="T9" fmla="*/ 0 h 8"/>
                </a:gdLst>
                <a:ahLst/>
                <a:cxnLst>
                  <a:cxn ang="0">
                    <a:pos x="T0" y="T1"/>
                  </a:cxn>
                  <a:cxn ang="0">
                    <a:pos x="T2" y="T3"/>
                  </a:cxn>
                  <a:cxn ang="0">
                    <a:pos x="T4" y="T5"/>
                  </a:cxn>
                  <a:cxn ang="0">
                    <a:pos x="T6" y="T7"/>
                  </a:cxn>
                  <a:cxn ang="0">
                    <a:pos x="T8" y="T9"/>
                  </a:cxn>
                </a:cxnLst>
                <a:rect l="0" t="0" r="r" b="b"/>
                <a:pathLst>
                  <a:path w="45" h="8">
                    <a:moveTo>
                      <a:pt x="0" y="0"/>
                    </a:moveTo>
                    <a:lnTo>
                      <a:pt x="42" y="2"/>
                    </a:lnTo>
                    <a:lnTo>
                      <a:pt x="45" y="8"/>
                    </a:lnTo>
                    <a:lnTo>
                      <a:pt x="2"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1" name="Line 2249"/>
              <p:cNvSpPr>
                <a:spLocks noChangeShapeType="1"/>
              </p:cNvSpPr>
              <p:nvPr/>
            </p:nvSpPr>
            <p:spPr bwMode="auto">
              <a:xfrm>
                <a:off x="3932" y="2045"/>
                <a:ext cx="2"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2" name="Freeform 2250"/>
              <p:cNvSpPr>
                <a:spLocks/>
              </p:cNvSpPr>
              <p:nvPr/>
            </p:nvSpPr>
            <p:spPr bwMode="auto">
              <a:xfrm>
                <a:off x="3974" y="2047"/>
                <a:ext cx="24" cy="7"/>
              </a:xfrm>
              <a:custGeom>
                <a:avLst/>
                <a:gdLst>
                  <a:gd name="T0" fmla="*/ 0 w 24"/>
                  <a:gd name="T1" fmla="*/ 0 h 7"/>
                  <a:gd name="T2" fmla="*/ 22 w 24"/>
                  <a:gd name="T3" fmla="*/ 1 h 7"/>
                  <a:gd name="T4" fmla="*/ 24 w 24"/>
                  <a:gd name="T5" fmla="*/ 7 h 7"/>
                  <a:gd name="T6" fmla="*/ 3 w 24"/>
                  <a:gd name="T7" fmla="*/ 6 h 7"/>
                  <a:gd name="T8" fmla="*/ 0 w 24"/>
                  <a:gd name="T9" fmla="*/ 0 h 7"/>
                </a:gdLst>
                <a:ahLst/>
                <a:cxnLst>
                  <a:cxn ang="0">
                    <a:pos x="T0" y="T1"/>
                  </a:cxn>
                  <a:cxn ang="0">
                    <a:pos x="T2" y="T3"/>
                  </a:cxn>
                  <a:cxn ang="0">
                    <a:pos x="T4" y="T5"/>
                  </a:cxn>
                  <a:cxn ang="0">
                    <a:pos x="T6" y="T7"/>
                  </a:cxn>
                  <a:cxn ang="0">
                    <a:pos x="T8" y="T9"/>
                  </a:cxn>
                </a:cxnLst>
                <a:rect l="0" t="0" r="r" b="b"/>
                <a:pathLst>
                  <a:path w="24" h="7">
                    <a:moveTo>
                      <a:pt x="0" y="0"/>
                    </a:moveTo>
                    <a:lnTo>
                      <a:pt x="22" y="1"/>
                    </a:lnTo>
                    <a:lnTo>
                      <a:pt x="24" y="7"/>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3" name="Line 2251"/>
              <p:cNvSpPr>
                <a:spLocks noChangeShapeType="1"/>
              </p:cNvSpPr>
              <p:nvPr/>
            </p:nvSpPr>
            <p:spPr bwMode="auto">
              <a:xfrm>
                <a:off x="3974" y="2047"/>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4" name="Freeform 2252"/>
              <p:cNvSpPr>
                <a:spLocks/>
              </p:cNvSpPr>
              <p:nvPr/>
            </p:nvSpPr>
            <p:spPr bwMode="auto">
              <a:xfrm>
                <a:off x="3996" y="2048"/>
                <a:ext cx="23" cy="8"/>
              </a:xfrm>
              <a:custGeom>
                <a:avLst/>
                <a:gdLst>
                  <a:gd name="T0" fmla="*/ 0 w 23"/>
                  <a:gd name="T1" fmla="*/ 0 h 8"/>
                  <a:gd name="T2" fmla="*/ 21 w 23"/>
                  <a:gd name="T3" fmla="*/ 2 h 8"/>
                  <a:gd name="T4" fmla="*/ 23 w 23"/>
                  <a:gd name="T5" fmla="*/ 8 h 8"/>
                  <a:gd name="T6" fmla="*/ 2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1" y="2"/>
                    </a:lnTo>
                    <a:lnTo>
                      <a:pt x="23" y="8"/>
                    </a:lnTo>
                    <a:lnTo>
                      <a:pt x="2" y="6"/>
                    </a:lnTo>
                    <a:lnTo>
                      <a:pt x="0" y="0"/>
                    </a:lnTo>
                    <a:close/>
                  </a:path>
                </a:pathLst>
              </a:custGeom>
              <a:solidFill>
                <a:srgbClr val="279E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5" name="Line 2253"/>
              <p:cNvSpPr>
                <a:spLocks noChangeShapeType="1"/>
              </p:cNvSpPr>
              <p:nvPr/>
            </p:nvSpPr>
            <p:spPr bwMode="auto">
              <a:xfrm>
                <a:off x="3996" y="2048"/>
                <a:ext cx="2" cy="6"/>
              </a:xfrm>
              <a:prstGeom prst="line">
                <a:avLst/>
              </a:prstGeom>
              <a:noFill/>
              <a:ln w="0">
                <a:solidFill>
                  <a:srgbClr val="279E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6" name="Freeform 2254"/>
              <p:cNvSpPr>
                <a:spLocks/>
              </p:cNvSpPr>
              <p:nvPr/>
            </p:nvSpPr>
            <p:spPr bwMode="auto">
              <a:xfrm>
                <a:off x="4017" y="2050"/>
                <a:ext cx="23" cy="7"/>
              </a:xfrm>
              <a:custGeom>
                <a:avLst/>
                <a:gdLst>
                  <a:gd name="T0" fmla="*/ 0 w 23"/>
                  <a:gd name="T1" fmla="*/ 0 h 7"/>
                  <a:gd name="T2" fmla="*/ 20 w 23"/>
                  <a:gd name="T3" fmla="*/ 1 h 7"/>
                  <a:gd name="T4" fmla="*/ 23 w 23"/>
                  <a:gd name="T5" fmla="*/ 7 h 7"/>
                  <a:gd name="T6" fmla="*/ 2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2" y="6"/>
                    </a:lnTo>
                    <a:lnTo>
                      <a:pt x="0" y="0"/>
                    </a:lnTo>
                    <a:close/>
                  </a:path>
                </a:pathLst>
              </a:custGeom>
              <a:solidFill>
                <a:srgbClr val="279E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7" name="Line 2255"/>
              <p:cNvSpPr>
                <a:spLocks noChangeShapeType="1"/>
              </p:cNvSpPr>
              <p:nvPr/>
            </p:nvSpPr>
            <p:spPr bwMode="auto">
              <a:xfrm>
                <a:off x="4017" y="2050"/>
                <a:ext cx="2" cy="6"/>
              </a:xfrm>
              <a:prstGeom prst="line">
                <a:avLst/>
              </a:prstGeom>
              <a:noFill/>
              <a:ln w="0">
                <a:solidFill>
                  <a:srgbClr val="279E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8" name="Freeform 2256"/>
              <p:cNvSpPr>
                <a:spLocks/>
              </p:cNvSpPr>
              <p:nvPr/>
            </p:nvSpPr>
            <p:spPr bwMode="auto">
              <a:xfrm>
                <a:off x="4037" y="2051"/>
                <a:ext cx="12" cy="7"/>
              </a:xfrm>
              <a:custGeom>
                <a:avLst/>
                <a:gdLst>
                  <a:gd name="T0" fmla="*/ 0 w 12"/>
                  <a:gd name="T1" fmla="*/ 0 h 7"/>
                  <a:gd name="T2" fmla="*/ 10 w 12"/>
                  <a:gd name="T3" fmla="*/ 1 h 7"/>
                  <a:gd name="T4" fmla="*/ 12 w 12"/>
                  <a:gd name="T5" fmla="*/ 7 h 7"/>
                  <a:gd name="T6" fmla="*/ 3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0" y="1"/>
                    </a:lnTo>
                    <a:lnTo>
                      <a:pt x="12" y="7"/>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9" name="Line 2257"/>
              <p:cNvSpPr>
                <a:spLocks noChangeShapeType="1"/>
              </p:cNvSpPr>
              <p:nvPr/>
            </p:nvSpPr>
            <p:spPr bwMode="auto">
              <a:xfrm>
                <a:off x="4037" y="2051"/>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0" name="Freeform 2258"/>
              <p:cNvSpPr>
                <a:spLocks/>
              </p:cNvSpPr>
              <p:nvPr/>
            </p:nvSpPr>
            <p:spPr bwMode="auto">
              <a:xfrm>
                <a:off x="4039" y="2037"/>
                <a:ext cx="200" cy="46"/>
              </a:xfrm>
              <a:custGeom>
                <a:avLst/>
                <a:gdLst>
                  <a:gd name="T0" fmla="*/ 0 w 200"/>
                  <a:gd name="T1" fmla="*/ 40 h 46"/>
                  <a:gd name="T2" fmla="*/ 198 w 200"/>
                  <a:gd name="T3" fmla="*/ 0 h 46"/>
                  <a:gd name="T4" fmla="*/ 200 w 200"/>
                  <a:gd name="T5" fmla="*/ 6 h 46"/>
                  <a:gd name="T6" fmla="*/ 2 w 200"/>
                  <a:gd name="T7" fmla="*/ 46 h 46"/>
                  <a:gd name="T8" fmla="*/ 0 w 200"/>
                  <a:gd name="T9" fmla="*/ 40 h 46"/>
                </a:gdLst>
                <a:ahLst/>
                <a:cxnLst>
                  <a:cxn ang="0">
                    <a:pos x="T0" y="T1"/>
                  </a:cxn>
                  <a:cxn ang="0">
                    <a:pos x="T2" y="T3"/>
                  </a:cxn>
                  <a:cxn ang="0">
                    <a:pos x="T4" y="T5"/>
                  </a:cxn>
                  <a:cxn ang="0">
                    <a:pos x="T6" y="T7"/>
                  </a:cxn>
                  <a:cxn ang="0">
                    <a:pos x="T8" y="T9"/>
                  </a:cxn>
                </a:cxnLst>
                <a:rect l="0" t="0" r="r" b="b"/>
                <a:pathLst>
                  <a:path w="200" h="46">
                    <a:moveTo>
                      <a:pt x="0" y="40"/>
                    </a:moveTo>
                    <a:lnTo>
                      <a:pt x="198" y="0"/>
                    </a:lnTo>
                    <a:lnTo>
                      <a:pt x="200" y="6"/>
                    </a:lnTo>
                    <a:lnTo>
                      <a:pt x="2" y="46"/>
                    </a:lnTo>
                    <a:lnTo>
                      <a:pt x="0" y="40"/>
                    </a:lnTo>
                    <a:close/>
                  </a:path>
                </a:pathLst>
              </a:custGeom>
              <a:solidFill>
                <a:srgbClr val="2FBC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61" name="Line 2259"/>
              <p:cNvSpPr>
                <a:spLocks noChangeShapeType="1"/>
              </p:cNvSpPr>
              <p:nvPr/>
            </p:nvSpPr>
            <p:spPr bwMode="auto">
              <a:xfrm>
                <a:off x="4039" y="2077"/>
                <a:ext cx="2" cy="6"/>
              </a:xfrm>
              <a:prstGeom prst="line">
                <a:avLst/>
              </a:prstGeom>
              <a:noFill/>
              <a:ln w="0">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2" name="Freeform 2260"/>
              <p:cNvSpPr>
                <a:spLocks/>
              </p:cNvSpPr>
              <p:nvPr/>
            </p:nvSpPr>
            <p:spPr bwMode="auto">
              <a:xfrm>
                <a:off x="3094" y="1726"/>
                <a:ext cx="1143" cy="351"/>
              </a:xfrm>
              <a:custGeom>
                <a:avLst/>
                <a:gdLst>
                  <a:gd name="T0" fmla="*/ 2 w 1143"/>
                  <a:gd name="T1" fmla="*/ 36 h 351"/>
                  <a:gd name="T2" fmla="*/ 11 w 1143"/>
                  <a:gd name="T3" fmla="*/ 44 h 351"/>
                  <a:gd name="T4" fmla="*/ 26 w 1143"/>
                  <a:gd name="T5" fmla="*/ 58 h 351"/>
                  <a:gd name="T6" fmla="*/ 44 w 1143"/>
                  <a:gd name="T7" fmla="*/ 74 h 351"/>
                  <a:gd name="T8" fmla="*/ 64 w 1143"/>
                  <a:gd name="T9" fmla="*/ 93 h 351"/>
                  <a:gd name="T10" fmla="*/ 94 w 1143"/>
                  <a:gd name="T11" fmla="*/ 120 h 351"/>
                  <a:gd name="T12" fmla="*/ 144 w 1143"/>
                  <a:gd name="T13" fmla="*/ 162 h 351"/>
                  <a:gd name="T14" fmla="*/ 170 w 1143"/>
                  <a:gd name="T15" fmla="*/ 182 h 351"/>
                  <a:gd name="T16" fmla="*/ 197 w 1143"/>
                  <a:gd name="T17" fmla="*/ 201 h 351"/>
                  <a:gd name="T18" fmla="*/ 223 w 1143"/>
                  <a:gd name="T19" fmla="*/ 216 h 351"/>
                  <a:gd name="T20" fmla="*/ 249 w 1143"/>
                  <a:gd name="T21" fmla="*/ 229 h 351"/>
                  <a:gd name="T22" fmla="*/ 274 w 1143"/>
                  <a:gd name="T23" fmla="*/ 240 h 351"/>
                  <a:gd name="T24" fmla="*/ 299 w 1143"/>
                  <a:gd name="T25" fmla="*/ 249 h 351"/>
                  <a:gd name="T26" fmla="*/ 350 w 1143"/>
                  <a:gd name="T27" fmla="*/ 264 h 351"/>
                  <a:gd name="T28" fmla="*/ 405 w 1143"/>
                  <a:gd name="T29" fmla="*/ 275 h 351"/>
                  <a:gd name="T30" fmla="*/ 434 w 1143"/>
                  <a:gd name="T31" fmla="*/ 280 h 351"/>
                  <a:gd name="T32" fmla="*/ 467 w 1143"/>
                  <a:gd name="T33" fmla="*/ 284 h 351"/>
                  <a:gd name="T34" fmla="*/ 502 w 1143"/>
                  <a:gd name="T35" fmla="*/ 289 h 351"/>
                  <a:gd name="T36" fmla="*/ 540 w 1143"/>
                  <a:gd name="T37" fmla="*/ 294 h 351"/>
                  <a:gd name="T38" fmla="*/ 585 w 1143"/>
                  <a:gd name="T39" fmla="*/ 299 h 351"/>
                  <a:gd name="T40" fmla="*/ 636 w 1143"/>
                  <a:gd name="T41" fmla="*/ 304 h 351"/>
                  <a:gd name="T42" fmla="*/ 693 w 1143"/>
                  <a:gd name="T43" fmla="*/ 309 h 351"/>
                  <a:gd name="T44" fmla="*/ 753 w 1143"/>
                  <a:gd name="T45" fmla="*/ 313 h 351"/>
                  <a:gd name="T46" fmla="*/ 880 w 1143"/>
                  <a:gd name="T47" fmla="*/ 321 h 351"/>
                  <a:gd name="T48" fmla="*/ 943 w 1143"/>
                  <a:gd name="T49" fmla="*/ 325 h 351"/>
                  <a:gd name="T50" fmla="*/ 1143 w 1143"/>
                  <a:gd name="T51" fmla="*/ 311 h 351"/>
                  <a:gd name="T52" fmla="*/ 959 w 1143"/>
                  <a:gd name="T53" fmla="*/ 274 h 351"/>
                  <a:gd name="T54" fmla="*/ 896 w 1143"/>
                  <a:gd name="T55" fmla="*/ 271 h 351"/>
                  <a:gd name="T56" fmla="*/ 770 w 1143"/>
                  <a:gd name="T57" fmla="*/ 264 h 351"/>
                  <a:gd name="T58" fmla="*/ 710 w 1143"/>
                  <a:gd name="T59" fmla="*/ 261 h 351"/>
                  <a:gd name="T60" fmla="*/ 654 w 1143"/>
                  <a:gd name="T61" fmla="*/ 256 h 351"/>
                  <a:gd name="T62" fmla="*/ 604 w 1143"/>
                  <a:gd name="T63" fmla="*/ 252 h 351"/>
                  <a:gd name="T64" fmla="*/ 560 w 1143"/>
                  <a:gd name="T65" fmla="*/ 247 h 351"/>
                  <a:gd name="T66" fmla="*/ 522 w 1143"/>
                  <a:gd name="T67" fmla="*/ 242 h 351"/>
                  <a:gd name="T68" fmla="*/ 487 w 1143"/>
                  <a:gd name="T69" fmla="*/ 238 h 351"/>
                  <a:gd name="T70" fmla="*/ 455 w 1143"/>
                  <a:gd name="T71" fmla="*/ 234 h 351"/>
                  <a:gd name="T72" fmla="*/ 426 w 1143"/>
                  <a:gd name="T73" fmla="*/ 229 h 351"/>
                  <a:gd name="T74" fmla="*/ 375 w 1143"/>
                  <a:gd name="T75" fmla="*/ 219 h 351"/>
                  <a:gd name="T76" fmla="*/ 327 w 1143"/>
                  <a:gd name="T77" fmla="*/ 206 h 351"/>
                  <a:gd name="T78" fmla="*/ 304 w 1143"/>
                  <a:gd name="T79" fmla="*/ 198 h 351"/>
                  <a:gd name="T80" fmla="*/ 280 w 1143"/>
                  <a:gd name="T81" fmla="*/ 188 h 351"/>
                  <a:gd name="T82" fmla="*/ 257 w 1143"/>
                  <a:gd name="T83" fmla="*/ 177 h 351"/>
                  <a:gd name="T84" fmla="*/ 232 w 1143"/>
                  <a:gd name="T85" fmla="*/ 162 h 351"/>
                  <a:gd name="T86" fmla="*/ 206 w 1143"/>
                  <a:gd name="T87" fmla="*/ 145 h 351"/>
                  <a:gd name="T88" fmla="*/ 181 w 1143"/>
                  <a:gd name="T89" fmla="*/ 126 h 351"/>
                  <a:gd name="T90" fmla="*/ 131 w 1143"/>
                  <a:gd name="T91" fmla="*/ 85 h 351"/>
                  <a:gd name="T92" fmla="*/ 101 w 1143"/>
                  <a:gd name="T93" fmla="*/ 58 h 351"/>
                  <a:gd name="T94" fmla="*/ 81 w 1143"/>
                  <a:gd name="T95" fmla="*/ 40 h 351"/>
                  <a:gd name="T96" fmla="*/ 63 w 1143"/>
                  <a:gd name="T97" fmla="*/ 24 h 351"/>
                  <a:gd name="T98" fmla="*/ 48 w 1143"/>
                  <a:gd name="T99" fmla="*/ 10 h 351"/>
                  <a:gd name="T100" fmla="*/ 37 w 1143"/>
                  <a:gd name="T101" fmla="*/ 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3" h="351">
                    <a:moveTo>
                      <a:pt x="35" y="0"/>
                    </a:moveTo>
                    <a:lnTo>
                      <a:pt x="0" y="35"/>
                    </a:lnTo>
                    <a:lnTo>
                      <a:pt x="2" y="36"/>
                    </a:lnTo>
                    <a:lnTo>
                      <a:pt x="3" y="38"/>
                    </a:lnTo>
                    <a:lnTo>
                      <a:pt x="7" y="41"/>
                    </a:lnTo>
                    <a:lnTo>
                      <a:pt x="11" y="44"/>
                    </a:lnTo>
                    <a:lnTo>
                      <a:pt x="16" y="48"/>
                    </a:lnTo>
                    <a:lnTo>
                      <a:pt x="21" y="53"/>
                    </a:lnTo>
                    <a:lnTo>
                      <a:pt x="26" y="58"/>
                    </a:lnTo>
                    <a:lnTo>
                      <a:pt x="32" y="63"/>
                    </a:lnTo>
                    <a:lnTo>
                      <a:pt x="37" y="68"/>
                    </a:lnTo>
                    <a:lnTo>
                      <a:pt x="44" y="74"/>
                    </a:lnTo>
                    <a:lnTo>
                      <a:pt x="50" y="80"/>
                    </a:lnTo>
                    <a:lnTo>
                      <a:pt x="57" y="86"/>
                    </a:lnTo>
                    <a:lnTo>
                      <a:pt x="64" y="93"/>
                    </a:lnTo>
                    <a:lnTo>
                      <a:pt x="71" y="99"/>
                    </a:lnTo>
                    <a:lnTo>
                      <a:pt x="78" y="106"/>
                    </a:lnTo>
                    <a:lnTo>
                      <a:pt x="94" y="120"/>
                    </a:lnTo>
                    <a:lnTo>
                      <a:pt x="110" y="134"/>
                    </a:lnTo>
                    <a:lnTo>
                      <a:pt x="127" y="148"/>
                    </a:lnTo>
                    <a:lnTo>
                      <a:pt x="144" y="162"/>
                    </a:lnTo>
                    <a:lnTo>
                      <a:pt x="152" y="169"/>
                    </a:lnTo>
                    <a:lnTo>
                      <a:pt x="161" y="176"/>
                    </a:lnTo>
                    <a:lnTo>
                      <a:pt x="170" y="182"/>
                    </a:lnTo>
                    <a:lnTo>
                      <a:pt x="179" y="189"/>
                    </a:lnTo>
                    <a:lnTo>
                      <a:pt x="188" y="195"/>
                    </a:lnTo>
                    <a:lnTo>
                      <a:pt x="197" y="201"/>
                    </a:lnTo>
                    <a:lnTo>
                      <a:pt x="205" y="206"/>
                    </a:lnTo>
                    <a:lnTo>
                      <a:pt x="214" y="212"/>
                    </a:lnTo>
                    <a:lnTo>
                      <a:pt x="223" y="216"/>
                    </a:lnTo>
                    <a:lnTo>
                      <a:pt x="232" y="221"/>
                    </a:lnTo>
                    <a:lnTo>
                      <a:pt x="241" y="225"/>
                    </a:lnTo>
                    <a:lnTo>
                      <a:pt x="249" y="229"/>
                    </a:lnTo>
                    <a:lnTo>
                      <a:pt x="257" y="233"/>
                    </a:lnTo>
                    <a:lnTo>
                      <a:pt x="266" y="236"/>
                    </a:lnTo>
                    <a:lnTo>
                      <a:pt x="274" y="240"/>
                    </a:lnTo>
                    <a:lnTo>
                      <a:pt x="282" y="243"/>
                    </a:lnTo>
                    <a:lnTo>
                      <a:pt x="290" y="246"/>
                    </a:lnTo>
                    <a:lnTo>
                      <a:pt x="299" y="249"/>
                    </a:lnTo>
                    <a:lnTo>
                      <a:pt x="315" y="254"/>
                    </a:lnTo>
                    <a:lnTo>
                      <a:pt x="332" y="259"/>
                    </a:lnTo>
                    <a:lnTo>
                      <a:pt x="350" y="264"/>
                    </a:lnTo>
                    <a:lnTo>
                      <a:pt x="367" y="268"/>
                    </a:lnTo>
                    <a:lnTo>
                      <a:pt x="385" y="271"/>
                    </a:lnTo>
                    <a:lnTo>
                      <a:pt x="405" y="275"/>
                    </a:lnTo>
                    <a:lnTo>
                      <a:pt x="414" y="276"/>
                    </a:lnTo>
                    <a:lnTo>
                      <a:pt x="424" y="278"/>
                    </a:lnTo>
                    <a:lnTo>
                      <a:pt x="434" y="280"/>
                    </a:lnTo>
                    <a:lnTo>
                      <a:pt x="445" y="281"/>
                    </a:lnTo>
                    <a:lnTo>
                      <a:pt x="456" y="283"/>
                    </a:lnTo>
                    <a:lnTo>
                      <a:pt x="467" y="284"/>
                    </a:lnTo>
                    <a:lnTo>
                      <a:pt x="478" y="286"/>
                    </a:lnTo>
                    <a:lnTo>
                      <a:pt x="490" y="287"/>
                    </a:lnTo>
                    <a:lnTo>
                      <a:pt x="502" y="289"/>
                    </a:lnTo>
                    <a:lnTo>
                      <a:pt x="514" y="291"/>
                    </a:lnTo>
                    <a:lnTo>
                      <a:pt x="527" y="292"/>
                    </a:lnTo>
                    <a:lnTo>
                      <a:pt x="540" y="294"/>
                    </a:lnTo>
                    <a:lnTo>
                      <a:pt x="554" y="296"/>
                    </a:lnTo>
                    <a:lnTo>
                      <a:pt x="569" y="298"/>
                    </a:lnTo>
                    <a:lnTo>
                      <a:pt x="585" y="299"/>
                    </a:lnTo>
                    <a:lnTo>
                      <a:pt x="601" y="301"/>
                    </a:lnTo>
                    <a:lnTo>
                      <a:pt x="618" y="303"/>
                    </a:lnTo>
                    <a:lnTo>
                      <a:pt x="636" y="304"/>
                    </a:lnTo>
                    <a:lnTo>
                      <a:pt x="655" y="306"/>
                    </a:lnTo>
                    <a:lnTo>
                      <a:pt x="674" y="307"/>
                    </a:lnTo>
                    <a:lnTo>
                      <a:pt x="693" y="309"/>
                    </a:lnTo>
                    <a:lnTo>
                      <a:pt x="713" y="310"/>
                    </a:lnTo>
                    <a:lnTo>
                      <a:pt x="733" y="312"/>
                    </a:lnTo>
                    <a:lnTo>
                      <a:pt x="753" y="313"/>
                    </a:lnTo>
                    <a:lnTo>
                      <a:pt x="795" y="316"/>
                    </a:lnTo>
                    <a:lnTo>
                      <a:pt x="838" y="319"/>
                    </a:lnTo>
                    <a:lnTo>
                      <a:pt x="880" y="321"/>
                    </a:lnTo>
                    <a:lnTo>
                      <a:pt x="902" y="322"/>
                    </a:lnTo>
                    <a:lnTo>
                      <a:pt x="923" y="324"/>
                    </a:lnTo>
                    <a:lnTo>
                      <a:pt x="943" y="325"/>
                    </a:lnTo>
                    <a:lnTo>
                      <a:pt x="953" y="326"/>
                    </a:lnTo>
                    <a:lnTo>
                      <a:pt x="945" y="351"/>
                    </a:lnTo>
                    <a:lnTo>
                      <a:pt x="1143" y="311"/>
                    </a:lnTo>
                    <a:lnTo>
                      <a:pt x="977" y="250"/>
                    </a:lnTo>
                    <a:lnTo>
                      <a:pt x="969" y="275"/>
                    </a:lnTo>
                    <a:lnTo>
                      <a:pt x="959" y="274"/>
                    </a:lnTo>
                    <a:lnTo>
                      <a:pt x="938" y="273"/>
                    </a:lnTo>
                    <a:lnTo>
                      <a:pt x="917" y="272"/>
                    </a:lnTo>
                    <a:lnTo>
                      <a:pt x="896" y="271"/>
                    </a:lnTo>
                    <a:lnTo>
                      <a:pt x="854" y="269"/>
                    </a:lnTo>
                    <a:lnTo>
                      <a:pt x="812" y="267"/>
                    </a:lnTo>
                    <a:lnTo>
                      <a:pt x="770" y="264"/>
                    </a:lnTo>
                    <a:lnTo>
                      <a:pt x="749" y="263"/>
                    </a:lnTo>
                    <a:lnTo>
                      <a:pt x="730" y="262"/>
                    </a:lnTo>
                    <a:lnTo>
                      <a:pt x="710" y="261"/>
                    </a:lnTo>
                    <a:lnTo>
                      <a:pt x="691" y="259"/>
                    </a:lnTo>
                    <a:lnTo>
                      <a:pt x="672" y="258"/>
                    </a:lnTo>
                    <a:lnTo>
                      <a:pt x="654" y="256"/>
                    </a:lnTo>
                    <a:lnTo>
                      <a:pt x="636" y="255"/>
                    </a:lnTo>
                    <a:lnTo>
                      <a:pt x="620" y="253"/>
                    </a:lnTo>
                    <a:lnTo>
                      <a:pt x="604" y="252"/>
                    </a:lnTo>
                    <a:lnTo>
                      <a:pt x="588" y="250"/>
                    </a:lnTo>
                    <a:lnTo>
                      <a:pt x="574" y="249"/>
                    </a:lnTo>
                    <a:lnTo>
                      <a:pt x="560" y="247"/>
                    </a:lnTo>
                    <a:lnTo>
                      <a:pt x="547" y="245"/>
                    </a:lnTo>
                    <a:lnTo>
                      <a:pt x="534" y="244"/>
                    </a:lnTo>
                    <a:lnTo>
                      <a:pt x="522" y="242"/>
                    </a:lnTo>
                    <a:lnTo>
                      <a:pt x="510" y="241"/>
                    </a:lnTo>
                    <a:lnTo>
                      <a:pt x="498" y="239"/>
                    </a:lnTo>
                    <a:lnTo>
                      <a:pt x="487" y="238"/>
                    </a:lnTo>
                    <a:lnTo>
                      <a:pt x="476" y="237"/>
                    </a:lnTo>
                    <a:lnTo>
                      <a:pt x="465" y="235"/>
                    </a:lnTo>
                    <a:lnTo>
                      <a:pt x="455" y="234"/>
                    </a:lnTo>
                    <a:lnTo>
                      <a:pt x="445" y="232"/>
                    </a:lnTo>
                    <a:lnTo>
                      <a:pt x="436" y="231"/>
                    </a:lnTo>
                    <a:lnTo>
                      <a:pt x="426" y="229"/>
                    </a:lnTo>
                    <a:lnTo>
                      <a:pt x="408" y="226"/>
                    </a:lnTo>
                    <a:lnTo>
                      <a:pt x="391" y="223"/>
                    </a:lnTo>
                    <a:lnTo>
                      <a:pt x="375" y="219"/>
                    </a:lnTo>
                    <a:lnTo>
                      <a:pt x="358" y="215"/>
                    </a:lnTo>
                    <a:lnTo>
                      <a:pt x="343" y="211"/>
                    </a:lnTo>
                    <a:lnTo>
                      <a:pt x="327" y="206"/>
                    </a:lnTo>
                    <a:lnTo>
                      <a:pt x="319" y="204"/>
                    </a:lnTo>
                    <a:lnTo>
                      <a:pt x="312" y="201"/>
                    </a:lnTo>
                    <a:lnTo>
                      <a:pt x="304" y="198"/>
                    </a:lnTo>
                    <a:lnTo>
                      <a:pt x="296" y="195"/>
                    </a:lnTo>
                    <a:lnTo>
                      <a:pt x="288" y="191"/>
                    </a:lnTo>
                    <a:lnTo>
                      <a:pt x="280" y="188"/>
                    </a:lnTo>
                    <a:lnTo>
                      <a:pt x="272" y="184"/>
                    </a:lnTo>
                    <a:lnTo>
                      <a:pt x="264" y="181"/>
                    </a:lnTo>
                    <a:lnTo>
                      <a:pt x="257" y="177"/>
                    </a:lnTo>
                    <a:lnTo>
                      <a:pt x="248" y="172"/>
                    </a:lnTo>
                    <a:lnTo>
                      <a:pt x="240" y="168"/>
                    </a:lnTo>
                    <a:lnTo>
                      <a:pt x="232" y="162"/>
                    </a:lnTo>
                    <a:lnTo>
                      <a:pt x="223" y="157"/>
                    </a:lnTo>
                    <a:lnTo>
                      <a:pt x="215" y="151"/>
                    </a:lnTo>
                    <a:lnTo>
                      <a:pt x="206" y="145"/>
                    </a:lnTo>
                    <a:lnTo>
                      <a:pt x="198" y="139"/>
                    </a:lnTo>
                    <a:lnTo>
                      <a:pt x="189" y="132"/>
                    </a:lnTo>
                    <a:lnTo>
                      <a:pt x="181" y="126"/>
                    </a:lnTo>
                    <a:lnTo>
                      <a:pt x="164" y="112"/>
                    </a:lnTo>
                    <a:lnTo>
                      <a:pt x="147" y="99"/>
                    </a:lnTo>
                    <a:lnTo>
                      <a:pt x="131" y="85"/>
                    </a:lnTo>
                    <a:lnTo>
                      <a:pt x="116" y="71"/>
                    </a:lnTo>
                    <a:lnTo>
                      <a:pt x="108" y="65"/>
                    </a:lnTo>
                    <a:lnTo>
                      <a:pt x="101" y="58"/>
                    </a:lnTo>
                    <a:lnTo>
                      <a:pt x="94" y="52"/>
                    </a:lnTo>
                    <a:lnTo>
                      <a:pt x="87" y="46"/>
                    </a:lnTo>
                    <a:lnTo>
                      <a:pt x="81" y="40"/>
                    </a:lnTo>
                    <a:lnTo>
                      <a:pt x="75" y="34"/>
                    </a:lnTo>
                    <a:lnTo>
                      <a:pt x="69" y="29"/>
                    </a:lnTo>
                    <a:lnTo>
                      <a:pt x="63" y="24"/>
                    </a:lnTo>
                    <a:lnTo>
                      <a:pt x="58" y="19"/>
                    </a:lnTo>
                    <a:lnTo>
                      <a:pt x="52" y="14"/>
                    </a:lnTo>
                    <a:lnTo>
                      <a:pt x="48" y="10"/>
                    </a:lnTo>
                    <a:lnTo>
                      <a:pt x="43" y="6"/>
                    </a:lnTo>
                    <a:lnTo>
                      <a:pt x="39" y="3"/>
                    </a:lnTo>
                    <a:lnTo>
                      <a:pt x="37" y="1"/>
                    </a:lnTo>
                    <a:lnTo>
                      <a:pt x="35" y="0"/>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63" name="Line 2261"/>
              <p:cNvSpPr>
                <a:spLocks noChangeShapeType="1"/>
              </p:cNvSpPr>
              <p:nvPr/>
            </p:nvSpPr>
            <p:spPr bwMode="auto">
              <a:xfrm flipH="1">
                <a:off x="3094" y="1726"/>
                <a:ext cx="35" cy="35"/>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4" name="Line 2262"/>
              <p:cNvSpPr>
                <a:spLocks noChangeShapeType="1"/>
              </p:cNvSpPr>
              <p:nvPr/>
            </p:nvSpPr>
            <p:spPr bwMode="auto">
              <a:xfrm>
                <a:off x="3094" y="1761"/>
                <a:ext cx="2" cy="1"/>
              </a:xfrm>
              <a:prstGeom prst="line">
                <a:avLst/>
              </a:prstGeom>
              <a:noFill/>
              <a:ln w="7938">
                <a:solidFill>
                  <a:srgbClr val="33CB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5" name="Line 2263"/>
              <p:cNvSpPr>
                <a:spLocks noChangeShapeType="1"/>
              </p:cNvSpPr>
              <p:nvPr/>
            </p:nvSpPr>
            <p:spPr bwMode="auto">
              <a:xfrm>
                <a:off x="3096" y="1762"/>
                <a:ext cx="1" cy="1"/>
              </a:xfrm>
              <a:prstGeom prst="line">
                <a:avLst/>
              </a:prstGeom>
              <a:noFill/>
              <a:ln w="7938">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6" name="Line 2264"/>
              <p:cNvSpPr>
                <a:spLocks noChangeShapeType="1"/>
              </p:cNvSpPr>
              <p:nvPr/>
            </p:nvSpPr>
            <p:spPr bwMode="auto">
              <a:xfrm>
                <a:off x="3097" y="1763"/>
                <a:ext cx="4" cy="4"/>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7" name="Line 2265"/>
              <p:cNvSpPr>
                <a:spLocks noChangeShapeType="1"/>
              </p:cNvSpPr>
              <p:nvPr/>
            </p:nvSpPr>
            <p:spPr bwMode="auto">
              <a:xfrm>
                <a:off x="3101" y="1767"/>
                <a:ext cx="4" cy="3"/>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8" name="Line 2266"/>
              <p:cNvSpPr>
                <a:spLocks noChangeShapeType="1"/>
              </p:cNvSpPr>
              <p:nvPr/>
            </p:nvSpPr>
            <p:spPr bwMode="auto">
              <a:xfrm>
                <a:off x="3105" y="1770"/>
                <a:ext cx="5" cy="4"/>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9" name="Line 2267"/>
              <p:cNvSpPr>
                <a:spLocks noChangeShapeType="1"/>
              </p:cNvSpPr>
              <p:nvPr/>
            </p:nvSpPr>
            <p:spPr bwMode="auto">
              <a:xfrm>
                <a:off x="3110" y="1774"/>
                <a:ext cx="5"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0" name="Line 2268"/>
              <p:cNvSpPr>
                <a:spLocks noChangeShapeType="1"/>
              </p:cNvSpPr>
              <p:nvPr/>
            </p:nvSpPr>
            <p:spPr bwMode="auto">
              <a:xfrm>
                <a:off x="3115" y="1779"/>
                <a:ext cx="5"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1" name="Line 2269"/>
              <p:cNvSpPr>
                <a:spLocks noChangeShapeType="1"/>
              </p:cNvSpPr>
              <p:nvPr/>
            </p:nvSpPr>
            <p:spPr bwMode="auto">
              <a:xfrm>
                <a:off x="3120" y="1784"/>
                <a:ext cx="6"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2" name="Line 2270"/>
              <p:cNvSpPr>
                <a:spLocks noChangeShapeType="1"/>
              </p:cNvSpPr>
              <p:nvPr/>
            </p:nvSpPr>
            <p:spPr bwMode="auto">
              <a:xfrm>
                <a:off x="3126" y="1789"/>
                <a:ext cx="5"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3" name="Line 2271"/>
              <p:cNvSpPr>
                <a:spLocks noChangeShapeType="1"/>
              </p:cNvSpPr>
              <p:nvPr/>
            </p:nvSpPr>
            <p:spPr bwMode="auto">
              <a:xfrm>
                <a:off x="3131" y="1794"/>
                <a:ext cx="7"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4" name="Line 2272"/>
              <p:cNvSpPr>
                <a:spLocks noChangeShapeType="1"/>
              </p:cNvSpPr>
              <p:nvPr/>
            </p:nvSpPr>
            <p:spPr bwMode="auto">
              <a:xfrm>
                <a:off x="3138" y="1800"/>
                <a:ext cx="6"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5" name="Line 2273"/>
              <p:cNvSpPr>
                <a:spLocks noChangeShapeType="1"/>
              </p:cNvSpPr>
              <p:nvPr/>
            </p:nvSpPr>
            <p:spPr bwMode="auto">
              <a:xfrm>
                <a:off x="3144" y="1806"/>
                <a:ext cx="7"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6" name="Line 2274"/>
              <p:cNvSpPr>
                <a:spLocks noChangeShapeType="1"/>
              </p:cNvSpPr>
              <p:nvPr/>
            </p:nvSpPr>
            <p:spPr bwMode="auto">
              <a:xfrm>
                <a:off x="3151" y="1812"/>
                <a:ext cx="7" cy="7"/>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7" name="Line 2275"/>
              <p:cNvSpPr>
                <a:spLocks noChangeShapeType="1"/>
              </p:cNvSpPr>
              <p:nvPr/>
            </p:nvSpPr>
            <p:spPr bwMode="auto">
              <a:xfrm>
                <a:off x="3158" y="1819"/>
                <a:ext cx="7"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8" name="Line 2276"/>
              <p:cNvSpPr>
                <a:spLocks noChangeShapeType="1"/>
              </p:cNvSpPr>
              <p:nvPr/>
            </p:nvSpPr>
            <p:spPr bwMode="auto">
              <a:xfrm>
                <a:off x="3165" y="1825"/>
                <a:ext cx="7" cy="7"/>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9" name="Line 2277"/>
              <p:cNvSpPr>
                <a:spLocks noChangeShapeType="1"/>
              </p:cNvSpPr>
              <p:nvPr/>
            </p:nvSpPr>
            <p:spPr bwMode="auto">
              <a:xfrm>
                <a:off x="3172" y="1832"/>
                <a:ext cx="16" cy="14"/>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0" name="Line 2278"/>
              <p:cNvSpPr>
                <a:spLocks noChangeShapeType="1"/>
              </p:cNvSpPr>
              <p:nvPr/>
            </p:nvSpPr>
            <p:spPr bwMode="auto">
              <a:xfrm>
                <a:off x="3188" y="1846"/>
                <a:ext cx="16" cy="14"/>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1" name="Line 2279"/>
              <p:cNvSpPr>
                <a:spLocks noChangeShapeType="1"/>
              </p:cNvSpPr>
              <p:nvPr/>
            </p:nvSpPr>
            <p:spPr bwMode="auto">
              <a:xfrm>
                <a:off x="3204" y="1860"/>
                <a:ext cx="17" cy="14"/>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2" name="Line 2280"/>
              <p:cNvSpPr>
                <a:spLocks noChangeShapeType="1"/>
              </p:cNvSpPr>
              <p:nvPr/>
            </p:nvSpPr>
            <p:spPr bwMode="auto">
              <a:xfrm>
                <a:off x="3221" y="1874"/>
                <a:ext cx="17" cy="14"/>
              </a:xfrm>
              <a:prstGeom prst="line">
                <a:avLst/>
              </a:prstGeom>
              <a:noFill/>
              <a:ln w="7938">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3" name="Line 2281"/>
              <p:cNvSpPr>
                <a:spLocks noChangeShapeType="1"/>
              </p:cNvSpPr>
              <p:nvPr/>
            </p:nvSpPr>
            <p:spPr bwMode="auto">
              <a:xfrm>
                <a:off x="3238" y="1888"/>
                <a:ext cx="8" cy="7"/>
              </a:xfrm>
              <a:prstGeom prst="line">
                <a:avLst/>
              </a:prstGeom>
              <a:noFill/>
              <a:ln w="7938">
                <a:solidFill>
                  <a:srgbClr val="33CC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4" name="Line 2282"/>
              <p:cNvSpPr>
                <a:spLocks noChangeShapeType="1"/>
              </p:cNvSpPr>
              <p:nvPr/>
            </p:nvSpPr>
            <p:spPr bwMode="auto">
              <a:xfrm>
                <a:off x="3246" y="1895"/>
                <a:ext cx="9" cy="7"/>
              </a:xfrm>
              <a:prstGeom prst="line">
                <a:avLst/>
              </a:prstGeom>
              <a:noFill/>
              <a:ln w="7938">
                <a:solidFill>
                  <a:srgbClr val="33CD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5" name="Line 2283"/>
              <p:cNvSpPr>
                <a:spLocks noChangeShapeType="1"/>
              </p:cNvSpPr>
              <p:nvPr/>
            </p:nvSpPr>
            <p:spPr bwMode="auto">
              <a:xfrm>
                <a:off x="3255" y="1902"/>
                <a:ext cx="9" cy="6"/>
              </a:xfrm>
              <a:prstGeom prst="line">
                <a:avLst/>
              </a:prstGeom>
              <a:noFill/>
              <a:ln w="7938">
                <a:solidFill>
                  <a:srgbClr val="33CE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6" name="Line 2284"/>
              <p:cNvSpPr>
                <a:spLocks noChangeShapeType="1"/>
              </p:cNvSpPr>
              <p:nvPr/>
            </p:nvSpPr>
            <p:spPr bwMode="auto">
              <a:xfrm>
                <a:off x="3264" y="1908"/>
                <a:ext cx="9" cy="7"/>
              </a:xfrm>
              <a:prstGeom prst="line">
                <a:avLst/>
              </a:prstGeom>
              <a:noFill/>
              <a:ln w="7938">
                <a:solidFill>
                  <a:srgbClr val="33CF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7" name="Line 2285"/>
              <p:cNvSpPr>
                <a:spLocks noChangeShapeType="1"/>
              </p:cNvSpPr>
              <p:nvPr/>
            </p:nvSpPr>
            <p:spPr bwMode="auto">
              <a:xfrm>
                <a:off x="3273" y="1915"/>
                <a:ext cx="9" cy="6"/>
              </a:xfrm>
              <a:prstGeom prst="line">
                <a:avLst/>
              </a:prstGeom>
              <a:noFill/>
              <a:ln w="7938">
                <a:solidFill>
                  <a:srgbClr val="34D0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8" name="Line 2286"/>
              <p:cNvSpPr>
                <a:spLocks noChangeShapeType="1"/>
              </p:cNvSpPr>
              <p:nvPr/>
            </p:nvSpPr>
            <p:spPr bwMode="auto">
              <a:xfrm>
                <a:off x="3282" y="1921"/>
                <a:ext cx="9" cy="6"/>
              </a:xfrm>
              <a:prstGeom prst="line">
                <a:avLst/>
              </a:prstGeom>
              <a:noFill/>
              <a:ln w="7938">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9" name="Line 2287"/>
              <p:cNvSpPr>
                <a:spLocks noChangeShapeType="1"/>
              </p:cNvSpPr>
              <p:nvPr/>
            </p:nvSpPr>
            <p:spPr bwMode="auto">
              <a:xfrm>
                <a:off x="3291" y="1927"/>
                <a:ext cx="8" cy="5"/>
              </a:xfrm>
              <a:prstGeom prst="line">
                <a:avLst/>
              </a:prstGeom>
              <a:noFill/>
              <a:ln w="7938">
                <a:solidFill>
                  <a:srgbClr val="34D2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0" name="Line 2288"/>
              <p:cNvSpPr>
                <a:spLocks noChangeShapeType="1"/>
              </p:cNvSpPr>
              <p:nvPr/>
            </p:nvSpPr>
            <p:spPr bwMode="auto">
              <a:xfrm>
                <a:off x="3299" y="1932"/>
                <a:ext cx="9" cy="6"/>
              </a:xfrm>
              <a:prstGeom prst="line">
                <a:avLst/>
              </a:prstGeom>
              <a:noFill/>
              <a:ln w="7938">
                <a:solidFill>
                  <a:srgbClr val="35D4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1" name="Line 2289"/>
              <p:cNvSpPr>
                <a:spLocks noChangeShapeType="1"/>
              </p:cNvSpPr>
              <p:nvPr/>
            </p:nvSpPr>
            <p:spPr bwMode="auto">
              <a:xfrm>
                <a:off x="3308" y="1938"/>
                <a:ext cx="9" cy="4"/>
              </a:xfrm>
              <a:prstGeom prst="line">
                <a:avLst/>
              </a:prstGeom>
              <a:noFill/>
              <a:ln w="7938">
                <a:solidFill>
                  <a:srgbClr val="35D5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2" name="Line 2290"/>
              <p:cNvSpPr>
                <a:spLocks noChangeShapeType="1"/>
              </p:cNvSpPr>
              <p:nvPr/>
            </p:nvSpPr>
            <p:spPr bwMode="auto">
              <a:xfrm>
                <a:off x="3317" y="1942"/>
                <a:ext cx="9" cy="5"/>
              </a:xfrm>
              <a:prstGeom prst="line">
                <a:avLst/>
              </a:prstGeom>
              <a:noFill/>
              <a:ln w="7938">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3" name="Line 2291"/>
              <p:cNvSpPr>
                <a:spLocks noChangeShapeType="1"/>
              </p:cNvSpPr>
              <p:nvPr/>
            </p:nvSpPr>
            <p:spPr bwMode="auto">
              <a:xfrm>
                <a:off x="3326" y="1947"/>
                <a:ext cx="9" cy="4"/>
              </a:xfrm>
              <a:prstGeom prst="line">
                <a:avLst/>
              </a:prstGeom>
              <a:noFill/>
              <a:ln w="7938">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4" name="Line 2292"/>
              <p:cNvSpPr>
                <a:spLocks noChangeShapeType="1"/>
              </p:cNvSpPr>
              <p:nvPr/>
            </p:nvSpPr>
            <p:spPr bwMode="auto">
              <a:xfrm>
                <a:off x="3335" y="1951"/>
                <a:ext cx="8" cy="4"/>
              </a:xfrm>
              <a:prstGeom prst="line">
                <a:avLst/>
              </a:prstGeom>
              <a:noFill/>
              <a:ln w="7938">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5" name="Line 2293"/>
              <p:cNvSpPr>
                <a:spLocks noChangeShapeType="1"/>
              </p:cNvSpPr>
              <p:nvPr/>
            </p:nvSpPr>
            <p:spPr bwMode="auto">
              <a:xfrm>
                <a:off x="3343" y="1955"/>
                <a:ext cx="8" cy="4"/>
              </a:xfrm>
              <a:prstGeom prst="line">
                <a:avLst/>
              </a:prstGeom>
              <a:noFill/>
              <a:ln w="7938">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6" name="Line 2294"/>
              <p:cNvSpPr>
                <a:spLocks noChangeShapeType="1"/>
              </p:cNvSpPr>
              <p:nvPr/>
            </p:nvSpPr>
            <p:spPr bwMode="auto">
              <a:xfrm>
                <a:off x="3351" y="1959"/>
                <a:ext cx="9" cy="3"/>
              </a:xfrm>
              <a:prstGeom prst="line">
                <a:avLst/>
              </a:prstGeom>
              <a:noFill/>
              <a:ln w="7938">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7" name="Line 2295"/>
              <p:cNvSpPr>
                <a:spLocks noChangeShapeType="1"/>
              </p:cNvSpPr>
              <p:nvPr/>
            </p:nvSpPr>
            <p:spPr bwMode="auto">
              <a:xfrm>
                <a:off x="3360" y="1962"/>
                <a:ext cx="8" cy="4"/>
              </a:xfrm>
              <a:prstGeom prst="line">
                <a:avLst/>
              </a:prstGeom>
              <a:noFill/>
              <a:ln w="7938">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8" name="Line 2296"/>
              <p:cNvSpPr>
                <a:spLocks noChangeShapeType="1"/>
              </p:cNvSpPr>
              <p:nvPr/>
            </p:nvSpPr>
            <p:spPr bwMode="auto">
              <a:xfrm>
                <a:off x="3368" y="1966"/>
                <a:ext cx="8" cy="3"/>
              </a:xfrm>
              <a:prstGeom prst="line">
                <a:avLst/>
              </a:prstGeom>
              <a:noFill/>
              <a:ln w="7938">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9" name="Line 2297"/>
              <p:cNvSpPr>
                <a:spLocks noChangeShapeType="1"/>
              </p:cNvSpPr>
              <p:nvPr/>
            </p:nvSpPr>
            <p:spPr bwMode="auto">
              <a:xfrm>
                <a:off x="3376" y="1969"/>
                <a:ext cx="8" cy="3"/>
              </a:xfrm>
              <a:prstGeom prst="line">
                <a:avLst/>
              </a:prstGeom>
              <a:noFill/>
              <a:ln w="7938">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0" name="Line 2298"/>
              <p:cNvSpPr>
                <a:spLocks noChangeShapeType="1"/>
              </p:cNvSpPr>
              <p:nvPr/>
            </p:nvSpPr>
            <p:spPr bwMode="auto">
              <a:xfrm>
                <a:off x="3384" y="1972"/>
                <a:ext cx="9" cy="3"/>
              </a:xfrm>
              <a:prstGeom prst="line">
                <a:avLst/>
              </a:prstGeom>
              <a:noFill/>
              <a:ln w="7938">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1" name="Line 2299"/>
              <p:cNvSpPr>
                <a:spLocks noChangeShapeType="1"/>
              </p:cNvSpPr>
              <p:nvPr/>
            </p:nvSpPr>
            <p:spPr bwMode="auto">
              <a:xfrm>
                <a:off x="3393" y="1975"/>
                <a:ext cx="16" cy="5"/>
              </a:xfrm>
              <a:prstGeom prst="line">
                <a:avLst/>
              </a:prstGeom>
              <a:noFill/>
              <a:ln w="7938">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2" name="Line 2300"/>
              <p:cNvSpPr>
                <a:spLocks noChangeShapeType="1"/>
              </p:cNvSpPr>
              <p:nvPr/>
            </p:nvSpPr>
            <p:spPr bwMode="auto">
              <a:xfrm>
                <a:off x="3409" y="1980"/>
                <a:ext cx="17" cy="5"/>
              </a:xfrm>
              <a:prstGeom prst="line">
                <a:avLst/>
              </a:prstGeom>
              <a:noFill/>
              <a:ln w="7938">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3" name="Line 2301"/>
              <p:cNvSpPr>
                <a:spLocks noChangeShapeType="1"/>
              </p:cNvSpPr>
              <p:nvPr/>
            </p:nvSpPr>
            <p:spPr bwMode="auto">
              <a:xfrm>
                <a:off x="3426" y="1985"/>
                <a:ext cx="18" cy="5"/>
              </a:xfrm>
              <a:prstGeom prst="line">
                <a:avLst/>
              </a:prstGeom>
              <a:noFill/>
              <a:ln w="7938">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4" name="Line 2302"/>
              <p:cNvSpPr>
                <a:spLocks noChangeShapeType="1"/>
              </p:cNvSpPr>
              <p:nvPr/>
            </p:nvSpPr>
            <p:spPr bwMode="auto">
              <a:xfrm>
                <a:off x="3444" y="1990"/>
                <a:ext cx="17" cy="4"/>
              </a:xfrm>
              <a:prstGeom prst="line">
                <a:avLst/>
              </a:prstGeom>
              <a:noFill/>
              <a:ln w="7938">
                <a:solidFill>
                  <a:srgbClr val="3AE9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5" name="Line 2303"/>
              <p:cNvSpPr>
                <a:spLocks noChangeShapeType="1"/>
              </p:cNvSpPr>
              <p:nvPr/>
            </p:nvSpPr>
            <p:spPr bwMode="auto">
              <a:xfrm>
                <a:off x="3461" y="1994"/>
                <a:ext cx="18" cy="3"/>
              </a:xfrm>
              <a:prstGeom prst="line">
                <a:avLst/>
              </a:prstGeom>
              <a:noFill/>
              <a:ln w="7938">
                <a:solidFill>
                  <a:srgbClr val="3AEB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6" name="Line 2304"/>
              <p:cNvSpPr>
                <a:spLocks noChangeShapeType="1"/>
              </p:cNvSpPr>
              <p:nvPr/>
            </p:nvSpPr>
            <p:spPr bwMode="auto">
              <a:xfrm>
                <a:off x="3479" y="1997"/>
                <a:ext cx="20" cy="4"/>
              </a:xfrm>
              <a:prstGeom prst="line">
                <a:avLst/>
              </a:prstGeom>
              <a:noFill/>
              <a:ln w="7938">
                <a:solidFill>
                  <a:srgbClr val="3BEC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7" name="Line 2305"/>
              <p:cNvSpPr>
                <a:spLocks noChangeShapeType="1"/>
              </p:cNvSpPr>
              <p:nvPr/>
            </p:nvSpPr>
            <p:spPr bwMode="auto">
              <a:xfrm>
                <a:off x="3499" y="2001"/>
                <a:ext cx="9" cy="1"/>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8" name="Line 2306"/>
              <p:cNvSpPr>
                <a:spLocks noChangeShapeType="1"/>
              </p:cNvSpPr>
              <p:nvPr/>
            </p:nvSpPr>
            <p:spPr bwMode="auto">
              <a:xfrm>
                <a:off x="3508" y="2002"/>
                <a:ext cx="10" cy="2"/>
              </a:xfrm>
              <a:prstGeom prst="line">
                <a:avLst/>
              </a:prstGeom>
              <a:noFill/>
              <a:ln w="7938">
                <a:solidFill>
                  <a:srgbClr val="3BEE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9" name="Line 2307"/>
              <p:cNvSpPr>
                <a:spLocks noChangeShapeType="1"/>
              </p:cNvSpPr>
              <p:nvPr/>
            </p:nvSpPr>
            <p:spPr bwMode="auto">
              <a:xfrm>
                <a:off x="3518" y="2004"/>
                <a:ext cx="10" cy="2"/>
              </a:xfrm>
              <a:prstGeom prst="line">
                <a:avLst/>
              </a:prstGeom>
              <a:noFill/>
              <a:ln w="7938">
                <a:solidFill>
                  <a:srgbClr val="3BEE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0" name="Line 2308"/>
              <p:cNvSpPr>
                <a:spLocks noChangeShapeType="1"/>
              </p:cNvSpPr>
              <p:nvPr/>
            </p:nvSpPr>
            <p:spPr bwMode="auto">
              <a:xfrm>
                <a:off x="3528" y="2006"/>
                <a:ext cx="11" cy="1"/>
              </a:xfrm>
              <a:prstGeom prst="line">
                <a:avLst/>
              </a:prstGeom>
              <a:noFill/>
              <a:ln w="7938">
                <a:solidFill>
                  <a:srgbClr val="3BEF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1" name="Line 2309"/>
              <p:cNvSpPr>
                <a:spLocks noChangeShapeType="1"/>
              </p:cNvSpPr>
              <p:nvPr/>
            </p:nvSpPr>
            <p:spPr bwMode="auto">
              <a:xfrm>
                <a:off x="3539" y="2007"/>
                <a:ext cx="11" cy="2"/>
              </a:xfrm>
              <a:prstGeom prst="line">
                <a:avLst/>
              </a:prstGeom>
              <a:noFill/>
              <a:ln w="7938">
                <a:solidFill>
                  <a:srgbClr val="3BEF3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108" name="Line 2310"/>
            <p:cNvSpPr>
              <a:spLocks noChangeShapeType="1"/>
            </p:cNvSpPr>
            <p:nvPr/>
          </p:nvSpPr>
          <p:spPr bwMode="auto">
            <a:xfrm>
              <a:off x="3550" y="2009"/>
              <a:ext cx="11" cy="1"/>
            </a:xfrm>
            <a:prstGeom prst="line">
              <a:avLst/>
            </a:prstGeom>
            <a:noFill/>
            <a:ln w="7938">
              <a:solidFill>
                <a:srgbClr val="3CEF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9" name="Line 2311"/>
            <p:cNvSpPr>
              <a:spLocks noChangeShapeType="1"/>
            </p:cNvSpPr>
            <p:nvPr/>
          </p:nvSpPr>
          <p:spPr bwMode="auto">
            <a:xfrm>
              <a:off x="3561" y="2010"/>
              <a:ext cx="11"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0" name="Line 2312"/>
            <p:cNvSpPr>
              <a:spLocks noChangeShapeType="1"/>
            </p:cNvSpPr>
            <p:nvPr/>
          </p:nvSpPr>
          <p:spPr bwMode="auto">
            <a:xfrm>
              <a:off x="3572" y="2012"/>
              <a:ext cx="12" cy="1"/>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1" name="Line 2313"/>
            <p:cNvSpPr>
              <a:spLocks noChangeShapeType="1"/>
            </p:cNvSpPr>
            <p:nvPr/>
          </p:nvSpPr>
          <p:spPr bwMode="auto">
            <a:xfrm>
              <a:off x="3584" y="2013"/>
              <a:ext cx="12"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2" name="Line 2314"/>
            <p:cNvSpPr>
              <a:spLocks noChangeShapeType="1"/>
            </p:cNvSpPr>
            <p:nvPr/>
          </p:nvSpPr>
          <p:spPr bwMode="auto">
            <a:xfrm>
              <a:off x="3596" y="2015"/>
              <a:ext cx="12"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3" name="Line 2315"/>
            <p:cNvSpPr>
              <a:spLocks noChangeShapeType="1"/>
            </p:cNvSpPr>
            <p:nvPr/>
          </p:nvSpPr>
          <p:spPr bwMode="auto">
            <a:xfrm>
              <a:off x="3608" y="2017"/>
              <a:ext cx="13" cy="1"/>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4" name="Line 2316"/>
            <p:cNvSpPr>
              <a:spLocks noChangeShapeType="1"/>
            </p:cNvSpPr>
            <p:nvPr/>
          </p:nvSpPr>
          <p:spPr bwMode="auto">
            <a:xfrm>
              <a:off x="3621" y="2018"/>
              <a:ext cx="13"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5" name="Line 2317"/>
            <p:cNvSpPr>
              <a:spLocks noChangeShapeType="1"/>
            </p:cNvSpPr>
            <p:nvPr/>
          </p:nvSpPr>
          <p:spPr bwMode="auto">
            <a:xfrm>
              <a:off x="3634" y="2020"/>
              <a:ext cx="14" cy="2"/>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6" name="Line 2318"/>
            <p:cNvSpPr>
              <a:spLocks noChangeShapeType="1"/>
            </p:cNvSpPr>
            <p:nvPr/>
          </p:nvSpPr>
          <p:spPr bwMode="auto">
            <a:xfrm>
              <a:off x="3648" y="2022"/>
              <a:ext cx="15" cy="2"/>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7" name="Line 2319"/>
            <p:cNvSpPr>
              <a:spLocks noChangeShapeType="1"/>
            </p:cNvSpPr>
            <p:nvPr/>
          </p:nvSpPr>
          <p:spPr bwMode="auto">
            <a:xfrm>
              <a:off x="3663" y="2024"/>
              <a:ext cx="16" cy="1"/>
            </a:xfrm>
            <a:prstGeom prst="line">
              <a:avLst/>
            </a:prstGeom>
            <a:noFill/>
            <a:ln w="7938">
              <a:solidFill>
                <a:srgbClr val="3CF2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8" name="Line 2320"/>
            <p:cNvSpPr>
              <a:spLocks noChangeShapeType="1"/>
            </p:cNvSpPr>
            <p:nvPr/>
          </p:nvSpPr>
          <p:spPr bwMode="auto">
            <a:xfrm>
              <a:off x="3679" y="2025"/>
              <a:ext cx="16" cy="2"/>
            </a:xfrm>
            <a:prstGeom prst="line">
              <a:avLst/>
            </a:prstGeom>
            <a:noFill/>
            <a:ln w="7938">
              <a:solidFill>
                <a:srgbClr val="3CF2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9" name="Line 2321"/>
            <p:cNvSpPr>
              <a:spLocks noChangeShapeType="1"/>
            </p:cNvSpPr>
            <p:nvPr/>
          </p:nvSpPr>
          <p:spPr bwMode="auto">
            <a:xfrm>
              <a:off x="3695" y="2027"/>
              <a:ext cx="17" cy="2"/>
            </a:xfrm>
            <a:prstGeom prst="line">
              <a:avLst/>
            </a:prstGeom>
            <a:noFill/>
            <a:ln w="7938">
              <a:solidFill>
                <a:srgbClr val="3CF3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0" name="Line 2322"/>
            <p:cNvSpPr>
              <a:spLocks noChangeShapeType="1"/>
            </p:cNvSpPr>
            <p:nvPr/>
          </p:nvSpPr>
          <p:spPr bwMode="auto">
            <a:xfrm>
              <a:off x="3712" y="2029"/>
              <a:ext cx="18" cy="1"/>
            </a:xfrm>
            <a:prstGeom prst="line">
              <a:avLst/>
            </a:prstGeom>
            <a:noFill/>
            <a:ln w="7938">
              <a:solidFill>
                <a:srgbClr val="3DF3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1" name="Line 2323"/>
            <p:cNvSpPr>
              <a:spLocks noChangeShapeType="1"/>
            </p:cNvSpPr>
            <p:nvPr/>
          </p:nvSpPr>
          <p:spPr bwMode="auto">
            <a:xfrm>
              <a:off x="3730" y="2030"/>
              <a:ext cx="19" cy="2"/>
            </a:xfrm>
            <a:prstGeom prst="line">
              <a:avLst/>
            </a:prstGeom>
            <a:noFill/>
            <a:ln w="7938">
              <a:solidFill>
                <a:srgbClr val="3DF4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2" name="Line 2324"/>
            <p:cNvSpPr>
              <a:spLocks noChangeShapeType="1"/>
            </p:cNvSpPr>
            <p:nvPr/>
          </p:nvSpPr>
          <p:spPr bwMode="auto">
            <a:xfrm>
              <a:off x="3749" y="2032"/>
              <a:ext cx="19" cy="1"/>
            </a:xfrm>
            <a:prstGeom prst="line">
              <a:avLst/>
            </a:prstGeom>
            <a:noFill/>
            <a:ln w="7938">
              <a:solidFill>
                <a:srgbClr val="3DF4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3" name="Line 2325"/>
            <p:cNvSpPr>
              <a:spLocks noChangeShapeType="1"/>
            </p:cNvSpPr>
            <p:nvPr/>
          </p:nvSpPr>
          <p:spPr bwMode="auto">
            <a:xfrm>
              <a:off x="3768" y="2033"/>
              <a:ext cx="19" cy="2"/>
            </a:xfrm>
            <a:prstGeom prst="line">
              <a:avLst/>
            </a:prstGeom>
            <a:noFill/>
            <a:ln w="7938">
              <a:solidFill>
                <a:srgbClr val="3DF4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4" name="Line 2326"/>
            <p:cNvSpPr>
              <a:spLocks noChangeShapeType="1"/>
            </p:cNvSpPr>
            <p:nvPr/>
          </p:nvSpPr>
          <p:spPr bwMode="auto">
            <a:xfrm>
              <a:off x="3787" y="2035"/>
              <a:ext cx="20" cy="1"/>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5" name="Line 2327"/>
            <p:cNvSpPr>
              <a:spLocks noChangeShapeType="1"/>
            </p:cNvSpPr>
            <p:nvPr/>
          </p:nvSpPr>
          <p:spPr bwMode="auto">
            <a:xfrm>
              <a:off x="3807" y="2036"/>
              <a:ext cx="20" cy="2"/>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6" name="Line 2328"/>
            <p:cNvSpPr>
              <a:spLocks noChangeShapeType="1"/>
            </p:cNvSpPr>
            <p:nvPr/>
          </p:nvSpPr>
          <p:spPr bwMode="auto">
            <a:xfrm>
              <a:off x="3827" y="2038"/>
              <a:ext cx="20" cy="1"/>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7" name="Line 2329"/>
            <p:cNvSpPr>
              <a:spLocks noChangeShapeType="1"/>
            </p:cNvSpPr>
            <p:nvPr/>
          </p:nvSpPr>
          <p:spPr bwMode="auto">
            <a:xfrm>
              <a:off x="3847" y="2039"/>
              <a:ext cx="42" cy="3"/>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8" name="Line 2330"/>
            <p:cNvSpPr>
              <a:spLocks noChangeShapeType="1"/>
            </p:cNvSpPr>
            <p:nvPr/>
          </p:nvSpPr>
          <p:spPr bwMode="auto">
            <a:xfrm>
              <a:off x="3889" y="2042"/>
              <a:ext cx="43" cy="3"/>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9" name="Line 2331"/>
            <p:cNvSpPr>
              <a:spLocks noChangeShapeType="1"/>
            </p:cNvSpPr>
            <p:nvPr/>
          </p:nvSpPr>
          <p:spPr bwMode="auto">
            <a:xfrm>
              <a:off x="3932" y="2045"/>
              <a:ext cx="42" cy="2"/>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0" name="Line 2332"/>
            <p:cNvSpPr>
              <a:spLocks noChangeShapeType="1"/>
            </p:cNvSpPr>
            <p:nvPr/>
          </p:nvSpPr>
          <p:spPr bwMode="auto">
            <a:xfrm>
              <a:off x="3974" y="2047"/>
              <a:ext cx="22" cy="1"/>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1" name="Line 2333"/>
            <p:cNvSpPr>
              <a:spLocks noChangeShapeType="1"/>
            </p:cNvSpPr>
            <p:nvPr/>
          </p:nvSpPr>
          <p:spPr bwMode="auto">
            <a:xfrm>
              <a:off x="3996" y="2048"/>
              <a:ext cx="21" cy="2"/>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2" name="Line 2334"/>
            <p:cNvSpPr>
              <a:spLocks noChangeShapeType="1"/>
            </p:cNvSpPr>
            <p:nvPr/>
          </p:nvSpPr>
          <p:spPr bwMode="auto">
            <a:xfrm>
              <a:off x="4017" y="2050"/>
              <a:ext cx="20" cy="1"/>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3" name="Line 2335"/>
            <p:cNvSpPr>
              <a:spLocks noChangeShapeType="1"/>
            </p:cNvSpPr>
            <p:nvPr/>
          </p:nvSpPr>
          <p:spPr bwMode="auto">
            <a:xfrm>
              <a:off x="4037" y="2051"/>
              <a:ext cx="10" cy="1"/>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4" name="Line 2336"/>
            <p:cNvSpPr>
              <a:spLocks noChangeShapeType="1"/>
            </p:cNvSpPr>
            <p:nvPr/>
          </p:nvSpPr>
          <p:spPr bwMode="auto">
            <a:xfrm flipH="1">
              <a:off x="4039" y="2052"/>
              <a:ext cx="8" cy="25"/>
            </a:xfrm>
            <a:prstGeom prst="line">
              <a:avLst/>
            </a:prstGeom>
            <a:noFill/>
            <a:ln w="7938">
              <a:solidFill>
                <a:srgbClr val="31A0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5" name="Line 2337"/>
            <p:cNvSpPr>
              <a:spLocks noChangeShapeType="1"/>
            </p:cNvSpPr>
            <p:nvPr/>
          </p:nvSpPr>
          <p:spPr bwMode="auto">
            <a:xfrm flipV="1">
              <a:off x="4039" y="2037"/>
              <a:ext cx="198" cy="40"/>
            </a:xfrm>
            <a:prstGeom prst="line">
              <a:avLst/>
            </a:prstGeom>
            <a:noFill/>
            <a:ln w="7938">
              <a:solidFill>
                <a:srgbClr val="44FF4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6" name="Line 2338"/>
            <p:cNvSpPr>
              <a:spLocks noChangeShapeType="1"/>
            </p:cNvSpPr>
            <p:nvPr/>
          </p:nvSpPr>
          <p:spPr bwMode="auto">
            <a:xfrm flipH="1" flipV="1">
              <a:off x="4071" y="1976"/>
              <a:ext cx="166" cy="61"/>
            </a:xfrm>
            <a:prstGeom prst="line">
              <a:avLst/>
            </a:prstGeom>
            <a:noFill/>
            <a:ln w="7938">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7" name="Line 2339"/>
            <p:cNvSpPr>
              <a:spLocks noChangeShapeType="1"/>
            </p:cNvSpPr>
            <p:nvPr/>
          </p:nvSpPr>
          <p:spPr bwMode="auto">
            <a:xfrm flipH="1">
              <a:off x="4063" y="1976"/>
              <a:ext cx="8" cy="25"/>
            </a:xfrm>
            <a:prstGeom prst="line">
              <a:avLst/>
            </a:prstGeom>
            <a:noFill/>
            <a:ln w="7938">
              <a:solidFill>
                <a:srgbClr val="31A0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8" name="Line 2340"/>
            <p:cNvSpPr>
              <a:spLocks noChangeShapeType="1"/>
            </p:cNvSpPr>
            <p:nvPr/>
          </p:nvSpPr>
          <p:spPr bwMode="auto">
            <a:xfrm flipH="1" flipV="1">
              <a:off x="4053" y="2000"/>
              <a:ext cx="10"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9" name="Line 2341"/>
            <p:cNvSpPr>
              <a:spLocks noChangeShapeType="1"/>
            </p:cNvSpPr>
            <p:nvPr/>
          </p:nvSpPr>
          <p:spPr bwMode="auto">
            <a:xfrm flipH="1" flipV="1">
              <a:off x="4032" y="1999"/>
              <a:ext cx="21"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0" name="Line 2342"/>
            <p:cNvSpPr>
              <a:spLocks noChangeShapeType="1"/>
            </p:cNvSpPr>
            <p:nvPr/>
          </p:nvSpPr>
          <p:spPr bwMode="auto">
            <a:xfrm flipH="1" flipV="1">
              <a:off x="4011" y="1998"/>
              <a:ext cx="21"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1" name="Line 2343"/>
            <p:cNvSpPr>
              <a:spLocks noChangeShapeType="1"/>
            </p:cNvSpPr>
            <p:nvPr/>
          </p:nvSpPr>
          <p:spPr bwMode="auto">
            <a:xfrm flipH="1" flipV="1">
              <a:off x="3990" y="1997"/>
              <a:ext cx="21"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2" name="Line 2344"/>
            <p:cNvSpPr>
              <a:spLocks noChangeShapeType="1"/>
            </p:cNvSpPr>
            <p:nvPr/>
          </p:nvSpPr>
          <p:spPr bwMode="auto">
            <a:xfrm flipH="1" flipV="1">
              <a:off x="3948" y="1995"/>
              <a:ext cx="42" cy="2"/>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3" name="Line 2345"/>
            <p:cNvSpPr>
              <a:spLocks noChangeShapeType="1"/>
            </p:cNvSpPr>
            <p:nvPr/>
          </p:nvSpPr>
          <p:spPr bwMode="auto">
            <a:xfrm flipH="1" flipV="1">
              <a:off x="3906" y="1993"/>
              <a:ext cx="42" cy="2"/>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4" name="Line 2346"/>
            <p:cNvSpPr>
              <a:spLocks noChangeShapeType="1"/>
            </p:cNvSpPr>
            <p:nvPr/>
          </p:nvSpPr>
          <p:spPr bwMode="auto">
            <a:xfrm flipH="1" flipV="1">
              <a:off x="3864" y="1990"/>
              <a:ext cx="42" cy="3"/>
            </a:xfrm>
            <a:prstGeom prst="line">
              <a:avLst/>
            </a:prstGeom>
            <a:noFill/>
            <a:ln w="7938">
              <a:solidFill>
                <a:srgbClr val="31C3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5" name="Line 2347"/>
            <p:cNvSpPr>
              <a:spLocks noChangeShapeType="1"/>
            </p:cNvSpPr>
            <p:nvPr/>
          </p:nvSpPr>
          <p:spPr bwMode="auto">
            <a:xfrm flipH="1" flipV="1">
              <a:off x="3843" y="1989"/>
              <a:ext cx="21" cy="1"/>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6" name="Line 2348"/>
            <p:cNvSpPr>
              <a:spLocks noChangeShapeType="1"/>
            </p:cNvSpPr>
            <p:nvPr/>
          </p:nvSpPr>
          <p:spPr bwMode="auto">
            <a:xfrm flipH="1" flipV="1">
              <a:off x="3824" y="1988"/>
              <a:ext cx="19" cy="1"/>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7" name="Line 2349"/>
            <p:cNvSpPr>
              <a:spLocks noChangeShapeType="1"/>
            </p:cNvSpPr>
            <p:nvPr/>
          </p:nvSpPr>
          <p:spPr bwMode="auto">
            <a:xfrm flipH="1" flipV="1">
              <a:off x="3804" y="1987"/>
              <a:ext cx="20" cy="1"/>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8" name="Line 2350"/>
            <p:cNvSpPr>
              <a:spLocks noChangeShapeType="1"/>
            </p:cNvSpPr>
            <p:nvPr/>
          </p:nvSpPr>
          <p:spPr bwMode="auto">
            <a:xfrm flipH="1" flipV="1">
              <a:off x="3785" y="1985"/>
              <a:ext cx="19" cy="2"/>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9" name="Line 2351"/>
            <p:cNvSpPr>
              <a:spLocks noChangeShapeType="1"/>
            </p:cNvSpPr>
            <p:nvPr/>
          </p:nvSpPr>
          <p:spPr bwMode="auto">
            <a:xfrm flipH="1" flipV="1">
              <a:off x="3766" y="1984"/>
              <a:ext cx="19" cy="1"/>
            </a:xfrm>
            <a:prstGeom prst="line">
              <a:avLst/>
            </a:prstGeom>
            <a:noFill/>
            <a:ln w="7938">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0" name="Line 2352"/>
            <p:cNvSpPr>
              <a:spLocks noChangeShapeType="1"/>
            </p:cNvSpPr>
            <p:nvPr/>
          </p:nvSpPr>
          <p:spPr bwMode="auto">
            <a:xfrm flipH="1" flipV="1">
              <a:off x="3748" y="1982"/>
              <a:ext cx="18" cy="2"/>
            </a:xfrm>
            <a:prstGeom prst="line">
              <a:avLst/>
            </a:prstGeom>
            <a:noFill/>
            <a:ln w="7938">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1" name="Line 2353"/>
            <p:cNvSpPr>
              <a:spLocks noChangeShapeType="1"/>
            </p:cNvSpPr>
            <p:nvPr/>
          </p:nvSpPr>
          <p:spPr bwMode="auto">
            <a:xfrm flipH="1" flipV="1">
              <a:off x="3730" y="1981"/>
              <a:ext cx="18" cy="1"/>
            </a:xfrm>
            <a:prstGeom prst="line">
              <a:avLst/>
            </a:prstGeom>
            <a:noFill/>
            <a:ln w="7938">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2" name="Line 2354"/>
            <p:cNvSpPr>
              <a:spLocks noChangeShapeType="1"/>
            </p:cNvSpPr>
            <p:nvPr/>
          </p:nvSpPr>
          <p:spPr bwMode="auto">
            <a:xfrm flipH="1" flipV="1">
              <a:off x="3714" y="1979"/>
              <a:ext cx="16" cy="2"/>
            </a:xfrm>
            <a:prstGeom prst="line">
              <a:avLst/>
            </a:prstGeom>
            <a:noFill/>
            <a:ln w="7938">
              <a:solidFill>
                <a:srgbClr val="31C6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3" name="Line 2355"/>
            <p:cNvSpPr>
              <a:spLocks noChangeShapeType="1"/>
            </p:cNvSpPr>
            <p:nvPr/>
          </p:nvSpPr>
          <p:spPr bwMode="auto">
            <a:xfrm flipH="1" flipV="1">
              <a:off x="3698" y="1978"/>
              <a:ext cx="16" cy="1"/>
            </a:xfrm>
            <a:prstGeom prst="line">
              <a:avLst/>
            </a:prstGeom>
            <a:noFill/>
            <a:ln w="7938">
              <a:solidFill>
                <a:srgbClr val="31C6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4" name="Line 2356"/>
            <p:cNvSpPr>
              <a:spLocks noChangeShapeType="1"/>
            </p:cNvSpPr>
            <p:nvPr/>
          </p:nvSpPr>
          <p:spPr bwMode="auto">
            <a:xfrm flipH="1" flipV="1">
              <a:off x="3682" y="1976"/>
              <a:ext cx="16" cy="2"/>
            </a:xfrm>
            <a:prstGeom prst="line">
              <a:avLst/>
            </a:prstGeom>
            <a:noFill/>
            <a:ln w="7938">
              <a:solidFill>
                <a:srgbClr val="31C7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5" name="Line 2357"/>
            <p:cNvSpPr>
              <a:spLocks noChangeShapeType="1"/>
            </p:cNvSpPr>
            <p:nvPr/>
          </p:nvSpPr>
          <p:spPr bwMode="auto">
            <a:xfrm flipH="1" flipV="1">
              <a:off x="3668" y="1975"/>
              <a:ext cx="14" cy="1"/>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6" name="Line 2358"/>
            <p:cNvSpPr>
              <a:spLocks noChangeShapeType="1"/>
            </p:cNvSpPr>
            <p:nvPr/>
          </p:nvSpPr>
          <p:spPr bwMode="auto">
            <a:xfrm flipH="1" flipV="1">
              <a:off x="3654" y="1973"/>
              <a:ext cx="14" cy="2"/>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7" name="Line 2359"/>
            <p:cNvSpPr>
              <a:spLocks noChangeShapeType="1"/>
            </p:cNvSpPr>
            <p:nvPr/>
          </p:nvSpPr>
          <p:spPr bwMode="auto">
            <a:xfrm flipH="1" flipV="1">
              <a:off x="3641" y="1971"/>
              <a:ext cx="13" cy="2"/>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8" name="Line 2360"/>
            <p:cNvSpPr>
              <a:spLocks noChangeShapeType="1"/>
            </p:cNvSpPr>
            <p:nvPr/>
          </p:nvSpPr>
          <p:spPr bwMode="auto">
            <a:xfrm flipH="1" flipV="1">
              <a:off x="3628" y="1970"/>
              <a:ext cx="13"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9" name="Line 2361"/>
            <p:cNvSpPr>
              <a:spLocks noChangeShapeType="1"/>
            </p:cNvSpPr>
            <p:nvPr/>
          </p:nvSpPr>
          <p:spPr bwMode="auto">
            <a:xfrm flipH="1" flipV="1">
              <a:off x="3616" y="1968"/>
              <a:ext cx="12" cy="2"/>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0" name="Line 2362"/>
            <p:cNvSpPr>
              <a:spLocks noChangeShapeType="1"/>
            </p:cNvSpPr>
            <p:nvPr/>
          </p:nvSpPr>
          <p:spPr bwMode="auto">
            <a:xfrm flipH="1" flipV="1">
              <a:off x="3604" y="1967"/>
              <a:ext cx="12"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1" name="Line 2363"/>
            <p:cNvSpPr>
              <a:spLocks noChangeShapeType="1"/>
            </p:cNvSpPr>
            <p:nvPr/>
          </p:nvSpPr>
          <p:spPr bwMode="auto">
            <a:xfrm flipH="1" flipV="1">
              <a:off x="3592" y="1965"/>
              <a:ext cx="12" cy="2"/>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2" name="Line 2364"/>
            <p:cNvSpPr>
              <a:spLocks noChangeShapeType="1"/>
            </p:cNvSpPr>
            <p:nvPr/>
          </p:nvSpPr>
          <p:spPr bwMode="auto">
            <a:xfrm flipH="1" flipV="1">
              <a:off x="3581" y="1964"/>
              <a:ext cx="11"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3" name="Line 2365"/>
            <p:cNvSpPr>
              <a:spLocks noChangeShapeType="1"/>
            </p:cNvSpPr>
            <p:nvPr/>
          </p:nvSpPr>
          <p:spPr bwMode="auto">
            <a:xfrm flipH="1" flipV="1">
              <a:off x="3570" y="1963"/>
              <a:ext cx="11"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4" name="Line 2366"/>
            <p:cNvSpPr>
              <a:spLocks noChangeShapeType="1"/>
            </p:cNvSpPr>
            <p:nvPr/>
          </p:nvSpPr>
          <p:spPr bwMode="auto">
            <a:xfrm flipH="1" flipV="1">
              <a:off x="3559" y="1961"/>
              <a:ext cx="11" cy="2"/>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5" name="Line 2367"/>
            <p:cNvSpPr>
              <a:spLocks noChangeShapeType="1"/>
            </p:cNvSpPr>
            <p:nvPr/>
          </p:nvSpPr>
          <p:spPr bwMode="auto">
            <a:xfrm flipH="1" flipV="1">
              <a:off x="3549" y="1960"/>
              <a:ext cx="10" cy="1"/>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6" name="Line 2368"/>
            <p:cNvSpPr>
              <a:spLocks noChangeShapeType="1"/>
            </p:cNvSpPr>
            <p:nvPr/>
          </p:nvSpPr>
          <p:spPr bwMode="auto">
            <a:xfrm flipH="1" flipV="1">
              <a:off x="3539" y="1958"/>
              <a:ext cx="10" cy="2"/>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7" name="Line 2369"/>
            <p:cNvSpPr>
              <a:spLocks noChangeShapeType="1"/>
            </p:cNvSpPr>
            <p:nvPr/>
          </p:nvSpPr>
          <p:spPr bwMode="auto">
            <a:xfrm flipH="1" flipV="1">
              <a:off x="3530" y="1957"/>
              <a:ext cx="9" cy="1"/>
            </a:xfrm>
            <a:prstGeom prst="line">
              <a:avLst/>
            </a:prstGeom>
            <a:noFill/>
            <a:ln w="7938">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8" name="Line 2370"/>
            <p:cNvSpPr>
              <a:spLocks noChangeShapeType="1"/>
            </p:cNvSpPr>
            <p:nvPr/>
          </p:nvSpPr>
          <p:spPr bwMode="auto">
            <a:xfrm flipH="1" flipV="1">
              <a:off x="3520" y="1955"/>
              <a:ext cx="10" cy="2"/>
            </a:xfrm>
            <a:prstGeom prst="line">
              <a:avLst/>
            </a:prstGeom>
            <a:noFill/>
            <a:ln w="7938">
              <a:solidFill>
                <a:srgbClr val="33CB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9" name="Line 2371"/>
            <p:cNvSpPr>
              <a:spLocks noChangeShapeType="1"/>
            </p:cNvSpPr>
            <p:nvPr/>
          </p:nvSpPr>
          <p:spPr bwMode="auto">
            <a:xfrm flipH="1" flipV="1">
              <a:off x="3502" y="1952"/>
              <a:ext cx="18" cy="3"/>
            </a:xfrm>
            <a:prstGeom prst="line">
              <a:avLst/>
            </a:prstGeom>
            <a:noFill/>
            <a:ln w="7938">
              <a:solidFill>
                <a:srgbClr val="33CC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0" name="Line 2372"/>
            <p:cNvSpPr>
              <a:spLocks noChangeShapeType="1"/>
            </p:cNvSpPr>
            <p:nvPr/>
          </p:nvSpPr>
          <p:spPr bwMode="auto">
            <a:xfrm flipH="1" flipV="1">
              <a:off x="3485" y="1949"/>
              <a:ext cx="17" cy="3"/>
            </a:xfrm>
            <a:prstGeom prst="line">
              <a:avLst/>
            </a:prstGeom>
            <a:noFill/>
            <a:ln w="7938">
              <a:solidFill>
                <a:srgbClr val="33CE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1" name="Line 2373"/>
            <p:cNvSpPr>
              <a:spLocks noChangeShapeType="1"/>
            </p:cNvSpPr>
            <p:nvPr/>
          </p:nvSpPr>
          <p:spPr bwMode="auto">
            <a:xfrm flipH="1" flipV="1">
              <a:off x="3469" y="1945"/>
              <a:ext cx="16" cy="4"/>
            </a:xfrm>
            <a:prstGeom prst="line">
              <a:avLst/>
            </a:prstGeom>
            <a:noFill/>
            <a:ln w="7938">
              <a:solidFill>
                <a:srgbClr val="33CF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2" name="Line 2374"/>
            <p:cNvSpPr>
              <a:spLocks noChangeShapeType="1"/>
            </p:cNvSpPr>
            <p:nvPr/>
          </p:nvSpPr>
          <p:spPr bwMode="auto">
            <a:xfrm flipH="1" flipV="1">
              <a:off x="3452" y="1941"/>
              <a:ext cx="17" cy="4"/>
            </a:xfrm>
            <a:prstGeom prst="line">
              <a:avLst/>
            </a:prstGeom>
            <a:noFill/>
            <a:ln w="7938">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3" name="Line 2375"/>
            <p:cNvSpPr>
              <a:spLocks noChangeShapeType="1"/>
            </p:cNvSpPr>
            <p:nvPr/>
          </p:nvSpPr>
          <p:spPr bwMode="auto">
            <a:xfrm flipH="1" flipV="1">
              <a:off x="3437" y="1937"/>
              <a:ext cx="15" cy="4"/>
            </a:xfrm>
            <a:prstGeom prst="line">
              <a:avLst/>
            </a:prstGeom>
            <a:noFill/>
            <a:ln w="7938">
              <a:solidFill>
                <a:srgbClr val="35D4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4" name="Line 2376"/>
            <p:cNvSpPr>
              <a:spLocks noChangeShapeType="1"/>
            </p:cNvSpPr>
            <p:nvPr/>
          </p:nvSpPr>
          <p:spPr bwMode="auto">
            <a:xfrm flipH="1" flipV="1">
              <a:off x="3421" y="1932"/>
              <a:ext cx="16" cy="5"/>
            </a:xfrm>
            <a:prstGeom prst="line">
              <a:avLst/>
            </a:prstGeom>
            <a:noFill/>
            <a:ln w="7938">
              <a:solidFill>
                <a:srgbClr val="35D6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5" name="Line 2377"/>
            <p:cNvSpPr>
              <a:spLocks noChangeShapeType="1"/>
            </p:cNvSpPr>
            <p:nvPr/>
          </p:nvSpPr>
          <p:spPr bwMode="auto">
            <a:xfrm flipH="1" flipV="1">
              <a:off x="3413" y="1930"/>
              <a:ext cx="8" cy="2"/>
            </a:xfrm>
            <a:prstGeom prst="line">
              <a:avLst/>
            </a:prstGeom>
            <a:noFill/>
            <a:ln w="7938">
              <a:solidFill>
                <a:srgbClr val="36D7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6" name="Line 2378"/>
            <p:cNvSpPr>
              <a:spLocks noChangeShapeType="1"/>
            </p:cNvSpPr>
            <p:nvPr/>
          </p:nvSpPr>
          <p:spPr bwMode="auto">
            <a:xfrm flipH="1" flipV="1">
              <a:off x="3406" y="1927"/>
              <a:ext cx="7" cy="3"/>
            </a:xfrm>
            <a:prstGeom prst="line">
              <a:avLst/>
            </a:prstGeom>
            <a:noFill/>
            <a:ln w="7938">
              <a:solidFill>
                <a:srgbClr val="36D9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7" name="Line 2379"/>
            <p:cNvSpPr>
              <a:spLocks noChangeShapeType="1"/>
            </p:cNvSpPr>
            <p:nvPr/>
          </p:nvSpPr>
          <p:spPr bwMode="auto">
            <a:xfrm flipH="1" flipV="1">
              <a:off x="3398" y="1924"/>
              <a:ext cx="8" cy="3"/>
            </a:xfrm>
            <a:prstGeom prst="line">
              <a:avLst/>
            </a:prstGeom>
            <a:noFill/>
            <a:ln w="7938">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8" name="Line 2380"/>
            <p:cNvSpPr>
              <a:spLocks noChangeShapeType="1"/>
            </p:cNvSpPr>
            <p:nvPr/>
          </p:nvSpPr>
          <p:spPr bwMode="auto">
            <a:xfrm flipH="1" flipV="1">
              <a:off x="3390" y="1921"/>
              <a:ext cx="8" cy="3"/>
            </a:xfrm>
            <a:prstGeom prst="line">
              <a:avLst/>
            </a:prstGeom>
            <a:noFill/>
            <a:ln w="7938">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9" name="Line 2381"/>
            <p:cNvSpPr>
              <a:spLocks noChangeShapeType="1"/>
            </p:cNvSpPr>
            <p:nvPr/>
          </p:nvSpPr>
          <p:spPr bwMode="auto">
            <a:xfrm flipH="1" flipV="1">
              <a:off x="3382" y="1917"/>
              <a:ext cx="8" cy="4"/>
            </a:xfrm>
            <a:prstGeom prst="line">
              <a:avLst/>
            </a:prstGeom>
            <a:noFill/>
            <a:ln w="7938">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0" name="Line 2382"/>
            <p:cNvSpPr>
              <a:spLocks noChangeShapeType="1"/>
            </p:cNvSpPr>
            <p:nvPr/>
          </p:nvSpPr>
          <p:spPr bwMode="auto">
            <a:xfrm flipH="1" flipV="1">
              <a:off x="3374" y="1914"/>
              <a:ext cx="8" cy="3"/>
            </a:xfrm>
            <a:prstGeom prst="line">
              <a:avLst/>
            </a:prstGeom>
            <a:noFill/>
            <a:ln w="7938">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1" name="Line 2383"/>
            <p:cNvSpPr>
              <a:spLocks noChangeShapeType="1"/>
            </p:cNvSpPr>
            <p:nvPr/>
          </p:nvSpPr>
          <p:spPr bwMode="auto">
            <a:xfrm flipH="1" flipV="1">
              <a:off x="3366" y="1910"/>
              <a:ext cx="8" cy="4"/>
            </a:xfrm>
            <a:prstGeom prst="line">
              <a:avLst/>
            </a:prstGeom>
            <a:noFill/>
            <a:ln w="7938">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2" name="Line 2384"/>
            <p:cNvSpPr>
              <a:spLocks noChangeShapeType="1"/>
            </p:cNvSpPr>
            <p:nvPr/>
          </p:nvSpPr>
          <p:spPr bwMode="auto">
            <a:xfrm flipH="1" flipV="1">
              <a:off x="3358" y="1907"/>
              <a:ext cx="8" cy="3"/>
            </a:xfrm>
            <a:prstGeom prst="line">
              <a:avLst/>
            </a:prstGeom>
            <a:noFill/>
            <a:ln w="7938">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3" name="Line 2385"/>
            <p:cNvSpPr>
              <a:spLocks noChangeShapeType="1"/>
            </p:cNvSpPr>
            <p:nvPr/>
          </p:nvSpPr>
          <p:spPr bwMode="auto">
            <a:xfrm flipH="1" flipV="1">
              <a:off x="3351" y="1903"/>
              <a:ext cx="7" cy="4"/>
            </a:xfrm>
            <a:prstGeom prst="line">
              <a:avLst/>
            </a:prstGeom>
            <a:noFill/>
            <a:ln w="7938">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4" name="Line 2386"/>
            <p:cNvSpPr>
              <a:spLocks noChangeShapeType="1"/>
            </p:cNvSpPr>
            <p:nvPr/>
          </p:nvSpPr>
          <p:spPr bwMode="auto">
            <a:xfrm flipH="1" flipV="1">
              <a:off x="3342" y="1898"/>
              <a:ext cx="9" cy="5"/>
            </a:xfrm>
            <a:prstGeom prst="line">
              <a:avLst/>
            </a:prstGeom>
            <a:noFill/>
            <a:ln w="7938">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5" name="Line 2387"/>
            <p:cNvSpPr>
              <a:spLocks noChangeShapeType="1"/>
            </p:cNvSpPr>
            <p:nvPr/>
          </p:nvSpPr>
          <p:spPr bwMode="auto">
            <a:xfrm flipH="1" flipV="1">
              <a:off x="3334" y="1894"/>
              <a:ext cx="8" cy="4"/>
            </a:xfrm>
            <a:prstGeom prst="line">
              <a:avLst/>
            </a:prstGeom>
            <a:noFill/>
            <a:ln w="7938">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6" name="Line 2388"/>
            <p:cNvSpPr>
              <a:spLocks noChangeShapeType="1"/>
            </p:cNvSpPr>
            <p:nvPr/>
          </p:nvSpPr>
          <p:spPr bwMode="auto">
            <a:xfrm flipH="1" flipV="1">
              <a:off x="3326" y="1888"/>
              <a:ext cx="8" cy="6"/>
            </a:xfrm>
            <a:prstGeom prst="line">
              <a:avLst/>
            </a:prstGeom>
            <a:noFill/>
            <a:ln w="7938">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7" name="Line 2389"/>
            <p:cNvSpPr>
              <a:spLocks noChangeShapeType="1"/>
            </p:cNvSpPr>
            <p:nvPr/>
          </p:nvSpPr>
          <p:spPr bwMode="auto">
            <a:xfrm flipH="1" flipV="1">
              <a:off x="3317" y="1883"/>
              <a:ext cx="9" cy="5"/>
            </a:xfrm>
            <a:prstGeom prst="line">
              <a:avLst/>
            </a:prstGeom>
            <a:noFill/>
            <a:ln w="7938">
              <a:solidFill>
                <a:srgbClr val="3AE7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8" name="Line 2390"/>
            <p:cNvSpPr>
              <a:spLocks noChangeShapeType="1"/>
            </p:cNvSpPr>
            <p:nvPr/>
          </p:nvSpPr>
          <p:spPr bwMode="auto">
            <a:xfrm flipH="1" flipV="1">
              <a:off x="3309" y="1877"/>
              <a:ext cx="8" cy="6"/>
            </a:xfrm>
            <a:prstGeom prst="line">
              <a:avLst/>
            </a:prstGeom>
            <a:noFill/>
            <a:ln w="7938">
              <a:solidFill>
                <a:srgbClr val="3AE9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9" name="Line 2391"/>
            <p:cNvSpPr>
              <a:spLocks noChangeShapeType="1"/>
            </p:cNvSpPr>
            <p:nvPr/>
          </p:nvSpPr>
          <p:spPr bwMode="auto">
            <a:xfrm flipH="1" flipV="1">
              <a:off x="3300" y="1871"/>
              <a:ext cx="9" cy="6"/>
            </a:xfrm>
            <a:prstGeom prst="line">
              <a:avLst/>
            </a:prstGeom>
            <a:noFill/>
            <a:ln w="7938">
              <a:solidFill>
                <a:srgbClr val="3AEA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0" name="Line 2392"/>
            <p:cNvSpPr>
              <a:spLocks noChangeShapeType="1"/>
            </p:cNvSpPr>
            <p:nvPr/>
          </p:nvSpPr>
          <p:spPr bwMode="auto">
            <a:xfrm flipH="1" flipV="1">
              <a:off x="3292" y="1865"/>
              <a:ext cx="8" cy="6"/>
            </a:xfrm>
            <a:prstGeom prst="line">
              <a:avLst/>
            </a:prstGeom>
            <a:noFill/>
            <a:ln w="7938">
              <a:solidFill>
                <a:srgbClr val="3AEB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1" name="Line 2393"/>
            <p:cNvSpPr>
              <a:spLocks noChangeShapeType="1"/>
            </p:cNvSpPr>
            <p:nvPr/>
          </p:nvSpPr>
          <p:spPr bwMode="auto">
            <a:xfrm flipH="1" flipV="1">
              <a:off x="3283" y="1858"/>
              <a:ext cx="9" cy="7"/>
            </a:xfrm>
            <a:prstGeom prst="line">
              <a:avLst/>
            </a:prstGeom>
            <a:noFill/>
            <a:ln w="7938">
              <a:solidFill>
                <a:srgbClr val="3BEC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2" name="Line 2394"/>
            <p:cNvSpPr>
              <a:spLocks noChangeShapeType="1"/>
            </p:cNvSpPr>
            <p:nvPr/>
          </p:nvSpPr>
          <p:spPr bwMode="auto">
            <a:xfrm flipH="1" flipV="1">
              <a:off x="3275" y="1852"/>
              <a:ext cx="8" cy="6"/>
            </a:xfrm>
            <a:prstGeom prst="line">
              <a:avLst/>
            </a:prstGeom>
            <a:noFill/>
            <a:ln w="7938">
              <a:solidFill>
                <a:srgbClr val="3BEC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3" name="Line 2395"/>
            <p:cNvSpPr>
              <a:spLocks noChangeShapeType="1"/>
            </p:cNvSpPr>
            <p:nvPr/>
          </p:nvSpPr>
          <p:spPr bwMode="auto">
            <a:xfrm flipH="1" flipV="1">
              <a:off x="3258" y="1838"/>
              <a:ext cx="17" cy="14"/>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4" name="Line 2396"/>
            <p:cNvSpPr>
              <a:spLocks noChangeShapeType="1"/>
            </p:cNvSpPr>
            <p:nvPr/>
          </p:nvSpPr>
          <p:spPr bwMode="auto">
            <a:xfrm flipH="1" flipV="1">
              <a:off x="3241" y="1825"/>
              <a:ext cx="17" cy="13"/>
            </a:xfrm>
            <a:prstGeom prst="line">
              <a:avLst/>
            </a:prstGeom>
            <a:noFill/>
            <a:ln w="7938">
              <a:solidFill>
                <a:srgbClr val="3BEE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5" name="Line 2397"/>
            <p:cNvSpPr>
              <a:spLocks noChangeShapeType="1"/>
            </p:cNvSpPr>
            <p:nvPr/>
          </p:nvSpPr>
          <p:spPr bwMode="auto">
            <a:xfrm flipH="1" flipV="1">
              <a:off x="3225" y="1811"/>
              <a:ext cx="16" cy="14"/>
            </a:xfrm>
            <a:prstGeom prst="line">
              <a:avLst/>
            </a:prstGeom>
            <a:noFill/>
            <a:ln w="7938">
              <a:solidFill>
                <a:srgbClr val="3CEF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6" name="Line 2398"/>
            <p:cNvSpPr>
              <a:spLocks noChangeShapeType="1"/>
            </p:cNvSpPr>
            <p:nvPr/>
          </p:nvSpPr>
          <p:spPr bwMode="auto">
            <a:xfrm flipH="1" flipV="1">
              <a:off x="3210" y="1797"/>
              <a:ext cx="15" cy="14"/>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7" name="Line 2399"/>
            <p:cNvSpPr>
              <a:spLocks noChangeShapeType="1"/>
            </p:cNvSpPr>
            <p:nvPr/>
          </p:nvSpPr>
          <p:spPr bwMode="auto">
            <a:xfrm flipH="1" flipV="1">
              <a:off x="3202" y="1791"/>
              <a:ext cx="8" cy="6"/>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8" name="Line 2400"/>
            <p:cNvSpPr>
              <a:spLocks noChangeShapeType="1"/>
            </p:cNvSpPr>
            <p:nvPr/>
          </p:nvSpPr>
          <p:spPr bwMode="auto">
            <a:xfrm flipH="1" flipV="1">
              <a:off x="3195" y="1784"/>
              <a:ext cx="7" cy="7"/>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9" name="Line 2401"/>
            <p:cNvSpPr>
              <a:spLocks noChangeShapeType="1"/>
            </p:cNvSpPr>
            <p:nvPr/>
          </p:nvSpPr>
          <p:spPr bwMode="auto">
            <a:xfrm flipH="1" flipV="1">
              <a:off x="3188" y="1778"/>
              <a:ext cx="7"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0" name="Line 2402"/>
            <p:cNvSpPr>
              <a:spLocks noChangeShapeType="1"/>
            </p:cNvSpPr>
            <p:nvPr/>
          </p:nvSpPr>
          <p:spPr bwMode="auto">
            <a:xfrm flipH="1" flipV="1">
              <a:off x="3181" y="1772"/>
              <a:ext cx="7"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1" name="Line 2403"/>
            <p:cNvSpPr>
              <a:spLocks noChangeShapeType="1"/>
            </p:cNvSpPr>
            <p:nvPr/>
          </p:nvSpPr>
          <p:spPr bwMode="auto">
            <a:xfrm flipH="1" flipV="1">
              <a:off x="3175" y="1766"/>
              <a:ext cx="6"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2" name="Line 2404"/>
            <p:cNvSpPr>
              <a:spLocks noChangeShapeType="1"/>
            </p:cNvSpPr>
            <p:nvPr/>
          </p:nvSpPr>
          <p:spPr bwMode="auto">
            <a:xfrm flipH="1" flipV="1">
              <a:off x="3169" y="1760"/>
              <a:ext cx="6"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3" name="Line 2405"/>
            <p:cNvSpPr>
              <a:spLocks noChangeShapeType="1"/>
            </p:cNvSpPr>
            <p:nvPr/>
          </p:nvSpPr>
          <p:spPr bwMode="auto">
            <a:xfrm flipH="1" flipV="1">
              <a:off x="3163" y="1755"/>
              <a:ext cx="6"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4" name="Line 2406"/>
            <p:cNvSpPr>
              <a:spLocks noChangeShapeType="1"/>
            </p:cNvSpPr>
            <p:nvPr/>
          </p:nvSpPr>
          <p:spPr bwMode="auto">
            <a:xfrm flipH="1" flipV="1">
              <a:off x="3157" y="1750"/>
              <a:ext cx="6"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5" name="Line 2407"/>
            <p:cNvSpPr>
              <a:spLocks noChangeShapeType="1"/>
            </p:cNvSpPr>
            <p:nvPr/>
          </p:nvSpPr>
          <p:spPr bwMode="auto">
            <a:xfrm flipH="1" flipV="1">
              <a:off x="3152" y="1745"/>
              <a:ext cx="5"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6" name="Line 2408"/>
            <p:cNvSpPr>
              <a:spLocks noChangeShapeType="1"/>
            </p:cNvSpPr>
            <p:nvPr/>
          </p:nvSpPr>
          <p:spPr bwMode="auto">
            <a:xfrm flipH="1" flipV="1">
              <a:off x="3146" y="1740"/>
              <a:ext cx="6"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7" name="Line 2409"/>
            <p:cNvSpPr>
              <a:spLocks noChangeShapeType="1"/>
            </p:cNvSpPr>
            <p:nvPr/>
          </p:nvSpPr>
          <p:spPr bwMode="auto">
            <a:xfrm flipH="1" flipV="1">
              <a:off x="3142" y="1736"/>
              <a:ext cx="4" cy="4"/>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8" name="Line 2410"/>
            <p:cNvSpPr>
              <a:spLocks noChangeShapeType="1"/>
            </p:cNvSpPr>
            <p:nvPr/>
          </p:nvSpPr>
          <p:spPr bwMode="auto">
            <a:xfrm flipH="1" flipV="1">
              <a:off x="3137" y="1732"/>
              <a:ext cx="5" cy="4"/>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9" name="Line 2411"/>
            <p:cNvSpPr>
              <a:spLocks noChangeShapeType="1"/>
            </p:cNvSpPr>
            <p:nvPr/>
          </p:nvSpPr>
          <p:spPr bwMode="auto">
            <a:xfrm flipH="1" flipV="1">
              <a:off x="3133" y="1729"/>
              <a:ext cx="4" cy="3"/>
            </a:xfrm>
            <a:prstGeom prst="line">
              <a:avLst/>
            </a:prstGeom>
            <a:noFill/>
            <a:ln w="7938">
              <a:solidFill>
                <a:srgbClr val="3BEF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0" name="Line 2412"/>
            <p:cNvSpPr>
              <a:spLocks noChangeShapeType="1"/>
            </p:cNvSpPr>
            <p:nvPr/>
          </p:nvSpPr>
          <p:spPr bwMode="auto">
            <a:xfrm flipH="1" flipV="1">
              <a:off x="3131" y="1727"/>
              <a:ext cx="2" cy="2"/>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1" name="Line 2413"/>
            <p:cNvSpPr>
              <a:spLocks noChangeShapeType="1"/>
            </p:cNvSpPr>
            <p:nvPr/>
          </p:nvSpPr>
          <p:spPr bwMode="auto">
            <a:xfrm flipH="1" flipV="1">
              <a:off x="3129" y="1726"/>
              <a:ext cx="2" cy="1"/>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412" name="Group 2414"/>
          <p:cNvGrpSpPr>
            <a:grpSpLocks/>
          </p:cNvGrpSpPr>
          <p:nvPr/>
        </p:nvGrpSpPr>
        <p:grpSpPr bwMode="auto">
          <a:xfrm>
            <a:off x="5210175" y="1208817"/>
            <a:ext cx="341313" cy="506413"/>
            <a:chOff x="3426" y="782"/>
            <a:chExt cx="215" cy="319"/>
          </a:xfrm>
        </p:grpSpPr>
        <p:sp>
          <p:nvSpPr>
            <p:cNvPr id="2413" name="Freeform 2415"/>
            <p:cNvSpPr>
              <a:spLocks/>
            </p:cNvSpPr>
            <p:nvPr/>
          </p:nvSpPr>
          <p:spPr bwMode="auto">
            <a:xfrm>
              <a:off x="3426" y="817"/>
              <a:ext cx="6" cy="8"/>
            </a:xfrm>
            <a:custGeom>
              <a:avLst/>
              <a:gdLst>
                <a:gd name="T0" fmla="*/ 0 w 6"/>
                <a:gd name="T1" fmla="*/ 0 h 8"/>
                <a:gd name="T2" fmla="*/ 2 w 6"/>
                <a:gd name="T3" fmla="*/ 2 h 8"/>
                <a:gd name="T4" fmla="*/ 6 w 6"/>
                <a:gd name="T5" fmla="*/ 8 h 8"/>
                <a:gd name="T6" fmla="*/ 4 w 6"/>
                <a:gd name="T7" fmla="*/ 6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2" y="2"/>
                  </a:lnTo>
                  <a:lnTo>
                    <a:pt x="6" y="8"/>
                  </a:lnTo>
                  <a:lnTo>
                    <a:pt x="4" y="6"/>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14" name="Line 2416"/>
            <p:cNvSpPr>
              <a:spLocks noChangeShapeType="1"/>
            </p:cNvSpPr>
            <p:nvPr/>
          </p:nvSpPr>
          <p:spPr bwMode="auto">
            <a:xfrm>
              <a:off x="3426" y="817"/>
              <a:ext cx="4" cy="6"/>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5" name="Freeform 2417"/>
            <p:cNvSpPr>
              <a:spLocks/>
            </p:cNvSpPr>
            <p:nvPr/>
          </p:nvSpPr>
          <p:spPr bwMode="auto">
            <a:xfrm>
              <a:off x="3428" y="819"/>
              <a:ext cx="7" cy="9"/>
            </a:xfrm>
            <a:custGeom>
              <a:avLst/>
              <a:gdLst>
                <a:gd name="T0" fmla="*/ 0 w 7"/>
                <a:gd name="T1" fmla="*/ 0 h 9"/>
                <a:gd name="T2" fmla="*/ 3 w 7"/>
                <a:gd name="T3" fmla="*/ 3 h 9"/>
                <a:gd name="T4" fmla="*/ 7 w 7"/>
                <a:gd name="T5" fmla="*/ 9 h 9"/>
                <a:gd name="T6" fmla="*/ 4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3"/>
                  </a:lnTo>
                  <a:lnTo>
                    <a:pt x="7" y="9"/>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16" name="Line 2418"/>
            <p:cNvSpPr>
              <a:spLocks noChangeShapeType="1"/>
            </p:cNvSpPr>
            <p:nvPr/>
          </p:nvSpPr>
          <p:spPr bwMode="auto">
            <a:xfrm>
              <a:off x="3428" y="819"/>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7" name="Freeform 2419"/>
            <p:cNvSpPr>
              <a:spLocks/>
            </p:cNvSpPr>
            <p:nvPr/>
          </p:nvSpPr>
          <p:spPr bwMode="auto">
            <a:xfrm>
              <a:off x="3431" y="822"/>
              <a:ext cx="7" cy="9"/>
            </a:xfrm>
            <a:custGeom>
              <a:avLst/>
              <a:gdLst>
                <a:gd name="T0" fmla="*/ 0 w 7"/>
                <a:gd name="T1" fmla="*/ 0 h 9"/>
                <a:gd name="T2" fmla="*/ 3 w 7"/>
                <a:gd name="T3" fmla="*/ 3 h 9"/>
                <a:gd name="T4" fmla="*/ 7 w 7"/>
                <a:gd name="T5" fmla="*/ 9 h 9"/>
                <a:gd name="T6" fmla="*/ 4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3"/>
                  </a:lnTo>
                  <a:lnTo>
                    <a:pt x="7" y="9"/>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18" name="Line 2420"/>
            <p:cNvSpPr>
              <a:spLocks noChangeShapeType="1"/>
            </p:cNvSpPr>
            <p:nvPr/>
          </p:nvSpPr>
          <p:spPr bwMode="auto">
            <a:xfrm>
              <a:off x="3431" y="822"/>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9" name="Freeform 2421"/>
            <p:cNvSpPr>
              <a:spLocks/>
            </p:cNvSpPr>
            <p:nvPr/>
          </p:nvSpPr>
          <p:spPr bwMode="auto">
            <a:xfrm>
              <a:off x="3434" y="825"/>
              <a:ext cx="7" cy="9"/>
            </a:xfrm>
            <a:custGeom>
              <a:avLst/>
              <a:gdLst>
                <a:gd name="T0" fmla="*/ 0 w 7"/>
                <a:gd name="T1" fmla="*/ 0 h 9"/>
                <a:gd name="T2" fmla="*/ 3 w 7"/>
                <a:gd name="T3" fmla="*/ 4 h 9"/>
                <a:gd name="T4" fmla="*/ 7 w 7"/>
                <a:gd name="T5" fmla="*/ 9 h 9"/>
                <a:gd name="T6" fmla="*/ 4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4"/>
                  </a:lnTo>
                  <a:lnTo>
                    <a:pt x="7" y="9"/>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20" name="Line 2422"/>
            <p:cNvSpPr>
              <a:spLocks noChangeShapeType="1"/>
            </p:cNvSpPr>
            <p:nvPr/>
          </p:nvSpPr>
          <p:spPr bwMode="auto">
            <a:xfrm>
              <a:off x="3434" y="825"/>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1" name="Freeform 2423"/>
            <p:cNvSpPr>
              <a:spLocks/>
            </p:cNvSpPr>
            <p:nvPr/>
          </p:nvSpPr>
          <p:spPr bwMode="auto">
            <a:xfrm>
              <a:off x="3437" y="829"/>
              <a:ext cx="7" cy="9"/>
            </a:xfrm>
            <a:custGeom>
              <a:avLst/>
              <a:gdLst>
                <a:gd name="T0" fmla="*/ 0 w 7"/>
                <a:gd name="T1" fmla="*/ 0 h 9"/>
                <a:gd name="T2" fmla="*/ 4 w 7"/>
                <a:gd name="T3" fmla="*/ 3 h 9"/>
                <a:gd name="T4" fmla="*/ 7 w 7"/>
                <a:gd name="T5" fmla="*/ 9 h 9"/>
                <a:gd name="T6" fmla="*/ 4 w 7"/>
                <a:gd name="T7" fmla="*/ 5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4" y="3"/>
                  </a:lnTo>
                  <a:lnTo>
                    <a:pt x="7" y="9"/>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22" name="Line 2424"/>
            <p:cNvSpPr>
              <a:spLocks noChangeShapeType="1"/>
            </p:cNvSpPr>
            <p:nvPr/>
          </p:nvSpPr>
          <p:spPr bwMode="auto">
            <a:xfrm>
              <a:off x="3437" y="829"/>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3" name="Freeform 2425"/>
            <p:cNvSpPr>
              <a:spLocks/>
            </p:cNvSpPr>
            <p:nvPr/>
          </p:nvSpPr>
          <p:spPr bwMode="auto">
            <a:xfrm>
              <a:off x="3441" y="832"/>
              <a:ext cx="7" cy="9"/>
            </a:xfrm>
            <a:custGeom>
              <a:avLst/>
              <a:gdLst>
                <a:gd name="T0" fmla="*/ 0 w 7"/>
                <a:gd name="T1" fmla="*/ 0 h 9"/>
                <a:gd name="T2" fmla="*/ 3 w 7"/>
                <a:gd name="T3" fmla="*/ 4 h 9"/>
                <a:gd name="T4" fmla="*/ 7 w 7"/>
                <a:gd name="T5" fmla="*/ 9 h 9"/>
                <a:gd name="T6" fmla="*/ 3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4"/>
                  </a:lnTo>
                  <a:lnTo>
                    <a:pt x="7" y="9"/>
                  </a:lnTo>
                  <a:lnTo>
                    <a:pt x="3"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24" name="Line 2426"/>
            <p:cNvSpPr>
              <a:spLocks noChangeShapeType="1"/>
            </p:cNvSpPr>
            <p:nvPr/>
          </p:nvSpPr>
          <p:spPr bwMode="auto">
            <a:xfrm>
              <a:off x="3441" y="832"/>
              <a:ext cx="3"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5" name="Freeform 2427"/>
            <p:cNvSpPr>
              <a:spLocks/>
            </p:cNvSpPr>
            <p:nvPr/>
          </p:nvSpPr>
          <p:spPr bwMode="auto">
            <a:xfrm>
              <a:off x="3444" y="836"/>
              <a:ext cx="8" cy="9"/>
            </a:xfrm>
            <a:custGeom>
              <a:avLst/>
              <a:gdLst>
                <a:gd name="T0" fmla="*/ 0 w 8"/>
                <a:gd name="T1" fmla="*/ 0 h 9"/>
                <a:gd name="T2" fmla="*/ 4 w 8"/>
                <a:gd name="T3" fmla="*/ 4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4"/>
                  </a:lnTo>
                  <a:lnTo>
                    <a:pt x="8" y="9"/>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26" name="Line 2428"/>
            <p:cNvSpPr>
              <a:spLocks noChangeShapeType="1"/>
            </p:cNvSpPr>
            <p:nvPr/>
          </p:nvSpPr>
          <p:spPr bwMode="auto">
            <a:xfrm>
              <a:off x="3444" y="836"/>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7" name="Freeform 2429"/>
            <p:cNvSpPr>
              <a:spLocks/>
            </p:cNvSpPr>
            <p:nvPr/>
          </p:nvSpPr>
          <p:spPr bwMode="auto">
            <a:xfrm>
              <a:off x="3448" y="840"/>
              <a:ext cx="8" cy="9"/>
            </a:xfrm>
            <a:custGeom>
              <a:avLst/>
              <a:gdLst>
                <a:gd name="T0" fmla="*/ 0 w 8"/>
                <a:gd name="T1" fmla="*/ 0 h 9"/>
                <a:gd name="T2" fmla="*/ 4 w 8"/>
                <a:gd name="T3" fmla="*/ 4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4"/>
                  </a:lnTo>
                  <a:lnTo>
                    <a:pt x="8" y="9"/>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28" name="Line 2430"/>
            <p:cNvSpPr>
              <a:spLocks noChangeShapeType="1"/>
            </p:cNvSpPr>
            <p:nvPr/>
          </p:nvSpPr>
          <p:spPr bwMode="auto">
            <a:xfrm>
              <a:off x="3448" y="840"/>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9" name="Freeform 2431"/>
            <p:cNvSpPr>
              <a:spLocks/>
            </p:cNvSpPr>
            <p:nvPr/>
          </p:nvSpPr>
          <p:spPr bwMode="auto">
            <a:xfrm>
              <a:off x="3452" y="844"/>
              <a:ext cx="9" cy="10"/>
            </a:xfrm>
            <a:custGeom>
              <a:avLst/>
              <a:gdLst>
                <a:gd name="T0" fmla="*/ 0 w 9"/>
                <a:gd name="T1" fmla="*/ 0 h 10"/>
                <a:gd name="T2" fmla="*/ 5 w 9"/>
                <a:gd name="T3" fmla="*/ 4 h 10"/>
                <a:gd name="T4" fmla="*/ 9 w 9"/>
                <a:gd name="T5" fmla="*/ 10 h 10"/>
                <a:gd name="T6" fmla="*/ 4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30" name="Line 2432"/>
            <p:cNvSpPr>
              <a:spLocks noChangeShapeType="1"/>
            </p:cNvSpPr>
            <p:nvPr/>
          </p:nvSpPr>
          <p:spPr bwMode="auto">
            <a:xfrm>
              <a:off x="3452" y="844"/>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1" name="Freeform 2433"/>
            <p:cNvSpPr>
              <a:spLocks/>
            </p:cNvSpPr>
            <p:nvPr/>
          </p:nvSpPr>
          <p:spPr bwMode="auto">
            <a:xfrm>
              <a:off x="3457" y="848"/>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32" name="Line 2434"/>
            <p:cNvSpPr>
              <a:spLocks noChangeShapeType="1"/>
            </p:cNvSpPr>
            <p:nvPr/>
          </p:nvSpPr>
          <p:spPr bwMode="auto">
            <a:xfrm>
              <a:off x="3457" y="848"/>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3" name="Freeform 2435"/>
            <p:cNvSpPr>
              <a:spLocks/>
            </p:cNvSpPr>
            <p:nvPr/>
          </p:nvSpPr>
          <p:spPr bwMode="auto">
            <a:xfrm>
              <a:off x="3461" y="852"/>
              <a:ext cx="9" cy="11"/>
            </a:xfrm>
            <a:custGeom>
              <a:avLst/>
              <a:gdLst>
                <a:gd name="T0" fmla="*/ 0 w 9"/>
                <a:gd name="T1" fmla="*/ 0 h 11"/>
                <a:gd name="T2" fmla="*/ 5 w 9"/>
                <a:gd name="T3" fmla="*/ 5 h 11"/>
                <a:gd name="T4" fmla="*/ 9 w 9"/>
                <a:gd name="T5" fmla="*/ 11 h 11"/>
                <a:gd name="T6" fmla="*/ 4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34" name="Line 2436"/>
            <p:cNvSpPr>
              <a:spLocks noChangeShapeType="1"/>
            </p:cNvSpPr>
            <p:nvPr/>
          </p:nvSpPr>
          <p:spPr bwMode="auto">
            <a:xfrm>
              <a:off x="3461" y="852"/>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5" name="Freeform 2437"/>
            <p:cNvSpPr>
              <a:spLocks/>
            </p:cNvSpPr>
            <p:nvPr/>
          </p:nvSpPr>
          <p:spPr bwMode="auto">
            <a:xfrm>
              <a:off x="3466" y="857"/>
              <a:ext cx="9" cy="10"/>
            </a:xfrm>
            <a:custGeom>
              <a:avLst/>
              <a:gdLst>
                <a:gd name="T0" fmla="*/ 0 w 9"/>
                <a:gd name="T1" fmla="*/ 0 h 10"/>
                <a:gd name="T2" fmla="*/ 5 w 9"/>
                <a:gd name="T3" fmla="*/ 5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36" name="Line 2438"/>
            <p:cNvSpPr>
              <a:spLocks noChangeShapeType="1"/>
            </p:cNvSpPr>
            <p:nvPr/>
          </p:nvSpPr>
          <p:spPr bwMode="auto">
            <a:xfrm>
              <a:off x="3466" y="857"/>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7" name="Freeform 2439"/>
            <p:cNvSpPr>
              <a:spLocks/>
            </p:cNvSpPr>
            <p:nvPr/>
          </p:nvSpPr>
          <p:spPr bwMode="auto">
            <a:xfrm>
              <a:off x="3471" y="862"/>
              <a:ext cx="14" cy="15"/>
            </a:xfrm>
            <a:custGeom>
              <a:avLst/>
              <a:gdLst>
                <a:gd name="T0" fmla="*/ 0 w 14"/>
                <a:gd name="T1" fmla="*/ 0 h 15"/>
                <a:gd name="T2" fmla="*/ 10 w 14"/>
                <a:gd name="T3" fmla="*/ 10 h 15"/>
                <a:gd name="T4" fmla="*/ 14 w 14"/>
                <a:gd name="T5" fmla="*/ 15 h 15"/>
                <a:gd name="T6" fmla="*/ 4 w 14"/>
                <a:gd name="T7" fmla="*/ 5 h 15"/>
                <a:gd name="T8" fmla="*/ 0 w 14"/>
                <a:gd name="T9" fmla="*/ 0 h 15"/>
              </a:gdLst>
              <a:ahLst/>
              <a:cxnLst>
                <a:cxn ang="0">
                  <a:pos x="T0" y="T1"/>
                </a:cxn>
                <a:cxn ang="0">
                  <a:pos x="T2" y="T3"/>
                </a:cxn>
                <a:cxn ang="0">
                  <a:pos x="T4" y="T5"/>
                </a:cxn>
                <a:cxn ang="0">
                  <a:pos x="T6" y="T7"/>
                </a:cxn>
                <a:cxn ang="0">
                  <a:pos x="T8" y="T9"/>
                </a:cxn>
              </a:cxnLst>
              <a:rect l="0" t="0" r="r" b="b"/>
              <a:pathLst>
                <a:path w="14" h="15">
                  <a:moveTo>
                    <a:pt x="0" y="0"/>
                  </a:moveTo>
                  <a:lnTo>
                    <a:pt x="10" y="10"/>
                  </a:lnTo>
                  <a:lnTo>
                    <a:pt x="14" y="15"/>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38" name="Line 2440"/>
            <p:cNvSpPr>
              <a:spLocks noChangeShapeType="1"/>
            </p:cNvSpPr>
            <p:nvPr/>
          </p:nvSpPr>
          <p:spPr bwMode="auto">
            <a:xfrm>
              <a:off x="3471" y="862"/>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9" name="Freeform 2441"/>
            <p:cNvSpPr>
              <a:spLocks/>
            </p:cNvSpPr>
            <p:nvPr/>
          </p:nvSpPr>
          <p:spPr bwMode="auto">
            <a:xfrm>
              <a:off x="3481" y="872"/>
              <a:ext cx="14" cy="15"/>
            </a:xfrm>
            <a:custGeom>
              <a:avLst/>
              <a:gdLst>
                <a:gd name="T0" fmla="*/ 0 w 14"/>
                <a:gd name="T1" fmla="*/ 0 h 15"/>
                <a:gd name="T2" fmla="*/ 10 w 14"/>
                <a:gd name="T3" fmla="*/ 10 h 15"/>
                <a:gd name="T4" fmla="*/ 14 w 14"/>
                <a:gd name="T5" fmla="*/ 15 h 15"/>
                <a:gd name="T6" fmla="*/ 4 w 14"/>
                <a:gd name="T7" fmla="*/ 5 h 15"/>
                <a:gd name="T8" fmla="*/ 0 w 14"/>
                <a:gd name="T9" fmla="*/ 0 h 15"/>
              </a:gdLst>
              <a:ahLst/>
              <a:cxnLst>
                <a:cxn ang="0">
                  <a:pos x="T0" y="T1"/>
                </a:cxn>
                <a:cxn ang="0">
                  <a:pos x="T2" y="T3"/>
                </a:cxn>
                <a:cxn ang="0">
                  <a:pos x="T4" y="T5"/>
                </a:cxn>
                <a:cxn ang="0">
                  <a:pos x="T6" y="T7"/>
                </a:cxn>
                <a:cxn ang="0">
                  <a:pos x="T8" y="T9"/>
                </a:cxn>
              </a:cxnLst>
              <a:rect l="0" t="0" r="r" b="b"/>
              <a:pathLst>
                <a:path w="14" h="15">
                  <a:moveTo>
                    <a:pt x="0" y="0"/>
                  </a:moveTo>
                  <a:lnTo>
                    <a:pt x="10" y="10"/>
                  </a:lnTo>
                  <a:lnTo>
                    <a:pt x="14" y="15"/>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0" name="Line 2442"/>
            <p:cNvSpPr>
              <a:spLocks noChangeShapeType="1"/>
            </p:cNvSpPr>
            <p:nvPr/>
          </p:nvSpPr>
          <p:spPr bwMode="auto">
            <a:xfrm>
              <a:off x="3481" y="872"/>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1" name="Freeform 2443"/>
            <p:cNvSpPr>
              <a:spLocks/>
            </p:cNvSpPr>
            <p:nvPr/>
          </p:nvSpPr>
          <p:spPr bwMode="auto">
            <a:xfrm>
              <a:off x="3491" y="882"/>
              <a:ext cx="14" cy="16"/>
            </a:xfrm>
            <a:custGeom>
              <a:avLst/>
              <a:gdLst>
                <a:gd name="T0" fmla="*/ 0 w 14"/>
                <a:gd name="T1" fmla="*/ 0 h 16"/>
                <a:gd name="T2" fmla="*/ 10 w 14"/>
                <a:gd name="T3" fmla="*/ 11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2" name="Line 2444"/>
            <p:cNvSpPr>
              <a:spLocks noChangeShapeType="1"/>
            </p:cNvSpPr>
            <p:nvPr/>
          </p:nvSpPr>
          <p:spPr bwMode="auto">
            <a:xfrm>
              <a:off x="3491" y="882"/>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3" name="Freeform 2445"/>
            <p:cNvSpPr>
              <a:spLocks/>
            </p:cNvSpPr>
            <p:nvPr/>
          </p:nvSpPr>
          <p:spPr bwMode="auto">
            <a:xfrm>
              <a:off x="3501" y="893"/>
              <a:ext cx="14" cy="16"/>
            </a:xfrm>
            <a:custGeom>
              <a:avLst/>
              <a:gdLst>
                <a:gd name="T0" fmla="*/ 0 w 14"/>
                <a:gd name="T1" fmla="*/ 0 h 16"/>
                <a:gd name="T2" fmla="*/ 10 w 14"/>
                <a:gd name="T3" fmla="*/ 10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5"/>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4" name="Line 2446"/>
            <p:cNvSpPr>
              <a:spLocks noChangeShapeType="1"/>
            </p:cNvSpPr>
            <p:nvPr/>
          </p:nvSpPr>
          <p:spPr bwMode="auto">
            <a:xfrm>
              <a:off x="3501" y="893"/>
              <a:ext cx="4" cy="5"/>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5" name="Freeform 2447"/>
            <p:cNvSpPr>
              <a:spLocks/>
            </p:cNvSpPr>
            <p:nvPr/>
          </p:nvSpPr>
          <p:spPr bwMode="auto">
            <a:xfrm>
              <a:off x="3511" y="903"/>
              <a:ext cx="13" cy="17"/>
            </a:xfrm>
            <a:custGeom>
              <a:avLst/>
              <a:gdLst>
                <a:gd name="T0" fmla="*/ 0 w 13"/>
                <a:gd name="T1" fmla="*/ 0 h 17"/>
                <a:gd name="T2" fmla="*/ 9 w 13"/>
                <a:gd name="T3" fmla="*/ 11 h 17"/>
                <a:gd name="T4" fmla="*/ 13 w 13"/>
                <a:gd name="T5" fmla="*/ 17 h 17"/>
                <a:gd name="T6" fmla="*/ 4 w 13"/>
                <a:gd name="T7" fmla="*/ 6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9" y="11"/>
                  </a:lnTo>
                  <a:lnTo>
                    <a:pt x="13" y="17"/>
                  </a:lnTo>
                  <a:lnTo>
                    <a:pt x="4" y="6"/>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6" name="Line 2448"/>
            <p:cNvSpPr>
              <a:spLocks noChangeShapeType="1"/>
            </p:cNvSpPr>
            <p:nvPr/>
          </p:nvSpPr>
          <p:spPr bwMode="auto">
            <a:xfrm>
              <a:off x="3511" y="903"/>
              <a:ext cx="4" cy="6"/>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7" name="Freeform 2449"/>
            <p:cNvSpPr>
              <a:spLocks/>
            </p:cNvSpPr>
            <p:nvPr/>
          </p:nvSpPr>
          <p:spPr bwMode="auto">
            <a:xfrm>
              <a:off x="3520" y="914"/>
              <a:ext cx="14" cy="16"/>
            </a:xfrm>
            <a:custGeom>
              <a:avLst/>
              <a:gdLst>
                <a:gd name="T0" fmla="*/ 0 w 14"/>
                <a:gd name="T1" fmla="*/ 0 h 16"/>
                <a:gd name="T2" fmla="*/ 10 w 14"/>
                <a:gd name="T3" fmla="*/ 11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6"/>
                  </a:lnTo>
                  <a:lnTo>
                    <a:pt x="0" y="0"/>
                  </a:lnTo>
                  <a:close/>
                </a:path>
              </a:pathLst>
            </a:custGeom>
            <a:solidFill>
              <a:srgbClr val="0000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8" name="Line 2450"/>
            <p:cNvSpPr>
              <a:spLocks noChangeShapeType="1"/>
            </p:cNvSpPr>
            <p:nvPr/>
          </p:nvSpPr>
          <p:spPr bwMode="auto">
            <a:xfrm>
              <a:off x="3520" y="914"/>
              <a:ext cx="4" cy="6"/>
            </a:xfrm>
            <a:prstGeom prst="line">
              <a:avLst/>
            </a:prstGeom>
            <a:noFill/>
            <a:ln w="0">
              <a:solidFill>
                <a:srgbClr val="00008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9" name="Freeform 2451"/>
            <p:cNvSpPr>
              <a:spLocks/>
            </p:cNvSpPr>
            <p:nvPr/>
          </p:nvSpPr>
          <p:spPr bwMode="auto">
            <a:xfrm>
              <a:off x="3530" y="925"/>
              <a:ext cx="8" cy="11"/>
            </a:xfrm>
            <a:custGeom>
              <a:avLst/>
              <a:gdLst>
                <a:gd name="T0" fmla="*/ 0 w 8"/>
                <a:gd name="T1" fmla="*/ 0 h 11"/>
                <a:gd name="T2" fmla="*/ 4 w 8"/>
                <a:gd name="T3" fmla="*/ 5 h 11"/>
                <a:gd name="T4" fmla="*/ 8 w 8"/>
                <a:gd name="T5" fmla="*/ 11 h 11"/>
                <a:gd name="T6" fmla="*/ 4 w 8"/>
                <a:gd name="T7" fmla="*/ 5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5"/>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50" name="Line 2452"/>
            <p:cNvSpPr>
              <a:spLocks noChangeShapeType="1"/>
            </p:cNvSpPr>
            <p:nvPr/>
          </p:nvSpPr>
          <p:spPr bwMode="auto">
            <a:xfrm>
              <a:off x="3530" y="925"/>
              <a:ext cx="4" cy="5"/>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1" name="Freeform 2453"/>
            <p:cNvSpPr>
              <a:spLocks/>
            </p:cNvSpPr>
            <p:nvPr/>
          </p:nvSpPr>
          <p:spPr bwMode="auto">
            <a:xfrm>
              <a:off x="3534" y="930"/>
              <a:ext cx="8" cy="11"/>
            </a:xfrm>
            <a:custGeom>
              <a:avLst/>
              <a:gdLst>
                <a:gd name="T0" fmla="*/ 0 w 8"/>
                <a:gd name="T1" fmla="*/ 0 h 11"/>
                <a:gd name="T2" fmla="*/ 4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6"/>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52" name="Line 2454"/>
            <p:cNvSpPr>
              <a:spLocks noChangeShapeType="1"/>
            </p:cNvSpPr>
            <p:nvPr/>
          </p:nvSpPr>
          <p:spPr bwMode="auto">
            <a:xfrm>
              <a:off x="3534" y="930"/>
              <a:ext cx="4" cy="6"/>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3" name="Freeform 2455"/>
            <p:cNvSpPr>
              <a:spLocks/>
            </p:cNvSpPr>
            <p:nvPr/>
          </p:nvSpPr>
          <p:spPr bwMode="auto">
            <a:xfrm>
              <a:off x="3538" y="935"/>
              <a:ext cx="8" cy="11"/>
            </a:xfrm>
            <a:custGeom>
              <a:avLst/>
              <a:gdLst>
                <a:gd name="T0" fmla="*/ 0 w 8"/>
                <a:gd name="T1" fmla="*/ 0 h 11"/>
                <a:gd name="T2" fmla="*/ 4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6"/>
                  </a:lnTo>
                  <a:lnTo>
                    <a:pt x="0" y="0"/>
                  </a:lnTo>
                  <a:close/>
                </a:path>
              </a:pathLst>
            </a:custGeom>
            <a:solidFill>
              <a:srgbClr val="0000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54" name="Line 2456"/>
            <p:cNvSpPr>
              <a:spLocks noChangeShapeType="1"/>
            </p:cNvSpPr>
            <p:nvPr/>
          </p:nvSpPr>
          <p:spPr bwMode="auto">
            <a:xfrm>
              <a:off x="3538" y="935"/>
              <a:ext cx="4" cy="6"/>
            </a:xfrm>
            <a:prstGeom prst="line">
              <a:avLst/>
            </a:prstGeom>
            <a:noFill/>
            <a:ln w="0">
              <a:solidFill>
                <a:srgbClr val="0000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5" name="Freeform 2457"/>
            <p:cNvSpPr>
              <a:spLocks/>
            </p:cNvSpPr>
            <p:nvPr/>
          </p:nvSpPr>
          <p:spPr bwMode="auto">
            <a:xfrm>
              <a:off x="3542" y="940"/>
              <a:ext cx="8" cy="11"/>
            </a:xfrm>
            <a:custGeom>
              <a:avLst/>
              <a:gdLst>
                <a:gd name="T0" fmla="*/ 0 w 8"/>
                <a:gd name="T1" fmla="*/ 0 h 11"/>
                <a:gd name="T2" fmla="*/ 4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6"/>
                  </a:lnTo>
                  <a:lnTo>
                    <a:pt x="0" y="0"/>
                  </a:lnTo>
                  <a:close/>
                </a:path>
              </a:pathLst>
            </a:custGeom>
            <a:solidFill>
              <a:srgbClr val="0000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56" name="Line 2458"/>
            <p:cNvSpPr>
              <a:spLocks noChangeShapeType="1"/>
            </p:cNvSpPr>
            <p:nvPr/>
          </p:nvSpPr>
          <p:spPr bwMode="auto">
            <a:xfrm>
              <a:off x="3542" y="940"/>
              <a:ext cx="4" cy="6"/>
            </a:xfrm>
            <a:prstGeom prst="line">
              <a:avLst/>
            </a:prstGeom>
            <a:noFill/>
            <a:ln w="0">
              <a:solidFill>
                <a:srgbClr val="00008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7" name="Freeform 2459"/>
            <p:cNvSpPr>
              <a:spLocks/>
            </p:cNvSpPr>
            <p:nvPr/>
          </p:nvSpPr>
          <p:spPr bwMode="auto">
            <a:xfrm>
              <a:off x="3610" y="949"/>
              <a:ext cx="5" cy="9"/>
            </a:xfrm>
            <a:custGeom>
              <a:avLst/>
              <a:gdLst>
                <a:gd name="T0" fmla="*/ 1 w 5"/>
                <a:gd name="T1" fmla="*/ 3 h 9"/>
                <a:gd name="T2" fmla="*/ 0 w 5"/>
                <a:gd name="T3" fmla="*/ 0 h 9"/>
                <a:gd name="T4" fmla="*/ 4 w 5"/>
                <a:gd name="T5" fmla="*/ 6 h 9"/>
                <a:gd name="T6" fmla="*/ 5 w 5"/>
                <a:gd name="T7" fmla="*/ 9 h 9"/>
                <a:gd name="T8" fmla="*/ 1 w 5"/>
                <a:gd name="T9" fmla="*/ 3 h 9"/>
              </a:gdLst>
              <a:ahLst/>
              <a:cxnLst>
                <a:cxn ang="0">
                  <a:pos x="T0" y="T1"/>
                </a:cxn>
                <a:cxn ang="0">
                  <a:pos x="T2" y="T3"/>
                </a:cxn>
                <a:cxn ang="0">
                  <a:pos x="T4" y="T5"/>
                </a:cxn>
                <a:cxn ang="0">
                  <a:pos x="T6" y="T7"/>
                </a:cxn>
                <a:cxn ang="0">
                  <a:pos x="T8" y="T9"/>
                </a:cxn>
              </a:cxnLst>
              <a:rect l="0" t="0" r="r" b="b"/>
              <a:pathLst>
                <a:path w="5" h="9">
                  <a:moveTo>
                    <a:pt x="1" y="3"/>
                  </a:moveTo>
                  <a:lnTo>
                    <a:pt x="0" y="0"/>
                  </a:lnTo>
                  <a:lnTo>
                    <a:pt x="4" y="6"/>
                  </a:lnTo>
                  <a:lnTo>
                    <a:pt x="5" y="9"/>
                  </a:lnTo>
                  <a:lnTo>
                    <a:pt x="1" y="3"/>
                  </a:lnTo>
                  <a:close/>
                </a:path>
              </a:pathLst>
            </a:custGeom>
            <a:solidFill>
              <a:srgbClr val="0000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58" name="Line 2460"/>
            <p:cNvSpPr>
              <a:spLocks noChangeShapeType="1"/>
            </p:cNvSpPr>
            <p:nvPr/>
          </p:nvSpPr>
          <p:spPr bwMode="auto">
            <a:xfrm>
              <a:off x="3611" y="952"/>
              <a:ext cx="4" cy="6"/>
            </a:xfrm>
            <a:prstGeom prst="line">
              <a:avLst/>
            </a:prstGeom>
            <a:noFill/>
            <a:ln w="0">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9" name="Freeform 2461"/>
            <p:cNvSpPr>
              <a:spLocks/>
            </p:cNvSpPr>
            <p:nvPr/>
          </p:nvSpPr>
          <p:spPr bwMode="auto">
            <a:xfrm>
              <a:off x="3610" y="947"/>
              <a:ext cx="4" cy="8"/>
            </a:xfrm>
            <a:custGeom>
              <a:avLst/>
              <a:gdLst>
                <a:gd name="T0" fmla="*/ 0 w 4"/>
                <a:gd name="T1" fmla="*/ 2 h 8"/>
                <a:gd name="T2" fmla="*/ 0 w 4"/>
                <a:gd name="T3" fmla="*/ 0 h 8"/>
                <a:gd name="T4" fmla="*/ 4 w 4"/>
                <a:gd name="T5" fmla="*/ 5 h 8"/>
                <a:gd name="T6" fmla="*/ 4 w 4"/>
                <a:gd name="T7" fmla="*/ 8 h 8"/>
                <a:gd name="T8" fmla="*/ 0 w 4"/>
                <a:gd name="T9" fmla="*/ 2 h 8"/>
              </a:gdLst>
              <a:ahLst/>
              <a:cxnLst>
                <a:cxn ang="0">
                  <a:pos x="T0" y="T1"/>
                </a:cxn>
                <a:cxn ang="0">
                  <a:pos x="T2" y="T3"/>
                </a:cxn>
                <a:cxn ang="0">
                  <a:pos x="T4" y="T5"/>
                </a:cxn>
                <a:cxn ang="0">
                  <a:pos x="T6" y="T7"/>
                </a:cxn>
                <a:cxn ang="0">
                  <a:pos x="T8" y="T9"/>
                </a:cxn>
              </a:cxnLst>
              <a:rect l="0" t="0" r="r" b="b"/>
              <a:pathLst>
                <a:path w="4" h="8">
                  <a:moveTo>
                    <a:pt x="0" y="2"/>
                  </a:moveTo>
                  <a:lnTo>
                    <a:pt x="0" y="0"/>
                  </a:lnTo>
                  <a:lnTo>
                    <a:pt x="4" y="5"/>
                  </a:lnTo>
                  <a:lnTo>
                    <a:pt x="4" y="8"/>
                  </a:lnTo>
                  <a:lnTo>
                    <a:pt x="0" y="2"/>
                  </a:lnTo>
                  <a:close/>
                </a:path>
              </a:pathLst>
            </a:custGeom>
            <a:solidFill>
              <a:srgbClr val="0000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60" name="Line 2462"/>
            <p:cNvSpPr>
              <a:spLocks noChangeShapeType="1"/>
            </p:cNvSpPr>
            <p:nvPr/>
          </p:nvSpPr>
          <p:spPr bwMode="auto">
            <a:xfrm>
              <a:off x="3610" y="949"/>
              <a:ext cx="4" cy="6"/>
            </a:xfrm>
            <a:prstGeom prst="line">
              <a:avLst/>
            </a:prstGeom>
            <a:noFill/>
            <a:ln w="0">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1" name="Freeform 2463"/>
            <p:cNvSpPr>
              <a:spLocks/>
            </p:cNvSpPr>
            <p:nvPr/>
          </p:nvSpPr>
          <p:spPr bwMode="auto">
            <a:xfrm>
              <a:off x="3609" y="944"/>
              <a:ext cx="5" cy="8"/>
            </a:xfrm>
            <a:custGeom>
              <a:avLst/>
              <a:gdLst>
                <a:gd name="T0" fmla="*/ 1 w 5"/>
                <a:gd name="T1" fmla="*/ 3 h 8"/>
                <a:gd name="T2" fmla="*/ 0 w 5"/>
                <a:gd name="T3" fmla="*/ 0 h 8"/>
                <a:gd name="T4" fmla="*/ 4 w 5"/>
                <a:gd name="T5" fmla="*/ 6 h 8"/>
                <a:gd name="T6" fmla="*/ 5 w 5"/>
                <a:gd name="T7" fmla="*/ 8 h 8"/>
                <a:gd name="T8" fmla="*/ 1 w 5"/>
                <a:gd name="T9" fmla="*/ 3 h 8"/>
              </a:gdLst>
              <a:ahLst/>
              <a:cxnLst>
                <a:cxn ang="0">
                  <a:pos x="T0" y="T1"/>
                </a:cxn>
                <a:cxn ang="0">
                  <a:pos x="T2" y="T3"/>
                </a:cxn>
                <a:cxn ang="0">
                  <a:pos x="T4" y="T5"/>
                </a:cxn>
                <a:cxn ang="0">
                  <a:pos x="T6" y="T7"/>
                </a:cxn>
                <a:cxn ang="0">
                  <a:pos x="T8" y="T9"/>
                </a:cxn>
              </a:cxnLst>
              <a:rect l="0" t="0" r="r" b="b"/>
              <a:pathLst>
                <a:path w="5" h="8">
                  <a:moveTo>
                    <a:pt x="1" y="3"/>
                  </a:moveTo>
                  <a:lnTo>
                    <a:pt x="0" y="0"/>
                  </a:lnTo>
                  <a:lnTo>
                    <a:pt x="4" y="6"/>
                  </a:lnTo>
                  <a:lnTo>
                    <a:pt x="5" y="8"/>
                  </a:lnTo>
                  <a:lnTo>
                    <a:pt x="1" y="3"/>
                  </a:ln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62" name="Line 2464"/>
            <p:cNvSpPr>
              <a:spLocks noChangeShapeType="1"/>
            </p:cNvSpPr>
            <p:nvPr/>
          </p:nvSpPr>
          <p:spPr bwMode="auto">
            <a:xfrm>
              <a:off x="3610" y="947"/>
              <a:ext cx="4" cy="5"/>
            </a:xfrm>
            <a:prstGeom prst="line">
              <a:avLst/>
            </a:prstGeom>
            <a:noFill/>
            <a:ln w="0">
              <a:solidFill>
                <a:srgbClr val="0000E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3" name="Freeform 2465"/>
            <p:cNvSpPr>
              <a:spLocks/>
            </p:cNvSpPr>
            <p:nvPr/>
          </p:nvSpPr>
          <p:spPr bwMode="auto">
            <a:xfrm>
              <a:off x="3606" y="939"/>
              <a:ext cx="7" cy="11"/>
            </a:xfrm>
            <a:custGeom>
              <a:avLst/>
              <a:gdLst>
                <a:gd name="T0" fmla="*/ 3 w 7"/>
                <a:gd name="T1" fmla="*/ 5 h 11"/>
                <a:gd name="T2" fmla="*/ 0 w 7"/>
                <a:gd name="T3" fmla="*/ 0 h 11"/>
                <a:gd name="T4" fmla="*/ 4 w 7"/>
                <a:gd name="T5" fmla="*/ 6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6"/>
                  </a:lnTo>
                  <a:lnTo>
                    <a:pt x="7" y="11"/>
                  </a:lnTo>
                  <a:lnTo>
                    <a:pt x="3" y="5"/>
                  </a:lnTo>
                  <a:close/>
                </a:path>
              </a:pathLst>
            </a:custGeom>
            <a:solidFill>
              <a:srgbClr val="000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64" name="Line 2466"/>
            <p:cNvSpPr>
              <a:spLocks noChangeShapeType="1"/>
            </p:cNvSpPr>
            <p:nvPr/>
          </p:nvSpPr>
          <p:spPr bwMode="auto">
            <a:xfrm>
              <a:off x="3609" y="944"/>
              <a:ext cx="4" cy="6"/>
            </a:xfrm>
            <a:prstGeom prst="line">
              <a:avLst/>
            </a:prstGeom>
            <a:noFill/>
            <a:ln w="0">
              <a:solidFill>
                <a:srgbClr val="0000D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5" name="Freeform 2467"/>
            <p:cNvSpPr>
              <a:spLocks/>
            </p:cNvSpPr>
            <p:nvPr/>
          </p:nvSpPr>
          <p:spPr bwMode="auto">
            <a:xfrm>
              <a:off x="3604" y="934"/>
              <a:ext cx="6" cy="11"/>
            </a:xfrm>
            <a:custGeom>
              <a:avLst/>
              <a:gdLst>
                <a:gd name="T0" fmla="*/ 2 w 6"/>
                <a:gd name="T1" fmla="*/ 5 h 11"/>
                <a:gd name="T2" fmla="*/ 0 w 6"/>
                <a:gd name="T3" fmla="*/ 0 h 11"/>
                <a:gd name="T4" fmla="*/ 3 w 6"/>
                <a:gd name="T5" fmla="*/ 5 h 11"/>
                <a:gd name="T6" fmla="*/ 6 w 6"/>
                <a:gd name="T7" fmla="*/ 11 h 11"/>
                <a:gd name="T8" fmla="*/ 2 w 6"/>
                <a:gd name="T9" fmla="*/ 5 h 11"/>
              </a:gdLst>
              <a:ahLst/>
              <a:cxnLst>
                <a:cxn ang="0">
                  <a:pos x="T0" y="T1"/>
                </a:cxn>
                <a:cxn ang="0">
                  <a:pos x="T2" y="T3"/>
                </a:cxn>
                <a:cxn ang="0">
                  <a:pos x="T4" y="T5"/>
                </a:cxn>
                <a:cxn ang="0">
                  <a:pos x="T6" y="T7"/>
                </a:cxn>
                <a:cxn ang="0">
                  <a:pos x="T8" y="T9"/>
                </a:cxn>
              </a:cxnLst>
              <a:rect l="0" t="0" r="r" b="b"/>
              <a:pathLst>
                <a:path w="6" h="11">
                  <a:moveTo>
                    <a:pt x="2" y="5"/>
                  </a:moveTo>
                  <a:lnTo>
                    <a:pt x="0" y="0"/>
                  </a:lnTo>
                  <a:lnTo>
                    <a:pt x="3" y="5"/>
                  </a:lnTo>
                  <a:lnTo>
                    <a:pt x="6" y="11"/>
                  </a:lnTo>
                  <a:lnTo>
                    <a:pt x="2" y="5"/>
                  </a:lnTo>
                  <a:close/>
                </a:path>
              </a:pathLst>
            </a:custGeom>
            <a:solidFill>
              <a:srgbClr val="00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66" name="Line 2468"/>
            <p:cNvSpPr>
              <a:spLocks noChangeShapeType="1"/>
            </p:cNvSpPr>
            <p:nvPr/>
          </p:nvSpPr>
          <p:spPr bwMode="auto">
            <a:xfrm>
              <a:off x="3606" y="939"/>
              <a:ext cx="4" cy="6"/>
            </a:xfrm>
            <a:prstGeom prst="line">
              <a:avLst/>
            </a:prstGeom>
            <a:noFill/>
            <a:ln w="0">
              <a:solidFill>
                <a:srgbClr val="0000D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7" name="Freeform 2469"/>
            <p:cNvSpPr>
              <a:spLocks/>
            </p:cNvSpPr>
            <p:nvPr/>
          </p:nvSpPr>
          <p:spPr bwMode="auto">
            <a:xfrm>
              <a:off x="3601" y="928"/>
              <a:ext cx="6" cy="11"/>
            </a:xfrm>
            <a:custGeom>
              <a:avLst/>
              <a:gdLst>
                <a:gd name="T0" fmla="*/ 3 w 6"/>
                <a:gd name="T1" fmla="*/ 6 h 11"/>
                <a:gd name="T2" fmla="*/ 0 w 6"/>
                <a:gd name="T3" fmla="*/ 0 h 11"/>
                <a:gd name="T4" fmla="*/ 4 w 6"/>
                <a:gd name="T5" fmla="*/ 6 h 11"/>
                <a:gd name="T6" fmla="*/ 6 w 6"/>
                <a:gd name="T7" fmla="*/ 11 h 11"/>
                <a:gd name="T8" fmla="*/ 3 w 6"/>
                <a:gd name="T9" fmla="*/ 6 h 11"/>
              </a:gdLst>
              <a:ahLst/>
              <a:cxnLst>
                <a:cxn ang="0">
                  <a:pos x="T0" y="T1"/>
                </a:cxn>
                <a:cxn ang="0">
                  <a:pos x="T2" y="T3"/>
                </a:cxn>
                <a:cxn ang="0">
                  <a:pos x="T4" y="T5"/>
                </a:cxn>
                <a:cxn ang="0">
                  <a:pos x="T6" y="T7"/>
                </a:cxn>
                <a:cxn ang="0">
                  <a:pos x="T8" y="T9"/>
                </a:cxn>
              </a:cxnLst>
              <a:rect l="0" t="0" r="r" b="b"/>
              <a:pathLst>
                <a:path w="6" h="11">
                  <a:moveTo>
                    <a:pt x="3" y="6"/>
                  </a:moveTo>
                  <a:lnTo>
                    <a:pt x="0" y="0"/>
                  </a:lnTo>
                  <a:lnTo>
                    <a:pt x="4" y="6"/>
                  </a:lnTo>
                  <a:lnTo>
                    <a:pt x="6" y="11"/>
                  </a:lnTo>
                  <a:lnTo>
                    <a:pt x="3" y="6"/>
                  </a:lnTo>
                  <a:close/>
                </a:path>
              </a:pathLst>
            </a:custGeom>
            <a:solidFill>
              <a:srgbClr val="0000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68" name="Line 2470"/>
            <p:cNvSpPr>
              <a:spLocks noChangeShapeType="1"/>
            </p:cNvSpPr>
            <p:nvPr/>
          </p:nvSpPr>
          <p:spPr bwMode="auto">
            <a:xfrm>
              <a:off x="3604" y="934"/>
              <a:ext cx="3" cy="5"/>
            </a:xfrm>
            <a:prstGeom prst="line">
              <a:avLst/>
            </a:prstGeom>
            <a:noFill/>
            <a:ln w="0">
              <a:solidFill>
                <a:srgbClr val="0000D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9" name="Freeform 2471"/>
            <p:cNvSpPr>
              <a:spLocks/>
            </p:cNvSpPr>
            <p:nvPr/>
          </p:nvSpPr>
          <p:spPr bwMode="auto">
            <a:xfrm>
              <a:off x="3597" y="923"/>
              <a:ext cx="8" cy="11"/>
            </a:xfrm>
            <a:custGeom>
              <a:avLst/>
              <a:gdLst>
                <a:gd name="T0" fmla="*/ 4 w 8"/>
                <a:gd name="T1" fmla="*/ 5 h 11"/>
                <a:gd name="T2" fmla="*/ 0 w 8"/>
                <a:gd name="T3" fmla="*/ 0 h 11"/>
                <a:gd name="T4" fmla="*/ 4 w 8"/>
                <a:gd name="T5" fmla="*/ 6 h 11"/>
                <a:gd name="T6" fmla="*/ 8 w 8"/>
                <a:gd name="T7" fmla="*/ 11 h 11"/>
                <a:gd name="T8" fmla="*/ 4 w 8"/>
                <a:gd name="T9" fmla="*/ 5 h 11"/>
              </a:gdLst>
              <a:ahLst/>
              <a:cxnLst>
                <a:cxn ang="0">
                  <a:pos x="T0" y="T1"/>
                </a:cxn>
                <a:cxn ang="0">
                  <a:pos x="T2" y="T3"/>
                </a:cxn>
                <a:cxn ang="0">
                  <a:pos x="T4" y="T5"/>
                </a:cxn>
                <a:cxn ang="0">
                  <a:pos x="T6" y="T7"/>
                </a:cxn>
                <a:cxn ang="0">
                  <a:pos x="T8" y="T9"/>
                </a:cxn>
              </a:cxnLst>
              <a:rect l="0" t="0" r="r" b="b"/>
              <a:pathLst>
                <a:path w="8" h="11">
                  <a:moveTo>
                    <a:pt x="4" y="5"/>
                  </a:moveTo>
                  <a:lnTo>
                    <a:pt x="0" y="0"/>
                  </a:lnTo>
                  <a:lnTo>
                    <a:pt x="4" y="6"/>
                  </a:lnTo>
                  <a:lnTo>
                    <a:pt x="8" y="11"/>
                  </a:lnTo>
                  <a:lnTo>
                    <a:pt x="4" y="5"/>
                  </a:lnTo>
                  <a:close/>
                </a:path>
              </a:pathLst>
            </a:custGeom>
            <a:solidFill>
              <a:srgbClr val="000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70" name="Line 2472"/>
            <p:cNvSpPr>
              <a:spLocks noChangeShapeType="1"/>
            </p:cNvSpPr>
            <p:nvPr/>
          </p:nvSpPr>
          <p:spPr bwMode="auto">
            <a:xfrm>
              <a:off x="3601" y="928"/>
              <a:ext cx="4" cy="6"/>
            </a:xfrm>
            <a:prstGeom prst="line">
              <a:avLst/>
            </a:prstGeom>
            <a:noFill/>
            <a:ln w="0">
              <a:solidFill>
                <a:srgbClr val="0000D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1" name="Freeform 2473"/>
            <p:cNvSpPr>
              <a:spLocks/>
            </p:cNvSpPr>
            <p:nvPr/>
          </p:nvSpPr>
          <p:spPr bwMode="auto">
            <a:xfrm>
              <a:off x="3594" y="918"/>
              <a:ext cx="7" cy="11"/>
            </a:xfrm>
            <a:custGeom>
              <a:avLst/>
              <a:gdLst>
                <a:gd name="T0" fmla="*/ 3 w 7"/>
                <a:gd name="T1" fmla="*/ 5 h 11"/>
                <a:gd name="T2" fmla="*/ 0 w 7"/>
                <a:gd name="T3" fmla="*/ 0 h 11"/>
                <a:gd name="T4" fmla="*/ 4 w 7"/>
                <a:gd name="T5" fmla="*/ 5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5"/>
                  </a:lnTo>
                  <a:lnTo>
                    <a:pt x="7" y="11"/>
                  </a:lnTo>
                  <a:lnTo>
                    <a:pt x="3" y="5"/>
                  </a:lnTo>
                  <a:close/>
                </a:path>
              </a:pathLst>
            </a:custGeom>
            <a:solidFill>
              <a:srgbClr val="000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72" name="Line 2474"/>
            <p:cNvSpPr>
              <a:spLocks noChangeShapeType="1"/>
            </p:cNvSpPr>
            <p:nvPr/>
          </p:nvSpPr>
          <p:spPr bwMode="auto">
            <a:xfrm>
              <a:off x="3597" y="923"/>
              <a:ext cx="4" cy="6"/>
            </a:xfrm>
            <a:prstGeom prst="line">
              <a:avLst/>
            </a:prstGeom>
            <a:noFill/>
            <a:ln w="0">
              <a:solidFill>
                <a:srgbClr val="0000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3" name="Freeform 2475"/>
            <p:cNvSpPr>
              <a:spLocks/>
            </p:cNvSpPr>
            <p:nvPr/>
          </p:nvSpPr>
          <p:spPr bwMode="auto">
            <a:xfrm>
              <a:off x="3599" y="944"/>
              <a:ext cx="42" cy="157"/>
            </a:xfrm>
            <a:custGeom>
              <a:avLst/>
              <a:gdLst>
                <a:gd name="T0" fmla="*/ 0 w 42"/>
                <a:gd name="T1" fmla="*/ 152 h 157"/>
                <a:gd name="T2" fmla="*/ 38 w 42"/>
                <a:gd name="T3" fmla="*/ 0 h 157"/>
                <a:gd name="T4" fmla="*/ 42 w 42"/>
                <a:gd name="T5" fmla="*/ 5 h 157"/>
                <a:gd name="T6" fmla="*/ 4 w 42"/>
                <a:gd name="T7" fmla="*/ 157 h 157"/>
                <a:gd name="T8" fmla="*/ 0 w 42"/>
                <a:gd name="T9" fmla="*/ 152 h 157"/>
              </a:gdLst>
              <a:ahLst/>
              <a:cxnLst>
                <a:cxn ang="0">
                  <a:pos x="T0" y="T1"/>
                </a:cxn>
                <a:cxn ang="0">
                  <a:pos x="T2" y="T3"/>
                </a:cxn>
                <a:cxn ang="0">
                  <a:pos x="T4" y="T5"/>
                </a:cxn>
                <a:cxn ang="0">
                  <a:pos x="T6" y="T7"/>
                </a:cxn>
                <a:cxn ang="0">
                  <a:pos x="T8" y="T9"/>
                </a:cxn>
              </a:cxnLst>
              <a:rect l="0" t="0" r="r" b="b"/>
              <a:pathLst>
                <a:path w="42" h="157">
                  <a:moveTo>
                    <a:pt x="0" y="152"/>
                  </a:moveTo>
                  <a:lnTo>
                    <a:pt x="38" y="0"/>
                  </a:lnTo>
                  <a:lnTo>
                    <a:pt x="42" y="5"/>
                  </a:lnTo>
                  <a:lnTo>
                    <a:pt x="4" y="157"/>
                  </a:lnTo>
                  <a:lnTo>
                    <a:pt x="0" y="15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74" name="Line 2476"/>
            <p:cNvSpPr>
              <a:spLocks noChangeShapeType="1"/>
            </p:cNvSpPr>
            <p:nvPr/>
          </p:nvSpPr>
          <p:spPr bwMode="auto">
            <a:xfrm>
              <a:off x="3599" y="1096"/>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5" name="Freeform 2477"/>
            <p:cNvSpPr>
              <a:spLocks/>
            </p:cNvSpPr>
            <p:nvPr/>
          </p:nvSpPr>
          <p:spPr bwMode="auto">
            <a:xfrm>
              <a:off x="3426" y="782"/>
              <a:ext cx="211" cy="314"/>
            </a:xfrm>
            <a:custGeom>
              <a:avLst/>
              <a:gdLst>
                <a:gd name="T0" fmla="*/ 0 w 211"/>
                <a:gd name="T1" fmla="*/ 35 h 314"/>
                <a:gd name="T2" fmla="*/ 5 w 211"/>
                <a:gd name="T3" fmla="*/ 40 h 314"/>
                <a:gd name="T4" fmla="*/ 11 w 211"/>
                <a:gd name="T5" fmla="*/ 47 h 314"/>
                <a:gd name="T6" fmla="*/ 18 w 211"/>
                <a:gd name="T7" fmla="*/ 54 h 314"/>
                <a:gd name="T8" fmla="*/ 26 w 211"/>
                <a:gd name="T9" fmla="*/ 62 h 314"/>
                <a:gd name="T10" fmla="*/ 35 w 211"/>
                <a:gd name="T11" fmla="*/ 70 h 314"/>
                <a:gd name="T12" fmla="*/ 45 w 211"/>
                <a:gd name="T13" fmla="*/ 80 h 314"/>
                <a:gd name="T14" fmla="*/ 65 w 211"/>
                <a:gd name="T15" fmla="*/ 100 h 314"/>
                <a:gd name="T16" fmla="*/ 85 w 211"/>
                <a:gd name="T17" fmla="*/ 121 h 314"/>
                <a:gd name="T18" fmla="*/ 104 w 211"/>
                <a:gd name="T19" fmla="*/ 143 h 314"/>
                <a:gd name="T20" fmla="*/ 112 w 211"/>
                <a:gd name="T21" fmla="*/ 153 h 314"/>
                <a:gd name="T22" fmla="*/ 120 w 211"/>
                <a:gd name="T23" fmla="*/ 163 h 314"/>
                <a:gd name="T24" fmla="*/ 126 w 211"/>
                <a:gd name="T25" fmla="*/ 173 h 314"/>
                <a:gd name="T26" fmla="*/ 131 w 211"/>
                <a:gd name="T27" fmla="*/ 182 h 314"/>
                <a:gd name="T28" fmla="*/ 134 w 211"/>
                <a:gd name="T29" fmla="*/ 186 h 314"/>
                <a:gd name="T30" fmla="*/ 173 w 211"/>
                <a:gd name="T31" fmla="*/ 314 h 314"/>
                <a:gd name="T32" fmla="*/ 185 w 211"/>
                <a:gd name="T33" fmla="*/ 170 h 314"/>
                <a:gd name="T34" fmla="*/ 184 w 211"/>
                <a:gd name="T35" fmla="*/ 165 h 314"/>
                <a:gd name="T36" fmla="*/ 180 w 211"/>
                <a:gd name="T37" fmla="*/ 157 h 314"/>
                <a:gd name="T38" fmla="*/ 175 w 211"/>
                <a:gd name="T39" fmla="*/ 146 h 314"/>
                <a:gd name="T40" fmla="*/ 168 w 211"/>
                <a:gd name="T41" fmla="*/ 136 h 314"/>
                <a:gd name="T42" fmla="*/ 160 w 211"/>
                <a:gd name="T43" fmla="*/ 125 h 314"/>
                <a:gd name="T44" fmla="*/ 151 w 211"/>
                <a:gd name="T45" fmla="*/ 114 h 314"/>
                <a:gd name="T46" fmla="*/ 136 w 211"/>
                <a:gd name="T47" fmla="*/ 97 h 314"/>
                <a:gd name="T48" fmla="*/ 115 w 211"/>
                <a:gd name="T49" fmla="*/ 75 h 314"/>
                <a:gd name="T50" fmla="*/ 95 w 211"/>
                <a:gd name="T51" fmla="*/ 54 h 314"/>
                <a:gd name="T52" fmla="*/ 80 w 211"/>
                <a:gd name="T53" fmla="*/ 39 h 314"/>
                <a:gd name="T54" fmla="*/ 70 w 211"/>
                <a:gd name="T55" fmla="*/ 30 h 314"/>
                <a:gd name="T56" fmla="*/ 62 w 211"/>
                <a:gd name="T57" fmla="*/ 22 h 314"/>
                <a:gd name="T58" fmla="*/ 54 w 211"/>
                <a:gd name="T59" fmla="*/ 14 h 314"/>
                <a:gd name="T60" fmla="*/ 47 w 211"/>
                <a:gd name="T61" fmla="*/ 8 h 314"/>
                <a:gd name="T62" fmla="*/ 42 w 211"/>
                <a:gd name="T63" fmla="*/ 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 h="314">
                  <a:moveTo>
                    <a:pt x="40" y="0"/>
                  </a:moveTo>
                  <a:lnTo>
                    <a:pt x="0" y="35"/>
                  </a:lnTo>
                  <a:lnTo>
                    <a:pt x="2" y="37"/>
                  </a:lnTo>
                  <a:lnTo>
                    <a:pt x="5" y="40"/>
                  </a:lnTo>
                  <a:lnTo>
                    <a:pt x="8" y="43"/>
                  </a:lnTo>
                  <a:lnTo>
                    <a:pt x="11" y="47"/>
                  </a:lnTo>
                  <a:lnTo>
                    <a:pt x="15" y="50"/>
                  </a:lnTo>
                  <a:lnTo>
                    <a:pt x="18" y="54"/>
                  </a:lnTo>
                  <a:lnTo>
                    <a:pt x="22" y="58"/>
                  </a:lnTo>
                  <a:lnTo>
                    <a:pt x="26" y="62"/>
                  </a:lnTo>
                  <a:lnTo>
                    <a:pt x="31" y="66"/>
                  </a:lnTo>
                  <a:lnTo>
                    <a:pt x="35" y="70"/>
                  </a:lnTo>
                  <a:lnTo>
                    <a:pt x="40" y="75"/>
                  </a:lnTo>
                  <a:lnTo>
                    <a:pt x="45" y="80"/>
                  </a:lnTo>
                  <a:lnTo>
                    <a:pt x="55" y="90"/>
                  </a:lnTo>
                  <a:lnTo>
                    <a:pt x="65" y="100"/>
                  </a:lnTo>
                  <a:lnTo>
                    <a:pt x="75" y="111"/>
                  </a:lnTo>
                  <a:lnTo>
                    <a:pt x="85" y="121"/>
                  </a:lnTo>
                  <a:lnTo>
                    <a:pt x="94" y="132"/>
                  </a:lnTo>
                  <a:lnTo>
                    <a:pt x="104" y="143"/>
                  </a:lnTo>
                  <a:lnTo>
                    <a:pt x="108" y="148"/>
                  </a:lnTo>
                  <a:lnTo>
                    <a:pt x="112" y="153"/>
                  </a:lnTo>
                  <a:lnTo>
                    <a:pt x="116" y="158"/>
                  </a:lnTo>
                  <a:lnTo>
                    <a:pt x="120" y="163"/>
                  </a:lnTo>
                  <a:lnTo>
                    <a:pt x="123" y="168"/>
                  </a:lnTo>
                  <a:lnTo>
                    <a:pt x="126" y="173"/>
                  </a:lnTo>
                  <a:lnTo>
                    <a:pt x="129" y="177"/>
                  </a:lnTo>
                  <a:lnTo>
                    <a:pt x="131" y="182"/>
                  </a:lnTo>
                  <a:lnTo>
                    <a:pt x="133" y="186"/>
                  </a:lnTo>
                  <a:lnTo>
                    <a:pt x="134" y="186"/>
                  </a:lnTo>
                  <a:lnTo>
                    <a:pt x="109" y="194"/>
                  </a:lnTo>
                  <a:lnTo>
                    <a:pt x="173" y="314"/>
                  </a:lnTo>
                  <a:lnTo>
                    <a:pt x="211" y="162"/>
                  </a:lnTo>
                  <a:lnTo>
                    <a:pt x="185" y="170"/>
                  </a:lnTo>
                  <a:lnTo>
                    <a:pt x="184" y="167"/>
                  </a:lnTo>
                  <a:lnTo>
                    <a:pt x="184" y="165"/>
                  </a:lnTo>
                  <a:lnTo>
                    <a:pt x="183" y="162"/>
                  </a:lnTo>
                  <a:lnTo>
                    <a:pt x="180" y="157"/>
                  </a:lnTo>
                  <a:lnTo>
                    <a:pt x="178" y="152"/>
                  </a:lnTo>
                  <a:lnTo>
                    <a:pt x="175" y="146"/>
                  </a:lnTo>
                  <a:lnTo>
                    <a:pt x="171" y="141"/>
                  </a:lnTo>
                  <a:lnTo>
                    <a:pt x="168" y="136"/>
                  </a:lnTo>
                  <a:lnTo>
                    <a:pt x="164" y="130"/>
                  </a:lnTo>
                  <a:lnTo>
                    <a:pt x="160" y="125"/>
                  </a:lnTo>
                  <a:lnTo>
                    <a:pt x="155" y="119"/>
                  </a:lnTo>
                  <a:lnTo>
                    <a:pt x="151" y="114"/>
                  </a:lnTo>
                  <a:lnTo>
                    <a:pt x="146" y="108"/>
                  </a:lnTo>
                  <a:lnTo>
                    <a:pt x="136" y="97"/>
                  </a:lnTo>
                  <a:lnTo>
                    <a:pt x="126" y="86"/>
                  </a:lnTo>
                  <a:lnTo>
                    <a:pt x="115" y="75"/>
                  </a:lnTo>
                  <a:lnTo>
                    <a:pt x="105" y="64"/>
                  </a:lnTo>
                  <a:lnTo>
                    <a:pt x="95" y="54"/>
                  </a:lnTo>
                  <a:lnTo>
                    <a:pt x="84" y="44"/>
                  </a:lnTo>
                  <a:lnTo>
                    <a:pt x="80" y="39"/>
                  </a:lnTo>
                  <a:lnTo>
                    <a:pt x="75" y="35"/>
                  </a:lnTo>
                  <a:lnTo>
                    <a:pt x="70" y="30"/>
                  </a:lnTo>
                  <a:lnTo>
                    <a:pt x="66" y="26"/>
                  </a:lnTo>
                  <a:lnTo>
                    <a:pt x="62" y="22"/>
                  </a:lnTo>
                  <a:lnTo>
                    <a:pt x="58" y="18"/>
                  </a:lnTo>
                  <a:lnTo>
                    <a:pt x="54" y="14"/>
                  </a:lnTo>
                  <a:lnTo>
                    <a:pt x="50" y="11"/>
                  </a:lnTo>
                  <a:lnTo>
                    <a:pt x="47" y="8"/>
                  </a:lnTo>
                  <a:lnTo>
                    <a:pt x="45" y="5"/>
                  </a:lnTo>
                  <a:lnTo>
                    <a:pt x="42" y="3"/>
                  </a:lnTo>
                  <a:lnTo>
                    <a:pt x="4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76" name="Line 2478"/>
            <p:cNvSpPr>
              <a:spLocks noChangeShapeType="1"/>
            </p:cNvSpPr>
            <p:nvPr/>
          </p:nvSpPr>
          <p:spPr bwMode="auto">
            <a:xfrm flipH="1">
              <a:off x="3426" y="782"/>
              <a:ext cx="40" cy="35"/>
            </a:xfrm>
            <a:prstGeom prst="line">
              <a:avLst/>
            </a:prstGeom>
            <a:noFill/>
            <a:ln w="7938">
              <a:solidFill>
                <a:srgbClr val="0E0EC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7" name="Line 2479"/>
            <p:cNvSpPr>
              <a:spLocks noChangeShapeType="1"/>
            </p:cNvSpPr>
            <p:nvPr/>
          </p:nvSpPr>
          <p:spPr bwMode="auto">
            <a:xfrm>
              <a:off x="3426" y="817"/>
              <a:ext cx="2" cy="2"/>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8" name="Line 2480"/>
            <p:cNvSpPr>
              <a:spLocks noChangeShapeType="1"/>
            </p:cNvSpPr>
            <p:nvPr/>
          </p:nvSpPr>
          <p:spPr bwMode="auto">
            <a:xfrm>
              <a:off x="3428" y="819"/>
              <a:ext cx="3" cy="3"/>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9" name="Line 2481"/>
            <p:cNvSpPr>
              <a:spLocks noChangeShapeType="1"/>
            </p:cNvSpPr>
            <p:nvPr/>
          </p:nvSpPr>
          <p:spPr bwMode="auto">
            <a:xfrm>
              <a:off x="3431" y="822"/>
              <a:ext cx="3" cy="3"/>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0" name="Line 2482"/>
            <p:cNvSpPr>
              <a:spLocks noChangeShapeType="1"/>
            </p:cNvSpPr>
            <p:nvPr/>
          </p:nvSpPr>
          <p:spPr bwMode="auto">
            <a:xfrm>
              <a:off x="3434" y="825"/>
              <a:ext cx="3"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1" name="Line 2483"/>
            <p:cNvSpPr>
              <a:spLocks noChangeShapeType="1"/>
            </p:cNvSpPr>
            <p:nvPr/>
          </p:nvSpPr>
          <p:spPr bwMode="auto">
            <a:xfrm>
              <a:off x="3437" y="829"/>
              <a:ext cx="4" cy="3"/>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2" name="Line 2484"/>
            <p:cNvSpPr>
              <a:spLocks noChangeShapeType="1"/>
            </p:cNvSpPr>
            <p:nvPr/>
          </p:nvSpPr>
          <p:spPr bwMode="auto">
            <a:xfrm>
              <a:off x="3441" y="832"/>
              <a:ext cx="3"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3" name="Line 2485"/>
            <p:cNvSpPr>
              <a:spLocks noChangeShapeType="1"/>
            </p:cNvSpPr>
            <p:nvPr/>
          </p:nvSpPr>
          <p:spPr bwMode="auto">
            <a:xfrm>
              <a:off x="3444" y="836"/>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4" name="Line 2486"/>
            <p:cNvSpPr>
              <a:spLocks noChangeShapeType="1"/>
            </p:cNvSpPr>
            <p:nvPr/>
          </p:nvSpPr>
          <p:spPr bwMode="auto">
            <a:xfrm>
              <a:off x="3448" y="840"/>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5" name="Line 2487"/>
            <p:cNvSpPr>
              <a:spLocks noChangeShapeType="1"/>
            </p:cNvSpPr>
            <p:nvPr/>
          </p:nvSpPr>
          <p:spPr bwMode="auto">
            <a:xfrm>
              <a:off x="3452" y="844"/>
              <a:ext cx="5"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6" name="Line 2488"/>
            <p:cNvSpPr>
              <a:spLocks noChangeShapeType="1"/>
            </p:cNvSpPr>
            <p:nvPr/>
          </p:nvSpPr>
          <p:spPr bwMode="auto">
            <a:xfrm>
              <a:off x="3457" y="848"/>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7" name="Line 2489"/>
            <p:cNvSpPr>
              <a:spLocks noChangeShapeType="1"/>
            </p:cNvSpPr>
            <p:nvPr/>
          </p:nvSpPr>
          <p:spPr bwMode="auto">
            <a:xfrm>
              <a:off x="3461" y="852"/>
              <a:ext cx="5" cy="5"/>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8" name="Line 2490"/>
            <p:cNvSpPr>
              <a:spLocks noChangeShapeType="1"/>
            </p:cNvSpPr>
            <p:nvPr/>
          </p:nvSpPr>
          <p:spPr bwMode="auto">
            <a:xfrm>
              <a:off x="3466" y="857"/>
              <a:ext cx="5" cy="5"/>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9" name="Line 2491"/>
            <p:cNvSpPr>
              <a:spLocks noChangeShapeType="1"/>
            </p:cNvSpPr>
            <p:nvPr/>
          </p:nvSpPr>
          <p:spPr bwMode="auto">
            <a:xfrm>
              <a:off x="3471" y="862"/>
              <a:ext cx="10" cy="10"/>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0" name="Line 2492"/>
            <p:cNvSpPr>
              <a:spLocks noChangeShapeType="1"/>
            </p:cNvSpPr>
            <p:nvPr/>
          </p:nvSpPr>
          <p:spPr bwMode="auto">
            <a:xfrm>
              <a:off x="3481" y="872"/>
              <a:ext cx="10" cy="10"/>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1" name="Line 2493"/>
            <p:cNvSpPr>
              <a:spLocks noChangeShapeType="1"/>
            </p:cNvSpPr>
            <p:nvPr/>
          </p:nvSpPr>
          <p:spPr bwMode="auto">
            <a:xfrm>
              <a:off x="3491" y="882"/>
              <a:ext cx="10" cy="11"/>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2" name="Line 2494"/>
            <p:cNvSpPr>
              <a:spLocks noChangeShapeType="1"/>
            </p:cNvSpPr>
            <p:nvPr/>
          </p:nvSpPr>
          <p:spPr bwMode="auto">
            <a:xfrm>
              <a:off x="3501" y="893"/>
              <a:ext cx="10" cy="10"/>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3" name="Line 2495"/>
            <p:cNvSpPr>
              <a:spLocks noChangeShapeType="1"/>
            </p:cNvSpPr>
            <p:nvPr/>
          </p:nvSpPr>
          <p:spPr bwMode="auto">
            <a:xfrm>
              <a:off x="3511" y="903"/>
              <a:ext cx="9" cy="11"/>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4" name="Line 2496"/>
            <p:cNvSpPr>
              <a:spLocks noChangeShapeType="1"/>
            </p:cNvSpPr>
            <p:nvPr/>
          </p:nvSpPr>
          <p:spPr bwMode="auto">
            <a:xfrm>
              <a:off x="3520" y="914"/>
              <a:ext cx="10" cy="11"/>
            </a:xfrm>
            <a:prstGeom prst="line">
              <a:avLst/>
            </a:prstGeom>
            <a:noFill/>
            <a:ln w="7938">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5" name="Line 2497"/>
            <p:cNvSpPr>
              <a:spLocks noChangeShapeType="1"/>
            </p:cNvSpPr>
            <p:nvPr/>
          </p:nvSpPr>
          <p:spPr bwMode="auto">
            <a:xfrm>
              <a:off x="3530" y="925"/>
              <a:ext cx="4" cy="5"/>
            </a:xfrm>
            <a:prstGeom prst="line">
              <a:avLst/>
            </a:prstGeom>
            <a:noFill/>
            <a:ln w="7938">
              <a:solidFill>
                <a:srgbClr val="0000F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6" name="Line 2498"/>
            <p:cNvSpPr>
              <a:spLocks noChangeShapeType="1"/>
            </p:cNvSpPr>
            <p:nvPr/>
          </p:nvSpPr>
          <p:spPr bwMode="auto">
            <a:xfrm>
              <a:off x="3534" y="930"/>
              <a:ext cx="4" cy="5"/>
            </a:xfrm>
            <a:prstGeom prst="line">
              <a:avLst/>
            </a:prstGeom>
            <a:noFill/>
            <a:ln w="7938">
              <a:solidFill>
                <a:srgbClr val="0000F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7" name="Line 2499"/>
            <p:cNvSpPr>
              <a:spLocks noChangeShapeType="1"/>
            </p:cNvSpPr>
            <p:nvPr/>
          </p:nvSpPr>
          <p:spPr bwMode="auto">
            <a:xfrm>
              <a:off x="3538" y="935"/>
              <a:ext cx="4" cy="5"/>
            </a:xfrm>
            <a:prstGeom prst="line">
              <a:avLst/>
            </a:prstGeom>
            <a:noFill/>
            <a:ln w="7938">
              <a:solidFill>
                <a:srgbClr val="0000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8" name="Line 2500"/>
            <p:cNvSpPr>
              <a:spLocks noChangeShapeType="1"/>
            </p:cNvSpPr>
            <p:nvPr/>
          </p:nvSpPr>
          <p:spPr bwMode="auto">
            <a:xfrm>
              <a:off x="3542" y="940"/>
              <a:ext cx="4" cy="5"/>
            </a:xfrm>
            <a:prstGeom prst="line">
              <a:avLst/>
            </a:prstGeom>
            <a:noFill/>
            <a:ln w="7938">
              <a:solidFill>
                <a:srgbClr val="0000E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9" name="Line 2501"/>
            <p:cNvSpPr>
              <a:spLocks noChangeShapeType="1"/>
            </p:cNvSpPr>
            <p:nvPr/>
          </p:nvSpPr>
          <p:spPr bwMode="auto">
            <a:xfrm>
              <a:off x="3546" y="945"/>
              <a:ext cx="3" cy="5"/>
            </a:xfrm>
            <a:prstGeom prst="line">
              <a:avLst/>
            </a:prstGeom>
            <a:noFill/>
            <a:ln w="7938">
              <a:solidFill>
                <a:srgbClr val="0000E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0" name="Line 2502"/>
            <p:cNvSpPr>
              <a:spLocks noChangeShapeType="1"/>
            </p:cNvSpPr>
            <p:nvPr/>
          </p:nvSpPr>
          <p:spPr bwMode="auto">
            <a:xfrm>
              <a:off x="3549" y="950"/>
              <a:ext cx="3" cy="5"/>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1" name="Line 2503"/>
            <p:cNvSpPr>
              <a:spLocks noChangeShapeType="1"/>
            </p:cNvSpPr>
            <p:nvPr/>
          </p:nvSpPr>
          <p:spPr bwMode="auto">
            <a:xfrm>
              <a:off x="3552" y="955"/>
              <a:ext cx="3" cy="4"/>
            </a:xfrm>
            <a:prstGeom prst="line">
              <a:avLst/>
            </a:prstGeom>
            <a:noFill/>
            <a:ln w="7938">
              <a:solidFill>
                <a:srgbClr val="0000E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2" name="Line 2504"/>
            <p:cNvSpPr>
              <a:spLocks noChangeShapeType="1"/>
            </p:cNvSpPr>
            <p:nvPr/>
          </p:nvSpPr>
          <p:spPr bwMode="auto">
            <a:xfrm>
              <a:off x="3555" y="959"/>
              <a:ext cx="2" cy="5"/>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3" name="Line 2505"/>
            <p:cNvSpPr>
              <a:spLocks noChangeShapeType="1"/>
            </p:cNvSpPr>
            <p:nvPr/>
          </p:nvSpPr>
          <p:spPr bwMode="auto">
            <a:xfrm>
              <a:off x="3557" y="964"/>
              <a:ext cx="2" cy="4"/>
            </a:xfrm>
            <a:prstGeom prst="line">
              <a:avLst/>
            </a:prstGeom>
            <a:noFill/>
            <a:ln w="7938">
              <a:solidFill>
                <a:srgbClr val="0000E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4" name="Line 2506"/>
            <p:cNvSpPr>
              <a:spLocks noChangeShapeType="1"/>
            </p:cNvSpPr>
            <p:nvPr/>
          </p:nvSpPr>
          <p:spPr bwMode="auto">
            <a:xfrm>
              <a:off x="3559" y="968"/>
              <a:ext cx="1" cy="0"/>
            </a:xfrm>
            <a:prstGeom prst="line">
              <a:avLst/>
            </a:prstGeom>
            <a:noFill/>
            <a:ln w="7938">
              <a:solidFill>
                <a:srgbClr val="0000E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5" name="Line 2507"/>
            <p:cNvSpPr>
              <a:spLocks noChangeShapeType="1"/>
            </p:cNvSpPr>
            <p:nvPr/>
          </p:nvSpPr>
          <p:spPr bwMode="auto">
            <a:xfrm flipH="1">
              <a:off x="3535" y="968"/>
              <a:ext cx="25"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6" name="Line 2508"/>
            <p:cNvSpPr>
              <a:spLocks noChangeShapeType="1"/>
            </p:cNvSpPr>
            <p:nvPr/>
          </p:nvSpPr>
          <p:spPr bwMode="auto">
            <a:xfrm>
              <a:off x="3535" y="976"/>
              <a:ext cx="64" cy="120"/>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7" name="Line 2509"/>
            <p:cNvSpPr>
              <a:spLocks noChangeShapeType="1"/>
            </p:cNvSpPr>
            <p:nvPr/>
          </p:nvSpPr>
          <p:spPr bwMode="auto">
            <a:xfrm flipV="1">
              <a:off x="3599" y="944"/>
              <a:ext cx="38" cy="152"/>
            </a:xfrm>
            <a:prstGeom prst="line">
              <a:avLst/>
            </a:prstGeom>
            <a:noFill/>
            <a:ln w="7938">
              <a:solidFill>
                <a:srgbClr val="3636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8" name="Line 2510"/>
            <p:cNvSpPr>
              <a:spLocks noChangeShapeType="1"/>
            </p:cNvSpPr>
            <p:nvPr/>
          </p:nvSpPr>
          <p:spPr bwMode="auto">
            <a:xfrm flipH="1">
              <a:off x="3611" y="944"/>
              <a:ext cx="26"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9" name="Line 2511"/>
            <p:cNvSpPr>
              <a:spLocks noChangeShapeType="1"/>
            </p:cNvSpPr>
            <p:nvPr/>
          </p:nvSpPr>
          <p:spPr bwMode="auto">
            <a:xfrm flipH="1" flipV="1">
              <a:off x="3610" y="949"/>
              <a:ext cx="1" cy="3"/>
            </a:xfrm>
            <a:prstGeom prst="line">
              <a:avLst/>
            </a:prstGeom>
            <a:noFill/>
            <a:ln w="7938">
              <a:solidFill>
                <a:srgbClr val="0505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0" name="Line 2512"/>
            <p:cNvSpPr>
              <a:spLocks noChangeShapeType="1"/>
            </p:cNvSpPr>
            <p:nvPr/>
          </p:nvSpPr>
          <p:spPr bwMode="auto">
            <a:xfrm flipV="1">
              <a:off x="3610" y="947"/>
              <a:ext cx="0" cy="2"/>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1" name="Line 2513"/>
            <p:cNvSpPr>
              <a:spLocks noChangeShapeType="1"/>
            </p:cNvSpPr>
            <p:nvPr/>
          </p:nvSpPr>
          <p:spPr bwMode="auto">
            <a:xfrm flipH="1" flipV="1">
              <a:off x="3609" y="944"/>
              <a:ext cx="1" cy="3"/>
            </a:xfrm>
            <a:prstGeom prst="line">
              <a:avLst/>
            </a:prstGeom>
            <a:noFill/>
            <a:ln w="7938">
              <a:solidFill>
                <a:srgbClr val="0101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2" name="Line 2514"/>
            <p:cNvSpPr>
              <a:spLocks noChangeShapeType="1"/>
            </p:cNvSpPr>
            <p:nvPr/>
          </p:nvSpPr>
          <p:spPr bwMode="auto">
            <a:xfrm flipH="1" flipV="1">
              <a:off x="3606" y="939"/>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3" name="Line 2515"/>
            <p:cNvSpPr>
              <a:spLocks noChangeShapeType="1"/>
            </p:cNvSpPr>
            <p:nvPr/>
          </p:nvSpPr>
          <p:spPr bwMode="auto">
            <a:xfrm flipH="1" flipV="1">
              <a:off x="3604" y="934"/>
              <a:ext cx="2"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4" name="Line 2516"/>
            <p:cNvSpPr>
              <a:spLocks noChangeShapeType="1"/>
            </p:cNvSpPr>
            <p:nvPr/>
          </p:nvSpPr>
          <p:spPr bwMode="auto">
            <a:xfrm flipH="1" flipV="1">
              <a:off x="3601" y="928"/>
              <a:ext cx="3"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5" name="Line 2517"/>
            <p:cNvSpPr>
              <a:spLocks noChangeShapeType="1"/>
            </p:cNvSpPr>
            <p:nvPr/>
          </p:nvSpPr>
          <p:spPr bwMode="auto">
            <a:xfrm flipH="1" flipV="1">
              <a:off x="3597" y="923"/>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6" name="Line 2518"/>
            <p:cNvSpPr>
              <a:spLocks noChangeShapeType="1"/>
            </p:cNvSpPr>
            <p:nvPr/>
          </p:nvSpPr>
          <p:spPr bwMode="auto">
            <a:xfrm flipH="1" flipV="1">
              <a:off x="3594" y="918"/>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7" name="Line 2519"/>
            <p:cNvSpPr>
              <a:spLocks noChangeShapeType="1"/>
            </p:cNvSpPr>
            <p:nvPr/>
          </p:nvSpPr>
          <p:spPr bwMode="auto">
            <a:xfrm flipH="1" flipV="1">
              <a:off x="3590" y="912"/>
              <a:ext cx="4"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8" name="Line 2520"/>
            <p:cNvSpPr>
              <a:spLocks noChangeShapeType="1"/>
            </p:cNvSpPr>
            <p:nvPr/>
          </p:nvSpPr>
          <p:spPr bwMode="auto">
            <a:xfrm flipH="1" flipV="1">
              <a:off x="3586" y="907"/>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9" name="Line 2521"/>
            <p:cNvSpPr>
              <a:spLocks noChangeShapeType="1"/>
            </p:cNvSpPr>
            <p:nvPr/>
          </p:nvSpPr>
          <p:spPr bwMode="auto">
            <a:xfrm flipH="1" flipV="1">
              <a:off x="3581" y="901"/>
              <a:ext cx="5"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0" name="Line 2522"/>
            <p:cNvSpPr>
              <a:spLocks noChangeShapeType="1"/>
            </p:cNvSpPr>
            <p:nvPr/>
          </p:nvSpPr>
          <p:spPr bwMode="auto">
            <a:xfrm flipH="1" flipV="1">
              <a:off x="3577" y="896"/>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1" name="Line 2523"/>
            <p:cNvSpPr>
              <a:spLocks noChangeShapeType="1"/>
            </p:cNvSpPr>
            <p:nvPr/>
          </p:nvSpPr>
          <p:spPr bwMode="auto">
            <a:xfrm flipH="1" flipV="1">
              <a:off x="3572" y="890"/>
              <a:ext cx="5"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2" name="Line 2524"/>
            <p:cNvSpPr>
              <a:spLocks noChangeShapeType="1"/>
            </p:cNvSpPr>
            <p:nvPr/>
          </p:nvSpPr>
          <p:spPr bwMode="auto">
            <a:xfrm flipH="1" flipV="1">
              <a:off x="3562" y="879"/>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3" name="Line 2525"/>
            <p:cNvSpPr>
              <a:spLocks noChangeShapeType="1"/>
            </p:cNvSpPr>
            <p:nvPr/>
          </p:nvSpPr>
          <p:spPr bwMode="auto">
            <a:xfrm flipH="1" flipV="1">
              <a:off x="3552" y="868"/>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4" name="Line 2526"/>
            <p:cNvSpPr>
              <a:spLocks noChangeShapeType="1"/>
            </p:cNvSpPr>
            <p:nvPr/>
          </p:nvSpPr>
          <p:spPr bwMode="auto">
            <a:xfrm flipH="1" flipV="1">
              <a:off x="3541" y="857"/>
              <a:ext cx="11"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5" name="Line 2527"/>
            <p:cNvSpPr>
              <a:spLocks noChangeShapeType="1"/>
            </p:cNvSpPr>
            <p:nvPr/>
          </p:nvSpPr>
          <p:spPr bwMode="auto">
            <a:xfrm flipH="1" flipV="1">
              <a:off x="3531" y="846"/>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6" name="Line 2528"/>
            <p:cNvSpPr>
              <a:spLocks noChangeShapeType="1"/>
            </p:cNvSpPr>
            <p:nvPr/>
          </p:nvSpPr>
          <p:spPr bwMode="auto">
            <a:xfrm flipH="1" flipV="1">
              <a:off x="3521" y="836"/>
              <a:ext cx="10"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7" name="Line 2529"/>
            <p:cNvSpPr>
              <a:spLocks noChangeShapeType="1"/>
            </p:cNvSpPr>
            <p:nvPr/>
          </p:nvSpPr>
          <p:spPr bwMode="auto">
            <a:xfrm flipH="1" flipV="1">
              <a:off x="3510" y="826"/>
              <a:ext cx="11"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8" name="Line 2530"/>
            <p:cNvSpPr>
              <a:spLocks noChangeShapeType="1"/>
            </p:cNvSpPr>
            <p:nvPr/>
          </p:nvSpPr>
          <p:spPr bwMode="auto">
            <a:xfrm flipH="1" flipV="1">
              <a:off x="3506" y="821"/>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9" name="Line 2531"/>
            <p:cNvSpPr>
              <a:spLocks noChangeShapeType="1"/>
            </p:cNvSpPr>
            <p:nvPr/>
          </p:nvSpPr>
          <p:spPr bwMode="auto">
            <a:xfrm flipH="1" flipV="1">
              <a:off x="3501" y="817"/>
              <a:ext cx="5"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0" name="Line 2532"/>
            <p:cNvSpPr>
              <a:spLocks noChangeShapeType="1"/>
            </p:cNvSpPr>
            <p:nvPr/>
          </p:nvSpPr>
          <p:spPr bwMode="auto">
            <a:xfrm flipH="1" flipV="1">
              <a:off x="3496" y="812"/>
              <a:ext cx="5"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1" name="Line 2533"/>
            <p:cNvSpPr>
              <a:spLocks noChangeShapeType="1"/>
            </p:cNvSpPr>
            <p:nvPr/>
          </p:nvSpPr>
          <p:spPr bwMode="auto">
            <a:xfrm flipH="1" flipV="1">
              <a:off x="3492" y="808"/>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2" name="Line 2534"/>
            <p:cNvSpPr>
              <a:spLocks noChangeShapeType="1"/>
            </p:cNvSpPr>
            <p:nvPr/>
          </p:nvSpPr>
          <p:spPr bwMode="auto">
            <a:xfrm flipH="1" flipV="1">
              <a:off x="3488" y="804"/>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3" name="Line 2535"/>
            <p:cNvSpPr>
              <a:spLocks noChangeShapeType="1"/>
            </p:cNvSpPr>
            <p:nvPr/>
          </p:nvSpPr>
          <p:spPr bwMode="auto">
            <a:xfrm flipH="1" flipV="1">
              <a:off x="3484" y="800"/>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4" name="Line 2536"/>
            <p:cNvSpPr>
              <a:spLocks noChangeShapeType="1"/>
            </p:cNvSpPr>
            <p:nvPr/>
          </p:nvSpPr>
          <p:spPr bwMode="auto">
            <a:xfrm flipH="1" flipV="1">
              <a:off x="3480" y="796"/>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5" name="Line 2537"/>
            <p:cNvSpPr>
              <a:spLocks noChangeShapeType="1"/>
            </p:cNvSpPr>
            <p:nvPr/>
          </p:nvSpPr>
          <p:spPr bwMode="auto">
            <a:xfrm flipH="1" flipV="1">
              <a:off x="3476" y="793"/>
              <a:ext cx="4"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6" name="Line 2538"/>
            <p:cNvSpPr>
              <a:spLocks noChangeShapeType="1"/>
            </p:cNvSpPr>
            <p:nvPr/>
          </p:nvSpPr>
          <p:spPr bwMode="auto">
            <a:xfrm flipH="1" flipV="1">
              <a:off x="3473" y="790"/>
              <a:ext cx="3"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7" name="Line 2539"/>
            <p:cNvSpPr>
              <a:spLocks noChangeShapeType="1"/>
            </p:cNvSpPr>
            <p:nvPr/>
          </p:nvSpPr>
          <p:spPr bwMode="auto">
            <a:xfrm flipH="1" flipV="1">
              <a:off x="3471" y="787"/>
              <a:ext cx="2"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8" name="Line 2540"/>
            <p:cNvSpPr>
              <a:spLocks noChangeShapeType="1"/>
            </p:cNvSpPr>
            <p:nvPr/>
          </p:nvSpPr>
          <p:spPr bwMode="auto">
            <a:xfrm flipH="1" flipV="1">
              <a:off x="3468" y="785"/>
              <a:ext cx="3" cy="2"/>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9" name="Line 2541"/>
            <p:cNvSpPr>
              <a:spLocks noChangeShapeType="1"/>
            </p:cNvSpPr>
            <p:nvPr/>
          </p:nvSpPr>
          <p:spPr bwMode="auto">
            <a:xfrm flipH="1" flipV="1">
              <a:off x="3466" y="782"/>
              <a:ext cx="2"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540" name="Group 2542"/>
          <p:cNvGrpSpPr>
            <a:grpSpLocks/>
          </p:cNvGrpSpPr>
          <p:nvPr/>
        </p:nvGrpSpPr>
        <p:grpSpPr bwMode="auto">
          <a:xfrm>
            <a:off x="4673601" y="1779147"/>
            <a:ext cx="1108074" cy="867945"/>
            <a:chOff x="3088" y="1167"/>
            <a:chExt cx="714" cy="521"/>
          </a:xfrm>
        </p:grpSpPr>
        <p:grpSp>
          <p:nvGrpSpPr>
            <p:cNvPr id="2541" name="Group 2543"/>
            <p:cNvGrpSpPr>
              <a:grpSpLocks/>
            </p:cNvGrpSpPr>
            <p:nvPr/>
          </p:nvGrpSpPr>
          <p:grpSpPr bwMode="auto">
            <a:xfrm>
              <a:off x="3088" y="1213"/>
              <a:ext cx="714" cy="475"/>
              <a:chOff x="3088" y="1213"/>
              <a:chExt cx="714" cy="475"/>
            </a:xfrm>
          </p:grpSpPr>
          <p:sp>
            <p:nvSpPr>
              <p:cNvPr id="2763" name="Freeform 2544"/>
              <p:cNvSpPr>
                <a:spLocks/>
              </p:cNvSpPr>
              <p:nvPr/>
            </p:nvSpPr>
            <p:spPr bwMode="auto">
              <a:xfrm>
                <a:off x="3752" y="1271"/>
                <a:ext cx="50" cy="42"/>
              </a:xfrm>
              <a:custGeom>
                <a:avLst/>
                <a:gdLst>
                  <a:gd name="T0" fmla="*/ 0 w 50"/>
                  <a:gd name="T1" fmla="*/ 36 h 42"/>
                  <a:gd name="T2" fmla="*/ 47 w 50"/>
                  <a:gd name="T3" fmla="*/ 0 h 42"/>
                  <a:gd name="T4" fmla="*/ 50 w 50"/>
                  <a:gd name="T5" fmla="*/ 6 h 42"/>
                  <a:gd name="T6" fmla="*/ 3 w 50"/>
                  <a:gd name="T7" fmla="*/ 42 h 42"/>
                  <a:gd name="T8" fmla="*/ 0 w 50"/>
                  <a:gd name="T9" fmla="*/ 36 h 42"/>
                </a:gdLst>
                <a:ahLst/>
                <a:cxnLst>
                  <a:cxn ang="0">
                    <a:pos x="T0" y="T1"/>
                  </a:cxn>
                  <a:cxn ang="0">
                    <a:pos x="T2" y="T3"/>
                  </a:cxn>
                  <a:cxn ang="0">
                    <a:pos x="T4" y="T5"/>
                  </a:cxn>
                  <a:cxn ang="0">
                    <a:pos x="T6" y="T7"/>
                  </a:cxn>
                  <a:cxn ang="0">
                    <a:pos x="T8" y="T9"/>
                  </a:cxn>
                </a:cxnLst>
                <a:rect l="0" t="0" r="r" b="b"/>
                <a:pathLst>
                  <a:path w="50" h="42">
                    <a:moveTo>
                      <a:pt x="0" y="36"/>
                    </a:moveTo>
                    <a:lnTo>
                      <a:pt x="47" y="0"/>
                    </a:lnTo>
                    <a:lnTo>
                      <a:pt x="50" y="6"/>
                    </a:lnTo>
                    <a:lnTo>
                      <a:pt x="3" y="42"/>
                    </a:lnTo>
                    <a:lnTo>
                      <a:pt x="0"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4" name="Line 2545"/>
              <p:cNvSpPr>
                <a:spLocks noChangeShapeType="1"/>
              </p:cNvSpPr>
              <p:nvPr/>
            </p:nvSpPr>
            <p:spPr bwMode="auto">
              <a:xfrm>
                <a:off x="3752" y="1307"/>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5" name="Freeform 2546"/>
              <p:cNvSpPr>
                <a:spLocks/>
              </p:cNvSpPr>
              <p:nvPr/>
            </p:nvSpPr>
            <p:spPr bwMode="auto">
              <a:xfrm>
                <a:off x="3217" y="1573"/>
                <a:ext cx="11" cy="25"/>
              </a:xfrm>
              <a:custGeom>
                <a:avLst/>
                <a:gdLst>
                  <a:gd name="T0" fmla="*/ 7 w 11"/>
                  <a:gd name="T1" fmla="*/ 20 h 25"/>
                  <a:gd name="T2" fmla="*/ 0 w 11"/>
                  <a:gd name="T3" fmla="*/ 0 h 25"/>
                  <a:gd name="T4" fmla="*/ 4 w 11"/>
                  <a:gd name="T5" fmla="*/ 6 h 25"/>
                  <a:gd name="T6" fmla="*/ 11 w 11"/>
                  <a:gd name="T7" fmla="*/ 25 h 25"/>
                  <a:gd name="T8" fmla="*/ 7 w 11"/>
                  <a:gd name="T9" fmla="*/ 20 h 25"/>
                </a:gdLst>
                <a:ahLst/>
                <a:cxnLst>
                  <a:cxn ang="0">
                    <a:pos x="T0" y="T1"/>
                  </a:cxn>
                  <a:cxn ang="0">
                    <a:pos x="T2" y="T3"/>
                  </a:cxn>
                  <a:cxn ang="0">
                    <a:pos x="T4" y="T5"/>
                  </a:cxn>
                  <a:cxn ang="0">
                    <a:pos x="T6" y="T7"/>
                  </a:cxn>
                  <a:cxn ang="0">
                    <a:pos x="T8" y="T9"/>
                  </a:cxn>
                </a:cxnLst>
                <a:rect l="0" t="0" r="r" b="b"/>
                <a:pathLst>
                  <a:path w="11" h="25">
                    <a:moveTo>
                      <a:pt x="7" y="20"/>
                    </a:moveTo>
                    <a:lnTo>
                      <a:pt x="0" y="0"/>
                    </a:lnTo>
                    <a:lnTo>
                      <a:pt x="4" y="6"/>
                    </a:lnTo>
                    <a:lnTo>
                      <a:pt x="11" y="25"/>
                    </a:lnTo>
                    <a:lnTo>
                      <a:pt x="7" y="20"/>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6" name="Line 2547"/>
              <p:cNvSpPr>
                <a:spLocks noChangeShapeType="1"/>
              </p:cNvSpPr>
              <p:nvPr/>
            </p:nvSpPr>
            <p:spPr bwMode="auto">
              <a:xfrm>
                <a:off x="3224" y="1593"/>
                <a:ext cx="4" cy="5"/>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7" name="Freeform 2548"/>
              <p:cNvSpPr>
                <a:spLocks/>
              </p:cNvSpPr>
              <p:nvPr/>
            </p:nvSpPr>
            <p:spPr bwMode="auto">
              <a:xfrm>
                <a:off x="3088" y="1655"/>
                <a:ext cx="162" cy="33"/>
              </a:xfrm>
              <a:custGeom>
                <a:avLst/>
                <a:gdLst>
                  <a:gd name="T0" fmla="*/ 0 w 162"/>
                  <a:gd name="T1" fmla="*/ 28 h 33"/>
                  <a:gd name="T2" fmla="*/ 158 w 162"/>
                  <a:gd name="T3" fmla="*/ 0 h 33"/>
                  <a:gd name="T4" fmla="*/ 162 w 162"/>
                  <a:gd name="T5" fmla="*/ 5 h 33"/>
                  <a:gd name="T6" fmla="*/ 4 w 162"/>
                  <a:gd name="T7" fmla="*/ 33 h 33"/>
                  <a:gd name="T8" fmla="*/ 0 w 162"/>
                  <a:gd name="T9" fmla="*/ 28 h 33"/>
                </a:gdLst>
                <a:ahLst/>
                <a:cxnLst>
                  <a:cxn ang="0">
                    <a:pos x="T0" y="T1"/>
                  </a:cxn>
                  <a:cxn ang="0">
                    <a:pos x="T2" y="T3"/>
                  </a:cxn>
                  <a:cxn ang="0">
                    <a:pos x="T4" y="T5"/>
                  </a:cxn>
                  <a:cxn ang="0">
                    <a:pos x="T6" y="T7"/>
                  </a:cxn>
                  <a:cxn ang="0">
                    <a:pos x="T8" y="T9"/>
                  </a:cxn>
                </a:cxnLst>
                <a:rect l="0" t="0" r="r" b="b"/>
                <a:pathLst>
                  <a:path w="162" h="33">
                    <a:moveTo>
                      <a:pt x="0" y="28"/>
                    </a:moveTo>
                    <a:lnTo>
                      <a:pt x="158" y="0"/>
                    </a:lnTo>
                    <a:lnTo>
                      <a:pt x="162" y="5"/>
                    </a:lnTo>
                    <a:lnTo>
                      <a:pt x="4" y="33"/>
                    </a:lnTo>
                    <a:lnTo>
                      <a:pt x="0" y="28"/>
                    </a:lnTo>
                    <a:close/>
                  </a:path>
                </a:pathLst>
              </a:custGeom>
              <a:solidFill>
                <a:srgbClr val="E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8" name="Line 2549"/>
              <p:cNvSpPr>
                <a:spLocks noChangeShapeType="1"/>
              </p:cNvSpPr>
              <p:nvPr/>
            </p:nvSpPr>
            <p:spPr bwMode="auto">
              <a:xfrm>
                <a:off x="3088" y="1683"/>
                <a:ext cx="4" cy="5"/>
              </a:xfrm>
              <a:prstGeom prst="line">
                <a:avLst/>
              </a:prstGeom>
              <a:noFill/>
              <a:ln w="0">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9" name="Freeform 2550"/>
              <p:cNvSpPr>
                <a:spLocks/>
              </p:cNvSpPr>
              <p:nvPr/>
            </p:nvSpPr>
            <p:spPr bwMode="auto">
              <a:xfrm>
                <a:off x="3238" y="1634"/>
                <a:ext cx="12" cy="26"/>
              </a:xfrm>
              <a:custGeom>
                <a:avLst/>
                <a:gdLst>
                  <a:gd name="T0" fmla="*/ 8 w 12"/>
                  <a:gd name="T1" fmla="*/ 21 h 26"/>
                  <a:gd name="T2" fmla="*/ 0 w 12"/>
                  <a:gd name="T3" fmla="*/ 0 h 26"/>
                  <a:gd name="T4" fmla="*/ 4 w 12"/>
                  <a:gd name="T5" fmla="*/ 5 h 26"/>
                  <a:gd name="T6" fmla="*/ 12 w 12"/>
                  <a:gd name="T7" fmla="*/ 26 h 26"/>
                  <a:gd name="T8" fmla="*/ 8 w 12"/>
                  <a:gd name="T9" fmla="*/ 21 h 26"/>
                </a:gdLst>
                <a:ahLst/>
                <a:cxnLst>
                  <a:cxn ang="0">
                    <a:pos x="T0" y="T1"/>
                  </a:cxn>
                  <a:cxn ang="0">
                    <a:pos x="T2" y="T3"/>
                  </a:cxn>
                  <a:cxn ang="0">
                    <a:pos x="T4" y="T5"/>
                  </a:cxn>
                  <a:cxn ang="0">
                    <a:pos x="T6" y="T7"/>
                  </a:cxn>
                  <a:cxn ang="0">
                    <a:pos x="T8" y="T9"/>
                  </a:cxn>
                </a:cxnLst>
                <a:rect l="0" t="0" r="r" b="b"/>
                <a:pathLst>
                  <a:path w="12" h="26">
                    <a:moveTo>
                      <a:pt x="8" y="21"/>
                    </a:moveTo>
                    <a:lnTo>
                      <a:pt x="0" y="0"/>
                    </a:lnTo>
                    <a:lnTo>
                      <a:pt x="4" y="5"/>
                    </a:lnTo>
                    <a:lnTo>
                      <a:pt x="12" y="26"/>
                    </a:lnTo>
                    <a:lnTo>
                      <a:pt x="8" y="21"/>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0" name="Line 2551"/>
              <p:cNvSpPr>
                <a:spLocks noChangeShapeType="1"/>
              </p:cNvSpPr>
              <p:nvPr/>
            </p:nvSpPr>
            <p:spPr bwMode="auto">
              <a:xfrm>
                <a:off x="3246" y="1655"/>
                <a:ext cx="4" cy="5"/>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1" name="Freeform 2552"/>
              <p:cNvSpPr>
                <a:spLocks/>
              </p:cNvSpPr>
              <p:nvPr/>
            </p:nvSpPr>
            <p:spPr bwMode="auto">
              <a:xfrm>
                <a:off x="3238" y="1632"/>
                <a:ext cx="8" cy="7"/>
              </a:xfrm>
              <a:custGeom>
                <a:avLst/>
                <a:gdLst>
                  <a:gd name="T0" fmla="*/ 0 w 8"/>
                  <a:gd name="T1" fmla="*/ 2 h 7"/>
                  <a:gd name="T2" fmla="*/ 5 w 8"/>
                  <a:gd name="T3" fmla="*/ 0 h 7"/>
                  <a:gd name="T4" fmla="*/ 8 w 8"/>
                  <a:gd name="T5" fmla="*/ 5 h 7"/>
                  <a:gd name="T6" fmla="*/ 4 w 8"/>
                  <a:gd name="T7" fmla="*/ 7 h 7"/>
                  <a:gd name="T8" fmla="*/ 0 w 8"/>
                  <a:gd name="T9" fmla="*/ 2 h 7"/>
                </a:gdLst>
                <a:ahLst/>
                <a:cxnLst>
                  <a:cxn ang="0">
                    <a:pos x="T0" y="T1"/>
                  </a:cxn>
                  <a:cxn ang="0">
                    <a:pos x="T2" y="T3"/>
                  </a:cxn>
                  <a:cxn ang="0">
                    <a:pos x="T4" y="T5"/>
                  </a:cxn>
                  <a:cxn ang="0">
                    <a:pos x="T6" y="T7"/>
                  </a:cxn>
                  <a:cxn ang="0">
                    <a:pos x="T8" y="T9"/>
                  </a:cxn>
                </a:cxnLst>
                <a:rect l="0" t="0" r="r" b="b"/>
                <a:pathLst>
                  <a:path w="8" h="7">
                    <a:moveTo>
                      <a:pt x="0" y="2"/>
                    </a:moveTo>
                    <a:lnTo>
                      <a:pt x="5" y="0"/>
                    </a:lnTo>
                    <a:lnTo>
                      <a:pt x="8" y="5"/>
                    </a:lnTo>
                    <a:lnTo>
                      <a:pt x="4" y="7"/>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2" name="Line 2553"/>
              <p:cNvSpPr>
                <a:spLocks noChangeShapeType="1"/>
              </p:cNvSpPr>
              <p:nvPr/>
            </p:nvSpPr>
            <p:spPr bwMode="auto">
              <a:xfrm>
                <a:off x="3238" y="1634"/>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3" name="Freeform 2554"/>
              <p:cNvSpPr>
                <a:spLocks/>
              </p:cNvSpPr>
              <p:nvPr/>
            </p:nvSpPr>
            <p:spPr bwMode="auto">
              <a:xfrm>
                <a:off x="3243" y="1630"/>
                <a:ext cx="6" cy="7"/>
              </a:xfrm>
              <a:custGeom>
                <a:avLst/>
                <a:gdLst>
                  <a:gd name="T0" fmla="*/ 0 w 6"/>
                  <a:gd name="T1" fmla="*/ 2 h 7"/>
                  <a:gd name="T2" fmla="*/ 2 w 6"/>
                  <a:gd name="T3" fmla="*/ 0 h 7"/>
                  <a:gd name="T4" fmla="*/ 6 w 6"/>
                  <a:gd name="T5" fmla="*/ 5 h 7"/>
                  <a:gd name="T6" fmla="*/ 3 w 6"/>
                  <a:gd name="T7" fmla="*/ 7 h 7"/>
                  <a:gd name="T8" fmla="*/ 0 w 6"/>
                  <a:gd name="T9" fmla="*/ 2 h 7"/>
                </a:gdLst>
                <a:ahLst/>
                <a:cxnLst>
                  <a:cxn ang="0">
                    <a:pos x="T0" y="T1"/>
                  </a:cxn>
                  <a:cxn ang="0">
                    <a:pos x="T2" y="T3"/>
                  </a:cxn>
                  <a:cxn ang="0">
                    <a:pos x="T4" y="T5"/>
                  </a:cxn>
                  <a:cxn ang="0">
                    <a:pos x="T6" y="T7"/>
                  </a:cxn>
                  <a:cxn ang="0">
                    <a:pos x="T8" y="T9"/>
                  </a:cxn>
                </a:cxnLst>
                <a:rect l="0" t="0" r="r" b="b"/>
                <a:pathLst>
                  <a:path w="6" h="7">
                    <a:moveTo>
                      <a:pt x="0" y="2"/>
                    </a:moveTo>
                    <a:lnTo>
                      <a:pt x="2" y="0"/>
                    </a:lnTo>
                    <a:lnTo>
                      <a:pt x="6" y="5"/>
                    </a:lnTo>
                    <a:lnTo>
                      <a:pt x="3" y="7"/>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4" name="Line 2555"/>
              <p:cNvSpPr>
                <a:spLocks noChangeShapeType="1"/>
              </p:cNvSpPr>
              <p:nvPr/>
            </p:nvSpPr>
            <p:spPr bwMode="auto">
              <a:xfrm>
                <a:off x="3243" y="1632"/>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5" name="Freeform 2556"/>
              <p:cNvSpPr>
                <a:spLocks/>
              </p:cNvSpPr>
              <p:nvPr/>
            </p:nvSpPr>
            <p:spPr bwMode="auto">
              <a:xfrm>
                <a:off x="3245" y="1629"/>
                <a:ext cx="6" cy="6"/>
              </a:xfrm>
              <a:custGeom>
                <a:avLst/>
                <a:gdLst>
                  <a:gd name="T0" fmla="*/ 0 w 6"/>
                  <a:gd name="T1" fmla="*/ 1 h 6"/>
                  <a:gd name="T2" fmla="*/ 3 w 6"/>
                  <a:gd name="T3" fmla="*/ 0 h 6"/>
                  <a:gd name="T4" fmla="*/ 6 w 6"/>
                  <a:gd name="T5" fmla="*/ 5 h 6"/>
                  <a:gd name="T6" fmla="*/ 4 w 6"/>
                  <a:gd name="T7" fmla="*/ 6 h 6"/>
                  <a:gd name="T8" fmla="*/ 0 w 6"/>
                  <a:gd name="T9" fmla="*/ 1 h 6"/>
                </a:gdLst>
                <a:ahLst/>
                <a:cxnLst>
                  <a:cxn ang="0">
                    <a:pos x="T0" y="T1"/>
                  </a:cxn>
                  <a:cxn ang="0">
                    <a:pos x="T2" y="T3"/>
                  </a:cxn>
                  <a:cxn ang="0">
                    <a:pos x="T4" y="T5"/>
                  </a:cxn>
                  <a:cxn ang="0">
                    <a:pos x="T6" y="T7"/>
                  </a:cxn>
                  <a:cxn ang="0">
                    <a:pos x="T8" y="T9"/>
                  </a:cxn>
                </a:cxnLst>
                <a:rect l="0" t="0" r="r" b="b"/>
                <a:pathLst>
                  <a:path w="6" h="6">
                    <a:moveTo>
                      <a:pt x="0" y="1"/>
                    </a:moveTo>
                    <a:lnTo>
                      <a:pt x="3" y="0"/>
                    </a:lnTo>
                    <a:lnTo>
                      <a:pt x="6" y="5"/>
                    </a:lnTo>
                    <a:lnTo>
                      <a:pt x="4" y="6"/>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6" name="Line 2557"/>
              <p:cNvSpPr>
                <a:spLocks noChangeShapeType="1"/>
              </p:cNvSpPr>
              <p:nvPr/>
            </p:nvSpPr>
            <p:spPr bwMode="auto">
              <a:xfrm>
                <a:off x="3245" y="1630"/>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7" name="Freeform 2558"/>
              <p:cNvSpPr>
                <a:spLocks/>
              </p:cNvSpPr>
              <p:nvPr/>
            </p:nvSpPr>
            <p:spPr bwMode="auto">
              <a:xfrm>
                <a:off x="3248" y="1624"/>
                <a:ext cx="9" cy="10"/>
              </a:xfrm>
              <a:custGeom>
                <a:avLst/>
                <a:gdLst>
                  <a:gd name="T0" fmla="*/ 0 w 9"/>
                  <a:gd name="T1" fmla="*/ 5 h 10"/>
                  <a:gd name="T2" fmla="*/ 6 w 9"/>
                  <a:gd name="T3" fmla="*/ 0 h 10"/>
                  <a:gd name="T4" fmla="*/ 9 w 9"/>
                  <a:gd name="T5" fmla="*/ 5 h 10"/>
                  <a:gd name="T6" fmla="*/ 3 w 9"/>
                  <a:gd name="T7" fmla="*/ 10 h 10"/>
                  <a:gd name="T8" fmla="*/ 0 w 9"/>
                  <a:gd name="T9" fmla="*/ 5 h 10"/>
                </a:gdLst>
                <a:ahLst/>
                <a:cxnLst>
                  <a:cxn ang="0">
                    <a:pos x="T0" y="T1"/>
                  </a:cxn>
                  <a:cxn ang="0">
                    <a:pos x="T2" y="T3"/>
                  </a:cxn>
                  <a:cxn ang="0">
                    <a:pos x="T4" y="T5"/>
                  </a:cxn>
                  <a:cxn ang="0">
                    <a:pos x="T6" y="T7"/>
                  </a:cxn>
                  <a:cxn ang="0">
                    <a:pos x="T8" y="T9"/>
                  </a:cxn>
                </a:cxnLst>
                <a:rect l="0" t="0" r="r" b="b"/>
                <a:pathLst>
                  <a:path w="9" h="10">
                    <a:moveTo>
                      <a:pt x="0" y="5"/>
                    </a:moveTo>
                    <a:lnTo>
                      <a:pt x="6" y="0"/>
                    </a:lnTo>
                    <a:lnTo>
                      <a:pt x="9" y="5"/>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8" name="Line 2559"/>
              <p:cNvSpPr>
                <a:spLocks noChangeShapeType="1"/>
              </p:cNvSpPr>
              <p:nvPr/>
            </p:nvSpPr>
            <p:spPr bwMode="auto">
              <a:xfrm>
                <a:off x="3248" y="1629"/>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9" name="Freeform 2560"/>
              <p:cNvSpPr>
                <a:spLocks/>
              </p:cNvSpPr>
              <p:nvPr/>
            </p:nvSpPr>
            <p:spPr bwMode="auto">
              <a:xfrm>
                <a:off x="3254" y="1619"/>
                <a:ext cx="10" cy="10"/>
              </a:xfrm>
              <a:custGeom>
                <a:avLst/>
                <a:gdLst>
                  <a:gd name="T0" fmla="*/ 0 w 10"/>
                  <a:gd name="T1" fmla="*/ 5 h 10"/>
                  <a:gd name="T2" fmla="*/ 6 w 10"/>
                  <a:gd name="T3" fmla="*/ 0 h 10"/>
                  <a:gd name="T4" fmla="*/ 10 w 10"/>
                  <a:gd name="T5" fmla="*/ 5 h 10"/>
                  <a:gd name="T6" fmla="*/ 3 w 10"/>
                  <a:gd name="T7" fmla="*/ 1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lnTo>
                      <a:pt x="6" y="0"/>
                    </a:lnTo>
                    <a:lnTo>
                      <a:pt x="10" y="5"/>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0" name="Line 2561"/>
              <p:cNvSpPr>
                <a:spLocks noChangeShapeType="1"/>
              </p:cNvSpPr>
              <p:nvPr/>
            </p:nvSpPr>
            <p:spPr bwMode="auto">
              <a:xfrm>
                <a:off x="3254" y="1624"/>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1" name="Freeform 2562"/>
              <p:cNvSpPr>
                <a:spLocks/>
              </p:cNvSpPr>
              <p:nvPr/>
            </p:nvSpPr>
            <p:spPr bwMode="auto">
              <a:xfrm>
                <a:off x="3260" y="1614"/>
                <a:ext cx="10" cy="10"/>
              </a:xfrm>
              <a:custGeom>
                <a:avLst/>
                <a:gdLst>
                  <a:gd name="T0" fmla="*/ 0 w 10"/>
                  <a:gd name="T1" fmla="*/ 5 h 10"/>
                  <a:gd name="T2" fmla="*/ 6 w 10"/>
                  <a:gd name="T3" fmla="*/ 0 h 10"/>
                  <a:gd name="T4" fmla="*/ 10 w 10"/>
                  <a:gd name="T5" fmla="*/ 5 h 10"/>
                  <a:gd name="T6" fmla="*/ 4 w 10"/>
                  <a:gd name="T7" fmla="*/ 1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lnTo>
                      <a:pt x="6" y="0"/>
                    </a:lnTo>
                    <a:lnTo>
                      <a:pt x="10" y="5"/>
                    </a:lnTo>
                    <a:lnTo>
                      <a:pt x="4"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2" name="Line 2563"/>
              <p:cNvSpPr>
                <a:spLocks noChangeShapeType="1"/>
              </p:cNvSpPr>
              <p:nvPr/>
            </p:nvSpPr>
            <p:spPr bwMode="auto">
              <a:xfrm>
                <a:off x="3260" y="1619"/>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3" name="Freeform 2564"/>
              <p:cNvSpPr>
                <a:spLocks/>
              </p:cNvSpPr>
              <p:nvPr/>
            </p:nvSpPr>
            <p:spPr bwMode="auto">
              <a:xfrm>
                <a:off x="3266" y="1608"/>
                <a:ext cx="10" cy="11"/>
              </a:xfrm>
              <a:custGeom>
                <a:avLst/>
                <a:gdLst>
                  <a:gd name="T0" fmla="*/ 0 w 10"/>
                  <a:gd name="T1" fmla="*/ 6 h 11"/>
                  <a:gd name="T2" fmla="*/ 6 w 10"/>
                  <a:gd name="T3" fmla="*/ 0 h 11"/>
                  <a:gd name="T4" fmla="*/ 10 w 10"/>
                  <a:gd name="T5" fmla="*/ 5 h 11"/>
                  <a:gd name="T6" fmla="*/ 4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6" y="0"/>
                    </a:lnTo>
                    <a:lnTo>
                      <a:pt x="10"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4" name="Line 2565"/>
              <p:cNvSpPr>
                <a:spLocks noChangeShapeType="1"/>
              </p:cNvSpPr>
              <p:nvPr/>
            </p:nvSpPr>
            <p:spPr bwMode="auto">
              <a:xfrm>
                <a:off x="3266" y="1614"/>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5" name="Freeform 2566"/>
              <p:cNvSpPr>
                <a:spLocks/>
              </p:cNvSpPr>
              <p:nvPr/>
            </p:nvSpPr>
            <p:spPr bwMode="auto">
              <a:xfrm>
                <a:off x="3272" y="1601"/>
                <a:ext cx="10" cy="12"/>
              </a:xfrm>
              <a:custGeom>
                <a:avLst/>
                <a:gdLst>
                  <a:gd name="T0" fmla="*/ 0 w 10"/>
                  <a:gd name="T1" fmla="*/ 7 h 12"/>
                  <a:gd name="T2" fmla="*/ 6 w 10"/>
                  <a:gd name="T3" fmla="*/ 0 h 12"/>
                  <a:gd name="T4" fmla="*/ 10 w 10"/>
                  <a:gd name="T5" fmla="*/ 5 h 12"/>
                  <a:gd name="T6" fmla="*/ 4 w 10"/>
                  <a:gd name="T7" fmla="*/ 12 h 12"/>
                  <a:gd name="T8" fmla="*/ 0 w 10"/>
                  <a:gd name="T9" fmla="*/ 7 h 12"/>
                </a:gdLst>
                <a:ahLst/>
                <a:cxnLst>
                  <a:cxn ang="0">
                    <a:pos x="T0" y="T1"/>
                  </a:cxn>
                  <a:cxn ang="0">
                    <a:pos x="T2" y="T3"/>
                  </a:cxn>
                  <a:cxn ang="0">
                    <a:pos x="T4" y="T5"/>
                  </a:cxn>
                  <a:cxn ang="0">
                    <a:pos x="T6" y="T7"/>
                  </a:cxn>
                  <a:cxn ang="0">
                    <a:pos x="T8" y="T9"/>
                  </a:cxn>
                </a:cxnLst>
                <a:rect l="0" t="0" r="r" b="b"/>
                <a:pathLst>
                  <a:path w="10" h="12">
                    <a:moveTo>
                      <a:pt x="0" y="7"/>
                    </a:moveTo>
                    <a:lnTo>
                      <a:pt x="6" y="0"/>
                    </a:lnTo>
                    <a:lnTo>
                      <a:pt x="10"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6" name="Line 2567"/>
              <p:cNvSpPr>
                <a:spLocks noChangeShapeType="1"/>
              </p:cNvSpPr>
              <p:nvPr/>
            </p:nvSpPr>
            <p:spPr bwMode="auto">
              <a:xfrm>
                <a:off x="3272" y="1608"/>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7" name="Freeform 2568"/>
              <p:cNvSpPr>
                <a:spLocks/>
              </p:cNvSpPr>
              <p:nvPr/>
            </p:nvSpPr>
            <p:spPr bwMode="auto">
              <a:xfrm>
                <a:off x="3278" y="1594"/>
                <a:ext cx="10" cy="12"/>
              </a:xfrm>
              <a:custGeom>
                <a:avLst/>
                <a:gdLst>
                  <a:gd name="T0" fmla="*/ 0 w 10"/>
                  <a:gd name="T1" fmla="*/ 7 h 12"/>
                  <a:gd name="T2" fmla="*/ 6 w 10"/>
                  <a:gd name="T3" fmla="*/ 0 h 12"/>
                  <a:gd name="T4" fmla="*/ 10 w 10"/>
                  <a:gd name="T5" fmla="*/ 6 h 12"/>
                  <a:gd name="T6" fmla="*/ 4 w 10"/>
                  <a:gd name="T7" fmla="*/ 12 h 12"/>
                  <a:gd name="T8" fmla="*/ 0 w 10"/>
                  <a:gd name="T9" fmla="*/ 7 h 12"/>
                </a:gdLst>
                <a:ahLst/>
                <a:cxnLst>
                  <a:cxn ang="0">
                    <a:pos x="T0" y="T1"/>
                  </a:cxn>
                  <a:cxn ang="0">
                    <a:pos x="T2" y="T3"/>
                  </a:cxn>
                  <a:cxn ang="0">
                    <a:pos x="T4" y="T5"/>
                  </a:cxn>
                  <a:cxn ang="0">
                    <a:pos x="T6" y="T7"/>
                  </a:cxn>
                  <a:cxn ang="0">
                    <a:pos x="T8" y="T9"/>
                  </a:cxn>
                </a:cxnLst>
                <a:rect l="0" t="0" r="r" b="b"/>
                <a:pathLst>
                  <a:path w="10" h="12">
                    <a:moveTo>
                      <a:pt x="0" y="7"/>
                    </a:moveTo>
                    <a:lnTo>
                      <a:pt x="6" y="0"/>
                    </a:lnTo>
                    <a:lnTo>
                      <a:pt x="10" y="6"/>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8" name="Line 2569"/>
              <p:cNvSpPr>
                <a:spLocks noChangeShapeType="1"/>
              </p:cNvSpPr>
              <p:nvPr/>
            </p:nvSpPr>
            <p:spPr bwMode="auto">
              <a:xfrm>
                <a:off x="3278" y="160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9" name="Freeform 2570"/>
              <p:cNvSpPr>
                <a:spLocks/>
              </p:cNvSpPr>
              <p:nvPr/>
            </p:nvSpPr>
            <p:spPr bwMode="auto">
              <a:xfrm>
                <a:off x="3284" y="1587"/>
                <a:ext cx="9" cy="13"/>
              </a:xfrm>
              <a:custGeom>
                <a:avLst/>
                <a:gdLst>
                  <a:gd name="T0" fmla="*/ 0 w 9"/>
                  <a:gd name="T1" fmla="*/ 7 h 13"/>
                  <a:gd name="T2" fmla="*/ 6 w 9"/>
                  <a:gd name="T3" fmla="*/ 0 h 13"/>
                  <a:gd name="T4" fmla="*/ 9 w 9"/>
                  <a:gd name="T5" fmla="*/ 5 h 13"/>
                  <a:gd name="T6" fmla="*/ 4 w 9"/>
                  <a:gd name="T7" fmla="*/ 13 h 13"/>
                  <a:gd name="T8" fmla="*/ 0 w 9"/>
                  <a:gd name="T9" fmla="*/ 7 h 13"/>
                </a:gdLst>
                <a:ahLst/>
                <a:cxnLst>
                  <a:cxn ang="0">
                    <a:pos x="T0" y="T1"/>
                  </a:cxn>
                  <a:cxn ang="0">
                    <a:pos x="T2" y="T3"/>
                  </a:cxn>
                  <a:cxn ang="0">
                    <a:pos x="T4" y="T5"/>
                  </a:cxn>
                  <a:cxn ang="0">
                    <a:pos x="T6" y="T7"/>
                  </a:cxn>
                  <a:cxn ang="0">
                    <a:pos x="T8" y="T9"/>
                  </a:cxn>
                </a:cxnLst>
                <a:rect l="0" t="0" r="r" b="b"/>
                <a:pathLst>
                  <a:path w="9" h="13">
                    <a:moveTo>
                      <a:pt x="0" y="7"/>
                    </a:moveTo>
                    <a:lnTo>
                      <a:pt x="6" y="0"/>
                    </a:lnTo>
                    <a:lnTo>
                      <a:pt x="9" y="5"/>
                    </a:lnTo>
                    <a:lnTo>
                      <a:pt x="4"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0" name="Line 2571"/>
              <p:cNvSpPr>
                <a:spLocks noChangeShapeType="1"/>
              </p:cNvSpPr>
              <p:nvPr/>
            </p:nvSpPr>
            <p:spPr bwMode="auto">
              <a:xfrm>
                <a:off x="3284" y="1594"/>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1" name="Freeform 2572"/>
              <p:cNvSpPr>
                <a:spLocks/>
              </p:cNvSpPr>
              <p:nvPr/>
            </p:nvSpPr>
            <p:spPr bwMode="auto">
              <a:xfrm>
                <a:off x="3290" y="1583"/>
                <a:ext cx="6" cy="9"/>
              </a:xfrm>
              <a:custGeom>
                <a:avLst/>
                <a:gdLst>
                  <a:gd name="T0" fmla="*/ 0 w 6"/>
                  <a:gd name="T1" fmla="*/ 4 h 9"/>
                  <a:gd name="T2" fmla="*/ 2 w 6"/>
                  <a:gd name="T3" fmla="*/ 0 h 9"/>
                  <a:gd name="T4" fmla="*/ 6 w 6"/>
                  <a:gd name="T5" fmla="*/ 6 h 9"/>
                  <a:gd name="T6" fmla="*/ 3 w 6"/>
                  <a:gd name="T7" fmla="*/ 9 h 9"/>
                  <a:gd name="T8" fmla="*/ 0 w 6"/>
                  <a:gd name="T9" fmla="*/ 4 h 9"/>
                </a:gdLst>
                <a:ahLst/>
                <a:cxnLst>
                  <a:cxn ang="0">
                    <a:pos x="T0" y="T1"/>
                  </a:cxn>
                  <a:cxn ang="0">
                    <a:pos x="T2" y="T3"/>
                  </a:cxn>
                  <a:cxn ang="0">
                    <a:pos x="T4" y="T5"/>
                  </a:cxn>
                  <a:cxn ang="0">
                    <a:pos x="T6" y="T7"/>
                  </a:cxn>
                  <a:cxn ang="0">
                    <a:pos x="T8" y="T9"/>
                  </a:cxn>
                </a:cxnLst>
                <a:rect l="0" t="0" r="r" b="b"/>
                <a:pathLst>
                  <a:path w="6" h="9">
                    <a:moveTo>
                      <a:pt x="0" y="4"/>
                    </a:moveTo>
                    <a:lnTo>
                      <a:pt x="2" y="0"/>
                    </a:lnTo>
                    <a:lnTo>
                      <a:pt x="6" y="6"/>
                    </a:lnTo>
                    <a:lnTo>
                      <a:pt x="3" y="9"/>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2" name="Line 2573"/>
              <p:cNvSpPr>
                <a:spLocks noChangeShapeType="1"/>
              </p:cNvSpPr>
              <p:nvPr/>
            </p:nvSpPr>
            <p:spPr bwMode="auto">
              <a:xfrm>
                <a:off x="3290" y="158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3" name="Freeform 2574"/>
              <p:cNvSpPr>
                <a:spLocks/>
              </p:cNvSpPr>
              <p:nvPr/>
            </p:nvSpPr>
            <p:spPr bwMode="auto">
              <a:xfrm>
                <a:off x="3292" y="1579"/>
                <a:ext cx="6" cy="10"/>
              </a:xfrm>
              <a:custGeom>
                <a:avLst/>
                <a:gdLst>
                  <a:gd name="T0" fmla="*/ 0 w 6"/>
                  <a:gd name="T1" fmla="*/ 4 h 10"/>
                  <a:gd name="T2" fmla="*/ 3 w 6"/>
                  <a:gd name="T3" fmla="*/ 0 h 10"/>
                  <a:gd name="T4" fmla="*/ 6 w 6"/>
                  <a:gd name="T5" fmla="*/ 6 h 10"/>
                  <a:gd name="T6" fmla="*/ 4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6"/>
                    </a:lnTo>
                    <a:lnTo>
                      <a:pt x="4"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4" name="Line 2575"/>
              <p:cNvSpPr>
                <a:spLocks noChangeShapeType="1"/>
              </p:cNvSpPr>
              <p:nvPr/>
            </p:nvSpPr>
            <p:spPr bwMode="auto">
              <a:xfrm>
                <a:off x="3292" y="1583"/>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5" name="Freeform 2576"/>
              <p:cNvSpPr>
                <a:spLocks/>
              </p:cNvSpPr>
              <p:nvPr/>
            </p:nvSpPr>
            <p:spPr bwMode="auto">
              <a:xfrm>
                <a:off x="3295" y="1575"/>
                <a:ext cx="6" cy="10"/>
              </a:xfrm>
              <a:custGeom>
                <a:avLst/>
                <a:gdLst>
                  <a:gd name="T0" fmla="*/ 0 w 6"/>
                  <a:gd name="T1" fmla="*/ 4 h 10"/>
                  <a:gd name="T2" fmla="*/ 3 w 6"/>
                  <a:gd name="T3" fmla="*/ 0 h 10"/>
                  <a:gd name="T4" fmla="*/ 6 w 6"/>
                  <a:gd name="T5" fmla="*/ 5 h 10"/>
                  <a:gd name="T6" fmla="*/ 3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5"/>
                    </a:lnTo>
                    <a:lnTo>
                      <a:pt x="3"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6" name="Line 2577"/>
              <p:cNvSpPr>
                <a:spLocks noChangeShapeType="1"/>
              </p:cNvSpPr>
              <p:nvPr/>
            </p:nvSpPr>
            <p:spPr bwMode="auto">
              <a:xfrm>
                <a:off x="3295" y="1579"/>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7" name="Freeform 2578"/>
              <p:cNvSpPr>
                <a:spLocks/>
              </p:cNvSpPr>
              <p:nvPr/>
            </p:nvSpPr>
            <p:spPr bwMode="auto">
              <a:xfrm>
                <a:off x="3298" y="1571"/>
                <a:ext cx="6" cy="9"/>
              </a:xfrm>
              <a:custGeom>
                <a:avLst/>
                <a:gdLst>
                  <a:gd name="T0" fmla="*/ 0 w 6"/>
                  <a:gd name="T1" fmla="*/ 4 h 9"/>
                  <a:gd name="T2" fmla="*/ 2 w 6"/>
                  <a:gd name="T3" fmla="*/ 0 h 9"/>
                  <a:gd name="T4" fmla="*/ 6 w 6"/>
                  <a:gd name="T5" fmla="*/ 5 h 9"/>
                  <a:gd name="T6" fmla="*/ 3 w 6"/>
                  <a:gd name="T7" fmla="*/ 9 h 9"/>
                  <a:gd name="T8" fmla="*/ 0 w 6"/>
                  <a:gd name="T9" fmla="*/ 4 h 9"/>
                </a:gdLst>
                <a:ahLst/>
                <a:cxnLst>
                  <a:cxn ang="0">
                    <a:pos x="T0" y="T1"/>
                  </a:cxn>
                  <a:cxn ang="0">
                    <a:pos x="T2" y="T3"/>
                  </a:cxn>
                  <a:cxn ang="0">
                    <a:pos x="T4" y="T5"/>
                  </a:cxn>
                  <a:cxn ang="0">
                    <a:pos x="T6" y="T7"/>
                  </a:cxn>
                  <a:cxn ang="0">
                    <a:pos x="T8" y="T9"/>
                  </a:cxn>
                </a:cxnLst>
                <a:rect l="0" t="0" r="r" b="b"/>
                <a:pathLst>
                  <a:path w="6" h="9">
                    <a:moveTo>
                      <a:pt x="0" y="4"/>
                    </a:moveTo>
                    <a:lnTo>
                      <a:pt x="2" y="0"/>
                    </a:lnTo>
                    <a:lnTo>
                      <a:pt x="6" y="5"/>
                    </a:lnTo>
                    <a:lnTo>
                      <a:pt x="3" y="9"/>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8" name="Line 2579"/>
              <p:cNvSpPr>
                <a:spLocks noChangeShapeType="1"/>
              </p:cNvSpPr>
              <p:nvPr/>
            </p:nvSpPr>
            <p:spPr bwMode="auto">
              <a:xfrm>
                <a:off x="3298" y="1575"/>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9" name="Freeform 2580"/>
              <p:cNvSpPr>
                <a:spLocks/>
              </p:cNvSpPr>
              <p:nvPr/>
            </p:nvSpPr>
            <p:spPr bwMode="auto">
              <a:xfrm>
                <a:off x="3300" y="1566"/>
                <a:ext cx="6" cy="10"/>
              </a:xfrm>
              <a:custGeom>
                <a:avLst/>
                <a:gdLst>
                  <a:gd name="T0" fmla="*/ 0 w 6"/>
                  <a:gd name="T1" fmla="*/ 5 h 10"/>
                  <a:gd name="T2" fmla="*/ 3 w 6"/>
                  <a:gd name="T3" fmla="*/ 0 h 10"/>
                  <a:gd name="T4" fmla="*/ 6 w 6"/>
                  <a:gd name="T5" fmla="*/ 5 h 10"/>
                  <a:gd name="T6" fmla="*/ 4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3" y="0"/>
                    </a:lnTo>
                    <a:lnTo>
                      <a:pt x="6" y="5"/>
                    </a:lnTo>
                    <a:lnTo>
                      <a:pt x="4"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0" name="Line 2581"/>
              <p:cNvSpPr>
                <a:spLocks noChangeShapeType="1"/>
              </p:cNvSpPr>
              <p:nvPr/>
            </p:nvSpPr>
            <p:spPr bwMode="auto">
              <a:xfrm>
                <a:off x="3300" y="157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1" name="Freeform 2582"/>
              <p:cNvSpPr>
                <a:spLocks/>
              </p:cNvSpPr>
              <p:nvPr/>
            </p:nvSpPr>
            <p:spPr bwMode="auto">
              <a:xfrm>
                <a:off x="3303" y="1561"/>
                <a:ext cx="6" cy="10"/>
              </a:xfrm>
              <a:custGeom>
                <a:avLst/>
                <a:gdLst>
                  <a:gd name="T0" fmla="*/ 0 w 6"/>
                  <a:gd name="T1" fmla="*/ 5 h 10"/>
                  <a:gd name="T2" fmla="*/ 2 w 6"/>
                  <a:gd name="T3" fmla="*/ 0 h 10"/>
                  <a:gd name="T4" fmla="*/ 6 w 6"/>
                  <a:gd name="T5" fmla="*/ 6 h 10"/>
                  <a:gd name="T6" fmla="*/ 3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2" y="0"/>
                    </a:lnTo>
                    <a:lnTo>
                      <a:pt x="6" y="6"/>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2" name="Line 2583"/>
              <p:cNvSpPr>
                <a:spLocks noChangeShapeType="1"/>
              </p:cNvSpPr>
              <p:nvPr/>
            </p:nvSpPr>
            <p:spPr bwMode="auto">
              <a:xfrm>
                <a:off x="3303" y="1566"/>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3" name="Freeform 2584"/>
              <p:cNvSpPr>
                <a:spLocks/>
              </p:cNvSpPr>
              <p:nvPr/>
            </p:nvSpPr>
            <p:spPr bwMode="auto">
              <a:xfrm>
                <a:off x="3305" y="1557"/>
                <a:ext cx="6" cy="10"/>
              </a:xfrm>
              <a:custGeom>
                <a:avLst/>
                <a:gdLst>
                  <a:gd name="T0" fmla="*/ 0 w 6"/>
                  <a:gd name="T1" fmla="*/ 4 h 10"/>
                  <a:gd name="T2" fmla="*/ 3 w 6"/>
                  <a:gd name="T3" fmla="*/ 0 h 10"/>
                  <a:gd name="T4" fmla="*/ 6 w 6"/>
                  <a:gd name="T5" fmla="*/ 5 h 10"/>
                  <a:gd name="T6" fmla="*/ 4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5"/>
                    </a:lnTo>
                    <a:lnTo>
                      <a:pt x="4"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4" name="Line 2585"/>
              <p:cNvSpPr>
                <a:spLocks noChangeShapeType="1"/>
              </p:cNvSpPr>
              <p:nvPr/>
            </p:nvSpPr>
            <p:spPr bwMode="auto">
              <a:xfrm>
                <a:off x="3305" y="1561"/>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5" name="Freeform 2586"/>
              <p:cNvSpPr>
                <a:spLocks/>
              </p:cNvSpPr>
              <p:nvPr/>
            </p:nvSpPr>
            <p:spPr bwMode="auto">
              <a:xfrm>
                <a:off x="3308" y="1551"/>
                <a:ext cx="6" cy="11"/>
              </a:xfrm>
              <a:custGeom>
                <a:avLst/>
                <a:gdLst>
                  <a:gd name="T0" fmla="*/ 0 w 6"/>
                  <a:gd name="T1" fmla="*/ 6 h 11"/>
                  <a:gd name="T2" fmla="*/ 3 w 6"/>
                  <a:gd name="T3" fmla="*/ 0 h 11"/>
                  <a:gd name="T4" fmla="*/ 6 w 6"/>
                  <a:gd name="T5" fmla="*/ 5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5"/>
                    </a:lnTo>
                    <a:lnTo>
                      <a:pt x="3"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6" name="Line 2587"/>
              <p:cNvSpPr>
                <a:spLocks noChangeShapeType="1"/>
              </p:cNvSpPr>
              <p:nvPr/>
            </p:nvSpPr>
            <p:spPr bwMode="auto">
              <a:xfrm>
                <a:off x="3308" y="155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7" name="Freeform 2588"/>
              <p:cNvSpPr>
                <a:spLocks/>
              </p:cNvSpPr>
              <p:nvPr/>
            </p:nvSpPr>
            <p:spPr bwMode="auto">
              <a:xfrm>
                <a:off x="3311" y="1545"/>
                <a:ext cx="6" cy="11"/>
              </a:xfrm>
              <a:custGeom>
                <a:avLst/>
                <a:gdLst>
                  <a:gd name="T0" fmla="*/ 0 w 6"/>
                  <a:gd name="T1" fmla="*/ 6 h 11"/>
                  <a:gd name="T2" fmla="*/ 2 w 6"/>
                  <a:gd name="T3" fmla="*/ 0 h 11"/>
                  <a:gd name="T4" fmla="*/ 6 w 6"/>
                  <a:gd name="T5" fmla="*/ 5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2" y="0"/>
                    </a:lnTo>
                    <a:lnTo>
                      <a:pt x="6" y="5"/>
                    </a:lnTo>
                    <a:lnTo>
                      <a:pt x="3"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8" name="Line 2589"/>
              <p:cNvSpPr>
                <a:spLocks noChangeShapeType="1"/>
              </p:cNvSpPr>
              <p:nvPr/>
            </p:nvSpPr>
            <p:spPr bwMode="auto">
              <a:xfrm>
                <a:off x="3311" y="1551"/>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9" name="Freeform 2590"/>
              <p:cNvSpPr>
                <a:spLocks/>
              </p:cNvSpPr>
              <p:nvPr/>
            </p:nvSpPr>
            <p:spPr bwMode="auto">
              <a:xfrm>
                <a:off x="3313" y="1539"/>
                <a:ext cx="6" cy="11"/>
              </a:xfrm>
              <a:custGeom>
                <a:avLst/>
                <a:gdLst>
                  <a:gd name="T0" fmla="*/ 0 w 6"/>
                  <a:gd name="T1" fmla="*/ 6 h 11"/>
                  <a:gd name="T2" fmla="*/ 3 w 6"/>
                  <a:gd name="T3" fmla="*/ 0 h 11"/>
                  <a:gd name="T4" fmla="*/ 6 w 6"/>
                  <a:gd name="T5" fmla="*/ 5 h 11"/>
                  <a:gd name="T6" fmla="*/ 4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0" name="Line 2591"/>
              <p:cNvSpPr>
                <a:spLocks noChangeShapeType="1"/>
              </p:cNvSpPr>
              <p:nvPr/>
            </p:nvSpPr>
            <p:spPr bwMode="auto">
              <a:xfrm>
                <a:off x="3313" y="1545"/>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1" name="Freeform 2592"/>
              <p:cNvSpPr>
                <a:spLocks/>
              </p:cNvSpPr>
              <p:nvPr/>
            </p:nvSpPr>
            <p:spPr bwMode="auto">
              <a:xfrm>
                <a:off x="3316" y="1533"/>
                <a:ext cx="6" cy="11"/>
              </a:xfrm>
              <a:custGeom>
                <a:avLst/>
                <a:gdLst>
                  <a:gd name="T0" fmla="*/ 0 w 6"/>
                  <a:gd name="T1" fmla="*/ 6 h 11"/>
                  <a:gd name="T2" fmla="*/ 2 w 6"/>
                  <a:gd name="T3" fmla="*/ 0 h 11"/>
                  <a:gd name="T4" fmla="*/ 6 w 6"/>
                  <a:gd name="T5" fmla="*/ 5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2" y="0"/>
                    </a:lnTo>
                    <a:lnTo>
                      <a:pt x="6" y="5"/>
                    </a:lnTo>
                    <a:lnTo>
                      <a:pt x="3"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2" name="Line 2593"/>
              <p:cNvSpPr>
                <a:spLocks noChangeShapeType="1"/>
              </p:cNvSpPr>
              <p:nvPr/>
            </p:nvSpPr>
            <p:spPr bwMode="auto">
              <a:xfrm>
                <a:off x="3316" y="1539"/>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3" name="Freeform 2594"/>
              <p:cNvSpPr>
                <a:spLocks/>
              </p:cNvSpPr>
              <p:nvPr/>
            </p:nvSpPr>
            <p:spPr bwMode="auto">
              <a:xfrm>
                <a:off x="3318" y="1527"/>
                <a:ext cx="6" cy="11"/>
              </a:xfrm>
              <a:custGeom>
                <a:avLst/>
                <a:gdLst>
                  <a:gd name="T0" fmla="*/ 0 w 6"/>
                  <a:gd name="T1" fmla="*/ 6 h 11"/>
                  <a:gd name="T2" fmla="*/ 2 w 6"/>
                  <a:gd name="T3" fmla="*/ 0 h 11"/>
                  <a:gd name="T4" fmla="*/ 6 w 6"/>
                  <a:gd name="T5" fmla="*/ 5 h 11"/>
                  <a:gd name="T6" fmla="*/ 4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2" y="0"/>
                    </a:lnTo>
                    <a:lnTo>
                      <a:pt x="6"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4" name="Line 2595"/>
              <p:cNvSpPr>
                <a:spLocks noChangeShapeType="1"/>
              </p:cNvSpPr>
              <p:nvPr/>
            </p:nvSpPr>
            <p:spPr bwMode="auto">
              <a:xfrm>
                <a:off x="3318" y="1533"/>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5" name="Freeform 2596"/>
              <p:cNvSpPr>
                <a:spLocks/>
              </p:cNvSpPr>
              <p:nvPr/>
            </p:nvSpPr>
            <p:spPr bwMode="auto">
              <a:xfrm>
                <a:off x="3320" y="1520"/>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6" name="Line 2597"/>
              <p:cNvSpPr>
                <a:spLocks noChangeShapeType="1"/>
              </p:cNvSpPr>
              <p:nvPr/>
            </p:nvSpPr>
            <p:spPr bwMode="auto">
              <a:xfrm>
                <a:off x="3320" y="1527"/>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7" name="Freeform 2598"/>
              <p:cNvSpPr>
                <a:spLocks/>
              </p:cNvSpPr>
              <p:nvPr/>
            </p:nvSpPr>
            <p:spPr bwMode="auto">
              <a:xfrm>
                <a:off x="3322" y="1513"/>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8" name="Line 2599"/>
              <p:cNvSpPr>
                <a:spLocks noChangeShapeType="1"/>
              </p:cNvSpPr>
              <p:nvPr/>
            </p:nvSpPr>
            <p:spPr bwMode="auto">
              <a:xfrm>
                <a:off x="3322" y="1520"/>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9" name="Freeform 2600"/>
              <p:cNvSpPr>
                <a:spLocks/>
              </p:cNvSpPr>
              <p:nvPr/>
            </p:nvSpPr>
            <p:spPr bwMode="auto">
              <a:xfrm>
                <a:off x="3324" y="1506"/>
                <a:ext cx="5" cy="12"/>
              </a:xfrm>
              <a:custGeom>
                <a:avLst/>
                <a:gdLst>
                  <a:gd name="T0" fmla="*/ 0 w 5"/>
                  <a:gd name="T1" fmla="*/ 7 h 12"/>
                  <a:gd name="T2" fmla="*/ 2 w 5"/>
                  <a:gd name="T3" fmla="*/ 0 h 12"/>
                  <a:gd name="T4" fmla="*/ 5 w 5"/>
                  <a:gd name="T5" fmla="*/ 5 h 12"/>
                  <a:gd name="T6" fmla="*/ 4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0" name="Line 2601"/>
              <p:cNvSpPr>
                <a:spLocks noChangeShapeType="1"/>
              </p:cNvSpPr>
              <p:nvPr/>
            </p:nvSpPr>
            <p:spPr bwMode="auto">
              <a:xfrm>
                <a:off x="3324" y="1513"/>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1" name="Freeform 2602"/>
              <p:cNvSpPr>
                <a:spLocks/>
              </p:cNvSpPr>
              <p:nvPr/>
            </p:nvSpPr>
            <p:spPr bwMode="auto">
              <a:xfrm>
                <a:off x="3326" y="1499"/>
                <a:ext cx="5" cy="12"/>
              </a:xfrm>
              <a:custGeom>
                <a:avLst/>
                <a:gdLst>
                  <a:gd name="T0" fmla="*/ 0 w 5"/>
                  <a:gd name="T1" fmla="*/ 7 h 12"/>
                  <a:gd name="T2" fmla="*/ 1 w 5"/>
                  <a:gd name="T3" fmla="*/ 0 h 12"/>
                  <a:gd name="T4" fmla="*/ 5 w 5"/>
                  <a:gd name="T5" fmla="*/ 5 h 12"/>
                  <a:gd name="T6" fmla="*/ 3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1" y="0"/>
                    </a:lnTo>
                    <a:lnTo>
                      <a:pt x="5" y="5"/>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2" name="Line 2603"/>
              <p:cNvSpPr>
                <a:spLocks noChangeShapeType="1"/>
              </p:cNvSpPr>
              <p:nvPr/>
            </p:nvSpPr>
            <p:spPr bwMode="auto">
              <a:xfrm>
                <a:off x="3326" y="1506"/>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3" name="Freeform 2604"/>
              <p:cNvSpPr>
                <a:spLocks/>
              </p:cNvSpPr>
              <p:nvPr/>
            </p:nvSpPr>
            <p:spPr bwMode="auto">
              <a:xfrm>
                <a:off x="3327" y="1492"/>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4" name="Line 2605"/>
              <p:cNvSpPr>
                <a:spLocks noChangeShapeType="1"/>
              </p:cNvSpPr>
              <p:nvPr/>
            </p:nvSpPr>
            <p:spPr bwMode="auto">
              <a:xfrm>
                <a:off x="3327" y="1499"/>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5" name="Freeform 2606"/>
              <p:cNvSpPr>
                <a:spLocks/>
              </p:cNvSpPr>
              <p:nvPr/>
            </p:nvSpPr>
            <p:spPr bwMode="auto">
              <a:xfrm>
                <a:off x="3329" y="1485"/>
                <a:ext cx="5" cy="12"/>
              </a:xfrm>
              <a:custGeom>
                <a:avLst/>
                <a:gdLst>
                  <a:gd name="T0" fmla="*/ 0 w 5"/>
                  <a:gd name="T1" fmla="*/ 7 h 12"/>
                  <a:gd name="T2" fmla="*/ 2 w 5"/>
                  <a:gd name="T3" fmla="*/ 0 h 12"/>
                  <a:gd name="T4" fmla="*/ 5 w 5"/>
                  <a:gd name="T5" fmla="*/ 5 h 12"/>
                  <a:gd name="T6" fmla="*/ 4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6" name="Line 2607"/>
              <p:cNvSpPr>
                <a:spLocks noChangeShapeType="1"/>
              </p:cNvSpPr>
              <p:nvPr/>
            </p:nvSpPr>
            <p:spPr bwMode="auto">
              <a:xfrm>
                <a:off x="3329" y="1492"/>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7" name="Freeform 2608"/>
              <p:cNvSpPr>
                <a:spLocks/>
              </p:cNvSpPr>
              <p:nvPr/>
            </p:nvSpPr>
            <p:spPr bwMode="auto">
              <a:xfrm>
                <a:off x="3331" y="1470"/>
                <a:ext cx="6" cy="20"/>
              </a:xfrm>
              <a:custGeom>
                <a:avLst/>
                <a:gdLst>
                  <a:gd name="T0" fmla="*/ 0 w 6"/>
                  <a:gd name="T1" fmla="*/ 15 h 20"/>
                  <a:gd name="T2" fmla="*/ 3 w 6"/>
                  <a:gd name="T3" fmla="*/ 0 h 20"/>
                  <a:gd name="T4" fmla="*/ 6 w 6"/>
                  <a:gd name="T5" fmla="*/ 5 h 20"/>
                  <a:gd name="T6" fmla="*/ 3 w 6"/>
                  <a:gd name="T7" fmla="*/ 20 h 20"/>
                  <a:gd name="T8" fmla="*/ 0 w 6"/>
                  <a:gd name="T9" fmla="*/ 15 h 20"/>
                </a:gdLst>
                <a:ahLst/>
                <a:cxnLst>
                  <a:cxn ang="0">
                    <a:pos x="T0" y="T1"/>
                  </a:cxn>
                  <a:cxn ang="0">
                    <a:pos x="T2" y="T3"/>
                  </a:cxn>
                  <a:cxn ang="0">
                    <a:pos x="T4" y="T5"/>
                  </a:cxn>
                  <a:cxn ang="0">
                    <a:pos x="T6" y="T7"/>
                  </a:cxn>
                  <a:cxn ang="0">
                    <a:pos x="T8" y="T9"/>
                  </a:cxn>
                </a:cxnLst>
                <a:rect l="0" t="0" r="r" b="b"/>
                <a:pathLst>
                  <a:path w="6" h="20">
                    <a:moveTo>
                      <a:pt x="0" y="15"/>
                    </a:moveTo>
                    <a:lnTo>
                      <a:pt x="3" y="0"/>
                    </a:lnTo>
                    <a:lnTo>
                      <a:pt x="6" y="5"/>
                    </a:lnTo>
                    <a:lnTo>
                      <a:pt x="3" y="20"/>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8" name="Line 2609"/>
              <p:cNvSpPr>
                <a:spLocks noChangeShapeType="1"/>
              </p:cNvSpPr>
              <p:nvPr/>
            </p:nvSpPr>
            <p:spPr bwMode="auto">
              <a:xfrm>
                <a:off x="3331" y="1485"/>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9" name="Freeform 2610"/>
              <p:cNvSpPr>
                <a:spLocks/>
              </p:cNvSpPr>
              <p:nvPr/>
            </p:nvSpPr>
            <p:spPr bwMode="auto">
              <a:xfrm>
                <a:off x="3334" y="1455"/>
                <a:ext cx="6" cy="20"/>
              </a:xfrm>
              <a:custGeom>
                <a:avLst/>
                <a:gdLst>
                  <a:gd name="T0" fmla="*/ 0 w 6"/>
                  <a:gd name="T1" fmla="*/ 15 h 20"/>
                  <a:gd name="T2" fmla="*/ 3 w 6"/>
                  <a:gd name="T3" fmla="*/ 0 h 20"/>
                  <a:gd name="T4" fmla="*/ 6 w 6"/>
                  <a:gd name="T5" fmla="*/ 6 h 20"/>
                  <a:gd name="T6" fmla="*/ 3 w 6"/>
                  <a:gd name="T7" fmla="*/ 20 h 20"/>
                  <a:gd name="T8" fmla="*/ 0 w 6"/>
                  <a:gd name="T9" fmla="*/ 15 h 20"/>
                </a:gdLst>
                <a:ahLst/>
                <a:cxnLst>
                  <a:cxn ang="0">
                    <a:pos x="T0" y="T1"/>
                  </a:cxn>
                  <a:cxn ang="0">
                    <a:pos x="T2" y="T3"/>
                  </a:cxn>
                  <a:cxn ang="0">
                    <a:pos x="T4" y="T5"/>
                  </a:cxn>
                  <a:cxn ang="0">
                    <a:pos x="T6" y="T7"/>
                  </a:cxn>
                  <a:cxn ang="0">
                    <a:pos x="T8" y="T9"/>
                  </a:cxn>
                </a:cxnLst>
                <a:rect l="0" t="0" r="r" b="b"/>
                <a:pathLst>
                  <a:path w="6" h="20">
                    <a:moveTo>
                      <a:pt x="0" y="15"/>
                    </a:moveTo>
                    <a:lnTo>
                      <a:pt x="3" y="0"/>
                    </a:lnTo>
                    <a:lnTo>
                      <a:pt x="6" y="6"/>
                    </a:lnTo>
                    <a:lnTo>
                      <a:pt x="3" y="20"/>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0" name="Line 2611"/>
              <p:cNvSpPr>
                <a:spLocks noChangeShapeType="1"/>
              </p:cNvSpPr>
              <p:nvPr/>
            </p:nvSpPr>
            <p:spPr bwMode="auto">
              <a:xfrm>
                <a:off x="3334" y="1470"/>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1" name="Freeform 2612"/>
              <p:cNvSpPr>
                <a:spLocks/>
              </p:cNvSpPr>
              <p:nvPr/>
            </p:nvSpPr>
            <p:spPr bwMode="auto">
              <a:xfrm>
                <a:off x="3337" y="1440"/>
                <a:ext cx="6" cy="21"/>
              </a:xfrm>
              <a:custGeom>
                <a:avLst/>
                <a:gdLst>
                  <a:gd name="T0" fmla="*/ 0 w 6"/>
                  <a:gd name="T1" fmla="*/ 15 h 21"/>
                  <a:gd name="T2" fmla="*/ 3 w 6"/>
                  <a:gd name="T3" fmla="*/ 0 h 21"/>
                  <a:gd name="T4" fmla="*/ 6 w 6"/>
                  <a:gd name="T5" fmla="*/ 6 h 21"/>
                  <a:gd name="T6" fmla="*/ 3 w 6"/>
                  <a:gd name="T7" fmla="*/ 21 h 21"/>
                  <a:gd name="T8" fmla="*/ 0 w 6"/>
                  <a:gd name="T9" fmla="*/ 15 h 21"/>
                </a:gdLst>
                <a:ahLst/>
                <a:cxnLst>
                  <a:cxn ang="0">
                    <a:pos x="T0" y="T1"/>
                  </a:cxn>
                  <a:cxn ang="0">
                    <a:pos x="T2" y="T3"/>
                  </a:cxn>
                  <a:cxn ang="0">
                    <a:pos x="T4" y="T5"/>
                  </a:cxn>
                  <a:cxn ang="0">
                    <a:pos x="T6" y="T7"/>
                  </a:cxn>
                  <a:cxn ang="0">
                    <a:pos x="T8" y="T9"/>
                  </a:cxn>
                </a:cxnLst>
                <a:rect l="0" t="0" r="r" b="b"/>
                <a:pathLst>
                  <a:path w="6" h="21">
                    <a:moveTo>
                      <a:pt x="0" y="15"/>
                    </a:moveTo>
                    <a:lnTo>
                      <a:pt x="3" y="0"/>
                    </a:lnTo>
                    <a:lnTo>
                      <a:pt x="6" y="6"/>
                    </a:lnTo>
                    <a:lnTo>
                      <a:pt x="3" y="21"/>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2" name="Line 2613"/>
              <p:cNvSpPr>
                <a:spLocks noChangeShapeType="1"/>
              </p:cNvSpPr>
              <p:nvPr/>
            </p:nvSpPr>
            <p:spPr bwMode="auto">
              <a:xfrm>
                <a:off x="3337" y="1455"/>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3" name="Freeform 2614"/>
              <p:cNvSpPr>
                <a:spLocks/>
              </p:cNvSpPr>
              <p:nvPr/>
            </p:nvSpPr>
            <p:spPr bwMode="auto">
              <a:xfrm>
                <a:off x="3340" y="1425"/>
                <a:ext cx="7" cy="21"/>
              </a:xfrm>
              <a:custGeom>
                <a:avLst/>
                <a:gdLst>
                  <a:gd name="T0" fmla="*/ 0 w 7"/>
                  <a:gd name="T1" fmla="*/ 15 h 21"/>
                  <a:gd name="T2" fmla="*/ 3 w 7"/>
                  <a:gd name="T3" fmla="*/ 0 h 21"/>
                  <a:gd name="T4" fmla="*/ 7 w 7"/>
                  <a:gd name="T5" fmla="*/ 6 h 21"/>
                  <a:gd name="T6" fmla="*/ 3 w 7"/>
                  <a:gd name="T7" fmla="*/ 21 h 21"/>
                  <a:gd name="T8" fmla="*/ 0 w 7"/>
                  <a:gd name="T9" fmla="*/ 15 h 21"/>
                </a:gdLst>
                <a:ahLst/>
                <a:cxnLst>
                  <a:cxn ang="0">
                    <a:pos x="T0" y="T1"/>
                  </a:cxn>
                  <a:cxn ang="0">
                    <a:pos x="T2" y="T3"/>
                  </a:cxn>
                  <a:cxn ang="0">
                    <a:pos x="T4" y="T5"/>
                  </a:cxn>
                  <a:cxn ang="0">
                    <a:pos x="T6" y="T7"/>
                  </a:cxn>
                  <a:cxn ang="0">
                    <a:pos x="T8" y="T9"/>
                  </a:cxn>
                </a:cxnLst>
                <a:rect l="0" t="0" r="r" b="b"/>
                <a:pathLst>
                  <a:path w="7" h="21">
                    <a:moveTo>
                      <a:pt x="0" y="15"/>
                    </a:moveTo>
                    <a:lnTo>
                      <a:pt x="3" y="0"/>
                    </a:lnTo>
                    <a:lnTo>
                      <a:pt x="7" y="6"/>
                    </a:lnTo>
                    <a:lnTo>
                      <a:pt x="3" y="21"/>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4" name="Line 2615"/>
              <p:cNvSpPr>
                <a:spLocks noChangeShapeType="1"/>
              </p:cNvSpPr>
              <p:nvPr/>
            </p:nvSpPr>
            <p:spPr bwMode="auto">
              <a:xfrm>
                <a:off x="3340" y="1440"/>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5" name="Freeform 2616"/>
              <p:cNvSpPr>
                <a:spLocks/>
              </p:cNvSpPr>
              <p:nvPr/>
            </p:nvSpPr>
            <p:spPr bwMode="auto">
              <a:xfrm>
                <a:off x="3343" y="1411"/>
                <a:ext cx="7" cy="20"/>
              </a:xfrm>
              <a:custGeom>
                <a:avLst/>
                <a:gdLst>
                  <a:gd name="T0" fmla="*/ 0 w 7"/>
                  <a:gd name="T1" fmla="*/ 14 h 20"/>
                  <a:gd name="T2" fmla="*/ 3 w 7"/>
                  <a:gd name="T3" fmla="*/ 0 h 20"/>
                  <a:gd name="T4" fmla="*/ 7 w 7"/>
                  <a:gd name="T5" fmla="*/ 5 h 20"/>
                  <a:gd name="T6" fmla="*/ 4 w 7"/>
                  <a:gd name="T7" fmla="*/ 20 h 20"/>
                  <a:gd name="T8" fmla="*/ 0 w 7"/>
                  <a:gd name="T9" fmla="*/ 14 h 20"/>
                </a:gdLst>
                <a:ahLst/>
                <a:cxnLst>
                  <a:cxn ang="0">
                    <a:pos x="T0" y="T1"/>
                  </a:cxn>
                  <a:cxn ang="0">
                    <a:pos x="T2" y="T3"/>
                  </a:cxn>
                  <a:cxn ang="0">
                    <a:pos x="T4" y="T5"/>
                  </a:cxn>
                  <a:cxn ang="0">
                    <a:pos x="T6" y="T7"/>
                  </a:cxn>
                  <a:cxn ang="0">
                    <a:pos x="T8" y="T9"/>
                  </a:cxn>
                </a:cxnLst>
                <a:rect l="0" t="0" r="r" b="b"/>
                <a:pathLst>
                  <a:path w="7" h="20">
                    <a:moveTo>
                      <a:pt x="0" y="14"/>
                    </a:moveTo>
                    <a:lnTo>
                      <a:pt x="3" y="0"/>
                    </a:lnTo>
                    <a:lnTo>
                      <a:pt x="7" y="5"/>
                    </a:lnTo>
                    <a:lnTo>
                      <a:pt x="4" y="20"/>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6" name="Line 2617"/>
              <p:cNvSpPr>
                <a:spLocks noChangeShapeType="1"/>
              </p:cNvSpPr>
              <p:nvPr/>
            </p:nvSpPr>
            <p:spPr bwMode="auto">
              <a:xfrm>
                <a:off x="3343" y="1425"/>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7" name="Freeform 2618"/>
              <p:cNvSpPr>
                <a:spLocks/>
              </p:cNvSpPr>
              <p:nvPr/>
            </p:nvSpPr>
            <p:spPr bwMode="auto">
              <a:xfrm>
                <a:off x="3346" y="1397"/>
                <a:ext cx="7" cy="19"/>
              </a:xfrm>
              <a:custGeom>
                <a:avLst/>
                <a:gdLst>
                  <a:gd name="T0" fmla="*/ 0 w 7"/>
                  <a:gd name="T1" fmla="*/ 14 h 19"/>
                  <a:gd name="T2" fmla="*/ 4 w 7"/>
                  <a:gd name="T3" fmla="*/ 0 h 19"/>
                  <a:gd name="T4" fmla="*/ 7 w 7"/>
                  <a:gd name="T5" fmla="*/ 5 h 19"/>
                  <a:gd name="T6" fmla="*/ 4 w 7"/>
                  <a:gd name="T7" fmla="*/ 19 h 19"/>
                  <a:gd name="T8" fmla="*/ 0 w 7"/>
                  <a:gd name="T9" fmla="*/ 14 h 19"/>
                </a:gdLst>
                <a:ahLst/>
                <a:cxnLst>
                  <a:cxn ang="0">
                    <a:pos x="T0" y="T1"/>
                  </a:cxn>
                  <a:cxn ang="0">
                    <a:pos x="T2" y="T3"/>
                  </a:cxn>
                  <a:cxn ang="0">
                    <a:pos x="T4" y="T5"/>
                  </a:cxn>
                  <a:cxn ang="0">
                    <a:pos x="T6" y="T7"/>
                  </a:cxn>
                  <a:cxn ang="0">
                    <a:pos x="T8" y="T9"/>
                  </a:cxn>
                </a:cxnLst>
                <a:rect l="0" t="0" r="r" b="b"/>
                <a:pathLst>
                  <a:path w="7" h="19">
                    <a:moveTo>
                      <a:pt x="0" y="14"/>
                    </a:moveTo>
                    <a:lnTo>
                      <a:pt x="4" y="0"/>
                    </a:lnTo>
                    <a:lnTo>
                      <a:pt x="7" y="5"/>
                    </a:lnTo>
                    <a:lnTo>
                      <a:pt x="4" y="19"/>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8" name="Line 2619"/>
              <p:cNvSpPr>
                <a:spLocks noChangeShapeType="1"/>
              </p:cNvSpPr>
              <p:nvPr/>
            </p:nvSpPr>
            <p:spPr bwMode="auto">
              <a:xfrm>
                <a:off x="3346" y="141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9" name="Freeform 2620"/>
              <p:cNvSpPr>
                <a:spLocks/>
              </p:cNvSpPr>
              <p:nvPr/>
            </p:nvSpPr>
            <p:spPr bwMode="auto">
              <a:xfrm>
                <a:off x="3350" y="1390"/>
                <a:ext cx="5" cy="12"/>
              </a:xfrm>
              <a:custGeom>
                <a:avLst/>
                <a:gdLst>
                  <a:gd name="T0" fmla="*/ 0 w 5"/>
                  <a:gd name="T1" fmla="*/ 7 h 12"/>
                  <a:gd name="T2" fmla="*/ 2 w 5"/>
                  <a:gd name="T3" fmla="*/ 0 h 12"/>
                  <a:gd name="T4" fmla="*/ 5 w 5"/>
                  <a:gd name="T5" fmla="*/ 5 h 12"/>
                  <a:gd name="T6" fmla="*/ 3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5"/>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0" name="Line 2621"/>
              <p:cNvSpPr>
                <a:spLocks noChangeShapeType="1"/>
              </p:cNvSpPr>
              <p:nvPr/>
            </p:nvSpPr>
            <p:spPr bwMode="auto">
              <a:xfrm>
                <a:off x="3350" y="139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1" name="Freeform 2622"/>
              <p:cNvSpPr>
                <a:spLocks/>
              </p:cNvSpPr>
              <p:nvPr/>
            </p:nvSpPr>
            <p:spPr bwMode="auto">
              <a:xfrm>
                <a:off x="3352" y="1383"/>
                <a:ext cx="5" cy="12"/>
              </a:xfrm>
              <a:custGeom>
                <a:avLst/>
                <a:gdLst>
                  <a:gd name="T0" fmla="*/ 0 w 5"/>
                  <a:gd name="T1" fmla="*/ 7 h 12"/>
                  <a:gd name="T2" fmla="*/ 2 w 5"/>
                  <a:gd name="T3" fmla="*/ 0 h 12"/>
                  <a:gd name="T4" fmla="*/ 5 w 5"/>
                  <a:gd name="T5" fmla="*/ 6 h 12"/>
                  <a:gd name="T6" fmla="*/ 3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6"/>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2" name="Line 2623"/>
              <p:cNvSpPr>
                <a:spLocks noChangeShapeType="1"/>
              </p:cNvSpPr>
              <p:nvPr/>
            </p:nvSpPr>
            <p:spPr bwMode="auto">
              <a:xfrm>
                <a:off x="3352" y="1390"/>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3" name="Freeform 2624"/>
              <p:cNvSpPr>
                <a:spLocks/>
              </p:cNvSpPr>
              <p:nvPr/>
            </p:nvSpPr>
            <p:spPr bwMode="auto">
              <a:xfrm>
                <a:off x="3354" y="1377"/>
                <a:ext cx="5" cy="12"/>
              </a:xfrm>
              <a:custGeom>
                <a:avLst/>
                <a:gdLst>
                  <a:gd name="T0" fmla="*/ 0 w 5"/>
                  <a:gd name="T1" fmla="*/ 6 h 12"/>
                  <a:gd name="T2" fmla="*/ 2 w 5"/>
                  <a:gd name="T3" fmla="*/ 0 h 12"/>
                  <a:gd name="T4" fmla="*/ 5 w 5"/>
                  <a:gd name="T5" fmla="*/ 5 h 12"/>
                  <a:gd name="T6" fmla="*/ 3 w 5"/>
                  <a:gd name="T7" fmla="*/ 12 h 12"/>
                  <a:gd name="T8" fmla="*/ 0 w 5"/>
                  <a:gd name="T9" fmla="*/ 6 h 12"/>
                </a:gdLst>
                <a:ahLst/>
                <a:cxnLst>
                  <a:cxn ang="0">
                    <a:pos x="T0" y="T1"/>
                  </a:cxn>
                  <a:cxn ang="0">
                    <a:pos x="T2" y="T3"/>
                  </a:cxn>
                  <a:cxn ang="0">
                    <a:pos x="T4" y="T5"/>
                  </a:cxn>
                  <a:cxn ang="0">
                    <a:pos x="T6" y="T7"/>
                  </a:cxn>
                  <a:cxn ang="0">
                    <a:pos x="T8" y="T9"/>
                  </a:cxn>
                </a:cxnLst>
                <a:rect l="0" t="0" r="r" b="b"/>
                <a:pathLst>
                  <a:path w="5" h="12">
                    <a:moveTo>
                      <a:pt x="0" y="6"/>
                    </a:moveTo>
                    <a:lnTo>
                      <a:pt x="2" y="0"/>
                    </a:lnTo>
                    <a:lnTo>
                      <a:pt x="5" y="5"/>
                    </a:lnTo>
                    <a:lnTo>
                      <a:pt x="3" y="12"/>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4" name="Line 2625"/>
              <p:cNvSpPr>
                <a:spLocks noChangeShapeType="1"/>
              </p:cNvSpPr>
              <p:nvPr/>
            </p:nvSpPr>
            <p:spPr bwMode="auto">
              <a:xfrm>
                <a:off x="3354" y="1383"/>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5" name="Freeform 2626"/>
              <p:cNvSpPr>
                <a:spLocks/>
              </p:cNvSpPr>
              <p:nvPr/>
            </p:nvSpPr>
            <p:spPr bwMode="auto">
              <a:xfrm>
                <a:off x="3356" y="1370"/>
                <a:ext cx="6" cy="12"/>
              </a:xfrm>
              <a:custGeom>
                <a:avLst/>
                <a:gdLst>
                  <a:gd name="T0" fmla="*/ 0 w 6"/>
                  <a:gd name="T1" fmla="*/ 7 h 12"/>
                  <a:gd name="T2" fmla="*/ 2 w 6"/>
                  <a:gd name="T3" fmla="*/ 0 h 12"/>
                  <a:gd name="T4" fmla="*/ 6 w 6"/>
                  <a:gd name="T5" fmla="*/ 6 h 12"/>
                  <a:gd name="T6" fmla="*/ 3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6"/>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6" name="Line 2627"/>
              <p:cNvSpPr>
                <a:spLocks noChangeShapeType="1"/>
              </p:cNvSpPr>
              <p:nvPr/>
            </p:nvSpPr>
            <p:spPr bwMode="auto">
              <a:xfrm>
                <a:off x="3356" y="137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7" name="Freeform 2628"/>
              <p:cNvSpPr>
                <a:spLocks/>
              </p:cNvSpPr>
              <p:nvPr/>
            </p:nvSpPr>
            <p:spPr bwMode="auto">
              <a:xfrm>
                <a:off x="3358" y="1365"/>
                <a:ext cx="6" cy="11"/>
              </a:xfrm>
              <a:custGeom>
                <a:avLst/>
                <a:gdLst>
                  <a:gd name="T0" fmla="*/ 0 w 6"/>
                  <a:gd name="T1" fmla="*/ 5 h 11"/>
                  <a:gd name="T2" fmla="*/ 2 w 6"/>
                  <a:gd name="T3" fmla="*/ 0 h 11"/>
                  <a:gd name="T4" fmla="*/ 6 w 6"/>
                  <a:gd name="T5" fmla="*/ 5 h 11"/>
                  <a:gd name="T6" fmla="*/ 4 w 6"/>
                  <a:gd name="T7" fmla="*/ 11 h 11"/>
                  <a:gd name="T8" fmla="*/ 0 w 6"/>
                  <a:gd name="T9" fmla="*/ 5 h 11"/>
                </a:gdLst>
                <a:ahLst/>
                <a:cxnLst>
                  <a:cxn ang="0">
                    <a:pos x="T0" y="T1"/>
                  </a:cxn>
                  <a:cxn ang="0">
                    <a:pos x="T2" y="T3"/>
                  </a:cxn>
                  <a:cxn ang="0">
                    <a:pos x="T4" y="T5"/>
                  </a:cxn>
                  <a:cxn ang="0">
                    <a:pos x="T6" y="T7"/>
                  </a:cxn>
                  <a:cxn ang="0">
                    <a:pos x="T8" y="T9"/>
                  </a:cxn>
                </a:cxnLst>
                <a:rect l="0" t="0" r="r" b="b"/>
                <a:pathLst>
                  <a:path w="6" h="11">
                    <a:moveTo>
                      <a:pt x="0" y="5"/>
                    </a:moveTo>
                    <a:lnTo>
                      <a:pt x="2" y="0"/>
                    </a:lnTo>
                    <a:lnTo>
                      <a:pt x="6" y="5"/>
                    </a:lnTo>
                    <a:lnTo>
                      <a:pt x="4"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8" name="Line 2629"/>
              <p:cNvSpPr>
                <a:spLocks noChangeShapeType="1"/>
              </p:cNvSpPr>
              <p:nvPr/>
            </p:nvSpPr>
            <p:spPr bwMode="auto">
              <a:xfrm>
                <a:off x="3358" y="1370"/>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9" name="Freeform 2630"/>
              <p:cNvSpPr>
                <a:spLocks/>
              </p:cNvSpPr>
              <p:nvPr/>
            </p:nvSpPr>
            <p:spPr bwMode="auto">
              <a:xfrm>
                <a:off x="3360" y="1359"/>
                <a:ext cx="6" cy="11"/>
              </a:xfrm>
              <a:custGeom>
                <a:avLst/>
                <a:gdLst>
                  <a:gd name="T0" fmla="*/ 0 w 6"/>
                  <a:gd name="T1" fmla="*/ 6 h 11"/>
                  <a:gd name="T2" fmla="*/ 3 w 6"/>
                  <a:gd name="T3" fmla="*/ 0 h 11"/>
                  <a:gd name="T4" fmla="*/ 6 w 6"/>
                  <a:gd name="T5" fmla="*/ 5 h 11"/>
                  <a:gd name="T6" fmla="*/ 4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0" name="Line 2631"/>
              <p:cNvSpPr>
                <a:spLocks noChangeShapeType="1"/>
              </p:cNvSpPr>
              <p:nvPr/>
            </p:nvSpPr>
            <p:spPr bwMode="auto">
              <a:xfrm>
                <a:off x="3360" y="1365"/>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1" name="Freeform 2632"/>
              <p:cNvSpPr>
                <a:spLocks/>
              </p:cNvSpPr>
              <p:nvPr/>
            </p:nvSpPr>
            <p:spPr bwMode="auto">
              <a:xfrm>
                <a:off x="3363" y="1354"/>
                <a:ext cx="6" cy="10"/>
              </a:xfrm>
              <a:custGeom>
                <a:avLst/>
                <a:gdLst>
                  <a:gd name="T0" fmla="*/ 0 w 6"/>
                  <a:gd name="T1" fmla="*/ 5 h 10"/>
                  <a:gd name="T2" fmla="*/ 2 w 6"/>
                  <a:gd name="T3" fmla="*/ 0 h 10"/>
                  <a:gd name="T4" fmla="*/ 6 w 6"/>
                  <a:gd name="T5" fmla="*/ 5 h 10"/>
                  <a:gd name="T6" fmla="*/ 3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2" y="0"/>
                    </a:lnTo>
                    <a:lnTo>
                      <a:pt x="6" y="5"/>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2" name="Line 2633"/>
              <p:cNvSpPr>
                <a:spLocks noChangeShapeType="1"/>
              </p:cNvSpPr>
              <p:nvPr/>
            </p:nvSpPr>
            <p:spPr bwMode="auto">
              <a:xfrm>
                <a:off x="3363" y="1359"/>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3" name="Freeform 2634"/>
              <p:cNvSpPr>
                <a:spLocks/>
              </p:cNvSpPr>
              <p:nvPr/>
            </p:nvSpPr>
            <p:spPr bwMode="auto">
              <a:xfrm>
                <a:off x="3365" y="1349"/>
                <a:ext cx="6" cy="10"/>
              </a:xfrm>
              <a:custGeom>
                <a:avLst/>
                <a:gdLst>
                  <a:gd name="T0" fmla="*/ 0 w 6"/>
                  <a:gd name="T1" fmla="*/ 5 h 10"/>
                  <a:gd name="T2" fmla="*/ 2 w 6"/>
                  <a:gd name="T3" fmla="*/ 0 h 10"/>
                  <a:gd name="T4" fmla="*/ 6 w 6"/>
                  <a:gd name="T5" fmla="*/ 6 h 10"/>
                  <a:gd name="T6" fmla="*/ 4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2" y="0"/>
                    </a:lnTo>
                    <a:lnTo>
                      <a:pt x="6" y="6"/>
                    </a:lnTo>
                    <a:lnTo>
                      <a:pt x="4"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4" name="Line 2635"/>
              <p:cNvSpPr>
                <a:spLocks noChangeShapeType="1"/>
              </p:cNvSpPr>
              <p:nvPr/>
            </p:nvSpPr>
            <p:spPr bwMode="auto">
              <a:xfrm>
                <a:off x="3365" y="1354"/>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5" name="Freeform 2636"/>
              <p:cNvSpPr>
                <a:spLocks/>
              </p:cNvSpPr>
              <p:nvPr/>
            </p:nvSpPr>
            <p:spPr bwMode="auto">
              <a:xfrm>
                <a:off x="3367" y="1344"/>
                <a:ext cx="6" cy="11"/>
              </a:xfrm>
              <a:custGeom>
                <a:avLst/>
                <a:gdLst>
                  <a:gd name="T0" fmla="*/ 0 w 6"/>
                  <a:gd name="T1" fmla="*/ 5 h 11"/>
                  <a:gd name="T2" fmla="*/ 3 w 6"/>
                  <a:gd name="T3" fmla="*/ 0 h 11"/>
                  <a:gd name="T4" fmla="*/ 6 w 6"/>
                  <a:gd name="T5" fmla="*/ 6 h 11"/>
                  <a:gd name="T6" fmla="*/ 4 w 6"/>
                  <a:gd name="T7" fmla="*/ 11 h 11"/>
                  <a:gd name="T8" fmla="*/ 0 w 6"/>
                  <a:gd name="T9" fmla="*/ 5 h 11"/>
                </a:gdLst>
                <a:ahLst/>
                <a:cxnLst>
                  <a:cxn ang="0">
                    <a:pos x="T0" y="T1"/>
                  </a:cxn>
                  <a:cxn ang="0">
                    <a:pos x="T2" y="T3"/>
                  </a:cxn>
                  <a:cxn ang="0">
                    <a:pos x="T4" y="T5"/>
                  </a:cxn>
                  <a:cxn ang="0">
                    <a:pos x="T6" y="T7"/>
                  </a:cxn>
                  <a:cxn ang="0">
                    <a:pos x="T8" y="T9"/>
                  </a:cxn>
                </a:cxnLst>
                <a:rect l="0" t="0" r="r" b="b"/>
                <a:pathLst>
                  <a:path w="6" h="11">
                    <a:moveTo>
                      <a:pt x="0" y="5"/>
                    </a:moveTo>
                    <a:lnTo>
                      <a:pt x="3" y="0"/>
                    </a:lnTo>
                    <a:lnTo>
                      <a:pt x="6" y="6"/>
                    </a:lnTo>
                    <a:lnTo>
                      <a:pt x="4"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6" name="Line 2637"/>
              <p:cNvSpPr>
                <a:spLocks noChangeShapeType="1"/>
              </p:cNvSpPr>
              <p:nvPr/>
            </p:nvSpPr>
            <p:spPr bwMode="auto">
              <a:xfrm>
                <a:off x="3367" y="1349"/>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7" name="Freeform 2638"/>
              <p:cNvSpPr>
                <a:spLocks/>
              </p:cNvSpPr>
              <p:nvPr/>
            </p:nvSpPr>
            <p:spPr bwMode="auto">
              <a:xfrm>
                <a:off x="3370" y="1340"/>
                <a:ext cx="6" cy="10"/>
              </a:xfrm>
              <a:custGeom>
                <a:avLst/>
                <a:gdLst>
                  <a:gd name="T0" fmla="*/ 0 w 6"/>
                  <a:gd name="T1" fmla="*/ 4 h 10"/>
                  <a:gd name="T2" fmla="*/ 3 w 6"/>
                  <a:gd name="T3" fmla="*/ 0 h 10"/>
                  <a:gd name="T4" fmla="*/ 6 w 6"/>
                  <a:gd name="T5" fmla="*/ 6 h 10"/>
                  <a:gd name="T6" fmla="*/ 3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6"/>
                    </a:lnTo>
                    <a:lnTo>
                      <a:pt x="3"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8" name="Line 2639"/>
              <p:cNvSpPr>
                <a:spLocks noChangeShapeType="1"/>
              </p:cNvSpPr>
              <p:nvPr/>
            </p:nvSpPr>
            <p:spPr bwMode="auto">
              <a:xfrm>
                <a:off x="3370" y="1344"/>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9" name="Freeform 2640"/>
              <p:cNvSpPr>
                <a:spLocks/>
              </p:cNvSpPr>
              <p:nvPr/>
            </p:nvSpPr>
            <p:spPr bwMode="auto">
              <a:xfrm>
                <a:off x="3373" y="1331"/>
                <a:ext cx="9" cy="15"/>
              </a:xfrm>
              <a:custGeom>
                <a:avLst/>
                <a:gdLst>
                  <a:gd name="T0" fmla="*/ 0 w 9"/>
                  <a:gd name="T1" fmla="*/ 9 h 15"/>
                  <a:gd name="T2" fmla="*/ 6 w 9"/>
                  <a:gd name="T3" fmla="*/ 0 h 15"/>
                  <a:gd name="T4" fmla="*/ 9 w 9"/>
                  <a:gd name="T5" fmla="*/ 5 h 15"/>
                  <a:gd name="T6" fmla="*/ 3 w 9"/>
                  <a:gd name="T7" fmla="*/ 15 h 15"/>
                  <a:gd name="T8" fmla="*/ 0 w 9"/>
                  <a:gd name="T9" fmla="*/ 9 h 15"/>
                </a:gdLst>
                <a:ahLst/>
                <a:cxnLst>
                  <a:cxn ang="0">
                    <a:pos x="T0" y="T1"/>
                  </a:cxn>
                  <a:cxn ang="0">
                    <a:pos x="T2" y="T3"/>
                  </a:cxn>
                  <a:cxn ang="0">
                    <a:pos x="T4" y="T5"/>
                  </a:cxn>
                  <a:cxn ang="0">
                    <a:pos x="T6" y="T7"/>
                  </a:cxn>
                  <a:cxn ang="0">
                    <a:pos x="T8" y="T9"/>
                  </a:cxn>
                </a:cxnLst>
                <a:rect l="0" t="0" r="r" b="b"/>
                <a:pathLst>
                  <a:path w="9" h="15">
                    <a:moveTo>
                      <a:pt x="0" y="9"/>
                    </a:moveTo>
                    <a:lnTo>
                      <a:pt x="6" y="0"/>
                    </a:lnTo>
                    <a:lnTo>
                      <a:pt x="9" y="5"/>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0" name="Line 2641"/>
              <p:cNvSpPr>
                <a:spLocks noChangeShapeType="1"/>
              </p:cNvSpPr>
              <p:nvPr/>
            </p:nvSpPr>
            <p:spPr bwMode="auto">
              <a:xfrm>
                <a:off x="3373" y="1340"/>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1" name="Freeform 2642"/>
              <p:cNvSpPr>
                <a:spLocks/>
              </p:cNvSpPr>
              <p:nvPr/>
            </p:nvSpPr>
            <p:spPr bwMode="auto">
              <a:xfrm>
                <a:off x="3379" y="1321"/>
                <a:ext cx="10" cy="15"/>
              </a:xfrm>
              <a:custGeom>
                <a:avLst/>
                <a:gdLst>
                  <a:gd name="T0" fmla="*/ 0 w 10"/>
                  <a:gd name="T1" fmla="*/ 10 h 15"/>
                  <a:gd name="T2" fmla="*/ 7 w 10"/>
                  <a:gd name="T3" fmla="*/ 0 h 15"/>
                  <a:gd name="T4" fmla="*/ 10 w 10"/>
                  <a:gd name="T5" fmla="*/ 6 h 15"/>
                  <a:gd name="T6" fmla="*/ 3 w 10"/>
                  <a:gd name="T7" fmla="*/ 15 h 15"/>
                  <a:gd name="T8" fmla="*/ 0 w 10"/>
                  <a:gd name="T9" fmla="*/ 10 h 15"/>
                </a:gdLst>
                <a:ahLst/>
                <a:cxnLst>
                  <a:cxn ang="0">
                    <a:pos x="T0" y="T1"/>
                  </a:cxn>
                  <a:cxn ang="0">
                    <a:pos x="T2" y="T3"/>
                  </a:cxn>
                  <a:cxn ang="0">
                    <a:pos x="T4" y="T5"/>
                  </a:cxn>
                  <a:cxn ang="0">
                    <a:pos x="T6" y="T7"/>
                  </a:cxn>
                  <a:cxn ang="0">
                    <a:pos x="T8" y="T9"/>
                  </a:cxn>
                </a:cxnLst>
                <a:rect l="0" t="0" r="r" b="b"/>
                <a:pathLst>
                  <a:path w="10" h="15">
                    <a:moveTo>
                      <a:pt x="0" y="10"/>
                    </a:moveTo>
                    <a:lnTo>
                      <a:pt x="7" y="0"/>
                    </a:lnTo>
                    <a:lnTo>
                      <a:pt x="10" y="6"/>
                    </a:lnTo>
                    <a:lnTo>
                      <a:pt x="3" y="15"/>
                    </a:lnTo>
                    <a:lnTo>
                      <a:pt x="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2" name="Line 2643"/>
              <p:cNvSpPr>
                <a:spLocks noChangeShapeType="1"/>
              </p:cNvSpPr>
              <p:nvPr/>
            </p:nvSpPr>
            <p:spPr bwMode="auto">
              <a:xfrm>
                <a:off x="3379" y="1331"/>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3" name="Freeform 2644"/>
              <p:cNvSpPr>
                <a:spLocks/>
              </p:cNvSpPr>
              <p:nvPr/>
            </p:nvSpPr>
            <p:spPr bwMode="auto">
              <a:xfrm>
                <a:off x="3386" y="1312"/>
                <a:ext cx="11" cy="15"/>
              </a:xfrm>
              <a:custGeom>
                <a:avLst/>
                <a:gdLst>
                  <a:gd name="T0" fmla="*/ 0 w 11"/>
                  <a:gd name="T1" fmla="*/ 9 h 15"/>
                  <a:gd name="T2" fmla="*/ 8 w 11"/>
                  <a:gd name="T3" fmla="*/ 0 h 15"/>
                  <a:gd name="T4" fmla="*/ 11 w 11"/>
                  <a:gd name="T5" fmla="*/ 6 h 15"/>
                  <a:gd name="T6" fmla="*/ 3 w 11"/>
                  <a:gd name="T7" fmla="*/ 15 h 15"/>
                  <a:gd name="T8" fmla="*/ 0 w 11"/>
                  <a:gd name="T9" fmla="*/ 9 h 15"/>
                </a:gdLst>
                <a:ahLst/>
                <a:cxnLst>
                  <a:cxn ang="0">
                    <a:pos x="T0" y="T1"/>
                  </a:cxn>
                  <a:cxn ang="0">
                    <a:pos x="T2" y="T3"/>
                  </a:cxn>
                  <a:cxn ang="0">
                    <a:pos x="T4" y="T5"/>
                  </a:cxn>
                  <a:cxn ang="0">
                    <a:pos x="T6" y="T7"/>
                  </a:cxn>
                  <a:cxn ang="0">
                    <a:pos x="T8" y="T9"/>
                  </a:cxn>
                </a:cxnLst>
                <a:rect l="0" t="0" r="r" b="b"/>
                <a:pathLst>
                  <a:path w="11" h="15">
                    <a:moveTo>
                      <a:pt x="0" y="9"/>
                    </a:moveTo>
                    <a:lnTo>
                      <a:pt x="8" y="0"/>
                    </a:lnTo>
                    <a:lnTo>
                      <a:pt x="11"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4" name="Line 2645"/>
              <p:cNvSpPr>
                <a:spLocks noChangeShapeType="1"/>
              </p:cNvSpPr>
              <p:nvPr/>
            </p:nvSpPr>
            <p:spPr bwMode="auto">
              <a:xfrm>
                <a:off x="3386" y="132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5" name="Freeform 2646"/>
              <p:cNvSpPr>
                <a:spLocks/>
              </p:cNvSpPr>
              <p:nvPr/>
            </p:nvSpPr>
            <p:spPr bwMode="auto">
              <a:xfrm>
                <a:off x="3394" y="1303"/>
                <a:ext cx="11" cy="15"/>
              </a:xfrm>
              <a:custGeom>
                <a:avLst/>
                <a:gdLst>
                  <a:gd name="T0" fmla="*/ 0 w 11"/>
                  <a:gd name="T1" fmla="*/ 9 h 15"/>
                  <a:gd name="T2" fmla="*/ 8 w 11"/>
                  <a:gd name="T3" fmla="*/ 0 h 15"/>
                  <a:gd name="T4" fmla="*/ 11 w 11"/>
                  <a:gd name="T5" fmla="*/ 6 h 15"/>
                  <a:gd name="T6" fmla="*/ 3 w 11"/>
                  <a:gd name="T7" fmla="*/ 15 h 15"/>
                  <a:gd name="T8" fmla="*/ 0 w 11"/>
                  <a:gd name="T9" fmla="*/ 9 h 15"/>
                </a:gdLst>
                <a:ahLst/>
                <a:cxnLst>
                  <a:cxn ang="0">
                    <a:pos x="T0" y="T1"/>
                  </a:cxn>
                  <a:cxn ang="0">
                    <a:pos x="T2" y="T3"/>
                  </a:cxn>
                  <a:cxn ang="0">
                    <a:pos x="T4" y="T5"/>
                  </a:cxn>
                  <a:cxn ang="0">
                    <a:pos x="T6" y="T7"/>
                  </a:cxn>
                  <a:cxn ang="0">
                    <a:pos x="T8" y="T9"/>
                  </a:cxn>
                </a:cxnLst>
                <a:rect l="0" t="0" r="r" b="b"/>
                <a:pathLst>
                  <a:path w="11" h="15">
                    <a:moveTo>
                      <a:pt x="0" y="9"/>
                    </a:moveTo>
                    <a:lnTo>
                      <a:pt x="8" y="0"/>
                    </a:lnTo>
                    <a:lnTo>
                      <a:pt x="11"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6" name="Line 2647"/>
              <p:cNvSpPr>
                <a:spLocks noChangeShapeType="1"/>
              </p:cNvSpPr>
              <p:nvPr/>
            </p:nvSpPr>
            <p:spPr bwMode="auto">
              <a:xfrm>
                <a:off x="3394" y="1312"/>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7" name="Freeform 2648"/>
              <p:cNvSpPr>
                <a:spLocks/>
              </p:cNvSpPr>
              <p:nvPr/>
            </p:nvSpPr>
            <p:spPr bwMode="auto">
              <a:xfrm>
                <a:off x="3402" y="1294"/>
                <a:ext cx="11" cy="15"/>
              </a:xfrm>
              <a:custGeom>
                <a:avLst/>
                <a:gdLst>
                  <a:gd name="T0" fmla="*/ 0 w 11"/>
                  <a:gd name="T1" fmla="*/ 9 h 15"/>
                  <a:gd name="T2" fmla="*/ 8 w 11"/>
                  <a:gd name="T3" fmla="*/ 0 h 15"/>
                  <a:gd name="T4" fmla="*/ 11 w 11"/>
                  <a:gd name="T5" fmla="*/ 6 h 15"/>
                  <a:gd name="T6" fmla="*/ 3 w 11"/>
                  <a:gd name="T7" fmla="*/ 15 h 15"/>
                  <a:gd name="T8" fmla="*/ 0 w 11"/>
                  <a:gd name="T9" fmla="*/ 9 h 15"/>
                </a:gdLst>
                <a:ahLst/>
                <a:cxnLst>
                  <a:cxn ang="0">
                    <a:pos x="T0" y="T1"/>
                  </a:cxn>
                  <a:cxn ang="0">
                    <a:pos x="T2" y="T3"/>
                  </a:cxn>
                  <a:cxn ang="0">
                    <a:pos x="T4" y="T5"/>
                  </a:cxn>
                  <a:cxn ang="0">
                    <a:pos x="T6" y="T7"/>
                  </a:cxn>
                  <a:cxn ang="0">
                    <a:pos x="T8" y="T9"/>
                  </a:cxn>
                </a:cxnLst>
                <a:rect l="0" t="0" r="r" b="b"/>
                <a:pathLst>
                  <a:path w="11" h="15">
                    <a:moveTo>
                      <a:pt x="0" y="9"/>
                    </a:moveTo>
                    <a:lnTo>
                      <a:pt x="8" y="0"/>
                    </a:lnTo>
                    <a:lnTo>
                      <a:pt x="11"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8" name="Line 2649"/>
              <p:cNvSpPr>
                <a:spLocks noChangeShapeType="1"/>
              </p:cNvSpPr>
              <p:nvPr/>
            </p:nvSpPr>
            <p:spPr bwMode="auto">
              <a:xfrm>
                <a:off x="3402" y="1303"/>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9" name="Freeform 2650"/>
              <p:cNvSpPr>
                <a:spLocks/>
              </p:cNvSpPr>
              <p:nvPr/>
            </p:nvSpPr>
            <p:spPr bwMode="auto">
              <a:xfrm>
                <a:off x="3410" y="1285"/>
                <a:ext cx="13" cy="15"/>
              </a:xfrm>
              <a:custGeom>
                <a:avLst/>
                <a:gdLst>
                  <a:gd name="T0" fmla="*/ 0 w 13"/>
                  <a:gd name="T1" fmla="*/ 9 h 15"/>
                  <a:gd name="T2" fmla="*/ 9 w 13"/>
                  <a:gd name="T3" fmla="*/ 0 h 15"/>
                  <a:gd name="T4" fmla="*/ 13 w 13"/>
                  <a:gd name="T5" fmla="*/ 6 h 15"/>
                  <a:gd name="T6" fmla="*/ 3 w 13"/>
                  <a:gd name="T7" fmla="*/ 15 h 15"/>
                  <a:gd name="T8" fmla="*/ 0 w 13"/>
                  <a:gd name="T9" fmla="*/ 9 h 15"/>
                </a:gdLst>
                <a:ahLst/>
                <a:cxnLst>
                  <a:cxn ang="0">
                    <a:pos x="T0" y="T1"/>
                  </a:cxn>
                  <a:cxn ang="0">
                    <a:pos x="T2" y="T3"/>
                  </a:cxn>
                  <a:cxn ang="0">
                    <a:pos x="T4" y="T5"/>
                  </a:cxn>
                  <a:cxn ang="0">
                    <a:pos x="T6" y="T7"/>
                  </a:cxn>
                  <a:cxn ang="0">
                    <a:pos x="T8" y="T9"/>
                  </a:cxn>
                </a:cxnLst>
                <a:rect l="0" t="0" r="r" b="b"/>
                <a:pathLst>
                  <a:path w="13" h="15">
                    <a:moveTo>
                      <a:pt x="0" y="9"/>
                    </a:moveTo>
                    <a:lnTo>
                      <a:pt x="9" y="0"/>
                    </a:lnTo>
                    <a:lnTo>
                      <a:pt x="13"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0" name="Line 2651"/>
              <p:cNvSpPr>
                <a:spLocks noChangeShapeType="1"/>
              </p:cNvSpPr>
              <p:nvPr/>
            </p:nvSpPr>
            <p:spPr bwMode="auto">
              <a:xfrm>
                <a:off x="3410" y="1294"/>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1" name="Freeform 2652"/>
              <p:cNvSpPr>
                <a:spLocks/>
              </p:cNvSpPr>
              <p:nvPr/>
            </p:nvSpPr>
            <p:spPr bwMode="auto">
              <a:xfrm>
                <a:off x="3419" y="1277"/>
                <a:ext cx="13" cy="14"/>
              </a:xfrm>
              <a:custGeom>
                <a:avLst/>
                <a:gdLst>
                  <a:gd name="T0" fmla="*/ 0 w 13"/>
                  <a:gd name="T1" fmla="*/ 8 h 14"/>
                  <a:gd name="T2" fmla="*/ 9 w 13"/>
                  <a:gd name="T3" fmla="*/ 0 h 14"/>
                  <a:gd name="T4" fmla="*/ 13 w 13"/>
                  <a:gd name="T5" fmla="*/ 6 h 14"/>
                  <a:gd name="T6" fmla="*/ 4 w 13"/>
                  <a:gd name="T7" fmla="*/ 14 h 14"/>
                  <a:gd name="T8" fmla="*/ 0 w 13"/>
                  <a:gd name="T9" fmla="*/ 8 h 14"/>
                </a:gdLst>
                <a:ahLst/>
                <a:cxnLst>
                  <a:cxn ang="0">
                    <a:pos x="T0" y="T1"/>
                  </a:cxn>
                  <a:cxn ang="0">
                    <a:pos x="T2" y="T3"/>
                  </a:cxn>
                  <a:cxn ang="0">
                    <a:pos x="T4" y="T5"/>
                  </a:cxn>
                  <a:cxn ang="0">
                    <a:pos x="T6" y="T7"/>
                  </a:cxn>
                  <a:cxn ang="0">
                    <a:pos x="T8" y="T9"/>
                  </a:cxn>
                </a:cxnLst>
                <a:rect l="0" t="0" r="r" b="b"/>
                <a:pathLst>
                  <a:path w="13" h="14">
                    <a:moveTo>
                      <a:pt x="0" y="8"/>
                    </a:moveTo>
                    <a:lnTo>
                      <a:pt x="9" y="0"/>
                    </a:lnTo>
                    <a:lnTo>
                      <a:pt x="13" y="6"/>
                    </a:lnTo>
                    <a:lnTo>
                      <a:pt x="4" y="14"/>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2" name="Line 2653"/>
              <p:cNvSpPr>
                <a:spLocks noChangeShapeType="1"/>
              </p:cNvSpPr>
              <p:nvPr/>
            </p:nvSpPr>
            <p:spPr bwMode="auto">
              <a:xfrm>
                <a:off x="3419" y="1285"/>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3" name="Freeform 2654"/>
              <p:cNvSpPr>
                <a:spLocks/>
              </p:cNvSpPr>
              <p:nvPr/>
            </p:nvSpPr>
            <p:spPr bwMode="auto">
              <a:xfrm>
                <a:off x="3428" y="1269"/>
                <a:ext cx="13" cy="14"/>
              </a:xfrm>
              <a:custGeom>
                <a:avLst/>
                <a:gdLst>
                  <a:gd name="T0" fmla="*/ 0 w 13"/>
                  <a:gd name="T1" fmla="*/ 8 h 14"/>
                  <a:gd name="T2" fmla="*/ 10 w 13"/>
                  <a:gd name="T3" fmla="*/ 0 h 14"/>
                  <a:gd name="T4" fmla="*/ 13 w 13"/>
                  <a:gd name="T5" fmla="*/ 6 h 14"/>
                  <a:gd name="T6" fmla="*/ 4 w 13"/>
                  <a:gd name="T7" fmla="*/ 14 h 14"/>
                  <a:gd name="T8" fmla="*/ 0 w 13"/>
                  <a:gd name="T9" fmla="*/ 8 h 14"/>
                </a:gdLst>
                <a:ahLst/>
                <a:cxnLst>
                  <a:cxn ang="0">
                    <a:pos x="T0" y="T1"/>
                  </a:cxn>
                  <a:cxn ang="0">
                    <a:pos x="T2" y="T3"/>
                  </a:cxn>
                  <a:cxn ang="0">
                    <a:pos x="T4" y="T5"/>
                  </a:cxn>
                  <a:cxn ang="0">
                    <a:pos x="T6" y="T7"/>
                  </a:cxn>
                  <a:cxn ang="0">
                    <a:pos x="T8" y="T9"/>
                  </a:cxn>
                </a:cxnLst>
                <a:rect l="0" t="0" r="r" b="b"/>
                <a:pathLst>
                  <a:path w="13" h="14">
                    <a:moveTo>
                      <a:pt x="0" y="8"/>
                    </a:moveTo>
                    <a:lnTo>
                      <a:pt x="10" y="0"/>
                    </a:lnTo>
                    <a:lnTo>
                      <a:pt x="13" y="6"/>
                    </a:lnTo>
                    <a:lnTo>
                      <a:pt x="4" y="14"/>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4" name="Line 2655"/>
              <p:cNvSpPr>
                <a:spLocks noChangeShapeType="1"/>
              </p:cNvSpPr>
              <p:nvPr/>
            </p:nvSpPr>
            <p:spPr bwMode="auto">
              <a:xfrm>
                <a:off x="3428" y="1277"/>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5" name="Freeform 2656"/>
              <p:cNvSpPr>
                <a:spLocks/>
              </p:cNvSpPr>
              <p:nvPr/>
            </p:nvSpPr>
            <p:spPr bwMode="auto">
              <a:xfrm>
                <a:off x="3438" y="1261"/>
                <a:ext cx="13" cy="14"/>
              </a:xfrm>
              <a:custGeom>
                <a:avLst/>
                <a:gdLst>
                  <a:gd name="T0" fmla="*/ 0 w 13"/>
                  <a:gd name="T1" fmla="*/ 8 h 14"/>
                  <a:gd name="T2" fmla="*/ 10 w 13"/>
                  <a:gd name="T3" fmla="*/ 0 h 14"/>
                  <a:gd name="T4" fmla="*/ 13 w 13"/>
                  <a:gd name="T5" fmla="*/ 6 h 14"/>
                  <a:gd name="T6" fmla="*/ 3 w 13"/>
                  <a:gd name="T7" fmla="*/ 14 h 14"/>
                  <a:gd name="T8" fmla="*/ 0 w 13"/>
                  <a:gd name="T9" fmla="*/ 8 h 14"/>
                </a:gdLst>
                <a:ahLst/>
                <a:cxnLst>
                  <a:cxn ang="0">
                    <a:pos x="T0" y="T1"/>
                  </a:cxn>
                  <a:cxn ang="0">
                    <a:pos x="T2" y="T3"/>
                  </a:cxn>
                  <a:cxn ang="0">
                    <a:pos x="T4" y="T5"/>
                  </a:cxn>
                  <a:cxn ang="0">
                    <a:pos x="T6" y="T7"/>
                  </a:cxn>
                  <a:cxn ang="0">
                    <a:pos x="T8" y="T9"/>
                  </a:cxn>
                </a:cxnLst>
                <a:rect l="0" t="0" r="r" b="b"/>
                <a:pathLst>
                  <a:path w="13" h="14">
                    <a:moveTo>
                      <a:pt x="0" y="8"/>
                    </a:moveTo>
                    <a:lnTo>
                      <a:pt x="10" y="0"/>
                    </a:lnTo>
                    <a:lnTo>
                      <a:pt x="13" y="6"/>
                    </a:lnTo>
                    <a:lnTo>
                      <a:pt x="3" y="14"/>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6" name="Line 2657"/>
              <p:cNvSpPr>
                <a:spLocks noChangeShapeType="1"/>
              </p:cNvSpPr>
              <p:nvPr/>
            </p:nvSpPr>
            <p:spPr bwMode="auto">
              <a:xfrm>
                <a:off x="3438" y="1269"/>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7" name="Freeform 2658"/>
              <p:cNvSpPr>
                <a:spLocks/>
              </p:cNvSpPr>
              <p:nvPr/>
            </p:nvSpPr>
            <p:spPr bwMode="auto">
              <a:xfrm>
                <a:off x="3448" y="1254"/>
                <a:ext cx="13" cy="13"/>
              </a:xfrm>
              <a:custGeom>
                <a:avLst/>
                <a:gdLst>
                  <a:gd name="T0" fmla="*/ 0 w 13"/>
                  <a:gd name="T1" fmla="*/ 7 h 13"/>
                  <a:gd name="T2" fmla="*/ 10 w 13"/>
                  <a:gd name="T3" fmla="*/ 0 h 13"/>
                  <a:gd name="T4" fmla="*/ 13 w 13"/>
                  <a:gd name="T5" fmla="*/ 6 h 13"/>
                  <a:gd name="T6" fmla="*/ 3 w 13"/>
                  <a:gd name="T7" fmla="*/ 13 h 13"/>
                  <a:gd name="T8" fmla="*/ 0 w 13"/>
                  <a:gd name="T9" fmla="*/ 7 h 13"/>
                </a:gdLst>
                <a:ahLst/>
                <a:cxnLst>
                  <a:cxn ang="0">
                    <a:pos x="T0" y="T1"/>
                  </a:cxn>
                  <a:cxn ang="0">
                    <a:pos x="T2" y="T3"/>
                  </a:cxn>
                  <a:cxn ang="0">
                    <a:pos x="T4" y="T5"/>
                  </a:cxn>
                  <a:cxn ang="0">
                    <a:pos x="T6" y="T7"/>
                  </a:cxn>
                  <a:cxn ang="0">
                    <a:pos x="T8" y="T9"/>
                  </a:cxn>
                </a:cxnLst>
                <a:rect l="0" t="0" r="r" b="b"/>
                <a:pathLst>
                  <a:path w="13" h="13">
                    <a:moveTo>
                      <a:pt x="0" y="7"/>
                    </a:moveTo>
                    <a:lnTo>
                      <a:pt x="10" y="0"/>
                    </a:lnTo>
                    <a:lnTo>
                      <a:pt x="13"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8" name="Line 2659"/>
              <p:cNvSpPr>
                <a:spLocks noChangeShapeType="1"/>
              </p:cNvSpPr>
              <p:nvPr/>
            </p:nvSpPr>
            <p:spPr bwMode="auto">
              <a:xfrm>
                <a:off x="3448" y="126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9" name="Freeform 2660"/>
              <p:cNvSpPr>
                <a:spLocks/>
              </p:cNvSpPr>
              <p:nvPr/>
            </p:nvSpPr>
            <p:spPr bwMode="auto">
              <a:xfrm>
                <a:off x="3458" y="1247"/>
                <a:ext cx="13" cy="13"/>
              </a:xfrm>
              <a:custGeom>
                <a:avLst/>
                <a:gdLst>
                  <a:gd name="T0" fmla="*/ 0 w 13"/>
                  <a:gd name="T1" fmla="*/ 7 h 13"/>
                  <a:gd name="T2" fmla="*/ 9 w 13"/>
                  <a:gd name="T3" fmla="*/ 0 h 13"/>
                  <a:gd name="T4" fmla="*/ 13 w 13"/>
                  <a:gd name="T5" fmla="*/ 6 h 13"/>
                  <a:gd name="T6" fmla="*/ 3 w 13"/>
                  <a:gd name="T7" fmla="*/ 13 h 13"/>
                  <a:gd name="T8" fmla="*/ 0 w 13"/>
                  <a:gd name="T9" fmla="*/ 7 h 13"/>
                </a:gdLst>
                <a:ahLst/>
                <a:cxnLst>
                  <a:cxn ang="0">
                    <a:pos x="T0" y="T1"/>
                  </a:cxn>
                  <a:cxn ang="0">
                    <a:pos x="T2" y="T3"/>
                  </a:cxn>
                  <a:cxn ang="0">
                    <a:pos x="T4" y="T5"/>
                  </a:cxn>
                  <a:cxn ang="0">
                    <a:pos x="T6" y="T7"/>
                  </a:cxn>
                  <a:cxn ang="0">
                    <a:pos x="T8" y="T9"/>
                  </a:cxn>
                </a:cxnLst>
                <a:rect l="0" t="0" r="r" b="b"/>
                <a:pathLst>
                  <a:path w="13" h="13">
                    <a:moveTo>
                      <a:pt x="0" y="7"/>
                    </a:moveTo>
                    <a:lnTo>
                      <a:pt x="9" y="0"/>
                    </a:lnTo>
                    <a:lnTo>
                      <a:pt x="13"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0" name="Line 2661"/>
              <p:cNvSpPr>
                <a:spLocks noChangeShapeType="1"/>
              </p:cNvSpPr>
              <p:nvPr/>
            </p:nvSpPr>
            <p:spPr bwMode="auto">
              <a:xfrm>
                <a:off x="3458" y="1254"/>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1" name="Freeform 2662"/>
              <p:cNvSpPr>
                <a:spLocks/>
              </p:cNvSpPr>
              <p:nvPr/>
            </p:nvSpPr>
            <p:spPr bwMode="auto">
              <a:xfrm>
                <a:off x="3467" y="1241"/>
                <a:ext cx="13" cy="12"/>
              </a:xfrm>
              <a:custGeom>
                <a:avLst/>
                <a:gdLst>
                  <a:gd name="T0" fmla="*/ 0 w 13"/>
                  <a:gd name="T1" fmla="*/ 6 h 12"/>
                  <a:gd name="T2" fmla="*/ 10 w 13"/>
                  <a:gd name="T3" fmla="*/ 0 h 12"/>
                  <a:gd name="T4" fmla="*/ 13 w 13"/>
                  <a:gd name="T5" fmla="*/ 6 h 12"/>
                  <a:gd name="T6" fmla="*/ 4 w 13"/>
                  <a:gd name="T7" fmla="*/ 12 h 12"/>
                  <a:gd name="T8" fmla="*/ 0 w 13"/>
                  <a:gd name="T9" fmla="*/ 6 h 12"/>
                </a:gdLst>
                <a:ahLst/>
                <a:cxnLst>
                  <a:cxn ang="0">
                    <a:pos x="T0" y="T1"/>
                  </a:cxn>
                  <a:cxn ang="0">
                    <a:pos x="T2" y="T3"/>
                  </a:cxn>
                  <a:cxn ang="0">
                    <a:pos x="T4" y="T5"/>
                  </a:cxn>
                  <a:cxn ang="0">
                    <a:pos x="T6" y="T7"/>
                  </a:cxn>
                  <a:cxn ang="0">
                    <a:pos x="T8" y="T9"/>
                  </a:cxn>
                </a:cxnLst>
                <a:rect l="0" t="0" r="r" b="b"/>
                <a:pathLst>
                  <a:path w="13" h="12">
                    <a:moveTo>
                      <a:pt x="0" y="6"/>
                    </a:moveTo>
                    <a:lnTo>
                      <a:pt x="10" y="0"/>
                    </a:lnTo>
                    <a:lnTo>
                      <a:pt x="13" y="6"/>
                    </a:lnTo>
                    <a:lnTo>
                      <a:pt x="4" y="12"/>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2" name="Line 2663"/>
              <p:cNvSpPr>
                <a:spLocks noChangeShapeType="1"/>
              </p:cNvSpPr>
              <p:nvPr/>
            </p:nvSpPr>
            <p:spPr bwMode="auto">
              <a:xfrm>
                <a:off x="3467" y="1247"/>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3" name="Freeform 2664"/>
              <p:cNvSpPr>
                <a:spLocks/>
              </p:cNvSpPr>
              <p:nvPr/>
            </p:nvSpPr>
            <p:spPr bwMode="auto">
              <a:xfrm>
                <a:off x="3477" y="1236"/>
                <a:ext cx="13" cy="11"/>
              </a:xfrm>
              <a:custGeom>
                <a:avLst/>
                <a:gdLst>
                  <a:gd name="T0" fmla="*/ 0 w 13"/>
                  <a:gd name="T1" fmla="*/ 5 h 11"/>
                  <a:gd name="T2" fmla="*/ 10 w 13"/>
                  <a:gd name="T3" fmla="*/ 0 h 11"/>
                  <a:gd name="T4" fmla="*/ 13 w 13"/>
                  <a:gd name="T5" fmla="*/ 5 h 11"/>
                  <a:gd name="T6" fmla="*/ 3 w 13"/>
                  <a:gd name="T7" fmla="*/ 11 h 11"/>
                  <a:gd name="T8" fmla="*/ 0 w 13"/>
                  <a:gd name="T9" fmla="*/ 5 h 11"/>
                </a:gdLst>
                <a:ahLst/>
                <a:cxnLst>
                  <a:cxn ang="0">
                    <a:pos x="T0" y="T1"/>
                  </a:cxn>
                  <a:cxn ang="0">
                    <a:pos x="T2" y="T3"/>
                  </a:cxn>
                  <a:cxn ang="0">
                    <a:pos x="T4" y="T5"/>
                  </a:cxn>
                  <a:cxn ang="0">
                    <a:pos x="T6" y="T7"/>
                  </a:cxn>
                  <a:cxn ang="0">
                    <a:pos x="T8" y="T9"/>
                  </a:cxn>
                </a:cxnLst>
                <a:rect l="0" t="0" r="r" b="b"/>
                <a:pathLst>
                  <a:path w="13" h="11">
                    <a:moveTo>
                      <a:pt x="0" y="5"/>
                    </a:moveTo>
                    <a:lnTo>
                      <a:pt x="10" y="0"/>
                    </a:lnTo>
                    <a:lnTo>
                      <a:pt x="13" y="5"/>
                    </a:lnTo>
                    <a:lnTo>
                      <a:pt x="3"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4" name="Line 2665"/>
              <p:cNvSpPr>
                <a:spLocks noChangeShapeType="1"/>
              </p:cNvSpPr>
              <p:nvPr/>
            </p:nvSpPr>
            <p:spPr bwMode="auto">
              <a:xfrm>
                <a:off x="3477" y="124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5" name="Freeform 2666"/>
              <p:cNvSpPr>
                <a:spLocks/>
              </p:cNvSpPr>
              <p:nvPr/>
            </p:nvSpPr>
            <p:spPr bwMode="auto">
              <a:xfrm>
                <a:off x="3487" y="1231"/>
                <a:ext cx="12" cy="10"/>
              </a:xfrm>
              <a:custGeom>
                <a:avLst/>
                <a:gdLst>
                  <a:gd name="T0" fmla="*/ 0 w 12"/>
                  <a:gd name="T1" fmla="*/ 5 h 10"/>
                  <a:gd name="T2" fmla="*/ 9 w 12"/>
                  <a:gd name="T3" fmla="*/ 0 h 10"/>
                  <a:gd name="T4" fmla="*/ 12 w 12"/>
                  <a:gd name="T5" fmla="*/ 6 h 10"/>
                  <a:gd name="T6" fmla="*/ 3 w 12"/>
                  <a:gd name="T7" fmla="*/ 10 h 10"/>
                  <a:gd name="T8" fmla="*/ 0 w 12"/>
                  <a:gd name="T9" fmla="*/ 5 h 10"/>
                </a:gdLst>
                <a:ahLst/>
                <a:cxnLst>
                  <a:cxn ang="0">
                    <a:pos x="T0" y="T1"/>
                  </a:cxn>
                  <a:cxn ang="0">
                    <a:pos x="T2" y="T3"/>
                  </a:cxn>
                  <a:cxn ang="0">
                    <a:pos x="T4" y="T5"/>
                  </a:cxn>
                  <a:cxn ang="0">
                    <a:pos x="T6" y="T7"/>
                  </a:cxn>
                  <a:cxn ang="0">
                    <a:pos x="T8" y="T9"/>
                  </a:cxn>
                </a:cxnLst>
                <a:rect l="0" t="0" r="r" b="b"/>
                <a:pathLst>
                  <a:path w="12" h="10">
                    <a:moveTo>
                      <a:pt x="0" y="5"/>
                    </a:moveTo>
                    <a:lnTo>
                      <a:pt x="9" y="0"/>
                    </a:lnTo>
                    <a:lnTo>
                      <a:pt x="12" y="6"/>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6" name="Line 2667"/>
              <p:cNvSpPr>
                <a:spLocks noChangeShapeType="1"/>
              </p:cNvSpPr>
              <p:nvPr/>
            </p:nvSpPr>
            <p:spPr bwMode="auto">
              <a:xfrm>
                <a:off x="3487" y="1236"/>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7" name="Freeform 2668"/>
              <p:cNvSpPr>
                <a:spLocks/>
              </p:cNvSpPr>
              <p:nvPr/>
            </p:nvSpPr>
            <p:spPr bwMode="auto">
              <a:xfrm>
                <a:off x="3496" y="1226"/>
                <a:ext cx="13" cy="11"/>
              </a:xfrm>
              <a:custGeom>
                <a:avLst/>
                <a:gdLst>
                  <a:gd name="T0" fmla="*/ 0 w 13"/>
                  <a:gd name="T1" fmla="*/ 5 h 11"/>
                  <a:gd name="T2" fmla="*/ 10 w 13"/>
                  <a:gd name="T3" fmla="*/ 0 h 11"/>
                  <a:gd name="T4" fmla="*/ 13 w 13"/>
                  <a:gd name="T5" fmla="*/ 6 h 11"/>
                  <a:gd name="T6" fmla="*/ 3 w 13"/>
                  <a:gd name="T7" fmla="*/ 11 h 11"/>
                  <a:gd name="T8" fmla="*/ 0 w 13"/>
                  <a:gd name="T9" fmla="*/ 5 h 11"/>
                </a:gdLst>
                <a:ahLst/>
                <a:cxnLst>
                  <a:cxn ang="0">
                    <a:pos x="T0" y="T1"/>
                  </a:cxn>
                  <a:cxn ang="0">
                    <a:pos x="T2" y="T3"/>
                  </a:cxn>
                  <a:cxn ang="0">
                    <a:pos x="T4" y="T5"/>
                  </a:cxn>
                  <a:cxn ang="0">
                    <a:pos x="T6" y="T7"/>
                  </a:cxn>
                  <a:cxn ang="0">
                    <a:pos x="T8" y="T9"/>
                  </a:cxn>
                </a:cxnLst>
                <a:rect l="0" t="0" r="r" b="b"/>
                <a:pathLst>
                  <a:path w="13" h="11">
                    <a:moveTo>
                      <a:pt x="0" y="5"/>
                    </a:moveTo>
                    <a:lnTo>
                      <a:pt x="10" y="0"/>
                    </a:lnTo>
                    <a:lnTo>
                      <a:pt x="13" y="6"/>
                    </a:lnTo>
                    <a:lnTo>
                      <a:pt x="3"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8" name="Line 2669"/>
              <p:cNvSpPr>
                <a:spLocks noChangeShapeType="1"/>
              </p:cNvSpPr>
              <p:nvPr/>
            </p:nvSpPr>
            <p:spPr bwMode="auto">
              <a:xfrm>
                <a:off x="3496" y="123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9" name="Freeform 2670"/>
              <p:cNvSpPr>
                <a:spLocks/>
              </p:cNvSpPr>
              <p:nvPr/>
            </p:nvSpPr>
            <p:spPr bwMode="auto">
              <a:xfrm>
                <a:off x="3506" y="1224"/>
                <a:ext cx="7" cy="8"/>
              </a:xfrm>
              <a:custGeom>
                <a:avLst/>
                <a:gdLst>
                  <a:gd name="T0" fmla="*/ 0 w 7"/>
                  <a:gd name="T1" fmla="*/ 2 h 8"/>
                  <a:gd name="T2" fmla="*/ 4 w 7"/>
                  <a:gd name="T3" fmla="*/ 0 h 8"/>
                  <a:gd name="T4" fmla="*/ 7 w 7"/>
                  <a:gd name="T5" fmla="*/ 6 h 8"/>
                  <a:gd name="T6" fmla="*/ 3 w 7"/>
                  <a:gd name="T7" fmla="*/ 8 h 8"/>
                  <a:gd name="T8" fmla="*/ 0 w 7"/>
                  <a:gd name="T9" fmla="*/ 2 h 8"/>
                </a:gdLst>
                <a:ahLst/>
                <a:cxnLst>
                  <a:cxn ang="0">
                    <a:pos x="T0" y="T1"/>
                  </a:cxn>
                  <a:cxn ang="0">
                    <a:pos x="T2" y="T3"/>
                  </a:cxn>
                  <a:cxn ang="0">
                    <a:pos x="T4" y="T5"/>
                  </a:cxn>
                  <a:cxn ang="0">
                    <a:pos x="T6" y="T7"/>
                  </a:cxn>
                  <a:cxn ang="0">
                    <a:pos x="T8" y="T9"/>
                  </a:cxn>
                </a:cxnLst>
                <a:rect l="0" t="0" r="r" b="b"/>
                <a:pathLst>
                  <a:path w="7" h="8">
                    <a:moveTo>
                      <a:pt x="0" y="2"/>
                    </a:moveTo>
                    <a:lnTo>
                      <a:pt x="4" y="0"/>
                    </a:lnTo>
                    <a:lnTo>
                      <a:pt x="7" y="6"/>
                    </a:lnTo>
                    <a:lnTo>
                      <a:pt x="3" y="8"/>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90" name="Line 2671"/>
              <p:cNvSpPr>
                <a:spLocks noChangeShapeType="1"/>
              </p:cNvSpPr>
              <p:nvPr/>
            </p:nvSpPr>
            <p:spPr bwMode="auto">
              <a:xfrm>
                <a:off x="3506" y="1226"/>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1" name="Freeform 2672"/>
              <p:cNvSpPr>
                <a:spLocks/>
              </p:cNvSpPr>
              <p:nvPr/>
            </p:nvSpPr>
            <p:spPr bwMode="auto">
              <a:xfrm>
                <a:off x="3510" y="1223"/>
                <a:ext cx="7" cy="7"/>
              </a:xfrm>
              <a:custGeom>
                <a:avLst/>
                <a:gdLst>
                  <a:gd name="T0" fmla="*/ 0 w 7"/>
                  <a:gd name="T1" fmla="*/ 1 h 7"/>
                  <a:gd name="T2" fmla="*/ 4 w 7"/>
                  <a:gd name="T3" fmla="*/ 0 h 7"/>
                  <a:gd name="T4" fmla="*/ 7 w 7"/>
                  <a:gd name="T5" fmla="*/ 6 h 7"/>
                  <a:gd name="T6" fmla="*/ 3 w 7"/>
                  <a:gd name="T7" fmla="*/ 7 h 7"/>
                  <a:gd name="T8" fmla="*/ 0 w 7"/>
                  <a:gd name="T9" fmla="*/ 1 h 7"/>
                </a:gdLst>
                <a:ahLst/>
                <a:cxnLst>
                  <a:cxn ang="0">
                    <a:pos x="T0" y="T1"/>
                  </a:cxn>
                  <a:cxn ang="0">
                    <a:pos x="T2" y="T3"/>
                  </a:cxn>
                  <a:cxn ang="0">
                    <a:pos x="T4" y="T5"/>
                  </a:cxn>
                  <a:cxn ang="0">
                    <a:pos x="T6" y="T7"/>
                  </a:cxn>
                  <a:cxn ang="0">
                    <a:pos x="T8" y="T9"/>
                  </a:cxn>
                </a:cxnLst>
                <a:rect l="0" t="0" r="r" b="b"/>
                <a:pathLst>
                  <a:path w="7" h="7">
                    <a:moveTo>
                      <a:pt x="0" y="1"/>
                    </a:moveTo>
                    <a:lnTo>
                      <a:pt x="4" y="0"/>
                    </a:lnTo>
                    <a:lnTo>
                      <a:pt x="7" y="6"/>
                    </a:lnTo>
                    <a:lnTo>
                      <a:pt x="3" y="7"/>
                    </a:lnTo>
                    <a:lnTo>
                      <a:pt x="0" y="1"/>
                    </a:lnTo>
                    <a:close/>
                  </a:path>
                </a:pathLst>
              </a:custGeom>
              <a:solidFill>
                <a:srgbClr val="F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92" name="Line 2673"/>
              <p:cNvSpPr>
                <a:spLocks noChangeShapeType="1"/>
              </p:cNvSpPr>
              <p:nvPr/>
            </p:nvSpPr>
            <p:spPr bwMode="auto">
              <a:xfrm>
                <a:off x="3510" y="1224"/>
                <a:ext cx="3" cy="6"/>
              </a:xfrm>
              <a:prstGeom prst="line">
                <a:avLst/>
              </a:prstGeom>
              <a:noFill/>
              <a:ln w="0">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3" name="Freeform 2674"/>
              <p:cNvSpPr>
                <a:spLocks/>
              </p:cNvSpPr>
              <p:nvPr/>
            </p:nvSpPr>
            <p:spPr bwMode="auto">
              <a:xfrm>
                <a:off x="3514" y="1221"/>
                <a:ext cx="8" cy="8"/>
              </a:xfrm>
              <a:custGeom>
                <a:avLst/>
                <a:gdLst>
                  <a:gd name="T0" fmla="*/ 0 w 8"/>
                  <a:gd name="T1" fmla="*/ 2 h 8"/>
                  <a:gd name="T2" fmla="*/ 4 w 8"/>
                  <a:gd name="T3" fmla="*/ 0 h 8"/>
                  <a:gd name="T4" fmla="*/ 8 w 8"/>
                  <a:gd name="T5" fmla="*/ 6 h 8"/>
                  <a:gd name="T6" fmla="*/ 3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lnTo>
                      <a:pt x="4" y="0"/>
                    </a:lnTo>
                    <a:lnTo>
                      <a:pt x="8" y="6"/>
                    </a:lnTo>
                    <a:lnTo>
                      <a:pt x="3" y="8"/>
                    </a:lnTo>
                    <a:lnTo>
                      <a:pt x="0" y="2"/>
                    </a:lnTo>
                    <a:close/>
                  </a:path>
                </a:pathLst>
              </a:custGeom>
              <a:solidFill>
                <a:srgbClr val="F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94" name="Line 2675"/>
              <p:cNvSpPr>
                <a:spLocks noChangeShapeType="1"/>
              </p:cNvSpPr>
              <p:nvPr/>
            </p:nvSpPr>
            <p:spPr bwMode="auto">
              <a:xfrm>
                <a:off x="3514" y="1223"/>
                <a:ext cx="3" cy="6"/>
              </a:xfrm>
              <a:prstGeom prst="line">
                <a:avLst/>
              </a:prstGeom>
              <a:noFill/>
              <a:ln w="0">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5" name="Freeform 2676"/>
              <p:cNvSpPr>
                <a:spLocks/>
              </p:cNvSpPr>
              <p:nvPr/>
            </p:nvSpPr>
            <p:spPr bwMode="auto">
              <a:xfrm>
                <a:off x="3518" y="1220"/>
                <a:ext cx="8" cy="7"/>
              </a:xfrm>
              <a:custGeom>
                <a:avLst/>
                <a:gdLst>
                  <a:gd name="T0" fmla="*/ 0 w 8"/>
                  <a:gd name="T1" fmla="*/ 1 h 7"/>
                  <a:gd name="T2" fmla="*/ 4 w 8"/>
                  <a:gd name="T3" fmla="*/ 0 h 7"/>
                  <a:gd name="T4" fmla="*/ 8 w 8"/>
                  <a:gd name="T5" fmla="*/ 6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4" y="0"/>
                    </a:lnTo>
                    <a:lnTo>
                      <a:pt x="8" y="6"/>
                    </a:lnTo>
                    <a:lnTo>
                      <a:pt x="4" y="7"/>
                    </a:lnTo>
                    <a:lnTo>
                      <a:pt x="0" y="1"/>
                    </a:lnTo>
                    <a:close/>
                  </a:path>
                </a:pathLst>
              </a:custGeom>
              <a:solidFill>
                <a:srgbClr val="F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96" name="Line 2677"/>
              <p:cNvSpPr>
                <a:spLocks noChangeShapeType="1"/>
              </p:cNvSpPr>
              <p:nvPr/>
            </p:nvSpPr>
            <p:spPr bwMode="auto">
              <a:xfrm>
                <a:off x="3518" y="1221"/>
                <a:ext cx="4" cy="6"/>
              </a:xfrm>
              <a:prstGeom prst="line">
                <a:avLst/>
              </a:prstGeom>
              <a:noFill/>
              <a:ln w="0">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7" name="Freeform 2678"/>
              <p:cNvSpPr>
                <a:spLocks/>
              </p:cNvSpPr>
              <p:nvPr/>
            </p:nvSpPr>
            <p:spPr bwMode="auto">
              <a:xfrm>
                <a:off x="3522" y="1219"/>
                <a:ext cx="8" cy="7"/>
              </a:xfrm>
              <a:custGeom>
                <a:avLst/>
                <a:gdLst>
                  <a:gd name="T0" fmla="*/ 0 w 8"/>
                  <a:gd name="T1" fmla="*/ 1 h 7"/>
                  <a:gd name="T2" fmla="*/ 5 w 8"/>
                  <a:gd name="T3" fmla="*/ 0 h 7"/>
                  <a:gd name="T4" fmla="*/ 8 w 8"/>
                  <a:gd name="T5" fmla="*/ 6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4" y="7"/>
                    </a:lnTo>
                    <a:lnTo>
                      <a:pt x="0" y="1"/>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98" name="Line 2679"/>
              <p:cNvSpPr>
                <a:spLocks noChangeShapeType="1"/>
              </p:cNvSpPr>
              <p:nvPr/>
            </p:nvSpPr>
            <p:spPr bwMode="auto">
              <a:xfrm>
                <a:off x="3522" y="1220"/>
                <a:ext cx="4" cy="6"/>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9" name="Freeform 2680"/>
              <p:cNvSpPr>
                <a:spLocks/>
              </p:cNvSpPr>
              <p:nvPr/>
            </p:nvSpPr>
            <p:spPr bwMode="auto">
              <a:xfrm>
                <a:off x="3527" y="1218"/>
                <a:ext cx="8" cy="7"/>
              </a:xfrm>
              <a:custGeom>
                <a:avLst/>
                <a:gdLst>
                  <a:gd name="T0" fmla="*/ 0 w 8"/>
                  <a:gd name="T1" fmla="*/ 1 h 7"/>
                  <a:gd name="T2" fmla="*/ 5 w 8"/>
                  <a:gd name="T3" fmla="*/ 0 h 7"/>
                  <a:gd name="T4" fmla="*/ 8 w 8"/>
                  <a:gd name="T5" fmla="*/ 5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5"/>
                    </a:lnTo>
                    <a:lnTo>
                      <a:pt x="3" y="7"/>
                    </a:lnTo>
                    <a:lnTo>
                      <a:pt x="0" y="1"/>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0" name="Line 2681"/>
              <p:cNvSpPr>
                <a:spLocks noChangeShapeType="1"/>
              </p:cNvSpPr>
              <p:nvPr/>
            </p:nvSpPr>
            <p:spPr bwMode="auto">
              <a:xfrm>
                <a:off x="3527" y="1219"/>
                <a:ext cx="3" cy="6"/>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1" name="Freeform 2682"/>
              <p:cNvSpPr>
                <a:spLocks/>
              </p:cNvSpPr>
              <p:nvPr/>
            </p:nvSpPr>
            <p:spPr bwMode="auto">
              <a:xfrm>
                <a:off x="3532" y="1217"/>
                <a:ext cx="7" cy="6"/>
              </a:xfrm>
              <a:custGeom>
                <a:avLst/>
                <a:gdLst>
                  <a:gd name="T0" fmla="*/ 0 w 7"/>
                  <a:gd name="T1" fmla="*/ 1 h 6"/>
                  <a:gd name="T2" fmla="*/ 4 w 7"/>
                  <a:gd name="T3" fmla="*/ 0 h 6"/>
                  <a:gd name="T4" fmla="*/ 7 w 7"/>
                  <a:gd name="T5" fmla="*/ 6 h 6"/>
                  <a:gd name="T6" fmla="*/ 3 w 7"/>
                  <a:gd name="T7" fmla="*/ 6 h 6"/>
                  <a:gd name="T8" fmla="*/ 0 w 7"/>
                  <a:gd name="T9" fmla="*/ 1 h 6"/>
                </a:gdLst>
                <a:ahLst/>
                <a:cxnLst>
                  <a:cxn ang="0">
                    <a:pos x="T0" y="T1"/>
                  </a:cxn>
                  <a:cxn ang="0">
                    <a:pos x="T2" y="T3"/>
                  </a:cxn>
                  <a:cxn ang="0">
                    <a:pos x="T4" y="T5"/>
                  </a:cxn>
                  <a:cxn ang="0">
                    <a:pos x="T6" y="T7"/>
                  </a:cxn>
                  <a:cxn ang="0">
                    <a:pos x="T8" y="T9"/>
                  </a:cxn>
                </a:cxnLst>
                <a:rect l="0" t="0" r="r" b="b"/>
                <a:pathLst>
                  <a:path w="7" h="6">
                    <a:moveTo>
                      <a:pt x="0" y="1"/>
                    </a:moveTo>
                    <a:lnTo>
                      <a:pt x="4" y="0"/>
                    </a:lnTo>
                    <a:lnTo>
                      <a:pt x="7" y="6"/>
                    </a:lnTo>
                    <a:lnTo>
                      <a:pt x="3" y="6"/>
                    </a:lnTo>
                    <a:lnTo>
                      <a:pt x="0" y="1"/>
                    </a:lnTo>
                    <a:close/>
                  </a:path>
                </a:pathLst>
              </a:custGeom>
              <a:solidFill>
                <a:srgbClr val="E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2" name="Line 2683"/>
              <p:cNvSpPr>
                <a:spLocks noChangeShapeType="1"/>
              </p:cNvSpPr>
              <p:nvPr/>
            </p:nvSpPr>
            <p:spPr bwMode="auto">
              <a:xfrm>
                <a:off x="3532" y="1218"/>
                <a:ext cx="3" cy="5"/>
              </a:xfrm>
              <a:prstGeom prst="line">
                <a:avLst/>
              </a:prstGeom>
              <a:noFill/>
              <a:ln w="0">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3" name="Freeform 2684"/>
              <p:cNvSpPr>
                <a:spLocks/>
              </p:cNvSpPr>
              <p:nvPr/>
            </p:nvSpPr>
            <p:spPr bwMode="auto">
              <a:xfrm>
                <a:off x="3536" y="1216"/>
                <a:ext cx="8" cy="7"/>
              </a:xfrm>
              <a:custGeom>
                <a:avLst/>
                <a:gdLst>
                  <a:gd name="T0" fmla="*/ 0 w 8"/>
                  <a:gd name="T1" fmla="*/ 1 h 7"/>
                  <a:gd name="T2" fmla="*/ 5 w 8"/>
                  <a:gd name="T3" fmla="*/ 0 h 7"/>
                  <a:gd name="T4" fmla="*/ 8 w 8"/>
                  <a:gd name="T5" fmla="*/ 6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3" y="7"/>
                    </a:lnTo>
                    <a:lnTo>
                      <a:pt x="0" y="1"/>
                    </a:lnTo>
                    <a:close/>
                  </a:path>
                </a:pathLst>
              </a:custGeom>
              <a:solidFill>
                <a:srgbClr val="E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4" name="Line 2685"/>
              <p:cNvSpPr>
                <a:spLocks noChangeShapeType="1"/>
              </p:cNvSpPr>
              <p:nvPr/>
            </p:nvSpPr>
            <p:spPr bwMode="auto">
              <a:xfrm>
                <a:off x="3536" y="1217"/>
                <a:ext cx="3" cy="6"/>
              </a:xfrm>
              <a:prstGeom prst="line">
                <a:avLst/>
              </a:prstGeom>
              <a:noFill/>
              <a:ln w="0">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5" name="Freeform 2686"/>
              <p:cNvSpPr>
                <a:spLocks/>
              </p:cNvSpPr>
              <p:nvPr/>
            </p:nvSpPr>
            <p:spPr bwMode="auto">
              <a:xfrm>
                <a:off x="3541" y="1215"/>
                <a:ext cx="8" cy="7"/>
              </a:xfrm>
              <a:custGeom>
                <a:avLst/>
                <a:gdLst>
                  <a:gd name="T0" fmla="*/ 0 w 8"/>
                  <a:gd name="T1" fmla="*/ 1 h 7"/>
                  <a:gd name="T2" fmla="*/ 5 w 8"/>
                  <a:gd name="T3" fmla="*/ 0 h 7"/>
                  <a:gd name="T4" fmla="*/ 8 w 8"/>
                  <a:gd name="T5" fmla="*/ 6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3" y="7"/>
                    </a:lnTo>
                    <a:lnTo>
                      <a:pt x="0" y="1"/>
                    </a:lnTo>
                    <a:close/>
                  </a:path>
                </a:pathLst>
              </a:custGeom>
              <a:solidFill>
                <a:srgbClr val="D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6" name="Line 2687"/>
              <p:cNvSpPr>
                <a:spLocks noChangeShapeType="1"/>
              </p:cNvSpPr>
              <p:nvPr/>
            </p:nvSpPr>
            <p:spPr bwMode="auto">
              <a:xfrm>
                <a:off x="3541" y="1216"/>
                <a:ext cx="3" cy="6"/>
              </a:xfrm>
              <a:prstGeom prst="line">
                <a:avLst/>
              </a:prstGeom>
              <a:noFill/>
              <a:ln w="0">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7" name="Freeform 2688"/>
              <p:cNvSpPr>
                <a:spLocks/>
              </p:cNvSpPr>
              <p:nvPr/>
            </p:nvSpPr>
            <p:spPr bwMode="auto">
              <a:xfrm>
                <a:off x="3546" y="1214"/>
                <a:ext cx="8" cy="7"/>
              </a:xfrm>
              <a:custGeom>
                <a:avLst/>
                <a:gdLst>
                  <a:gd name="T0" fmla="*/ 0 w 8"/>
                  <a:gd name="T1" fmla="*/ 1 h 7"/>
                  <a:gd name="T2" fmla="*/ 5 w 8"/>
                  <a:gd name="T3" fmla="*/ 0 h 7"/>
                  <a:gd name="T4" fmla="*/ 8 w 8"/>
                  <a:gd name="T5" fmla="*/ 6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3" y="7"/>
                    </a:lnTo>
                    <a:lnTo>
                      <a:pt x="0" y="1"/>
                    </a:lnTo>
                    <a:close/>
                  </a:path>
                </a:pathLst>
              </a:custGeom>
              <a:solidFill>
                <a:srgbClr val="D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8" name="Line 2689"/>
              <p:cNvSpPr>
                <a:spLocks noChangeShapeType="1"/>
              </p:cNvSpPr>
              <p:nvPr/>
            </p:nvSpPr>
            <p:spPr bwMode="auto">
              <a:xfrm>
                <a:off x="3546" y="1215"/>
                <a:ext cx="3" cy="6"/>
              </a:xfrm>
              <a:prstGeom prst="line">
                <a:avLst/>
              </a:prstGeom>
              <a:noFill/>
              <a:ln w="0">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9" name="Freeform 2690"/>
              <p:cNvSpPr>
                <a:spLocks/>
              </p:cNvSpPr>
              <p:nvPr/>
            </p:nvSpPr>
            <p:spPr bwMode="auto">
              <a:xfrm>
                <a:off x="3551" y="1214"/>
                <a:ext cx="13" cy="6"/>
              </a:xfrm>
              <a:custGeom>
                <a:avLst/>
                <a:gdLst>
                  <a:gd name="T0" fmla="*/ 0 w 13"/>
                  <a:gd name="T1" fmla="*/ 0 h 6"/>
                  <a:gd name="T2" fmla="*/ 10 w 13"/>
                  <a:gd name="T3" fmla="*/ 0 h 6"/>
                  <a:gd name="T4" fmla="*/ 13 w 13"/>
                  <a:gd name="T5" fmla="*/ 6 h 6"/>
                  <a:gd name="T6" fmla="*/ 3 w 13"/>
                  <a:gd name="T7" fmla="*/ 6 h 6"/>
                  <a:gd name="T8" fmla="*/ 0 w 13"/>
                  <a:gd name="T9" fmla="*/ 0 h 6"/>
                </a:gdLst>
                <a:ahLst/>
                <a:cxnLst>
                  <a:cxn ang="0">
                    <a:pos x="T0" y="T1"/>
                  </a:cxn>
                  <a:cxn ang="0">
                    <a:pos x="T2" y="T3"/>
                  </a:cxn>
                  <a:cxn ang="0">
                    <a:pos x="T4" y="T5"/>
                  </a:cxn>
                  <a:cxn ang="0">
                    <a:pos x="T6" y="T7"/>
                  </a:cxn>
                  <a:cxn ang="0">
                    <a:pos x="T8" y="T9"/>
                  </a:cxn>
                </a:cxnLst>
                <a:rect l="0" t="0" r="r" b="b"/>
                <a:pathLst>
                  <a:path w="13" h="6">
                    <a:moveTo>
                      <a:pt x="0" y="0"/>
                    </a:moveTo>
                    <a:lnTo>
                      <a:pt x="10" y="0"/>
                    </a:lnTo>
                    <a:lnTo>
                      <a:pt x="13" y="6"/>
                    </a:lnTo>
                    <a:lnTo>
                      <a:pt x="3" y="6"/>
                    </a:lnTo>
                    <a:lnTo>
                      <a:pt x="0" y="0"/>
                    </a:lnTo>
                    <a:close/>
                  </a:path>
                </a:pathLst>
              </a:custGeom>
              <a:solidFill>
                <a:srgbClr val="D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10" name="Line 2691"/>
              <p:cNvSpPr>
                <a:spLocks noChangeShapeType="1"/>
              </p:cNvSpPr>
              <p:nvPr/>
            </p:nvSpPr>
            <p:spPr bwMode="auto">
              <a:xfrm>
                <a:off x="3551" y="1214"/>
                <a:ext cx="3" cy="6"/>
              </a:xfrm>
              <a:prstGeom prst="line">
                <a:avLst/>
              </a:prstGeom>
              <a:noFill/>
              <a:ln w="0">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1" name="Freeform 2692"/>
              <p:cNvSpPr>
                <a:spLocks/>
              </p:cNvSpPr>
              <p:nvPr/>
            </p:nvSpPr>
            <p:spPr bwMode="auto">
              <a:xfrm>
                <a:off x="3561" y="1213"/>
                <a:ext cx="14" cy="7"/>
              </a:xfrm>
              <a:custGeom>
                <a:avLst/>
                <a:gdLst>
                  <a:gd name="T0" fmla="*/ 0 w 14"/>
                  <a:gd name="T1" fmla="*/ 1 h 7"/>
                  <a:gd name="T2" fmla="*/ 11 w 14"/>
                  <a:gd name="T3" fmla="*/ 0 h 7"/>
                  <a:gd name="T4" fmla="*/ 14 w 14"/>
                  <a:gd name="T5" fmla="*/ 6 h 7"/>
                  <a:gd name="T6" fmla="*/ 3 w 14"/>
                  <a:gd name="T7" fmla="*/ 7 h 7"/>
                  <a:gd name="T8" fmla="*/ 0 w 14"/>
                  <a:gd name="T9" fmla="*/ 1 h 7"/>
                </a:gdLst>
                <a:ahLst/>
                <a:cxnLst>
                  <a:cxn ang="0">
                    <a:pos x="T0" y="T1"/>
                  </a:cxn>
                  <a:cxn ang="0">
                    <a:pos x="T2" y="T3"/>
                  </a:cxn>
                  <a:cxn ang="0">
                    <a:pos x="T4" y="T5"/>
                  </a:cxn>
                  <a:cxn ang="0">
                    <a:pos x="T6" y="T7"/>
                  </a:cxn>
                  <a:cxn ang="0">
                    <a:pos x="T8" y="T9"/>
                  </a:cxn>
                </a:cxnLst>
                <a:rect l="0" t="0" r="r" b="b"/>
                <a:pathLst>
                  <a:path w="14" h="7">
                    <a:moveTo>
                      <a:pt x="0" y="1"/>
                    </a:moveTo>
                    <a:lnTo>
                      <a:pt x="11" y="0"/>
                    </a:lnTo>
                    <a:lnTo>
                      <a:pt x="14" y="6"/>
                    </a:lnTo>
                    <a:lnTo>
                      <a:pt x="3" y="7"/>
                    </a:lnTo>
                    <a:lnTo>
                      <a:pt x="0" y="1"/>
                    </a:lnTo>
                    <a:close/>
                  </a:path>
                </a:pathLst>
              </a:custGeom>
              <a:solidFill>
                <a:srgbClr val="C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12" name="Line 2693"/>
              <p:cNvSpPr>
                <a:spLocks noChangeShapeType="1"/>
              </p:cNvSpPr>
              <p:nvPr/>
            </p:nvSpPr>
            <p:spPr bwMode="auto">
              <a:xfrm>
                <a:off x="3561" y="1214"/>
                <a:ext cx="3" cy="6"/>
              </a:xfrm>
              <a:prstGeom prst="line">
                <a:avLst/>
              </a:prstGeom>
              <a:noFill/>
              <a:ln w="0">
                <a:solidFill>
                  <a:srgbClr val="C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3" name="Freeform 2694"/>
              <p:cNvSpPr>
                <a:spLocks/>
              </p:cNvSpPr>
              <p:nvPr/>
            </p:nvSpPr>
            <p:spPr bwMode="auto">
              <a:xfrm>
                <a:off x="3572" y="1213"/>
                <a:ext cx="14" cy="6"/>
              </a:xfrm>
              <a:custGeom>
                <a:avLst/>
                <a:gdLst>
                  <a:gd name="T0" fmla="*/ 0 w 14"/>
                  <a:gd name="T1" fmla="*/ 0 h 6"/>
                  <a:gd name="T2" fmla="*/ 11 w 14"/>
                  <a:gd name="T3" fmla="*/ 0 h 6"/>
                  <a:gd name="T4" fmla="*/ 14 w 14"/>
                  <a:gd name="T5" fmla="*/ 6 h 6"/>
                  <a:gd name="T6" fmla="*/ 3 w 14"/>
                  <a:gd name="T7" fmla="*/ 6 h 6"/>
                  <a:gd name="T8" fmla="*/ 0 w 14"/>
                  <a:gd name="T9" fmla="*/ 0 h 6"/>
                </a:gdLst>
                <a:ahLst/>
                <a:cxnLst>
                  <a:cxn ang="0">
                    <a:pos x="T0" y="T1"/>
                  </a:cxn>
                  <a:cxn ang="0">
                    <a:pos x="T2" y="T3"/>
                  </a:cxn>
                  <a:cxn ang="0">
                    <a:pos x="T4" y="T5"/>
                  </a:cxn>
                  <a:cxn ang="0">
                    <a:pos x="T6" y="T7"/>
                  </a:cxn>
                  <a:cxn ang="0">
                    <a:pos x="T8" y="T9"/>
                  </a:cxn>
                </a:cxnLst>
                <a:rect l="0" t="0" r="r" b="b"/>
                <a:pathLst>
                  <a:path w="14" h="6">
                    <a:moveTo>
                      <a:pt x="0" y="0"/>
                    </a:moveTo>
                    <a:lnTo>
                      <a:pt x="11" y="0"/>
                    </a:lnTo>
                    <a:lnTo>
                      <a:pt x="14" y="6"/>
                    </a:lnTo>
                    <a:lnTo>
                      <a:pt x="3" y="6"/>
                    </a:lnTo>
                    <a:lnTo>
                      <a:pt x="0" y="0"/>
                    </a:lnTo>
                    <a:close/>
                  </a:path>
                </a:pathLst>
              </a:custGeom>
              <a:solidFill>
                <a:srgbClr val="C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14" name="Line 2695"/>
              <p:cNvSpPr>
                <a:spLocks noChangeShapeType="1"/>
              </p:cNvSpPr>
              <p:nvPr/>
            </p:nvSpPr>
            <p:spPr bwMode="auto">
              <a:xfrm>
                <a:off x="3572" y="1213"/>
                <a:ext cx="3" cy="6"/>
              </a:xfrm>
              <a:prstGeom prst="line">
                <a:avLst/>
              </a:prstGeom>
              <a:noFill/>
              <a:ln w="0">
                <a:solidFill>
                  <a:srgbClr val="C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5" name="Freeform 2696"/>
              <p:cNvSpPr>
                <a:spLocks/>
              </p:cNvSpPr>
              <p:nvPr/>
            </p:nvSpPr>
            <p:spPr bwMode="auto">
              <a:xfrm>
                <a:off x="3583" y="1213"/>
                <a:ext cx="14" cy="7"/>
              </a:xfrm>
              <a:custGeom>
                <a:avLst/>
                <a:gdLst>
                  <a:gd name="T0" fmla="*/ 0 w 14"/>
                  <a:gd name="T1" fmla="*/ 0 h 7"/>
                  <a:gd name="T2" fmla="*/ 11 w 14"/>
                  <a:gd name="T3" fmla="*/ 1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6"/>
                    </a:lnTo>
                    <a:lnTo>
                      <a:pt x="0" y="0"/>
                    </a:lnTo>
                    <a:close/>
                  </a:path>
                </a:pathLst>
              </a:custGeom>
              <a:solidFill>
                <a:srgbClr val="C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16" name="Line 2697"/>
              <p:cNvSpPr>
                <a:spLocks noChangeShapeType="1"/>
              </p:cNvSpPr>
              <p:nvPr/>
            </p:nvSpPr>
            <p:spPr bwMode="auto">
              <a:xfrm>
                <a:off x="3583" y="1213"/>
                <a:ext cx="3" cy="6"/>
              </a:xfrm>
              <a:prstGeom prst="line">
                <a:avLst/>
              </a:prstGeom>
              <a:noFill/>
              <a:ln w="0">
                <a:solidFill>
                  <a:srgbClr val="C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7" name="Freeform 2698"/>
              <p:cNvSpPr>
                <a:spLocks/>
              </p:cNvSpPr>
              <p:nvPr/>
            </p:nvSpPr>
            <p:spPr bwMode="auto">
              <a:xfrm>
                <a:off x="3594" y="1214"/>
                <a:ext cx="14" cy="7"/>
              </a:xfrm>
              <a:custGeom>
                <a:avLst/>
                <a:gdLst>
                  <a:gd name="T0" fmla="*/ 0 w 14"/>
                  <a:gd name="T1" fmla="*/ 0 h 7"/>
                  <a:gd name="T2" fmla="*/ 11 w 14"/>
                  <a:gd name="T3" fmla="*/ 1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6"/>
                    </a:lnTo>
                    <a:lnTo>
                      <a:pt x="0" y="0"/>
                    </a:lnTo>
                    <a:close/>
                  </a:path>
                </a:pathLst>
              </a:custGeom>
              <a:solidFill>
                <a:srgbClr val="B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18" name="Line 2699"/>
              <p:cNvSpPr>
                <a:spLocks noChangeShapeType="1"/>
              </p:cNvSpPr>
              <p:nvPr/>
            </p:nvSpPr>
            <p:spPr bwMode="auto">
              <a:xfrm>
                <a:off x="3594" y="1214"/>
                <a:ext cx="3" cy="6"/>
              </a:xfrm>
              <a:prstGeom prst="line">
                <a:avLst/>
              </a:prstGeom>
              <a:noFill/>
              <a:ln w="0">
                <a:solidFill>
                  <a:srgbClr val="B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9" name="Freeform 2700"/>
              <p:cNvSpPr>
                <a:spLocks/>
              </p:cNvSpPr>
              <p:nvPr/>
            </p:nvSpPr>
            <p:spPr bwMode="auto">
              <a:xfrm>
                <a:off x="3605" y="1215"/>
                <a:ext cx="14" cy="7"/>
              </a:xfrm>
              <a:custGeom>
                <a:avLst/>
                <a:gdLst>
                  <a:gd name="T0" fmla="*/ 0 w 14"/>
                  <a:gd name="T1" fmla="*/ 0 h 7"/>
                  <a:gd name="T2" fmla="*/ 11 w 14"/>
                  <a:gd name="T3" fmla="*/ 1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6"/>
                    </a:lnTo>
                    <a:lnTo>
                      <a:pt x="0" y="0"/>
                    </a:lnTo>
                    <a:close/>
                  </a:path>
                </a:pathLst>
              </a:custGeom>
              <a:solidFill>
                <a:srgbClr val="B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0" name="Line 2701"/>
              <p:cNvSpPr>
                <a:spLocks noChangeShapeType="1"/>
              </p:cNvSpPr>
              <p:nvPr/>
            </p:nvSpPr>
            <p:spPr bwMode="auto">
              <a:xfrm>
                <a:off x="3605" y="1215"/>
                <a:ext cx="3" cy="6"/>
              </a:xfrm>
              <a:prstGeom prst="line">
                <a:avLst/>
              </a:prstGeom>
              <a:noFill/>
              <a:ln w="0">
                <a:solidFill>
                  <a:srgbClr val="B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1" name="Freeform 2702"/>
              <p:cNvSpPr>
                <a:spLocks/>
              </p:cNvSpPr>
              <p:nvPr/>
            </p:nvSpPr>
            <p:spPr bwMode="auto">
              <a:xfrm>
                <a:off x="3616" y="1216"/>
                <a:ext cx="13" cy="8"/>
              </a:xfrm>
              <a:custGeom>
                <a:avLst/>
                <a:gdLst>
                  <a:gd name="T0" fmla="*/ 0 w 13"/>
                  <a:gd name="T1" fmla="*/ 0 h 8"/>
                  <a:gd name="T2" fmla="*/ 10 w 13"/>
                  <a:gd name="T3" fmla="*/ 2 h 8"/>
                  <a:gd name="T4" fmla="*/ 13 w 13"/>
                  <a:gd name="T5" fmla="*/ 8 h 8"/>
                  <a:gd name="T6" fmla="*/ 3 w 13"/>
                  <a:gd name="T7" fmla="*/ 6 h 8"/>
                  <a:gd name="T8" fmla="*/ 0 w 13"/>
                  <a:gd name="T9" fmla="*/ 0 h 8"/>
                </a:gdLst>
                <a:ahLst/>
                <a:cxnLst>
                  <a:cxn ang="0">
                    <a:pos x="T0" y="T1"/>
                  </a:cxn>
                  <a:cxn ang="0">
                    <a:pos x="T2" y="T3"/>
                  </a:cxn>
                  <a:cxn ang="0">
                    <a:pos x="T4" y="T5"/>
                  </a:cxn>
                  <a:cxn ang="0">
                    <a:pos x="T6" y="T7"/>
                  </a:cxn>
                  <a:cxn ang="0">
                    <a:pos x="T8" y="T9"/>
                  </a:cxn>
                </a:cxnLst>
                <a:rect l="0" t="0" r="r" b="b"/>
                <a:pathLst>
                  <a:path w="13" h="8">
                    <a:moveTo>
                      <a:pt x="0" y="0"/>
                    </a:moveTo>
                    <a:lnTo>
                      <a:pt x="10" y="2"/>
                    </a:lnTo>
                    <a:lnTo>
                      <a:pt x="13" y="8"/>
                    </a:lnTo>
                    <a:lnTo>
                      <a:pt x="3" y="6"/>
                    </a:lnTo>
                    <a:lnTo>
                      <a:pt x="0" y="0"/>
                    </a:lnTo>
                    <a:close/>
                  </a:path>
                </a:pathLst>
              </a:custGeom>
              <a:solidFill>
                <a:srgbClr val="B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2" name="Line 2703"/>
              <p:cNvSpPr>
                <a:spLocks noChangeShapeType="1"/>
              </p:cNvSpPr>
              <p:nvPr/>
            </p:nvSpPr>
            <p:spPr bwMode="auto">
              <a:xfrm>
                <a:off x="3616" y="1216"/>
                <a:ext cx="3" cy="6"/>
              </a:xfrm>
              <a:prstGeom prst="line">
                <a:avLst/>
              </a:prstGeom>
              <a:noFill/>
              <a:ln w="0">
                <a:solidFill>
                  <a:srgbClr val="B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3" name="Freeform 2704"/>
              <p:cNvSpPr>
                <a:spLocks/>
              </p:cNvSpPr>
              <p:nvPr/>
            </p:nvSpPr>
            <p:spPr bwMode="auto">
              <a:xfrm>
                <a:off x="3626" y="1218"/>
                <a:ext cx="13" cy="7"/>
              </a:xfrm>
              <a:custGeom>
                <a:avLst/>
                <a:gdLst>
                  <a:gd name="T0" fmla="*/ 0 w 13"/>
                  <a:gd name="T1" fmla="*/ 0 h 7"/>
                  <a:gd name="T2" fmla="*/ 10 w 13"/>
                  <a:gd name="T3" fmla="*/ 1 h 7"/>
                  <a:gd name="T4" fmla="*/ 13 w 13"/>
                  <a:gd name="T5" fmla="*/ 7 h 7"/>
                  <a:gd name="T6" fmla="*/ 3 w 13"/>
                  <a:gd name="T7" fmla="*/ 6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10" y="1"/>
                    </a:lnTo>
                    <a:lnTo>
                      <a:pt x="13" y="7"/>
                    </a:lnTo>
                    <a:lnTo>
                      <a:pt x="3"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4" name="Line 2705"/>
              <p:cNvSpPr>
                <a:spLocks noChangeShapeType="1"/>
              </p:cNvSpPr>
              <p:nvPr/>
            </p:nvSpPr>
            <p:spPr bwMode="auto">
              <a:xfrm>
                <a:off x="3626" y="1218"/>
                <a:ext cx="3"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5" name="Freeform 2706"/>
              <p:cNvSpPr>
                <a:spLocks/>
              </p:cNvSpPr>
              <p:nvPr/>
            </p:nvSpPr>
            <p:spPr bwMode="auto">
              <a:xfrm>
                <a:off x="3636" y="1219"/>
                <a:ext cx="13" cy="9"/>
              </a:xfrm>
              <a:custGeom>
                <a:avLst/>
                <a:gdLst>
                  <a:gd name="T0" fmla="*/ 0 w 13"/>
                  <a:gd name="T1" fmla="*/ 0 h 9"/>
                  <a:gd name="T2" fmla="*/ 10 w 13"/>
                  <a:gd name="T3" fmla="*/ 2 h 9"/>
                  <a:gd name="T4" fmla="*/ 13 w 13"/>
                  <a:gd name="T5" fmla="*/ 9 h 9"/>
                  <a:gd name="T6" fmla="*/ 3 w 13"/>
                  <a:gd name="T7" fmla="*/ 6 h 9"/>
                  <a:gd name="T8" fmla="*/ 0 w 13"/>
                  <a:gd name="T9" fmla="*/ 0 h 9"/>
                </a:gdLst>
                <a:ahLst/>
                <a:cxnLst>
                  <a:cxn ang="0">
                    <a:pos x="T0" y="T1"/>
                  </a:cxn>
                  <a:cxn ang="0">
                    <a:pos x="T2" y="T3"/>
                  </a:cxn>
                  <a:cxn ang="0">
                    <a:pos x="T4" y="T5"/>
                  </a:cxn>
                  <a:cxn ang="0">
                    <a:pos x="T6" y="T7"/>
                  </a:cxn>
                  <a:cxn ang="0">
                    <a:pos x="T8" y="T9"/>
                  </a:cxn>
                </a:cxnLst>
                <a:rect l="0" t="0" r="r" b="b"/>
                <a:pathLst>
                  <a:path w="13" h="9">
                    <a:moveTo>
                      <a:pt x="0" y="0"/>
                    </a:moveTo>
                    <a:lnTo>
                      <a:pt x="10" y="2"/>
                    </a:lnTo>
                    <a:lnTo>
                      <a:pt x="13" y="9"/>
                    </a:lnTo>
                    <a:lnTo>
                      <a:pt x="3" y="6"/>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6" name="Line 2707"/>
              <p:cNvSpPr>
                <a:spLocks noChangeShapeType="1"/>
              </p:cNvSpPr>
              <p:nvPr/>
            </p:nvSpPr>
            <p:spPr bwMode="auto">
              <a:xfrm>
                <a:off x="3636" y="1219"/>
                <a:ext cx="3" cy="6"/>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7" name="Freeform 2708"/>
              <p:cNvSpPr>
                <a:spLocks/>
              </p:cNvSpPr>
              <p:nvPr/>
            </p:nvSpPr>
            <p:spPr bwMode="auto">
              <a:xfrm>
                <a:off x="3646" y="1221"/>
                <a:ext cx="13" cy="9"/>
              </a:xfrm>
              <a:custGeom>
                <a:avLst/>
                <a:gdLst>
                  <a:gd name="T0" fmla="*/ 0 w 13"/>
                  <a:gd name="T1" fmla="*/ 0 h 9"/>
                  <a:gd name="T2" fmla="*/ 10 w 13"/>
                  <a:gd name="T3" fmla="*/ 3 h 9"/>
                  <a:gd name="T4" fmla="*/ 13 w 13"/>
                  <a:gd name="T5" fmla="*/ 9 h 9"/>
                  <a:gd name="T6" fmla="*/ 3 w 13"/>
                  <a:gd name="T7" fmla="*/ 7 h 9"/>
                  <a:gd name="T8" fmla="*/ 0 w 13"/>
                  <a:gd name="T9" fmla="*/ 0 h 9"/>
                </a:gdLst>
                <a:ahLst/>
                <a:cxnLst>
                  <a:cxn ang="0">
                    <a:pos x="T0" y="T1"/>
                  </a:cxn>
                  <a:cxn ang="0">
                    <a:pos x="T2" y="T3"/>
                  </a:cxn>
                  <a:cxn ang="0">
                    <a:pos x="T4" y="T5"/>
                  </a:cxn>
                  <a:cxn ang="0">
                    <a:pos x="T6" y="T7"/>
                  </a:cxn>
                  <a:cxn ang="0">
                    <a:pos x="T8" y="T9"/>
                  </a:cxn>
                </a:cxnLst>
                <a:rect l="0" t="0" r="r" b="b"/>
                <a:pathLst>
                  <a:path w="13" h="9">
                    <a:moveTo>
                      <a:pt x="0" y="0"/>
                    </a:moveTo>
                    <a:lnTo>
                      <a:pt x="10" y="3"/>
                    </a:lnTo>
                    <a:lnTo>
                      <a:pt x="13" y="9"/>
                    </a:lnTo>
                    <a:lnTo>
                      <a:pt x="3" y="7"/>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8" name="Line 2709"/>
              <p:cNvSpPr>
                <a:spLocks noChangeShapeType="1"/>
              </p:cNvSpPr>
              <p:nvPr/>
            </p:nvSpPr>
            <p:spPr bwMode="auto">
              <a:xfrm>
                <a:off x="3646" y="1221"/>
                <a:ext cx="3" cy="7"/>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9" name="Freeform 2710"/>
              <p:cNvSpPr>
                <a:spLocks/>
              </p:cNvSpPr>
              <p:nvPr/>
            </p:nvSpPr>
            <p:spPr bwMode="auto">
              <a:xfrm>
                <a:off x="3656" y="1224"/>
                <a:ext cx="11" cy="8"/>
              </a:xfrm>
              <a:custGeom>
                <a:avLst/>
                <a:gdLst>
                  <a:gd name="T0" fmla="*/ 0 w 11"/>
                  <a:gd name="T1" fmla="*/ 0 h 8"/>
                  <a:gd name="T2" fmla="*/ 9 w 11"/>
                  <a:gd name="T3" fmla="*/ 2 h 8"/>
                  <a:gd name="T4" fmla="*/ 11 w 11"/>
                  <a:gd name="T5" fmla="*/ 8 h 8"/>
                  <a:gd name="T6" fmla="*/ 3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3" y="6"/>
                    </a:lnTo>
                    <a:lnTo>
                      <a:pt x="0" y="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30" name="Line 2711"/>
              <p:cNvSpPr>
                <a:spLocks noChangeShapeType="1"/>
              </p:cNvSpPr>
              <p:nvPr/>
            </p:nvSpPr>
            <p:spPr bwMode="auto">
              <a:xfrm>
                <a:off x="3656" y="1224"/>
                <a:ext cx="3" cy="6"/>
              </a:xfrm>
              <a:prstGeom prst="line">
                <a:avLst/>
              </a:prstGeom>
              <a:noFill/>
              <a:ln w="0">
                <a:solidFill>
                  <a:srgbClr val="A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1" name="Freeform 2712"/>
              <p:cNvSpPr>
                <a:spLocks/>
              </p:cNvSpPr>
              <p:nvPr/>
            </p:nvSpPr>
            <p:spPr bwMode="auto">
              <a:xfrm>
                <a:off x="3665" y="1226"/>
                <a:ext cx="10" cy="9"/>
              </a:xfrm>
              <a:custGeom>
                <a:avLst/>
                <a:gdLst>
                  <a:gd name="T0" fmla="*/ 0 w 10"/>
                  <a:gd name="T1" fmla="*/ 0 h 9"/>
                  <a:gd name="T2" fmla="*/ 7 w 10"/>
                  <a:gd name="T3" fmla="*/ 3 h 9"/>
                  <a:gd name="T4" fmla="*/ 10 w 10"/>
                  <a:gd name="T5" fmla="*/ 9 h 9"/>
                  <a:gd name="T6" fmla="*/ 2 w 10"/>
                  <a:gd name="T7" fmla="*/ 6 h 9"/>
                  <a:gd name="T8" fmla="*/ 0 w 10"/>
                  <a:gd name="T9" fmla="*/ 0 h 9"/>
                </a:gdLst>
                <a:ahLst/>
                <a:cxnLst>
                  <a:cxn ang="0">
                    <a:pos x="T0" y="T1"/>
                  </a:cxn>
                  <a:cxn ang="0">
                    <a:pos x="T2" y="T3"/>
                  </a:cxn>
                  <a:cxn ang="0">
                    <a:pos x="T4" y="T5"/>
                  </a:cxn>
                  <a:cxn ang="0">
                    <a:pos x="T6" y="T7"/>
                  </a:cxn>
                  <a:cxn ang="0">
                    <a:pos x="T8" y="T9"/>
                  </a:cxn>
                </a:cxnLst>
                <a:rect l="0" t="0" r="r" b="b"/>
                <a:pathLst>
                  <a:path w="10" h="9">
                    <a:moveTo>
                      <a:pt x="0" y="0"/>
                    </a:moveTo>
                    <a:lnTo>
                      <a:pt x="7" y="3"/>
                    </a:lnTo>
                    <a:lnTo>
                      <a:pt x="10" y="9"/>
                    </a:lnTo>
                    <a:lnTo>
                      <a:pt x="2" y="6"/>
                    </a:lnTo>
                    <a:lnTo>
                      <a:pt x="0" y="0"/>
                    </a:lnTo>
                    <a:close/>
                  </a:path>
                </a:pathLst>
              </a:custGeom>
              <a:solidFill>
                <a:srgbClr val="A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32" name="Line 2713"/>
              <p:cNvSpPr>
                <a:spLocks noChangeShapeType="1"/>
              </p:cNvSpPr>
              <p:nvPr/>
            </p:nvSpPr>
            <p:spPr bwMode="auto">
              <a:xfrm>
                <a:off x="3665" y="1226"/>
                <a:ext cx="2" cy="6"/>
              </a:xfrm>
              <a:prstGeom prst="line">
                <a:avLst/>
              </a:prstGeom>
              <a:noFill/>
              <a:ln w="0">
                <a:solidFill>
                  <a:srgbClr val="A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3" name="Freeform 2714"/>
              <p:cNvSpPr>
                <a:spLocks/>
              </p:cNvSpPr>
              <p:nvPr/>
            </p:nvSpPr>
            <p:spPr bwMode="auto">
              <a:xfrm>
                <a:off x="3672" y="1229"/>
                <a:ext cx="6" cy="7"/>
              </a:xfrm>
              <a:custGeom>
                <a:avLst/>
                <a:gdLst>
                  <a:gd name="T0" fmla="*/ 0 w 6"/>
                  <a:gd name="T1" fmla="*/ 0 h 7"/>
                  <a:gd name="T2" fmla="*/ 3 w 6"/>
                  <a:gd name="T3" fmla="*/ 0 h 7"/>
                  <a:gd name="T4" fmla="*/ 6 w 6"/>
                  <a:gd name="T5" fmla="*/ 7 h 7"/>
                  <a:gd name="T6" fmla="*/ 3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3" y="0"/>
                    </a:lnTo>
                    <a:lnTo>
                      <a:pt x="6" y="7"/>
                    </a:lnTo>
                    <a:lnTo>
                      <a:pt x="3" y="6"/>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34" name="Line 2715"/>
              <p:cNvSpPr>
                <a:spLocks noChangeShapeType="1"/>
              </p:cNvSpPr>
              <p:nvPr/>
            </p:nvSpPr>
            <p:spPr bwMode="auto">
              <a:xfrm>
                <a:off x="3672" y="1229"/>
                <a:ext cx="3" cy="6"/>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5" name="Freeform 2716"/>
              <p:cNvSpPr>
                <a:spLocks/>
              </p:cNvSpPr>
              <p:nvPr/>
            </p:nvSpPr>
            <p:spPr bwMode="auto">
              <a:xfrm>
                <a:off x="3675" y="1229"/>
                <a:ext cx="6" cy="8"/>
              </a:xfrm>
              <a:custGeom>
                <a:avLst/>
                <a:gdLst>
                  <a:gd name="T0" fmla="*/ 0 w 6"/>
                  <a:gd name="T1" fmla="*/ 0 h 8"/>
                  <a:gd name="T2" fmla="*/ 3 w 6"/>
                  <a:gd name="T3" fmla="*/ 2 h 8"/>
                  <a:gd name="T4" fmla="*/ 6 w 6"/>
                  <a:gd name="T5" fmla="*/ 8 h 8"/>
                  <a:gd name="T6" fmla="*/ 3 w 6"/>
                  <a:gd name="T7" fmla="*/ 7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3" y="2"/>
                    </a:lnTo>
                    <a:lnTo>
                      <a:pt x="6" y="8"/>
                    </a:lnTo>
                    <a:lnTo>
                      <a:pt x="3" y="7"/>
                    </a:lnTo>
                    <a:lnTo>
                      <a:pt x="0" y="0"/>
                    </a:lnTo>
                    <a:close/>
                  </a:path>
                </a:pathLst>
              </a:custGeom>
              <a:solidFill>
                <a:srgbClr val="9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36" name="Line 2717"/>
              <p:cNvSpPr>
                <a:spLocks noChangeShapeType="1"/>
              </p:cNvSpPr>
              <p:nvPr/>
            </p:nvSpPr>
            <p:spPr bwMode="auto">
              <a:xfrm>
                <a:off x="3675" y="1229"/>
                <a:ext cx="3" cy="7"/>
              </a:xfrm>
              <a:prstGeom prst="line">
                <a:avLst/>
              </a:prstGeom>
              <a:noFill/>
              <a:ln w="0">
                <a:solidFill>
                  <a:srgbClr val="9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7" name="Freeform 2718"/>
              <p:cNvSpPr>
                <a:spLocks/>
              </p:cNvSpPr>
              <p:nvPr/>
            </p:nvSpPr>
            <p:spPr bwMode="auto">
              <a:xfrm>
                <a:off x="3678" y="1231"/>
                <a:ext cx="9" cy="9"/>
              </a:xfrm>
              <a:custGeom>
                <a:avLst/>
                <a:gdLst>
                  <a:gd name="T0" fmla="*/ 0 w 9"/>
                  <a:gd name="T1" fmla="*/ 0 h 9"/>
                  <a:gd name="T2" fmla="*/ 6 w 9"/>
                  <a:gd name="T3" fmla="*/ 3 h 9"/>
                  <a:gd name="T4" fmla="*/ 9 w 9"/>
                  <a:gd name="T5" fmla="*/ 9 h 9"/>
                  <a:gd name="T6" fmla="*/ 3 w 9"/>
                  <a:gd name="T7" fmla="*/ 6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6" y="3"/>
                    </a:lnTo>
                    <a:lnTo>
                      <a:pt x="9" y="9"/>
                    </a:lnTo>
                    <a:lnTo>
                      <a:pt x="3" y="6"/>
                    </a:lnTo>
                    <a:lnTo>
                      <a:pt x="0" y="0"/>
                    </a:lnTo>
                    <a:close/>
                  </a:path>
                </a:pathLst>
              </a:custGeom>
              <a:solidFill>
                <a:srgbClr val="9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38" name="Line 2719"/>
              <p:cNvSpPr>
                <a:spLocks noChangeShapeType="1"/>
              </p:cNvSpPr>
              <p:nvPr/>
            </p:nvSpPr>
            <p:spPr bwMode="auto">
              <a:xfrm>
                <a:off x="3678" y="1231"/>
                <a:ext cx="3" cy="6"/>
              </a:xfrm>
              <a:prstGeom prst="line">
                <a:avLst/>
              </a:prstGeom>
              <a:noFill/>
              <a:ln w="0">
                <a:solidFill>
                  <a:srgbClr val="9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9" name="Freeform 2720"/>
              <p:cNvSpPr>
                <a:spLocks/>
              </p:cNvSpPr>
              <p:nvPr/>
            </p:nvSpPr>
            <p:spPr bwMode="auto">
              <a:xfrm>
                <a:off x="3684" y="1234"/>
                <a:ext cx="9" cy="10"/>
              </a:xfrm>
              <a:custGeom>
                <a:avLst/>
                <a:gdLst>
                  <a:gd name="T0" fmla="*/ 0 w 9"/>
                  <a:gd name="T1" fmla="*/ 0 h 10"/>
                  <a:gd name="T2" fmla="*/ 6 w 9"/>
                  <a:gd name="T3" fmla="*/ 3 h 10"/>
                  <a:gd name="T4" fmla="*/ 9 w 9"/>
                  <a:gd name="T5" fmla="*/ 10 h 10"/>
                  <a:gd name="T6" fmla="*/ 3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6" y="3"/>
                    </a:lnTo>
                    <a:lnTo>
                      <a:pt x="9" y="10"/>
                    </a:lnTo>
                    <a:lnTo>
                      <a:pt x="3" y="6"/>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0" name="Line 2721"/>
              <p:cNvSpPr>
                <a:spLocks noChangeShapeType="1"/>
              </p:cNvSpPr>
              <p:nvPr/>
            </p:nvSpPr>
            <p:spPr bwMode="auto">
              <a:xfrm>
                <a:off x="3684" y="1234"/>
                <a:ext cx="3" cy="6"/>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1" name="Freeform 2722"/>
              <p:cNvSpPr>
                <a:spLocks/>
              </p:cNvSpPr>
              <p:nvPr/>
            </p:nvSpPr>
            <p:spPr bwMode="auto">
              <a:xfrm>
                <a:off x="3690" y="1237"/>
                <a:ext cx="9" cy="11"/>
              </a:xfrm>
              <a:custGeom>
                <a:avLst/>
                <a:gdLst>
                  <a:gd name="T0" fmla="*/ 0 w 9"/>
                  <a:gd name="T1" fmla="*/ 0 h 11"/>
                  <a:gd name="T2" fmla="*/ 6 w 9"/>
                  <a:gd name="T3" fmla="*/ 5 h 11"/>
                  <a:gd name="T4" fmla="*/ 9 w 9"/>
                  <a:gd name="T5" fmla="*/ 11 h 11"/>
                  <a:gd name="T6" fmla="*/ 3 w 9"/>
                  <a:gd name="T7" fmla="*/ 7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5"/>
                    </a:lnTo>
                    <a:lnTo>
                      <a:pt x="9" y="11"/>
                    </a:lnTo>
                    <a:lnTo>
                      <a:pt x="3" y="7"/>
                    </a:lnTo>
                    <a:lnTo>
                      <a:pt x="0" y="0"/>
                    </a:lnTo>
                    <a:close/>
                  </a:path>
                </a:pathLst>
              </a:custGeom>
              <a:solidFill>
                <a:srgbClr val="8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2" name="Line 2723"/>
              <p:cNvSpPr>
                <a:spLocks noChangeShapeType="1"/>
              </p:cNvSpPr>
              <p:nvPr/>
            </p:nvSpPr>
            <p:spPr bwMode="auto">
              <a:xfrm>
                <a:off x="3690" y="1237"/>
                <a:ext cx="3" cy="7"/>
              </a:xfrm>
              <a:prstGeom prst="line">
                <a:avLst/>
              </a:prstGeom>
              <a:noFill/>
              <a:ln w="0">
                <a:solidFill>
                  <a:srgbClr val="8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3" name="Freeform 2724"/>
              <p:cNvSpPr>
                <a:spLocks/>
              </p:cNvSpPr>
              <p:nvPr/>
            </p:nvSpPr>
            <p:spPr bwMode="auto">
              <a:xfrm>
                <a:off x="3696" y="1242"/>
                <a:ext cx="9" cy="11"/>
              </a:xfrm>
              <a:custGeom>
                <a:avLst/>
                <a:gdLst>
                  <a:gd name="T0" fmla="*/ 0 w 9"/>
                  <a:gd name="T1" fmla="*/ 0 h 11"/>
                  <a:gd name="T2" fmla="*/ 6 w 9"/>
                  <a:gd name="T3" fmla="*/ 5 h 11"/>
                  <a:gd name="T4" fmla="*/ 9 w 9"/>
                  <a:gd name="T5" fmla="*/ 11 h 11"/>
                  <a:gd name="T6" fmla="*/ 3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5"/>
                    </a:lnTo>
                    <a:lnTo>
                      <a:pt x="9" y="11"/>
                    </a:lnTo>
                    <a:lnTo>
                      <a:pt x="3" y="6"/>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4" name="Line 2725"/>
              <p:cNvSpPr>
                <a:spLocks noChangeShapeType="1"/>
              </p:cNvSpPr>
              <p:nvPr/>
            </p:nvSpPr>
            <p:spPr bwMode="auto">
              <a:xfrm>
                <a:off x="3696" y="1242"/>
                <a:ext cx="3" cy="6"/>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5" name="Freeform 2726"/>
              <p:cNvSpPr>
                <a:spLocks/>
              </p:cNvSpPr>
              <p:nvPr/>
            </p:nvSpPr>
            <p:spPr bwMode="auto">
              <a:xfrm>
                <a:off x="3702" y="1247"/>
                <a:ext cx="9" cy="11"/>
              </a:xfrm>
              <a:custGeom>
                <a:avLst/>
                <a:gdLst>
                  <a:gd name="T0" fmla="*/ 0 w 9"/>
                  <a:gd name="T1" fmla="*/ 0 h 11"/>
                  <a:gd name="T2" fmla="*/ 6 w 9"/>
                  <a:gd name="T3" fmla="*/ 5 h 11"/>
                  <a:gd name="T4" fmla="*/ 9 w 9"/>
                  <a:gd name="T5" fmla="*/ 11 h 11"/>
                  <a:gd name="T6" fmla="*/ 3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5"/>
                    </a:lnTo>
                    <a:lnTo>
                      <a:pt x="9" y="11"/>
                    </a:lnTo>
                    <a:lnTo>
                      <a:pt x="3" y="6"/>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6" name="Line 2727"/>
              <p:cNvSpPr>
                <a:spLocks noChangeShapeType="1"/>
              </p:cNvSpPr>
              <p:nvPr/>
            </p:nvSpPr>
            <p:spPr bwMode="auto">
              <a:xfrm>
                <a:off x="3702" y="1247"/>
                <a:ext cx="3" cy="6"/>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7" name="Freeform 2728"/>
              <p:cNvSpPr>
                <a:spLocks/>
              </p:cNvSpPr>
              <p:nvPr/>
            </p:nvSpPr>
            <p:spPr bwMode="auto">
              <a:xfrm>
                <a:off x="3708" y="1252"/>
                <a:ext cx="8" cy="12"/>
              </a:xfrm>
              <a:custGeom>
                <a:avLst/>
                <a:gdLst>
                  <a:gd name="T0" fmla="*/ 0 w 8"/>
                  <a:gd name="T1" fmla="*/ 0 h 12"/>
                  <a:gd name="T2" fmla="*/ 5 w 8"/>
                  <a:gd name="T3" fmla="*/ 6 h 12"/>
                  <a:gd name="T4" fmla="*/ 8 w 8"/>
                  <a:gd name="T5" fmla="*/ 12 h 12"/>
                  <a:gd name="T6" fmla="*/ 3 w 8"/>
                  <a:gd name="T7" fmla="*/ 6 h 12"/>
                  <a:gd name="T8" fmla="*/ 0 w 8"/>
                  <a:gd name="T9" fmla="*/ 0 h 12"/>
                </a:gdLst>
                <a:ahLst/>
                <a:cxnLst>
                  <a:cxn ang="0">
                    <a:pos x="T0" y="T1"/>
                  </a:cxn>
                  <a:cxn ang="0">
                    <a:pos x="T2" y="T3"/>
                  </a:cxn>
                  <a:cxn ang="0">
                    <a:pos x="T4" y="T5"/>
                  </a:cxn>
                  <a:cxn ang="0">
                    <a:pos x="T6" y="T7"/>
                  </a:cxn>
                  <a:cxn ang="0">
                    <a:pos x="T8" y="T9"/>
                  </a:cxn>
                </a:cxnLst>
                <a:rect l="0" t="0" r="r" b="b"/>
                <a:pathLst>
                  <a:path w="8" h="12">
                    <a:moveTo>
                      <a:pt x="0" y="0"/>
                    </a:moveTo>
                    <a:lnTo>
                      <a:pt x="5" y="6"/>
                    </a:lnTo>
                    <a:lnTo>
                      <a:pt x="8" y="12"/>
                    </a:lnTo>
                    <a:lnTo>
                      <a:pt x="3" y="6"/>
                    </a:lnTo>
                    <a:lnTo>
                      <a:pt x="0" y="0"/>
                    </a:lnTo>
                    <a:close/>
                  </a:path>
                </a:pathLst>
              </a:custGeom>
              <a:solidFill>
                <a:srgbClr val="8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8" name="Line 2729"/>
              <p:cNvSpPr>
                <a:spLocks noChangeShapeType="1"/>
              </p:cNvSpPr>
              <p:nvPr/>
            </p:nvSpPr>
            <p:spPr bwMode="auto">
              <a:xfrm>
                <a:off x="3708" y="1252"/>
                <a:ext cx="3" cy="6"/>
              </a:xfrm>
              <a:prstGeom prst="line">
                <a:avLst/>
              </a:prstGeom>
              <a:noFill/>
              <a:ln w="0">
                <a:solidFill>
                  <a:srgbClr val="8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9" name="Freeform 2730"/>
              <p:cNvSpPr>
                <a:spLocks/>
              </p:cNvSpPr>
              <p:nvPr/>
            </p:nvSpPr>
            <p:spPr bwMode="auto">
              <a:xfrm>
                <a:off x="3713" y="1258"/>
                <a:ext cx="8" cy="12"/>
              </a:xfrm>
              <a:custGeom>
                <a:avLst/>
                <a:gdLst>
                  <a:gd name="T0" fmla="*/ 0 w 8"/>
                  <a:gd name="T1" fmla="*/ 0 h 12"/>
                  <a:gd name="T2" fmla="*/ 6 w 8"/>
                  <a:gd name="T3" fmla="*/ 6 h 12"/>
                  <a:gd name="T4" fmla="*/ 8 w 8"/>
                  <a:gd name="T5" fmla="*/ 12 h 12"/>
                  <a:gd name="T6" fmla="*/ 3 w 8"/>
                  <a:gd name="T7" fmla="*/ 6 h 12"/>
                  <a:gd name="T8" fmla="*/ 0 w 8"/>
                  <a:gd name="T9" fmla="*/ 0 h 12"/>
                </a:gdLst>
                <a:ahLst/>
                <a:cxnLst>
                  <a:cxn ang="0">
                    <a:pos x="T0" y="T1"/>
                  </a:cxn>
                  <a:cxn ang="0">
                    <a:pos x="T2" y="T3"/>
                  </a:cxn>
                  <a:cxn ang="0">
                    <a:pos x="T4" y="T5"/>
                  </a:cxn>
                  <a:cxn ang="0">
                    <a:pos x="T6" y="T7"/>
                  </a:cxn>
                  <a:cxn ang="0">
                    <a:pos x="T8" y="T9"/>
                  </a:cxn>
                </a:cxnLst>
                <a:rect l="0" t="0" r="r" b="b"/>
                <a:pathLst>
                  <a:path w="8" h="12">
                    <a:moveTo>
                      <a:pt x="0" y="0"/>
                    </a:moveTo>
                    <a:lnTo>
                      <a:pt x="6" y="6"/>
                    </a:lnTo>
                    <a:lnTo>
                      <a:pt x="8" y="12"/>
                    </a:lnTo>
                    <a:lnTo>
                      <a:pt x="3" y="6"/>
                    </a:lnTo>
                    <a:lnTo>
                      <a:pt x="0" y="0"/>
                    </a:lnTo>
                    <a:close/>
                  </a:path>
                </a:pathLst>
              </a:cu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50" name="Line 2731"/>
              <p:cNvSpPr>
                <a:spLocks noChangeShapeType="1"/>
              </p:cNvSpPr>
              <p:nvPr/>
            </p:nvSpPr>
            <p:spPr bwMode="auto">
              <a:xfrm>
                <a:off x="3713" y="1258"/>
                <a:ext cx="3" cy="6"/>
              </a:xfrm>
              <a:prstGeom prst="line">
                <a:avLst/>
              </a:prstGeom>
              <a:noFill/>
              <a:ln w="0">
                <a:solidFill>
                  <a:srgbClr val="8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1" name="Freeform 2732"/>
              <p:cNvSpPr>
                <a:spLocks/>
              </p:cNvSpPr>
              <p:nvPr/>
            </p:nvSpPr>
            <p:spPr bwMode="auto">
              <a:xfrm>
                <a:off x="3719" y="1264"/>
                <a:ext cx="7" cy="12"/>
              </a:xfrm>
              <a:custGeom>
                <a:avLst/>
                <a:gdLst>
                  <a:gd name="T0" fmla="*/ 0 w 7"/>
                  <a:gd name="T1" fmla="*/ 0 h 12"/>
                  <a:gd name="T2" fmla="*/ 4 w 7"/>
                  <a:gd name="T3" fmla="*/ 6 h 12"/>
                  <a:gd name="T4" fmla="*/ 7 w 7"/>
                  <a:gd name="T5" fmla="*/ 12 h 12"/>
                  <a:gd name="T6" fmla="*/ 2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6"/>
                    </a:lnTo>
                    <a:lnTo>
                      <a:pt x="7" y="12"/>
                    </a:lnTo>
                    <a:lnTo>
                      <a:pt x="2" y="6"/>
                    </a:lnTo>
                    <a:lnTo>
                      <a:pt x="0" y="0"/>
                    </a:lnTo>
                    <a:close/>
                  </a:path>
                </a:pathLst>
              </a:custGeom>
              <a:solidFill>
                <a:srgbClr val="8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52" name="Line 2733"/>
              <p:cNvSpPr>
                <a:spLocks noChangeShapeType="1"/>
              </p:cNvSpPr>
              <p:nvPr/>
            </p:nvSpPr>
            <p:spPr bwMode="auto">
              <a:xfrm>
                <a:off x="3719" y="1264"/>
                <a:ext cx="2" cy="6"/>
              </a:xfrm>
              <a:prstGeom prst="line">
                <a:avLst/>
              </a:prstGeom>
              <a:noFill/>
              <a:ln w="0">
                <a:solidFill>
                  <a:srgbClr val="8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3" name="Freeform 2734"/>
              <p:cNvSpPr>
                <a:spLocks/>
              </p:cNvSpPr>
              <p:nvPr/>
            </p:nvSpPr>
            <p:spPr bwMode="auto">
              <a:xfrm>
                <a:off x="3723" y="1270"/>
                <a:ext cx="8" cy="12"/>
              </a:xfrm>
              <a:custGeom>
                <a:avLst/>
                <a:gdLst>
                  <a:gd name="T0" fmla="*/ 0 w 8"/>
                  <a:gd name="T1" fmla="*/ 0 h 12"/>
                  <a:gd name="T2" fmla="*/ 5 w 8"/>
                  <a:gd name="T3" fmla="*/ 6 h 12"/>
                  <a:gd name="T4" fmla="*/ 8 w 8"/>
                  <a:gd name="T5" fmla="*/ 12 h 12"/>
                  <a:gd name="T6" fmla="*/ 3 w 8"/>
                  <a:gd name="T7" fmla="*/ 6 h 12"/>
                  <a:gd name="T8" fmla="*/ 0 w 8"/>
                  <a:gd name="T9" fmla="*/ 0 h 12"/>
                </a:gdLst>
                <a:ahLst/>
                <a:cxnLst>
                  <a:cxn ang="0">
                    <a:pos x="T0" y="T1"/>
                  </a:cxn>
                  <a:cxn ang="0">
                    <a:pos x="T2" y="T3"/>
                  </a:cxn>
                  <a:cxn ang="0">
                    <a:pos x="T4" y="T5"/>
                  </a:cxn>
                  <a:cxn ang="0">
                    <a:pos x="T6" y="T7"/>
                  </a:cxn>
                  <a:cxn ang="0">
                    <a:pos x="T8" y="T9"/>
                  </a:cxn>
                </a:cxnLst>
                <a:rect l="0" t="0" r="r" b="b"/>
                <a:pathLst>
                  <a:path w="8" h="12">
                    <a:moveTo>
                      <a:pt x="0" y="0"/>
                    </a:moveTo>
                    <a:lnTo>
                      <a:pt x="5" y="6"/>
                    </a:lnTo>
                    <a:lnTo>
                      <a:pt x="8" y="12"/>
                    </a:lnTo>
                    <a:lnTo>
                      <a:pt x="3" y="6"/>
                    </a:lnTo>
                    <a:lnTo>
                      <a:pt x="0" y="0"/>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54" name="Line 2735"/>
              <p:cNvSpPr>
                <a:spLocks noChangeShapeType="1"/>
              </p:cNvSpPr>
              <p:nvPr/>
            </p:nvSpPr>
            <p:spPr bwMode="auto">
              <a:xfrm>
                <a:off x="3723" y="1270"/>
                <a:ext cx="3" cy="6"/>
              </a:xfrm>
              <a:prstGeom prst="line">
                <a:avLst/>
              </a:prstGeom>
              <a:noFill/>
              <a:ln w="0">
                <a:solidFill>
                  <a:srgbClr val="8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5" name="Freeform 2736"/>
              <p:cNvSpPr>
                <a:spLocks/>
              </p:cNvSpPr>
              <p:nvPr/>
            </p:nvSpPr>
            <p:spPr bwMode="auto">
              <a:xfrm>
                <a:off x="3728" y="1276"/>
                <a:ext cx="7" cy="12"/>
              </a:xfrm>
              <a:custGeom>
                <a:avLst/>
                <a:gdLst>
                  <a:gd name="T0" fmla="*/ 0 w 7"/>
                  <a:gd name="T1" fmla="*/ 0 h 12"/>
                  <a:gd name="T2" fmla="*/ 5 w 7"/>
                  <a:gd name="T3" fmla="*/ 6 h 12"/>
                  <a:gd name="T4" fmla="*/ 7 w 7"/>
                  <a:gd name="T5" fmla="*/ 12 h 12"/>
                  <a:gd name="T6" fmla="*/ 3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5" y="6"/>
                    </a:lnTo>
                    <a:lnTo>
                      <a:pt x="7" y="12"/>
                    </a:lnTo>
                    <a:lnTo>
                      <a:pt x="3"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56" name="Line 2737"/>
              <p:cNvSpPr>
                <a:spLocks noChangeShapeType="1"/>
              </p:cNvSpPr>
              <p:nvPr/>
            </p:nvSpPr>
            <p:spPr bwMode="auto">
              <a:xfrm>
                <a:off x="3728" y="1276"/>
                <a:ext cx="3"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7" name="Freeform 2738"/>
              <p:cNvSpPr>
                <a:spLocks/>
              </p:cNvSpPr>
              <p:nvPr/>
            </p:nvSpPr>
            <p:spPr bwMode="auto">
              <a:xfrm>
                <a:off x="3733" y="1282"/>
                <a:ext cx="7" cy="12"/>
              </a:xfrm>
              <a:custGeom>
                <a:avLst/>
                <a:gdLst>
                  <a:gd name="T0" fmla="*/ 0 w 7"/>
                  <a:gd name="T1" fmla="*/ 0 h 12"/>
                  <a:gd name="T2" fmla="*/ 4 w 7"/>
                  <a:gd name="T3" fmla="*/ 6 h 12"/>
                  <a:gd name="T4" fmla="*/ 7 w 7"/>
                  <a:gd name="T5" fmla="*/ 12 h 12"/>
                  <a:gd name="T6" fmla="*/ 2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6"/>
                    </a:lnTo>
                    <a:lnTo>
                      <a:pt x="7" y="12"/>
                    </a:lnTo>
                    <a:lnTo>
                      <a:pt x="2"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58" name="Line 2739"/>
              <p:cNvSpPr>
                <a:spLocks noChangeShapeType="1"/>
              </p:cNvSpPr>
              <p:nvPr/>
            </p:nvSpPr>
            <p:spPr bwMode="auto">
              <a:xfrm>
                <a:off x="3733" y="1282"/>
                <a:ext cx="2"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9" name="Freeform 2740"/>
              <p:cNvSpPr>
                <a:spLocks/>
              </p:cNvSpPr>
              <p:nvPr/>
            </p:nvSpPr>
            <p:spPr bwMode="auto">
              <a:xfrm>
                <a:off x="3737" y="1288"/>
                <a:ext cx="5" cy="9"/>
              </a:xfrm>
              <a:custGeom>
                <a:avLst/>
                <a:gdLst>
                  <a:gd name="T0" fmla="*/ 0 w 5"/>
                  <a:gd name="T1" fmla="*/ 0 h 9"/>
                  <a:gd name="T2" fmla="*/ 2 w 5"/>
                  <a:gd name="T3" fmla="*/ 3 h 9"/>
                  <a:gd name="T4" fmla="*/ 5 w 5"/>
                  <a:gd name="T5" fmla="*/ 9 h 9"/>
                  <a:gd name="T6" fmla="*/ 3 w 5"/>
                  <a:gd name="T7" fmla="*/ 6 h 9"/>
                  <a:gd name="T8" fmla="*/ 0 w 5"/>
                  <a:gd name="T9" fmla="*/ 0 h 9"/>
                </a:gdLst>
                <a:ahLst/>
                <a:cxnLst>
                  <a:cxn ang="0">
                    <a:pos x="T0" y="T1"/>
                  </a:cxn>
                  <a:cxn ang="0">
                    <a:pos x="T2" y="T3"/>
                  </a:cxn>
                  <a:cxn ang="0">
                    <a:pos x="T4" y="T5"/>
                  </a:cxn>
                  <a:cxn ang="0">
                    <a:pos x="T6" y="T7"/>
                  </a:cxn>
                  <a:cxn ang="0">
                    <a:pos x="T8" y="T9"/>
                  </a:cxn>
                </a:cxnLst>
                <a:rect l="0" t="0" r="r" b="b"/>
                <a:pathLst>
                  <a:path w="5" h="9">
                    <a:moveTo>
                      <a:pt x="0" y="0"/>
                    </a:moveTo>
                    <a:lnTo>
                      <a:pt x="2" y="3"/>
                    </a:lnTo>
                    <a:lnTo>
                      <a:pt x="5" y="9"/>
                    </a:lnTo>
                    <a:lnTo>
                      <a:pt x="3"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60" name="Line 2741"/>
              <p:cNvSpPr>
                <a:spLocks noChangeShapeType="1"/>
              </p:cNvSpPr>
              <p:nvPr/>
            </p:nvSpPr>
            <p:spPr bwMode="auto">
              <a:xfrm>
                <a:off x="3737" y="1288"/>
                <a:ext cx="3"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1" name="Freeform 2742"/>
              <p:cNvSpPr>
                <a:spLocks/>
              </p:cNvSpPr>
              <p:nvPr/>
            </p:nvSpPr>
            <p:spPr bwMode="auto">
              <a:xfrm>
                <a:off x="3739" y="1291"/>
                <a:ext cx="5" cy="9"/>
              </a:xfrm>
              <a:custGeom>
                <a:avLst/>
                <a:gdLst>
                  <a:gd name="T0" fmla="*/ 0 w 5"/>
                  <a:gd name="T1" fmla="*/ 0 h 9"/>
                  <a:gd name="T2" fmla="*/ 2 w 5"/>
                  <a:gd name="T3" fmla="*/ 3 h 9"/>
                  <a:gd name="T4" fmla="*/ 5 w 5"/>
                  <a:gd name="T5" fmla="*/ 9 h 9"/>
                  <a:gd name="T6" fmla="*/ 3 w 5"/>
                  <a:gd name="T7" fmla="*/ 6 h 9"/>
                  <a:gd name="T8" fmla="*/ 0 w 5"/>
                  <a:gd name="T9" fmla="*/ 0 h 9"/>
                </a:gdLst>
                <a:ahLst/>
                <a:cxnLst>
                  <a:cxn ang="0">
                    <a:pos x="T0" y="T1"/>
                  </a:cxn>
                  <a:cxn ang="0">
                    <a:pos x="T2" y="T3"/>
                  </a:cxn>
                  <a:cxn ang="0">
                    <a:pos x="T4" y="T5"/>
                  </a:cxn>
                  <a:cxn ang="0">
                    <a:pos x="T6" y="T7"/>
                  </a:cxn>
                  <a:cxn ang="0">
                    <a:pos x="T8" y="T9"/>
                  </a:cxn>
                </a:cxnLst>
                <a:rect l="0" t="0" r="r" b="b"/>
                <a:pathLst>
                  <a:path w="5" h="9">
                    <a:moveTo>
                      <a:pt x="0" y="0"/>
                    </a:moveTo>
                    <a:lnTo>
                      <a:pt x="2" y="3"/>
                    </a:lnTo>
                    <a:lnTo>
                      <a:pt x="5" y="9"/>
                    </a:lnTo>
                    <a:lnTo>
                      <a:pt x="3"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62" name="Line 2743"/>
              <p:cNvSpPr>
                <a:spLocks noChangeShapeType="1"/>
              </p:cNvSpPr>
              <p:nvPr/>
            </p:nvSpPr>
            <p:spPr bwMode="auto">
              <a:xfrm>
                <a:off x="3739" y="1291"/>
                <a:ext cx="3"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542" name="Group 2744"/>
            <p:cNvGrpSpPr>
              <a:grpSpLocks/>
            </p:cNvGrpSpPr>
            <p:nvPr/>
          </p:nvGrpSpPr>
          <p:grpSpPr bwMode="auto">
            <a:xfrm>
              <a:off x="3088" y="1167"/>
              <a:ext cx="711" cy="516"/>
              <a:chOff x="3088" y="1167"/>
              <a:chExt cx="711" cy="516"/>
            </a:xfrm>
          </p:grpSpPr>
          <p:sp>
            <p:nvSpPr>
              <p:cNvPr id="2563" name="Freeform 2745"/>
              <p:cNvSpPr>
                <a:spLocks/>
              </p:cNvSpPr>
              <p:nvPr/>
            </p:nvSpPr>
            <p:spPr bwMode="auto">
              <a:xfrm>
                <a:off x="3741" y="1294"/>
                <a:ext cx="5" cy="8"/>
              </a:xfrm>
              <a:custGeom>
                <a:avLst/>
                <a:gdLst>
                  <a:gd name="T0" fmla="*/ 0 w 5"/>
                  <a:gd name="T1" fmla="*/ 0 h 8"/>
                  <a:gd name="T2" fmla="*/ 2 w 5"/>
                  <a:gd name="T3" fmla="*/ 2 h 8"/>
                  <a:gd name="T4" fmla="*/ 5 w 5"/>
                  <a:gd name="T5" fmla="*/ 8 h 8"/>
                  <a:gd name="T6" fmla="*/ 3 w 5"/>
                  <a:gd name="T7" fmla="*/ 6 h 8"/>
                  <a:gd name="T8" fmla="*/ 0 w 5"/>
                  <a:gd name="T9" fmla="*/ 0 h 8"/>
                </a:gdLst>
                <a:ahLst/>
                <a:cxnLst>
                  <a:cxn ang="0">
                    <a:pos x="T0" y="T1"/>
                  </a:cxn>
                  <a:cxn ang="0">
                    <a:pos x="T2" y="T3"/>
                  </a:cxn>
                  <a:cxn ang="0">
                    <a:pos x="T4" y="T5"/>
                  </a:cxn>
                  <a:cxn ang="0">
                    <a:pos x="T6" y="T7"/>
                  </a:cxn>
                  <a:cxn ang="0">
                    <a:pos x="T8" y="T9"/>
                  </a:cxn>
                </a:cxnLst>
                <a:rect l="0" t="0" r="r" b="b"/>
                <a:pathLst>
                  <a:path w="5" h="8">
                    <a:moveTo>
                      <a:pt x="0" y="0"/>
                    </a:moveTo>
                    <a:lnTo>
                      <a:pt x="2" y="2"/>
                    </a:lnTo>
                    <a:lnTo>
                      <a:pt x="5" y="8"/>
                    </a:lnTo>
                    <a:lnTo>
                      <a:pt x="3" y="6"/>
                    </a:lnTo>
                    <a:lnTo>
                      <a:pt x="0" y="0"/>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64" name="Line 2746"/>
              <p:cNvSpPr>
                <a:spLocks noChangeShapeType="1"/>
              </p:cNvSpPr>
              <p:nvPr/>
            </p:nvSpPr>
            <p:spPr bwMode="auto">
              <a:xfrm>
                <a:off x="3741" y="1294"/>
                <a:ext cx="3" cy="6"/>
              </a:xfrm>
              <a:prstGeom prst="line">
                <a:avLst/>
              </a:prstGeom>
              <a:noFill/>
              <a:ln w="0">
                <a:solidFill>
                  <a:srgbClr val="8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5" name="Freeform 2747"/>
              <p:cNvSpPr>
                <a:spLocks/>
              </p:cNvSpPr>
              <p:nvPr/>
            </p:nvSpPr>
            <p:spPr bwMode="auto">
              <a:xfrm>
                <a:off x="3743" y="1296"/>
                <a:ext cx="5" cy="9"/>
              </a:xfrm>
              <a:custGeom>
                <a:avLst/>
                <a:gdLst>
                  <a:gd name="T0" fmla="*/ 0 w 5"/>
                  <a:gd name="T1" fmla="*/ 0 h 9"/>
                  <a:gd name="T2" fmla="*/ 2 w 5"/>
                  <a:gd name="T3" fmla="*/ 3 h 9"/>
                  <a:gd name="T4" fmla="*/ 5 w 5"/>
                  <a:gd name="T5" fmla="*/ 9 h 9"/>
                  <a:gd name="T6" fmla="*/ 3 w 5"/>
                  <a:gd name="T7" fmla="*/ 6 h 9"/>
                  <a:gd name="T8" fmla="*/ 0 w 5"/>
                  <a:gd name="T9" fmla="*/ 0 h 9"/>
                </a:gdLst>
                <a:ahLst/>
                <a:cxnLst>
                  <a:cxn ang="0">
                    <a:pos x="T0" y="T1"/>
                  </a:cxn>
                  <a:cxn ang="0">
                    <a:pos x="T2" y="T3"/>
                  </a:cxn>
                  <a:cxn ang="0">
                    <a:pos x="T4" y="T5"/>
                  </a:cxn>
                  <a:cxn ang="0">
                    <a:pos x="T6" y="T7"/>
                  </a:cxn>
                  <a:cxn ang="0">
                    <a:pos x="T8" y="T9"/>
                  </a:cxn>
                </a:cxnLst>
                <a:rect l="0" t="0" r="r" b="b"/>
                <a:pathLst>
                  <a:path w="5" h="9">
                    <a:moveTo>
                      <a:pt x="0" y="0"/>
                    </a:moveTo>
                    <a:lnTo>
                      <a:pt x="2" y="3"/>
                    </a:lnTo>
                    <a:lnTo>
                      <a:pt x="5" y="9"/>
                    </a:lnTo>
                    <a:lnTo>
                      <a:pt x="3" y="6"/>
                    </a:lnTo>
                    <a:lnTo>
                      <a:pt x="0" y="0"/>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66" name="Line 2748"/>
              <p:cNvSpPr>
                <a:spLocks noChangeShapeType="1"/>
              </p:cNvSpPr>
              <p:nvPr/>
            </p:nvSpPr>
            <p:spPr bwMode="auto">
              <a:xfrm>
                <a:off x="3743" y="1296"/>
                <a:ext cx="3" cy="6"/>
              </a:xfrm>
              <a:prstGeom prst="line">
                <a:avLst/>
              </a:prstGeom>
              <a:noFill/>
              <a:ln w="0">
                <a:solidFill>
                  <a:srgbClr val="8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7" name="Freeform 2749"/>
              <p:cNvSpPr>
                <a:spLocks/>
              </p:cNvSpPr>
              <p:nvPr/>
            </p:nvSpPr>
            <p:spPr bwMode="auto">
              <a:xfrm>
                <a:off x="3745" y="1299"/>
                <a:ext cx="4" cy="8"/>
              </a:xfrm>
              <a:custGeom>
                <a:avLst/>
                <a:gdLst>
                  <a:gd name="T0" fmla="*/ 0 w 4"/>
                  <a:gd name="T1" fmla="*/ 0 h 8"/>
                  <a:gd name="T2" fmla="*/ 2 w 4"/>
                  <a:gd name="T3" fmla="*/ 2 h 8"/>
                  <a:gd name="T4" fmla="*/ 4 w 4"/>
                  <a:gd name="T5" fmla="*/ 8 h 8"/>
                  <a:gd name="T6" fmla="*/ 3 w 4"/>
                  <a:gd name="T7" fmla="*/ 6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lnTo>
                      <a:pt x="2" y="2"/>
                    </a:lnTo>
                    <a:lnTo>
                      <a:pt x="4" y="8"/>
                    </a:lnTo>
                    <a:lnTo>
                      <a:pt x="3" y="6"/>
                    </a:lnTo>
                    <a:lnTo>
                      <a:pt x="0" y="0"/>
                    </a:lnTo>
                    <a:close/>
                  </a:path>
                </a:pathLst>
              </a:custGeom>
              <a:solidFill>
                <a:srgbClr val="8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68" name="Line 2750"/>
              <p:cNvSpPr>
                <a:spLocks noChangeShapeType="1"/>
              </p:cNvSpPr>
              <p:nvPr/>
            </p:nvSpPr>
            <p:spPr bwMode="auto">
              <a:xfrm>
                <a:off x="3745" y="1299"/>
                <a:ext cx="3" cy="6"/>
              </a:xfrm>
              <a:prstGeom prst="line">
                <a:avLst/>
              </a:prstGeom>
              <a:noFill/>
              <a:ln w="0">
                <a:solidFill>
                  <a:srgbClr val="8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9" name="Freeform 2751"/>
              <p:cNvSpPr>
                <a:spLocks/>
              </p:cNvSpPr>
              <p:nvPr/>
            </p:nvSpPr>
            <p:spPr bwMode="auto">
              <a:xfrm>
                <a:off x="3747" y="1301"/>
                <a:ext cx="5" cy="8"/>
              </a:xfrm>
              <a:custGeom>
                <a:avLst/>
                <a:gdLst>
                  <a:gd name="T0" fmla="*/ 0 w 5"/>
                  <a:gd name="T1" fmla="*/ 0 h 8"/>
                  <a:gd name="T2" fmla="*/ 2 w 5"/>
                  <a:gd name="T3" fmla="*/ 2 h 8"/>
                  <a:gd name="T4" fmla="*/ 5 w 5"/>
                  <a:gd name="T5" fmla="*/ 8 h 8"/>
                  <a:gd name="T6" fmla="*/ 2 w 5"/>
                  <a:gd name="T7" fmla="*/ 6 h 8"/>
                  <a:gd name="T8" fmla="*/ 0 w 5"/>
                  <a:gd name="T9" fmla="*/ 0 h 8"/>
                </a:gdLst>
                <a:ahLst/>
                <a:cxnLst>
                  <a:cxn ang="0">
                    <a:pos x="T0" y="T1"/>
                  </a:cxn>
                  <a:cxn ang="0">
                    <a:pos x="T2" y="T3"/>
                  </a:cxn>
                  <a:cxn ang="0">
                    <a:pos x="T4" y="T5"/>
                  </a:cxn>
                  <a:cxn ang="0">
                    <a:pos x="T6" y="T7"/>
                  </a:cxn>
                  <a:cxn ang="0">
                    <a:pos x="T8" y="T9"/>
                  </a:cxn>
                </a:cxnLst>
                <a:rect l="0" t="0" r="r" b="b"/>
                <a:pathLst>
                  <a:path w="5" h="8">
                    <a:moveTo>
                      <a:pt x="0" y="0"/>
                    </a:moveTo>
                    <a:lnTo>
                      <a:pt x="2" y="2"/>
                    </a:lnTo>
                    <a:lnTo>
                      <a:pt x="5" y="8"/>
                    </a:lnTo>
                    <a:lnTo>
                      <a:pt x="2" y="6"/>
                    </a:lnTo>
                    <a:lnTo>
                      <a:pt x="0" y="0"/>
                    </a:lnTo>
                    <a:close/>
                  </a:path>
                </a:pathLst>
              </a:cu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70" name="Line 2752"/>
              <p:cNvSpPr>
                <a:spLocks noChangeShapeType="1"/>
              </p:cNvSpPr>
              <p:nvPr/>
            </p:nvSpPr>
            <p:spPr bwMode="auto">
              <a:xfrm>
                <a:off x="3747" y="1301"/>
                <a:ext cx="2" cy="6"/>
              </a:xfrm>
              <a:prstGeom prst="line">
                <a:avLst/>
              </a:prstGeom>
              <a:noFill/>
              <a:ln w="0">
                <a:solidFill>
                  <a:srgbClr val="8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1" name="Freeform 2753"/>
              <p:cNvSpPr>
                <a:spLocks/>
              </p:cNvSpPr>
              <p:nvPr/>
            </p:nvSpPr>
            <p:spPr bwMode="auto">
              <a:xfrm>
                <a:off x="3749" y="1303"/>
                <a:ext cx="4" cy="8"/>
              </a:xfrm>
              <a:custGeom>
                <a:avLst/>
                <a:gdLst>
                  <a:gd name="T0" fmla="*/ 0 w 4"/>
                  <a:gd name="T1" fmla="*/ 0 h 8"/>
                  <a:gd name="T2" fmla="*/ 2 w 4"/>
                  <a:gd name="T3" fmla="*/ 2 h 8"/>
                  <a:gd name="T4" fmla="*/ 4 w 4"/>
                  <a:gd name="T5" fmla="*/ 8 h 8"/>
                  <a:gd name="T6" fmla="*/ 3 w 4"/>
                  <a:gd name="T7" fmla="*/ 6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lnTo>
                      <a:pt x="2" y="2"/>
                    </a:lnTo>
                    <a:lnTo>
                      <a:pt x="4" y="8"/>
                    </a:lnTo>
                    <a:lnTo>
                      <a:pt x="3" y="6"/>
                    </a:lnTo>
                    <a:lnTo>
                      <a:pt x="0" y="0"/>
                    </a:lnTo>
                    <a:close/>
                  </a:path>
                </a:pathLst>
              </a:custGeom>
              <a:solidFill>
                <a:srgbClr val="8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72" name="Line 2754"/>
              <p:cNvSpPr>
                <a:spLocks noChangeShapeType="1"/>
              </p:cNvSpPr>
              <p:nvPr/>
            </p:nvSpPr>
            <p:spPr bwMode="auto">
              <a:xfrm>
                <a:off x="3749" y="1303"/>
                <a:ext cx="3" cy="6"/>
              </a:xfrm>
              <a:prstGeom prst="line">
                <a:avLst/>
              </a:prstGeom>
              <a:noFill/>
              <a:ln w="0">
                <a:solidFill>
                  <a:srgbClr val="8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3" name="Freeform 2755"/>
              <p:cNvSpPr>
                <a:spLocks/>
              </p:cNvSpPr>
              <p:nvPr/>
            </p:nvSpPr>
            <p:spPr bwMode="auto">
              <a:xfrm>
                <a:off x="3751" y="1305"/>
                <a:ext cx="4" cy="8"/>
              </a:xfrm>
              <a:custGeom>
                <a:avLst/>
                <a:gdLst>
                  <a:gd name="T0" fmla="*/ 0 w 4"/>
                  <a:gd name="T1" fmla="*/ 0 h 8"/>
                  <a:gd name="T2" fmla="*/ 1 w 4"/>
                  <a:gd name="T3" fmla="*/ 2 h 8"/>
                  <a:gd name="T4" fmla="*/ 4 w 4"/>
                  <a:gd name="T5" fmla="*/ 8 h 8"/>
                  <a:gd name="T6" fmla="*/ 2 w 4"/>
                  <a:gd name="T7" fmla="*/ 6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lnTo>
                      <a:pt x="1" y="2"/>
                    </a:lnTo>
                    <a:lnTo>
                      <a:pt x="4" y="8"/>
                    </a:lnTo>
                    <a:lnTo>
                      <a:pt x="2" y="6"/>
                    </a:lnTo>
                    <a:lnTo>
                      <a:pt x="0" y="0"/>
                    </a:lnTo>
                    <a:close/>
                  </a:path>
                </a:pathLst>
              </a:custGeom>
              <a:solidFill>
                <a:srgbClr val="8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74" name="Line 2756"/>
              <p:cNvSpPr>
                <a:spLocks noChangeShapeType="1"/>
              </p:cNvSpPr>
              <p:nvPr/>
            </p:nvSpPr>
            <p:spPr bwMode="auto">
              <a:xfrm>
                <a:off x="3751" y="1305"/>
                <a:ext cx="2" cy="6"/>
              </a:xfrm>
              <a:prstGeom prst="line">
                <a:avLst/>
              </a:prstGeom>
              <a:noFill/>
              <a:ln w="0">
                <a:solidFill>
                  <a:srgbClr val="8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5" name="Freeform 2757"/>
              <p:cNvSpPr>
                <a:spLocks/>
              </p:cNvSpPr>
              <p:nvPr/>
            </p:nvSpPr>
            <p:spPr bwMode="auto">
              <a:xfrm>
                <a:off x="3088" y="1167"/>
                <a:ext cx="711" cy="516"/>
              </a:xfrm>
              <a:custGeom>
                <a:avLst/>
                <a:gdLst>
                  <a:gd name="T0" fmla="*/ 708 w 711"/>
                  <a:gd name="T1" fmla="*/ 101 h 516"/>
                  <a:gd name="T2" fmla="*/ 703 w 711"/>
                  <a:gd name="T3" fmla="*/ 94 h 516"/>
                  <a:gd name="T4" fmla="*/ 690 w 711"/>
                  <a:gd name="T5" fmla="*/ 77 h 516"/>
                  <a:gd name="T6" fmla="*/ 667 w 711"/>
                  <a:gd name="T7" fmla="*/ 51 h 516"/>
                  <a:gd name="T8" fmla="*/ 636 w 711"/>
                  <a:gd name="T9" fmla="*/ 26 h 516"/>
                  <a:gd name="T10" fmla="*/ 606 w 711"/>
                  <a:gd name="T11" fmla="*/ 14 h 516"/>
                  <a:gd name="T12" fmla="*/ 562 w 711"/>
                  <a:gd name="T13" fmla="*/ 5 h 516"/>
                  <a:gd name="T14" fmla="*/ 511 w 711"/>
                  <a:gd name="T15" fmla="*/ 0 h 516"/>
                  <a:gd name="T16" fmla="*/ 465 w 711"/>
                  <a:gd name="T17" fmla="*/ 3 h 516"/>
                  <a:gd name="T18" fmla="*/ 438 w 711"/>
                  <a:gd name="T19" fmla="*/ 8 h 516"/>
                  <a:gd name="T20" fmla="*/ 413 w 711"/>
                  <a:gd name="T21" fmla="*/ 16 h 516"/>
                  <a:gd name="T22" fmla="*/ 370 w 711"/>
                  <a:gd name="T23" fmla="*/ 38 h 516"/>
                  <a:gd name="T24" fmla="*/ 322 w 711"/>
                  <a:gd name="T25" fmla="*/ 72 h 516"/>
                  <a:gd name="T26" fmla="*/ 279 w 711"/>
                  <a:gd name="T27" fmla="*/ 112 h 516"/>
                  <a:gd name="T28" fmla="*/ 243 w 711"/>
                  <a:gd name="T29" fmla="*/ 157 h 516"/>
                  <a:gd name="T30" fmla="*/ 228 w 711"/>
                  <a:gd name="T31" fmla="*/ 185 h 516"/>
                  <a:gd name="T32" fmla="*/ 218 w 711"/>
                  <a:gd name="T33" fmla="*/ 214 h 516"/>
                  <a:gd name="T34" fmla="*/ 205 w 711"/>
                  <a:gd name="T35" fmla="*/ 260 h 516"/>
                  <a:gd name="T36" fmla="*/ 193 w 711"/>
                  <a:gd name="T37" fmla="*/ 320 h 516"/>
                  <a:gd name="T38" fmla="*/ 186 w 711"/>
                  <a:gd name="T39" fmla="*/ 346 h 516"/>
                  <a:gd name="T40" fmla="*/ 180 w 711"/>
                  <a:gd name="T41" fmla="*/ 367 h 516"/>
                  <a:gd name="T42" fmla="*/ 172 w 711"/>
                  <a:gd name="T43" fmla="*/ 383 h 516"/>
                  <a:gd name="T44" fmla="*/ 165 w 711"/>
                  <a:gd name="T45" fmla="*/ 396 h 516"/>
                  <a:gd name="T46" fmla="*/ 153 w 711"/>
                  <a:gd name="T47" fmla="*/ 411 h 516"/>
                  <a:gd name="T48" fmla="*/ 138 w 711"/>
                  <a:gd name="T49" fmla="*/ 425 h 516"/>
                  <a:gd name="T50" fmla="*/ 0 w 711"/>
                  <a:gd name="T51" fmla="*/ 516 h 516"/>
                  <a:gd name="T52" fmla="*/ 157 w 711"/>
                  <a:gd name="T53" fmla="*/ 463 h 516"/>
                  <a:gd name="T54" fmla="*/ 178 w 711"/>
                  <a:gd name="T55" fmla="*/ 447 h 516"/>
                  <a:gd name="T56" fmla="*/ 202 w 711"/>
                  <a:gd name="T57" fmla="*/ 420 h 516"/>
                  <a:gd name="T58" fmla="*/ 212 w 711"/>
                  <a:gd name="T59" fmla="*/ 404 h 516"/>
                  <a:gd name="T60" fmla="*/ 223 w 711"/>
                  <a:gd name="T61" fmla="*/ 384 h 516"/>
                  <a:gd name="T62" fmla="*/ 232 w 711"/>
                  <a:gd name="T63" fmla="*/ 360 h 516"/>
                  <a:gd name="T64" fmla="*/ 239 w 711"/>
                  <a:gd name="T65" fmla="*/ 332 h 516"/>
                  <a:gd name="T66" fmla="*/ 249 w 711"/>
                  <a:gd name="T67" fmla="*/ 288 h 516"/>
                  <a:gd name="T68" fmla="*/ 262 w 711"/>
                  <a:gd name="T69" fmla="*/ 230 h 516"/>
                  <a:gd name="T70" fmla="*/ 270 w 711"/>
                  <a:gd name="T71" fmla="*/ 203 h 516"/>
                  <a:gd name="T72" fmla="*/ 279 w 711"/>
                  <a:gd name="T73" fmla="*/ 182 h 516"/>
                  <a:gd name="T74" fmla="*/ 298 w 711"/>
                  <a:gd name="T75" fmla="*/ 154 h 516"/>
                  <a:gd name="T76" fmla="*/ 331 w 711"/>
                  <a:gd name="T77" fmla="*/ 118 h 516"/>
                  <a:gd name="T78" fmla="*/ 370 w 711"/>
                  <a:gd name="T79" fmla="*/ 87 h 516"/>
                  <a:gd name="T80" fmla="*/ 408 w 711"/>
                  <a:gd name="T81" fmla="*/ 64 h 516"/>
                  <a:gd name="T82" fmla="*/ 430 w 711"/>
                  <a:gd name="T83" fmla="*/ 54 h 516"/>
                  <a:gd name="T84" fmla="*/ 448 w 711"/>
                  <a:gd name="T85" fmla="*/ 50 h 516"/>
                  <a:gd name="T86" fmla="*/ 473 w 711"/>
                  <a:gd name="T87" fmla="*/ 47 h 516"/>
                  <a:gd name="T88" fmla="*/ 517 w 711"/>
                  <a:gd name="T89" fmla="*/ 48 h 516"/>
                  <a:gd name="T90" fmla="*/ 558 w 711"/>
                  <a:gd name="T91" fmla="*/ 54 h 516"/>
                  <a:gd name="T92" fmla="*/ 587 w 711"/>
                  <a:gd name="T93" fmla="*/ 62 h 516"/>
                  <a:gd name="T94" fmla="*/ 608 w 711"/>
                  <a:gd name="T95" fmla="*/ 75 h 516"/>
                  <a:gd name="T96" fmla="*/ 631 w 711"/>
                  <a:gd name="T97" fmla="*/ 97 h 516"/>
                  <a:gd name="T98" fmla="*/ 649 w 711"/>
                  <a:gd name="T99" fmla="*/ 121 h 516"/>
                  <a:gd name="T100" fmla="*/ 657 w 711"/>
                  <a:gd name="T101" fmla="*/ 132 h 516"/>
                  <a:gd name="T102" fmla="*/ 664 w 711"/>
                  <a:gd name="T103" fmla="*/ 14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1" h="516">
                    <a:moveTo>
                      <a:pt x="664" y="140"/>
                    </a:moveTo>
                    <a:lnTo>
                      <a:pt x="711" y="104"/>
                    </a:lnTo>
                    <a:lnTo>
                      <a:pt x="710" y="103"/>
                    </a:lnTo>
                    <a:lnTo>
                      <a:pt x="708" y="101"/>
                    </a:lnTo>
                    <a:lnTo>
                      <a:pt x="707" y="100"/>
                    </a:lnTo>
                    <a:lnTo>
                      <a:pt x="706" y="98"/>
                    </a:lnTo>
                    <a:lnTo>
                      <a:pt x="704" y="96"/>
                    </a:lnTo>
                    <a:lnTo>
                      <a:pt x="703" y="94"/>
                    </a:lnTo>
                    <a:lnTo>
                      <a:pt x="701" y="92"/>
                    </a:lnTo>
                    <a:lnTo>
                      <a:pt x="699" y="89"/>
                    </a:lnTo>
                    <a:lnTo>
                      <a:pt x="695" y="83"/>
                    </a:lnTo>
                    <a:lnTo>
                      <a:pt x="690" y="77"/>
                    </a:lnTo>
                    <a:lnTo>
                      <a:pt x="685" y="71"/>
                    </a:lnTo>
                    <a:lnTo>
                      <a:pt x="679" y="64"/>
                    </a:lnTo>
                    <a:lnTo>
                      <a:pt x="673" y="57"/>
                    </a:lnTo>
                    <a:lnTo>
                      <a:pt x="667" y="51"/>
                    </a:lnTo>
                    <a:lnTo>
                      <a:pt x="660" y="44"/>
                    </a:lnTo>
                    <a:lnTo>
                      <a:pt x="652" y="38"/>
                    </a:lnTo>
                    <a:lnTo>
                      <a:pt x="644" y="32"/>
                    </a:lnTo>
                    <a:lnTo>
                      <a:pt x="636" y="26"/>
                    </a:lnTo>
                    <a:lnTo>
                      <a:pt x="626" y="22"/>
                    </a:lnTo>
                    <a:lnTo>
                      <a:pt x="621" y="19"/>
                    </a:lnTo>
                    <a:lnTo>
                      <a:pt x="615" y="17"/>
                    </a:lnTo>
                    <a:lnTo>
                      <a:pt x="606" y="14"/>
                    </a:lnTo>
                    <a:lnTo>
                      <a:pt x="596" y="12"/>
                    </a:lnTo>
                    <a:lnTo>
                      <a:pt x="585" y="9"/>
                    </a:lnTo>
                    <a:lnTo>
                      <a:pt x="573" y="7"/>
                    </a:lnTo>
                    <a:lnTo>
                      <a:pt x="562" y="5"/>
                    </a:lnTo>
                    <a:lnTo>
                      <a:pt x="550" y="3"/>
                    </a:lnTo>
                    <a:lnTo>
                      <a:pt x="537" y="2"/>
                    </a:lnTo>
                    <a:lnTo>
                      <a:pt x="524" y="1"/>
                    </a:lnTo>
                    <a:lnTo>
                      <a:pt x="511" y="0"/>
                    </a:lnTo>
                    <a:lnTo>
                      <a:pt x="498" y="0"/>
                    </a:lnTo>
                    <a:lnTo>
                      <a:pt x="485" y="1"/>
                    </a:lnTo>
                    <a:lnTo>
                      <a:pt x="472" y="2"/>
                    </a:lnTo>
                    <a:lnTo>
                      <a:pt x="465" y="3"/>
                    </a:lnTo>
                    <a:lnTo>
                      <a:pt x="458" y="4"/>
                    </a:lnTo>
                    <a:lnTo>
                      <a:pt x="452" y="5"/>
                    </a:lnTo>
                    <a:lnTo>
                      <a:pt x="445" y="6"/>
                    </a:lnTo>
                    <a:lnTo>
                      <a:pt x="438" y="8"/>
                    </a:lnTo>
                    <a:lnTo>
                      <a:pt x="432" y="10"/>
                    </a:lnTo>
                    <a:lnTo>
                      <a:pt x="425" y="12"/>
                    </a:lnTo>
                    <a:lnTo>
                      <a:pt x="419" y="14"/>
                    </a:lnTo>
                    <a:lnTo>
                      <a:pt x="413" y="16"/>
                    </a:lnTo>
                    <a:lnTo>
                      <a:pt x="406" y="19"/>
                    </a:lnTo>
                    <a:lnTo>
                      <a:pt x="394" y="25"/>
                    </a:lnTo>
                    <a:lnTo>
                      <a:pt x="382" y="31"/>
                    </a:lnTo>
                    <a:lnTo>
                      <a:pt x="370" y="38"/>
                    </a:lnTo>
                    <a:lnTo>
                      <a:pt x="358" y="46"/>
                    </a:lnTo>
                    <a:lnTo>
                      <a:pt x="346" y="54"/>
                    </a:lnTo>
                    <a:lnTo>
                      <a:pt x="334" y="63"/>
                    </a:lnTo>
                    <a:lnTo>
                      <a:pt x="322" y="72"/>
                    </a:lnTo>
                    <a:lnTo>
                      <a:pt x="311" y="81"/>
                    </a:lnTo>
                    <a:lnTo>
                      <a:pt x="300" y="91"/>
                    </a:lnTo>
                    <a:lnTo>
                      <a:pt x="289" y="102"/>
                    </a:lnTo>
                    <a:lnTo>
                      <a:pt x="279" y="112"/>
                    </a:lnTo>
                    <a:lnTo>
                      <a:pt x="269" y="123"/>
                    </a:lnTo>
                    <a:lnTo>
                      <a:pt x="260" y="134"/>
                    </a:lnTo>
                    <a:lnTo>
                      <a:pt x="251" y="146"/>
                    </a:lnTo>
                    <a:lnTo>
                      <a:pt x="243" y="157"/>
                    </a:lnTo>
                    <a:lnTo>
                      <a:pt x="239" y="164"/>
                    </a:lnTo>
                    <a:lnTo>
                      <a:pt x="235" y="171"/>
                    </a:lnTo>
                    <a:lnTo>
                      <a:pt x="232" y="178"/>
                    </a:lnTo>
                    <a:lnTo>
                      <a:pt x="228" y="185"/>
                    </a:lnTo>
                    <a:lnTo>
                      <a:pt x="225" y="192"/>
                    </a:lnTo>
                    <a:lnTo>
                      <a:pt x="223" y="200"/>
                    </a:lnTo>
                    <a:lnTo>
                      <a:pt x="220" y="207"/>
                    </a:lnTo>
                    <a:lnTo>
                      <a:pt x="218" y="214"/>
                    </a:lnTo>
                    <a:lnTo>
                      <a:pt x="215" y="222"/>
                    </a:lnTo>
                    <a:lnTo>
                      <a:pt x="213" y="230"/>
                    </a:lnTo>
                    <a:lnTo>
                      <a:pt x="209" y="245"/>
                    </a:lnTo>
                    <a:lnTo>
                      <a:pt x="205" y="260"/>
                    </a:lnTo>
                    <a:lnTo>
                      <a:pt x="202" y="276"/>
                    </a:lnTo>
                    <a:lnTo>
                      <a:pt x="199" y="291"/>
                    </a:lnTo>
                    <a:lnTo>
                      <a:pt x="196" y="306"/>
                    </a:lnTo>
                    <a:lnTo>
                      <a:pt x="193" y="320"/>
                    </a:lnTo>
                    <a:lnTo>
                      <a:pt x="191" y="327"/>
                    </a:lnTo>
                    <a:lnTo>
                      <a:pt x="190" y="333"/>
                    </a:lnTo>
                    <a:lnTo>
                      <a:pt x="188" y="340"/>
                    </a:lnTo>
                    <a:lnTo>
                      <a:pt x="186" y="346"/>
                    </a:lnTo>
                    <a:lnTo>
                      <a:pt x="185" y="352"/>
                    </a:lnTo>
                    <a:lnTo>
                      <a:pt x="183" y="357"/>
                    </a:lnTo>
                    <a:lnTo>
                      <a:pt x="181" y="363"/>
                    </a:lnTo>
                    <a:lnTo>
                      <a:pt x="180" y="367"/>
                    </a:lnTo>
                    <a:lnTo>
                      <a:pt x="178" y="371"/>
                    </a:lnTo>
                    <a:lnTo>
                      <a:pt x="176" y="375"/>
                    </a:lnTo>
                    <a:lnTo>
                      <a:pt x="174" y="379"/>
                    </a:lnTo>
                    <a:lnTo>
                      <a:pt x="172" y="383"/>
                    </a:lnTo>
                    <a:lnTo>
                      <a:pt x="170" y="387"/>
                    </a:lnTo>
                    <a:lnTo>
                      <a:pt x="168" y="390"/>
                    </a:lnTo>
                    <a:lnTo>
                      <a:pt x="166" y="393"/>
                    </a:lnTo>
                    <a:lnTo>
                      <a:pt x="165" y="396"/>
                    </a:lnTo>
                    <a:lnTo>
                      <a:pt x="163" y="399"/>
                    </a:lnTo>
                    <a:lnTo>
                      <a:pt x="161" y="402"/>
                    </a:lnTo>
                    <a:lnTo>
                      <a:pt x="157" y="407"/>
                    </a:lnTo>
                    <a:lnTo>
                      <a:pt x="153" y="411"/>
                    </a:lnTo>
                    <a:lnTo>
                      <a:pt x="149" y="415"/>
                    </a:lnTo>
                    <a:lnTo>
                      <a:pt x="146" y="418"/>
                    </a:lnTo>
                    <a:lnTo>
                      <a:pt x="142" y="421"/>
                    </a:lnTo>
                    <a:lnTo>
                      <a:pt x="138" y="425"/>
                    </a:lnTo>
                    <a:lnTo>
                      <a:pt x="136" y="426"/>
                    </a:lnTo>
                    <a:lnTo>
                      <a:pt x="136" y="426"/>
                    </a:lnTo>
                    <a:lnTo>
                      <a:pt x="129" y="406"/>
                    </a:lnTo>
                    <a:lnTo>
                      <a:pt x="0" y="516"/>
                    </a:lnTo>
                    <a:lnTo>
                      <a:pt x="158" y="488"/>
                    </a:lnTo>
                    <a:lnTo>
                      <a:pt x="150" y="467"/>
                    </a:lnTo>
                    <a:lnTo>
                      <a:pt x="155" y="465"/>
                    </a:lnTo>
                    <a:lnTo>
                      <a:pt x="157" y="463"/>
                    </a:lnTo>
                    <a:lnTo>
                      <a:pt x="160" y="462"/>
                    </a:lnTo>
                    <a:lnTo>
                      <a:pt x="166" y="457"/>
                    </a:lnTo>
                    <a:lnTo>
                      <a:pt x="172" y="452"/>
                    </a:lnTo>
                    <a:lnTo>
                      <a:pt x="178" y="447"/>
                    </a:lnTo>
                    <a:lnTo>
                      <a:pt x="184" y="441"/>
                    </a:lnTo>
                    <a:lnTo>
                      <a:pt x="190" y="434"/>
                    </a:lnTo>
                    <a:lnTo>
                      <a:pt x="196" y="427"/>
                    </a:lnTo>
                    <a:lnTo>
                      <a:pt x="202" y="420"/>
                    </a:lnTo>
                    <a:lnTo>
                      <a:pt x="204" y="416"/>
                    </a:lnTo>
                    <a:lnTo>
                      <a:pt x="207" y="412"/>
                    </a:lnTo>
                    <a:lnTo>
                      <a:pt x="210" y="408"/>
                    </a:lnTo>
                    <a:lnTo>
                      <a:pt x="212" y="404"/>
                    </a:lnTo>
                    <a:lnTo>
                      <a:pt x="215" y="399"/>
                    </a:lnTo>
                    <a:lnTo>
                      <a:pt x="217" y="394"/>
                    </a:lnTo>
                    <a:lnTo>
                      <a:pt x="220" y="390"/>
                    </a:lnTo>
                    <a:lnTo>
                      <a:pt x="223" y="384"/>
                    </a:lnTo>
                    <a:lnTo>
                      <a:pt x="225" y="378"/>
                    </a:lnTo>
                    <a:lnTo>
                      <a:pt x="228" y="372"/>
                    </a:lnTo>
                    <a:lnTo>
                      <a:pt x="230" y="366"/>
                    </a:lnTo>
                    <a:lnTo>
                      <a:pt x="232" y="360"/>
                    </a:lnTo>
                    <a:lnTo>
                      <a:pt x="234" y="353"/>
                    </a:lnTo>
                    <a:lnTo>
                      <a:pt x="236" y="346"/>
                    </a:lnTo>
                    <a:lnTo>
                      <a:pt x="238" y="339"/>
                    </a:lnTo>
                    <a:lnTo>
                      <a:pt x="239" y="332"/>
                    </a:lnTo>
                    <a:lnTo>
                      <a:pt x="241" y="325"/>
                    </a:lnTo>
                    <a:lnTo>
                      <a:pt x="243" y="318"/>
                    </a:lnTo>
                    <a:lnTo>
                      <a:pt x="246" y="303"/>
                    </a:lnTo>
                    <a:lnTo>
                      <a:pt x="249" y="288"/>
                    </a:lnTo>
                    <a:lnTo>
                      <a:pt x="252" y="273"/>
                    </a:lnTo>
                    <a:lnTo>
                      <a:pt x="255" y="258"/>
                    </a:lnTo>
                    <a:lnTo>
                      <a:pt x="258" y="244"/>
                    </a:lnTo>
                    <a:lnTo>
                      <a:pt x="262" y="230"/>
                    </a:lnTo>
                    <a:lnTo>
                      <a:pt x="264" y="223"/>
                    </a:lnTo>
                    <a:lnTo>
                      <a:pt x="266" y="216"/>
                    </a:lnTo>
                    <a:lnTo>
                      <a:pt x="268" y="210"/>
                    </a:lnTo>
                    <a:lnTo>
                      <a:pt x="270" y="203"/>
                    </a:lnTo>
                    <a:lnTo>
                      <a:pt x="272" y="198"/>
                    </a:lnTo>
                    <a:lnTo>
                      <a:pt x="275" y="192"/>
                    </a:lnTo>
                    <a:lnTo>
                      <a:pt x="277" y="187"/>
                    </a:lnTo>
                    <a:lnTo>
                      <a:pt x="279" y="182"/>
                    </a:lnTo>
                    <a:lnTo>
                      <a:pt x="282" y="177"/>
                    </a:lnTo>
                    <a:lnTo>
                      <a:pt x="285" y="173"/>
                    </a:lnTo>
                    <a:lnTo>
                      <a:pt x="291" y="164"/>
                    </a:lnTo>
                    <a:lnTo>
                      <a:pt x="298" y="154"/>
                    </a:lnTo>
                    <a:lnTo>
                      <a:pt x="306" y="145"/>
                    </a:lnTo>
                    <a:lnTo>
                      <a:pt x="314" y="136"/>
                    </a:lnTo>
                    <a:lnTo>
                      <a:pt x="322" y="127"/>
                    </a:lnTo>
                    <a:lnTo>
                      <a:pt x="331" y="118"/>
                    </a:lnTo>
                    <a:lnTo>
                      <a:pt x="340" y="110"/>
                    </a:lnTo>
                    <a:lnTo>
                      <a:pt x="350" y="102"/>
                    </a:lnTo>
                    <a:lnTo>
                      <a:pt x="360" y="94"/>
                    </a:lnTo>
                    <a:lnTo>
                      <a:pt x="370" y="87"/>
                    </a:lnTo>
                    <a:lnTo>
                      <a:pt x="379" y="80"/>
                    </a:lnTo>
                    <a:lnTo>
                      <a:pt x="389" y="74"/>
                    </a:lnTo>
                    <a:lnTo>
                      <a:pt x="399" y="69"/>
                    </a:lnTo>
                    <a:lnTo>
                      <a:pt x="408" y="64"/>
                    </a:lnTo>
                    <a:lnTo>
                      <a:pt x="418" y="59"/>
                    </a:lnTo>
                    <a:lnTo>
                      <a:pt x="422" y="57"/>
                    </a:lnTo>
                    <a:lnTo>
                      <a:pt x="426" y="56"/>
                    </a:lnTo>
                    <a:lnTo>
                      <a:pt x="430" y="54"/>
                    </a:lnTo>
                    <a:lnTo>
                      <a:pt x="434" y="53"/>
                    </a:lnTo>
                    <a:lnTo>
                      <a:pt x="439" y="52"/>
                    </a:lnTo>
                    <a:lnTo>
                      <a:pt x="444" y="51"/>
                    </a:lnTo>
                    <a:lnTo>
                      <a:pt x="448" y="50"/>
                    </a:lnTo>
                    <a:lnTo>
                      <a:pt x="453" y="49"/>
                    </a:lnTo>
                    <a:lnTo>
                      <a:pt x="458" y="48"/>
                    </a:lnTo>
                    <a:lnTo>
                      <a:pt x="463" y="47"/>
                    </a:lnTo>
                    <a:lnTo>
                      <a:pt x="473" y="47"/>
                    </a:lnTo>
                    <a:lnTo>
                      <a:pt x="484" y="46"/>
                    </a:lnTo>
                    <a:lnTo>
                      <a:pt x="495" y="46"/>
                    </a:lnTo>
                    <a:lnTo>
                      <a:pt x="506" y="47"/>
                    </a:lnTo>
                    <a:lnTo>
                      <a:pt x="517" y="48"/>
                    </a:lnTo>
                    <a:lnTo>
                      <a:pt x="528" y="49"/>
                    </a:lnTo>
                    <a:lnTo>
                      <a:pt x="538" y="51"/>
                    </a:lnTo>
                    <a:lnTo>
                      <a:pt x="548" y="52"/>
                    </a:lnTo>
                    <a:lnTo>
                      <a:pt x="558" y="54"/>
                    </a:lnTo>
                    <a:lnTo>
                      <a:pt x="568" y="57"/>
                    </a:lnTo>
                    <a:lnTo>
                      <a:pt x="577" y="59"/>
                    </a:lnTo>
                    <a:lnTo>
                      <a:pt x="584" y="62"/>
                    </a:lnTo>
                    <a:lnTo>
                      <a:pt x="587" y="62"/>
                    </a:lnTo>
                    <a:lnTo>
                      <a:pt x="590" y="64"/>
                    </a:lnTo>
                    <a:lnTo>
                      <a:pt x="596" y="67"/>
                    </a:lnTo>
                    <a:lnTo>
                      <a:pt x="602" y="70"/>
                    </a:lnTo>
                    <a:lnTo>
                      <a:pt x="608" y="75"/>
                    </a:lnTo>
                    <a:lnTo>
                      <a:pt x="614" y="80"/>
                    </a:lnTo>
                    <a:lnTo>
                      <a:pt x="620" y="85"/>
                    </a:lnTo>
                    <a:lnTo>
                      <a:pt x="625" y="91"/>
                    </a:lnTo>
                    <a:lnTo>
                      <a:pt x="631" y="97"/>
                    </a:lnTo>
                    <a:lnTo>
                      <a:pt x="635" y="103"/>
                    </a:lnTo>
                    <a:lnTo>
                      <a:pt x="640" y="109"/>
                    </a:lnTo>
                    <a:lnTo>
                      <a:pt x="645" y="115"/>
                    </a:lnTo>
                    <a:lnTo>
                      <a:pt x="649" y="121"/>
                    </a:lnTo>
                    <a:lnTo>
                      <a:pt x="651" y="124"/>
                    </a:lnTo>
                    <a:lnTo>
                      <a:pt x="653" y="127"/>
                    </a:lnTo>
                    <a:lnTo>
                      <a:pt x="655" y="129"/>
                    </a:lnTo>
                    <a:lnTo>
                      <a:pt x="657" y="132"/>
                    </a:lnTo>
                    <a:lnTo>
                      <a:pt x="659" y="134"/>
                    </a:lnTo>
                    <a:lnTo>
                      <a:pt x="661" y="136"/>
                    </a:lnTo>
                    <a:lnTo>
                      <a:pt x="663" y="138"/>
                    </a:lnTo>
                    <a:lnTo>
                      <a:pt x="664" y="1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76" name="Line 2758"/>
              <p:cNvSpPr>
                <a:spLocks noChangeShapeType="1"/>
              </p:cNvSpPr>
              <p:nvPr/>
            </p:nvSpPr>
            <p:spPr bwMode="auto">
              <a:xfrm flipV="1">
                <a:off x="3752" y="1271"/>
                <a:ext cx="47" cy="36"/>
              </a:xfrm>
              <a:prstGeom prst="line">
                <a:avLst/>
              </a:prstGeom>
              <a:noFill/>
              <a:ln w="7938">
                <a:solidFill>
                  <a:srgbClr val="FF535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7" name="Line 2759"/>
              <p:cNvSpPr>
                <a:spLocks noChangeShapeType="1"/>
              </p:cNvSpPr>
              <p:nvPr/>
            </p:nvSpPr>
            <p:spPr bwMode="auto">
              <a:xfrm flipH="1" flipV="1">
                <a:off x="3798" y="1270"/>
                <a:ext cx="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8" name="Line 2760"/>
              <p:cNvSpPr>
                <a:spLocks noChangeShapeType="1"/>
              </p:cNvSpPr>
              <p:nvPr/>
            </p:nvSpPr>
            <p:spPr bwMode="auto">
              <a:xfrm flipH="1" flipV="1">
                <a:off x="3796" y="1268"/>
                <a:ext cx="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9" name="Line 2761"/>
              <p:cNvSpPr>
                <a:spLocks noChangeShapeType="1"/>
              </p:cNvSpPr>
              <p:nvPr/>
            </p:nvSpPr>
            <p:spPr bwMode="auto">
              <a:xfrm flipH="1" flipV="1">
                <a:off x="3795" y="1267"/>
                <a:ext cx="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0" name="Line 2762"/>
              <p:cNvSpPr>
                <a:spLocks noChangeShapeType="1"/>
              </p:cNvSpPr>
              <p:nvPr/>
            </p:nvSpPr>
            <p:spPr bwMode="auto">
              <a:xfrm flipH="1" flipV="1">
                <a:off x="3794" y="1265"/>
                <a:ext cx="1"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1" name="Line 2763"/>
              <p:cNvSpPr>
                <a:spLocks noChangeShapeType="1"/>
              </p:cNvSpPr>
              <p:nvPr/>
            </p:nvSpPr>
            <p:spPr bwMode="auto">
              <a:xfrm flipH="1" flipV="1">
                <a:off x="3792" y="1263"/>
                <a:ext cx="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2" name="Line 2764"/>
              <p:cNvSpPr>
                <a:spLocks noChangeShapeType="1"/>
              </p:cNvSpPr>
              <p:nvPr/>
            </p:nvSpPr>
            <p:spPr bwMode="auto">
              <a:xfrm flipH="1" flipV="1">
                <a:off x="3791" y="1261"/>
                <a:ext cx="1"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3" name="Line 2765"/>
              <p:cNvSpPr>
                <a:spLocks noChangeShapeType="1"/>
              </p:cNvSpPr>
              <p:nvPr/>
            </p:nvSpPr>
            <p:spPr bwMode="auto">
              <a:xfrm flipH="1" flipV="1">
                <a:off x="3789" y="1259"/>
                <a:ext cx="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4" name="Line 2766"/>
              <p:cNvSpPr>
                <a:spLocks noChangeShapeType="1"/>
              </p:cNvSpPr>
              <p:nvPr/>
            </p:nvSpPr>
            <p:spPr bwMode="auto">
              <a:xfrm flipH="1" flipV="1">
                <a:off x="3787" y="1256"/>
                <a:ext cx="2"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5" name="Line 2767"/>
              <p:cNvSpPr>
                <a:spLocks noChangeShapeType="1"/>
              </p:cNvSpPr>
              <p:nvPr/>
            </p:nvSpPr>
            <p:spPr bwMode="auto">
              <a:xfrm flipH="1" flipV="1">
                <a:off x="3783" y="1250"/>
                <a:ext cx="4"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6" name="Line 2768"/>
              <p:cNvSpPr>
                <a:spLocks noChangeShapeType="1"/>
              </p:cNvSpPr>
              <p:nvPr/>
            </p:nvSpPr>
            <p:spPr bwMode="auto">
              <a:xfrm flipH="1" flipV="1">
                <a:off x="3778" y="1244"/>
                <a:ext cx="5"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7" name="Line 2769"/>
              <p:cNvSpPr>
                <a:spLocks noChangeShapeType="1"/>
              </p:cNvSpPr>
              <p:nvPr/>
            </p:nvSpPr>
            <p:spPr bwMode="auto">
              <a:xfrm flipH="1" flipV="1">
                <a:off x="3773" y="1238"/>
                <a:ext cx="5"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8" name="Line 2770"/>
              <p:cNvSpPr>
                <a:spLocks noChangeShapeType="1"/>
              </p:cNvSpPr>
              <p:nvPr/>
            </p:nvSpPr>
            <p:spPr bwMode="auto">
              <a:xfrm flipH="1" flipV="1">
                <a:off x="3767" y="1231"/>
                <a:ext cx="6"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9" name="Line 2771"/>
              <p:cNvSpPr>
                <a:spLocks noChangeShapeType="1"/>
              </p:cNvSpPr>
              <p:nvPr/>
            </p:nvSpPr>
            <p:spPr bwMode="auto">
              <a:xfrm flipH="1" flipV="1">
                <a:off x="3761" y="1224"/>
                <a:ext cx="6"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0" name="Line 2772"/>
              <p:cNvSpPr>
                <a:spLocks noChangeShapeType="1"/>
              </p:cNvSpPr>
              <p:nvPr/>
            </p:nvSpPr>
            <p:spPr bwMode="auto">
              <a:xfrm flipH="1" flipV="1">
                <a:off x="3755" y="1218"/>
                <a:ext cx="6"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1" name="Line 2773"/>
              <p:cNvSpPr>
                <a:spLocks noChangeShapeType="1"/>
              </p:cNvSpPr>
              <p:nvPr/>
            </p:nvSpPr>
            <p:spPr bwMode="auto">
              <a:xfrm flipH="1" flipV="1">
                <a:off x="3748" y="1211"/>
                <a:ext cx="7"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2" name="Line 2774"/>
              <p:cNvSpPr>
                <a:spLocks noChangeShapeType="1"/>
              </p:cNvSpPr>
              <p:nvPr/>
            </p:nvSpPr>
            <p:spPr bwMode="auto">
              <a:xfrm flipH="1" flipV="1">
                <a:off x="3740" y="1205"/>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3" name="Line 2775"/>
              <p:cNvSpPr>
                <a:spLocks noChangeShapeType="1"/>
              </p:cNvSpPr>
              <p:nvPr/>
            </p:nvSpPr>
            <p:spPr bwMode="auto">
              <a:xfrm flipH="1" flipV="1">
                <a:off x="3732" y="1199"/>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4" name="Line 2776"/>
              <p:cNvSpPr>
                <a:spLocks noChangeShapeType="1"/>
              </p:cNvSpPr>
              <p:nvPr/>
            </p:nvSpPr>
            <p:spPr bwMode="auto">
              <a:xfrm flipH="1" flipV="1">
                <a:off x="3724" y="1193"/>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5" name="Line 2777"/>
              <p:cNvSpPr>
                <a:spLocks noChangeShapeType="1"/>
              </p:cNvSpPr>
              <p:nvPr/>
            </p:nvSpPr>
            <p:spPr bwMode="auto">
              <a:xfrm flipH="1" flipV="1">
                <a:off x="3714" y="1189"/>
                <a:ext cx="1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6" name="Line 2778"/>
              <p:cNvSpPr>
                <a:spLocks noChangeShapeType="1"/>
              </p:cNvSpPr>
              <p:nvPr/>
            </p:nvSpPr>
            <p:spPr bwMode="auto">
              <a:xfrm flipH="1" flipV="1">
                <a:off x="3709" y="1186"/>
                <a:ext cx="5"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7" name="Line 2779"/>
              <p:cNvSpPr>
                <a:spLocks noChangeShapeType="1"/>
              </p:cNvSpPr>
              <p:nvPr/>
            </p:nvSpPr>
            <p:spPr bwMode="auto">
              <a:xfrm flipH="1" flipV="1">
                <a:off x="3703" y="1184"/>
                <a:ext cx="6"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8" name="Line 2780"/>
              <p:cNvSpPr>
                <a:spLocks noChangeShapeType="1"/>
              </p:cNvSpPr>
              <p:nvPr/>
            </p:nvSpPr>
            <p:spPr bwMode="auto">
              <a:xfrm flipH="1" flipV="1">
                <a:off x="3694" y="1181"/>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9" name="Line 2781"/>
              <p:cNvSpPr>
                <a:spLocks noChangeShapeType="1"/>
              </p:cNvSpPr>
              <p:nvPr/>
            </p:nvSpPr>
            <p:spPr bwMode="auto">
              <a:xfrm flipH="1" flipV="1">
                <a:off x="3684" y="1179"/>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0" name="Line 2782"/>
              <p:cNvSpPr>
                <a:spLocks noChangeShapeType="1"/>
              </p:cNvSpPr>
              <p:nvPr/>
            </p:nvSpPr>
            <p:spPr bwMode="auto">
              <a:xfrm flipH="1" flipV="1">
                <a:off x="3673" y="1176"/>
                <a:ext cx="11"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1" name="Line 2783"/>
              <p:cNvSpPr>
                <a:spLocks noChangeShapeType="1"/>
              </p:cNvSpPr>
              <p:nvPr/>
            </p:nvSpPr>
            <p:spPr bwMode="auto">
              <a:xfrm flipH="1" flipV="1">
                <a:off x="3661" y="1174"/>
                <a:ext cx="1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2" name="Line 2784"/>
              <p:cNvSpPr>
                <a:spLocks noChangeShapeType="1"/>
              </p:cNvSpPr>
              <p:nvPr/>
            </p:nvSpPr>
            <p:spPr bwMode="auto">
              <a:xfrm flipH="1" flipV="1">
                <a:off x="3650" y="1172"/>
                <a:ext cx="11"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3" name="Line 2785"/>
              <p:cNvSpPr>
                <a:spLocks noChangeShapeType="1"/>
              </p:cNvSpPr>
              <p:nvPr/>
            </p:nvSpPr>
            <p:spPr bwMode="auto">
              <a:xfrm flipH="1" flipV="1">
                <a:off x="3638" y="1170"/>
                <a:ext cx="1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4" name="Line 2786"/>
              <p:cNvSpPr>
                <a:spLocks noChangeShapeType="1"/>
              </p:cNvSpPr>
              <p:nvPr/>
            </p:nvSpPr>
            <p:spPr bwMode="auto">
              <a:xfrm flipH="1" flipV="1">
                <a:off x="3625" y="1169"/>
                <a:ext cx="13" cy="1"/>
              </a:xfrm>
              <a:prstGeom prst="line">
                <a:avLst/>
              </a:prstGeom>
              <a:noFill/>
              <a:ln w="7938">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5" name="Line 2787"/>
              <p:cNvSpPr>
                <a:spLocks noChangeShapeType="1"/>
              </p:cNvSpPr>
              <p:nvPr/>
            </p:nvSpPr>
            <p:spPr bwMode="auto">
              <a:xfrm flipH="1" flipV="1">
                <a:off x="3612" y="1168"/>
                <a:ext cx="13" cy="1"/>
              </a:xfrm>
              <a:prstGeom prst="line">
                <a:avLst/>
              </a:prstGeom>
              <a:noFill/>
              <a:ln w="7938">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6" name="Line 2788"/>
              <p:cNvSpPr>
                <a:spLocks noChangeShapeType="1"/>
              </p:cNvSpPr>
              <p:nvPr/>
            </p:nvSpPr>
            <p:spPr bwMode="auto">
              <a:xfrm flipH="1" flipV="1">
                <a:off x="3599" y="1167"/>
                <a:ext cx="13" cy="1"/>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7" name="Line 2789"/>
              <p:cNvSpPr>
                <a:spLocks noChangeShapeType="1"/>
              </p:cNvSpPr>
              <p:nvPr/>
            </p:nvSpPr>
            <p:spPr bwMode="auto">
              <a:xfrm flipH="1">
                <a:off x="3586" y="1167"/>
                <a:ext cx="13" cy="0"/>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8" name="Line 2790"/>
              <p:cNvSpPr>
                <a:spLocks noChangeShapeType="1"/>
              </p:cNvSpPr>
              <p:nvPr/>
            </p:nvSpPr>
            <p:spPr bwMode="auto">
              <a:xfrm flipH="1">
                <a:off x="3573" y="1167"/>
                <a:ext cx="13" cy="1"/>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9" name="Line 2791"/>
              <p:cNvSpPr>
                <a:spLocks noChangeShapeType="1"/>
              </p:cNvSpPr>
              <p:nvPr/>
            </p:nvSpPr>
            <p:spPr bwMode="auto">
              <a:xfrm flipH="1">
                <a:off x="3560" y="1168"/>
                <a:ext cx="13" cy="1"/>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0" name="Line 2792"/>
              <p:cNvSpPr>
                <a:spLocks noChangeShapeType="1"/>
              </p:cNvSpPr>
              <p:nvPr/>
            </p:nvSpPr>
            <p:spPr bwMode="auto">
              <a:xfrm flipH="1">
                <a:off x="3553" y="1169"/>
                <a:ext cx="7" cy="1"/>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1" name="Line 2793"/>
              <p:cNvSpPr>
                <a:spLocks noChangeShapeType="1"/>
              </p:cNvSpPr>
              <p:nvPr/>
            </p:nvSpPr>
            <p:spPr bwMode="auto">
              <a:xfrm flipH="1">
                <a:off x="3546" y="1170"/>
                <a:ext cx="7" cy="1"/>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2" name="Line 2794"/>
              <p:cNvSpPr>
                <a:spLocks noChangeShapeType="1"/>
              </p:cNvSpPr>
              <p:nvPr/>
            </p:nvSpPr>
            <p:spPr bwMode="auto">
              <a:xfrm flipH="1">
                <a:off x="3540" y="1171"/>
                <a:ext cx="6" cy="1"/>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3" name="Line 2795"/>
              <p:cNvSpPr>
                <a:spLocks noChangeShapeType="1"/>
              </p:cNvSpPr>
              <p:nvPr/>
            </p:nvSpPr>
            <p:spPr bwMode="auto">
              <a:xfrm flipH="1">
                <a:off x="3533" y="1172"/>
                <a:ext cx="7" cy="1"/>
              </a:xfrm>
              <a:prstGeom prst="line">
                <a:avLst/>
              </a:prstGeom>
              <a:noFill/>
              <a:ln w="7938">
                <a:solidFill>
                  <a:srgbClr val="D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4" name="Line 2796"/>
              <p:cNvSpPr>
                <a:spLocks noChangeShapeType="1"/>
              </p:cNvSpPr>
              <p:nvPr/>
            </p:nvSpPr>
            <p:spPr bwMode="auto">
              <a:xfrm flipH="1">
                <a:off x="3526" y="1173"/>
                <a:ext cx="7" cy="2"/>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5" name="Line 2797"/>
              <p:cNvSpPr>
                <a:spLocks noChangeShapeType="1"/>
              </p:cNvSpPr>
              <p:nvPr/>
            </p:nvSpPr>
            <p:spPr bwMode="auto">
              <a:xfrm flipH="1">
                <a:off x="3520" y="1175"/>
                <a:ext cx="6" cy="2"/>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6" name="Line 2798"/>
              <p:cNvSpPr>
                <a:spLocks noChangeShapeType="1"/>
              </p:cNvSpPr>
              <p:nvPr/>
            </p:nvSpPr>
            <p:spPr bwMode="auto">
              <a:xfrm flipH="1">
                <a:off x="3513" y="1177"/>
                <a:ext cx="7" cy="2"/>
              </a:xfrm>
              <a:prstGeom prst="line">
                <a:avLst/>
              </a:prstGeom>
              <a:noFill/>
              <a:ln w="7938">
                <a:solidFill>
                  <a:srgbClr val="D3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7" name="Line 2799"/>
              <p:cNvSpPr>
                <a:spLocks noChangeShapeType="1"/>
              </p:cNvSpPr>
              <p:nvPr/>
            </p:nvSpPr>
            <p:spPr bwMode="auto">
              <a:xfrm flipH="1">
                <a:off x="3507" y="1179"/>
                <a:ext cx="6" cy="2"/>
              </a:xfrm>
              <a:prstGeom prst="line">
                <a:avLst/>
              </a:prstGeom>
              <a:noFill/>
              <a:ln w="7938">
                <a:solidFill>
                  <a:srgbClr val="D0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8" name="Line 2800"/>
              <p:cNvSpPr>
                <a:spLocks noChangeShapeType="1"/>
              </p:cNvSpPr>
              <p:nvPr/>
            </p:nvSpPr>
            <p:spPr bwMode="auto">
              <a:xfrm flipH="1">
                <a:off x="3501" y="1181"/>
                <a:ext cx="6" cy="2"/>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9" name="Line 2801"/>
              <p:cNvSpPr>
                <a:spLocks noChangeShapeType="1"/>
              </p:cNvSpPr>
              <p:nvPr/>
            </p:nvSpPr>
            <p:spPr bwMode="auto">
              <a:xfrm flipH="1">
                <a:off x="3494" y="1183"/>
                <a:ext cx="7" cy="3"/>
              </a:xfrm>
              <a:prstGeom prst="line">
                <a:avLst/>
              </a:prstGeom>
              <a:noFill/>
              <a:ln w="7938">
                <a:solidFill>
                  <a:srgbClr val="CC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0" name="Line 2802"/>
              <p:cNvSpPr>
                <a:spLocks noChangeShapeType="1"/>
              </p:cNvSpPr>
              <p:nvPr/>
            </p:nvSpPr>
            <p:spPr bwMode="auto">
              <a:xfrm flipH="1">
                <a:off x="3482" y="1186"/>
                <a:ext cx="12" cy="6"/>
              </a:xfrm>
              <a:prstGeom prst="line">
                <a:avLst/>
              </a:prstGeom>
              <a:noFill/>
              <a:ln w="7938">
                <a:solidFill>
                  <a:srgbClr val="CA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1" name="Line 2803"/>
              <p:cNvSpPr>
                <a:spLocks noChangeShapeType="1"/>
              </p:cNvSpPr>
              <p:nvPr/>
            </p:nvSpPr>
            <p:spPr bwMode="auto">
              <a:xfrm flipH="1">
                <a:off x="3470" y="1192"/>
                <a:ext cx="12" cy="6"/>
              </a:xfrm>
              <a:prstGeom prst="line">
                <a:avLst/>
              </a:prstGeom>
              <a:noFill/>
              <a:ln w="7938">
                <a:solidFill>
                  <a:srgbClr val="C7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2" name="Line 2804"/>
              <p:cNvSpPr>
                <a:spLocks noChangeShapeType="1"/>
              </p:cNvSpPr>
              <p:nvPr/>
            </p:nvSpPr>
            <p:spPr bwMode="auto">
              <a:xfrm flipH="1">
                <a:off x="3458" y="1198"/>
                <a:ext cx="12" cy="7"/>
              </a:xfrm>
              <a:prstGeom prst="line">
                <a:avLst/>
              </a:prstGeom>
              <a:noFill/>
              <a:ln w="7938">
                <a:solidFill>
                  <a:srgbClr val="C6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3" name="Line 2805"/>
              <p:cNvSpPr>
                <a:spLocks noChangeShapeType="1"/>
              </p:cNvSpPr>
              <p:nvPr/>
            </p:nvSpPr>
            <p:spPr bwMode="auto">
              <a:xfrm flipH="1">
                <a:off x="3446" y="1205"/>
                <a:ext cx="12" cy="8"/>
              </a:xfrm>
              <a:prstGeom prst="line">
                <a:avLst/>
              </a:prstGeom>
              <a:noFill/>
              <a:ln w="7938">
                <a:solidFill>
                  <a:srgbClr val="C5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4" name="Line 2806"/>
              <p:cNvSpPr>
                <a:spLocks noChangeShapeType="1"/>
              </p:cNvSpPr>
              <p:nvPr/>
            </p:nvSpPr>
            <p:spPr bwMode="auto">
              <a:xfrm flipH="1">
                <a:off x="3434" y="1213"/>
                <a:ext cx="12" cy="8"/>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5" name="Line 2807"/>
              <p:cNvSpPr>
                <a:spLocks noChangeShapeType="1"/>
              </p:cNvSpPr>
              <p:nvPr/>
            </p:nvSpPr>
            <p:spPr bwMode="auto">
              <a:xfrm flipH="1">
                <a:off x="3422" y="1221"/>
                <a:ext cx="12" cy="9"/>
              </a:xfrm>
              <a:prstGeom prst="line">
                <a:avLst/>
              </a:prstGeom>
              <a:noFill/>
              <a:ln w="7938">
                <a:solidFill>
                  <a:srgbClr val="C4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6" name="Line 2808"/>
              <p:cNvSpPr>
                <a:spLocks noChangeShapeType="1"/>
              </p:cNvSpPr>
              <p:nvPr/>
            </p:nvSpPr>
            <p:spPr bwMode="auto">
              <a:xfrm flipH="1">
                <a:off x="3410" y="1230"/>
                <a:ext cx="12" cy="9"/>
              </a:xfrm>
              <a:prstGeom prst="line">
                <a:avLst/>
              </a:prstGeom>
              <a:noFill/>
              <a:ln w="7938">
                <a:solidFill>
                  <a:srgbClr val="C40C0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7" name="Line 2809"/>
              <p:cNvSpPr>
                <a:spLocks noChangeShapeType="1"/>
              </p:cNvSpPr>
              <p:nvPr/>
            </p:nvSpPr>
            <p:spPr bwMode="auto">
              <a:xfrm flipH="1">
                <a:off x="3399" y="1239"/>
                <a:ext cx="11" cy="9"/>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8" name="Line 2810"/>
              <p:cNvSpPr>
                <a:spLocks noChangeShapeType="1"/>
              </p:cNvSpPr>
              <p:nvPr/>
            </p:nvSpPr>
            <p:spPr bwMode="auto">
              <a:xfrm flipH="1">
                <a:off x="3388" y="1248"/>
                <a:ext cx="11" cy="10"/>
              </a:xfrm>
              <a:prstGeom prst="line">
                <a:avLst/>
              </a:prstGeom>
              <a:noFill/>
              <a:ln w="7938">
                <a:solidFill>
                  <a:srgbClr val="C50F0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9" name="Line 2811"/>
              <p:cNvSpPr>
                <a:spLocks noChangeShapeType="1"/>
              </p:cNvSpPr>
              <p:nvPr/>
            </p:nvSpPr>
            <p:spPr bwMode="auto">
              <a:xfrm flipH="1">
                <a:off x="3377" y="1258"/>
                <a:ext cx="11" cy="11"/>
              </a:xfrm>
              <a:prstGeom prst="line">
                <a:avLst/>
              </a:prstGeom>
              <a:noFill/>
              <a:ln w="7938">
                <a:solidFill>
                  <a:srgbClr val="C5111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0" name="Line 2812"/>
              <p:cNvSpPr>
                <a:spLocks noChangeShapeType="1"/>
              </p:cNvSpPr>
              <p:nvPr/>
            </p:nvSpPr>
            <p:spPr bwMode="auto">
              <a:xfrm flipH="1">
                <a:off x="3367" y="1269"/>
                <a:ext cx="10" cy="10"/>
              </a:xfrm>
              <a:prstGeom prst="line">
                <a:avLst/>
              </a:prstGeom>
              <a:noFill/>
              <a:ln w="7938">
                <a:solidFill>
                  <a:srgbClr val="C6121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1" name="Line 2813"/>
              <p:cNvSpPr>
                <a:spLocks noChangeShapeType="1"/>
              </p:cNvSpPr>
              <p:nvPr/>
            </p:nvSpPr>
            <p:spPr bwMode="auto">
              <a:xfrm flipH="1">
                <a:off x="3357" y="1279"/>
                <a:ext cx="10" cy="11"/>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2" name="Line 2814"/>
              <p:cNvSpPr>
                <a:spLocks noChangeShapeType="1"/>
              </p:cNvSpPr>
              <p:nvPr/>
            </p:nvSpPr>
            <p:spPr bwMode="auto">
              <a:xfrm flipH="1">
                <a:off x="3348" y="1290"/>
                <a:ext cx="9" cy="11"/>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3" name="Line 2815"/>
              <p:cNvSpPr>
                <a:spLocks noChangeShapeType="1"/>
              </p:cNvSpPr>
              <p:nvPr/>
            </p:nvSpPr>
            <p:spPr bwMode="auto">
              <a:xfrm flipH="1">
                <a:off x="3339" y="1301"/>
                <a:ext cx="9" cy="12"/>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4" name="Line 2816"/>
              <p:cNvSpPr>
                <a:spLocks noChangeShapeType="1"/>
              </p:cNvSpPr>
              <p:nvPr/>
            </p:nvSpPr>
            <p:spPr bwMode="auto">
              <a:xfrm flipH="1">
                <a:off x="3331" y="1313"/>
                <a:ext cx="8" cy="11"/>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5" name="Line 2817"/>
              <p:cNvSpPr>
                <a:spLocks noChangeShapeType="1"/>
              </p:cNvSpPr>
              <p:nvPr/>
            </p:nvSpPr>
            <p:spPr bwMode="auto">
              <a:xfrm flipH="1">
                <a:off x="3327" y="1324"/>
                <a:ext cx="4" cy="7"/>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6" name="Line 2818"/>
              <p:cNvSpPr>
                <a:spLocks noChangeShapeType="1"/>
              </p:cNvSpPr>
              <p:nvPr/>
            </p:nvSpPr>
            <p:spPr bwMode="auto">
              <a:xfrm flipH="1">
                <a:off x="3323" y="1331"/>
                <a:ext cx="4" cy="7"/>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7" name="Line 2819"/>
              <p:cNvSpPr>
                <a:spLocks noChangeShapeType="1"/>
              </p:cNvSpPr>
              <p:nvPr/>
            </p:nvSpPr>
            <p:spPr bwMode="auto">
              <a:xfrm flipH="1">
                <a:off x="3320" y="1338"/>
                <a:ext cx="3" cy="7"/>
              </a:xfrm>
              <a:prstGeom prst="line">
                <a:avLst/>
              </a:prstGeom>
              <a:noFill/>
              <a:ln w="7938">
                <a:solidFill>
                  <a:srgbClr val="C6111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8" name="Line 2820"/>
              <p:cNvSpPr>
                <a:spLocks noChangeShapeType="1"/>
              </p:cNvSpPr>
              <p:nvPr/>
            </p:nvSpPr>
            <p:spPr bwMode="auto">
              <a:xfrm flipH="1">
                <a:off x="3316" y="1345"/>
                <a:ext cx="4" cy="7"/>
              </a:xfrm>
              <a:prstGeom prst="line">
                <a:avLst/>
              </a:prstGeom>
              <a:noFill/>
              <a:ln w="7938">
                <a:solidFill>
                  <a:srgbClr val="C5101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9" name="Line 2821"/>
              <p:cNvSpPr>
                <a:spLocks noChangeShapeType="1"/>
              </p:cNvSpPr>
              <p:nvPr/>
            </p:nvSpPr>
            <p:spPr bwMode="auto">
              <a:xfrm flipH="1">
                <a:off x="3313" y="1352"/>
                <a:ext cx="3" cy="7"/>
              </a:xfrm>
              <a:prstGeom prst="line">
                <a:avLst/>
              </a:prstGeom>
              <a:noFill/>
              <a:ln w="7938">
                <a:solidFill>
                  <a:srgbClr val="C50F0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0" name="Line 2822"/>
              <p:cNvSpPr>
                <a:spLocks noChangeShapeType="1"/>
              </p:cNvSpPr>
              <p:nvPr/>
            </p:nvSpPr>
            <p:spPr bwMode="auto">
              <a:xfrm flipH="1">
                <a:off x="3311" y="1359"/>
                <a:ext cx="2" cy="8"/>
              </a:xfrm>
              <a:prstGeom prst="line">
                <a:avLst/>
              </a:prstGeom>
              <a:noFill/>
              <a:ln w="7938">
                <a:solidFill>
                  <a:srgbClr val="C40E0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1" name="Line 2823"/>
              <p:cNvSpPr>
                <a:spLocks noChangeShapeType="1"/>
              </p:cNvSpPr>
              <p:nvPr/>
            </p:nvSpPr>
            <p:spPr bwMode="auto">
              <a:xfrm flipH="1">
                <a:off x="3308" y="1367"/>
                <a:ext cx="3" cy="7"/>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2" name="Line 2824"/>
              <p:cNvSpPr>
                <a:spLocks noChangeShapeType="1"/>
              </p:cNvSpPr>
              <p:nvPr/>
            </p:nvSpPr>
            <p:spPr bwMode="auto">
              <a:xfrm flipH="1">
                <a:off x="3306" y="1374"/>
                <a:ext cx="2" cy="7"/>
              </a:xfrm>
              <a:prstGeom prst="line">
                <a:avLst/>
              </a:prstGeom>
              <a:noFill/>
              <a:ln w="7938">
                <a:solidFill>
                  <a:srgbClr val="C40C0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3" name="Line 2825"/>
              <p:cNvSpPr>
                <a:spLocks noChangeShapeType="1"/>
              </p:cNvSpPr>
              <p:nvPr/>
            </p:nvSpPr>
            <p:spPr bwMode="auto">
              <a:xfrm flipH="1">
                <a:off x="3303" y="1381"/>
                <a:ext cx="3" cy="8"/>
              </a:xfrm>
              <a:prstGeom prst="line">
                <a:avLst/>
              </a:prstGeom>
              <a:noFill/>
              <a:ln w="7938">
                <a:solidFill>
                  <a:srgbClr val="C40B0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4" name="Line 2826"/>
              <p:cNvSpPr>
                <a:spLocks noChangeShapeType="1"/>
              </p:cNvSpPr>
              <p:nvPr/>
            </p:nvSpPr>
            <p:spPr bwMode="auto">
              <a:xfrm flipH="1">
                <a:off x="3301" y="1389"/>
                <a:ext cx="2" cy="8"/>
              </a:xfrm>
              <a:prstGeom prst="line">
                <a:avLst/>
              </a:prstGeom>
              <a:noFill/>
              <a:ln w="7938">
                <a:solidFill>
                  <a:srgbClr val="C4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5" name="Line 2827"/>
              <p:cNvSpPr>
                <a:spLocks noChangeShapeType="1"/>
              </p:cNvSpPr>
              <p:nvPr/>
            </p:nvSpPr>
            <p:spPr bwMode="auto">
              <a:xfrm flipH="1">
                <a:off x="3297" y="1397"/>
                <a:ext cx="4" cy="15"/>
              </a:xfrm>
              <a:prstGeom prst="line">
                <a:avLst/>
              </a:prstGeom>
              <a:noFill/>
              <a:ln w="7938">
                <a:solidFill>
                  <a:srgbClr val="C4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6" name="Line 2828"/>
              <p:cNvSpPr>
                <a:spLocks noChangeShapeType="1"/>
              </p:cNvSpPr>
              <p:nvPr/>
            </p:nvSpPr>
            <p:spPr bwMode="auto">
              <a:xfrm flipH="1">
                <a:off x="3293" y="1412"/>
                <a:ext cx="4" cy="15"/>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7" name="Line 2829"/>
              <p:cNvSpPr>
                <a:spLocks noChangeShapeType="1"/>
              </p:cNvSpPr>
              <p:nvPr/>
            </p:nvSpPr>
            <p:spPr bwMode="auto">
              <a:xfrm flipH="1">
                <a:off x="3290" y="1427"/>
                <a:ext cx="3" cy="16"/>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8" name="Line 2830"/>
              <p:cNvSpPr>
                <a:spLocks noChangeShapeType="1"/>
              </p:cNvSpPr>
              <p:nvPr/>
            </p:nvSpPr>
            <p:spPr bwMode="auto">
              <a:xfrm flipH="1">
                <a:off x="3287" y="1443"/>
                <a:ext cx="3" cy="15"/>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9" name="Line 2831"/>
              <p:cNvSpPr>
                <a:spLocks noChangeShapeType="1"/>
              </p:cNvSpPr>
              <p:nvPr/>
            </p:nvSpPr>
            <p:spPr bwMode="auto">
              <a:xfrm flipH="1">
                <a:off x="3284" y="1458"/>
                <a:ext cx="3" cy="15"/>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0" name="Line 2832"/>
              <p:cNvSpPr>
                <a:spLocks noChangeShapeType="1"/>
              </p:cNvSpPr>
              <p:nvPr/>
            </p:nvSpPr>
            <p:spPr bwMode="auto">
              <a:xfrm flipH="1">
                <a:off x="3281" y="1473"/>
                <a:ext cx="3" cy="14"/>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1" name="Line 2833"/>
              <p:cNvSpPr>
                <a:spLocks noChangeShapeType="1"/>
              </p:cNvSpPr>
              <p:nvPr/>
            </p:nvSpPr>
            <p:spPr bwMode="auto">
              <a:xfrm flipH="1">
                <a:off x="3279" y="1487"/>
                <a:ext cx="2" cy="7"/>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2" name="Line 2834"/>
              <p:cNvSpPr>
                <a:spLocks noChangeShapeType="1"/>
              </p:cNvSpPr>
              <p:nvPr/>
            </p:nvSpPr>
            <p:spPr bwMode="auto">
              <a:xfrm flipH="1">
                <a:off x="3278" y="1494"/>
                <a:ext cx="1" cy="6"/>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3" name="Line 2835"/>
              <p:cNvSpPr>
                <a:spLocks noChangeShapeType="1"/>
              </p:cNvSpPr>
              <p:nvPr/>
            </p:nvSpPr>
            <p:spPr bwMode="auto">
              <a:xfrm flipH="1">
                <a:off x="3276" y="1500"/>
                <a:ext cx="2" cy="7"/>
              </a:xfrm>
              <a:prstGeom prst="line">
                <a:avLst/>
              </a:prstGeom>
              <a:noFill/>
              <a:ln w="7938">
                <a:solidFill>
                  <a:srgbClr val="C4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4" name="Line 2836"/>
              <p:cNvSpPr>
                <a:spLocks noChangeShapeType="1"/>
              </p:cNvSpPr>
              <p:nvPr/>
            </p:nvSpPr>
            <p:spPr bwMode="auto">
              <a:xfrm flipH="1">
                <a:off x="3274" y="1507"/>
                <a:ext cx="2" cy="6"/>
              </a:xfrm>
              <a:prstGeom prst="line">
                <a:avLst/>
              </a:prstGeom>
              <a:noFill/>
              <a:ln w="7938">
                <a:solidFill>
                  <a:srgbClr val="C4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5" name="Line 2837"/>
              <p:cNvSpPr>
                <a:spLocks noChangeShapeType="1"/>
              </p:cNvSpPr>
              <p:nvPr/>
            </p:nvSpPr>
            <p:spPr bwMode="auto">
              <a:xfrm flipH="1">
                <a:off x="3273" y="1513"/>
                <a:ext cx="1" cy="6"/>
              </a:xfrm>
              <a:prstGeom prst="line">
                <a:avLst/>
              </a:prstGeom>
              <a:noFill/>
              <a:ln w="7938">
                <a:solidFill>
                  <a:srgbClr val="C4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6" name="Line 2838"/>
              <p:cNvSpPr>
                <a:spLocks noChangeShapeType="1"/>
              </p:cNvSpPr>
              <p:nvPr/>
            </p:nvSpPr>
            <p:spPr bwMode="auto">
              <a:xfrm flipH="1">
                <a:off x="3271" y="1519"/>
                <a:ext cx="2" cy="5"/>
              </a:xfrm>
              <a:prstGeom prst="line">
                <a:avLst/>
              </a:prstGeom>
              <a:noFill/>
              <a:ln w="7938">
                <a:solidFill>
                  <a:srgbClr val="C40B0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7" name="Line 2839"/>
              <p:cNvSpPr>
                <a:spLocks noChangeShapeType="1"/>
              </p:cNvSpPr>
              <p:nvPr/>
            </p:nvSpPr>
            <p:spPr bwMode="auto">
              <a:xfrm flipH="1">
                <a:off x="3269" y="1524"/>
                <a:ext cx="2" cy="6"/>
              </a:xfrm>
              <a:prstGeom prst="line">
                <a:avLst/>
              </a:prstGeom>
              <a:noFill/>
              <a:ln w="7938">
                <a:solidFill>
                  <a:srgbClr val="C40C0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8" name="Line 2840"/>
              <p:cNvSpPr>
                <a:spLocks noChangeShapeType="1"/>
              </p:cNvSpPr>
              <p:nvPr/>
            </p:nvSpPr>
            <p:spPr bwMode="auto">
              <a:xfrm flipH="1">
                <a:off x="3268" y="1530"/>
                <a:ext cx="1" cy="4"/>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9" name="Line 2841"/>
              <p:cNvSpPr>
                <a:spLocks noChangeShapeType="1"/>
              </p:cNvSpPr>
              <p:nvPr/>
            </p:nvSpPr>
            <p:spPr bwMode="auto">
              <a:xfrm flipH="1">
                <a:off x="3266" y="1534"/>
                <a:ext cx="2" cy="4"/>
              </a:xfrm>
              <a:prstGeom prst="line">
                <a:avLst/>
              </a:prstGeom>
              <a:noFill/>
              <a:ln w="7938">
                <a:solidFill>
                  <a:srgbClr val="C50F0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0" name="Line 2842"/>
              <p:cNvSpPr>
                <a:spLocks noChangeShapeType="1"/>
              </p:cNvSpPr>
              <p:nvPr/>
            </p:nvSpPr>
            <p:spPr bwMode="auto">
              <a:xfrm flipH="1">
                <a:off x="3264" y="1538"/>
                <a:ext cx="2" cy="4"/>
              </a:xfrm>
              <a:prstGeom prst="line">
                <a:avLst/>
              </a:prstGeom>
              <a:noFill/>
              <a:ln w="7938">
                <a:solidFill>
                  <a:srgbClr val="C5101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1" name="Line 2843"/>
              <p:cNvSpPr>
                <a:spLocks noChangeShapeType="1"/>
              </p:cNvSpPr>
              <p:nvPr/>
            </p:nvSpPr>
            <p:spPr bwMode="auto">
              <a:xfrm flipH="1">
                <a:off x="3262" y="1542"/>
                <a:ext cx="2" cy="4"/>
              </a:xfrm>
              <a:prstGeom prst="line">
                <a:avLst/>
              </a:prstGeom>
              <a:noFill/>
              <a:ln w="7938">
                <a:solidFill>
                  <a:srgbClr val="C6121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2" name="Line 2844"/>
              <p:cNvSpPr>
                <a:spLocks noChangeShapeType="1"/>
              </p:cNvSpPr>
              <p:nvPr/>
            </p:nvSpPr>
            <p:spPr bwMode="auto">
              <a:xfrm flipH="1">
                <a:off x="3260" y="1546"/>
                <a:ext cx="2" cy="4"/>
              </a:xfrm>
              <a:prstGeom prst="line">
                <a:avLst/>
              </a:prstGeom>
              <a:noFill/>
              <a:ln w="7938">
                <a:solidFill>
                  <a:srgbClr val="C6121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3" name="Line 2845"/>
              <p:cNvSpPr>
                <a:spLocks noChangeShapeType="1"/>
              </p:cNvSpPr>
              <p:nvPr/>
            </p:nvSpPr>
            <p:spPr bwMode="auto">
              <a:xfrm flipH="1">
                <a:off x="3258" y="1550"/>
                <a:ext cx="2" cy="4"/>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4" name="Line 2846"/>
              <p:cNvSpPr>
                <a:spLocks noChangeShapeType="1"/>
              </p:cNvSpPr>
              <p:nvPr/>
            </p:nvSpPr>
            <p:spPr bwMode="auto">
              <a:xfrm flipH="1">
                <a:off x="3256" y="1554"/>
                <a:ext cx="2" cy="3"/>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5" name="Line 2847"/>
              <p:cNvSpPr>
                <a:spLocks noChangeShapeType="1"/>
              </p:cNvSpPr>
              <p:nvPr/>
            </p:nvSpPr>
            <p:spPr bwMode="auto">
              <a:xfrm flipH="1">
                <a:off x="3254" y="1557"/>
                <a:ext cx="2" cy="3"/>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6" name="Line 2848"/>
              <p:cNvSpPr>
                <a:spLocks noChangeShapeType="1"/>
              </p:cNvSpPr>
              <p:nvPr/>
            </p:nvSpPr>
            <p:spPr bwMode="auto">
              <a:xfrm flipH="1">
                <a:off x="3253" y="1560"/>
                <a:ext cx="1" cy="3"/>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7" name="Line 2849"/>
              <p:cNvSpPr>
                <a:spLocks noChangeShapeType="1"/>
              </p:cNvSpPr>
              <p:nvPr/>
            </p:nvSpPr>
            <p:spPr bwMode="auto">
              <a:xfrm flipH="1">
                <a:off x="3251" y="1563"/>
                <a:ext cx="2" cy="3"/>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8" name="Line 2850"/>
              <p:cNvSpPr>
                <a:spLocks noChangeShapeType="1"/>
              </p:cNvSpPr>
              <p:nvPr/>
            </p:nvSpPr>
            <p:spPr bwMode="auto">
              <a:xfrm flipH="1">
                <a:off x="3249" y="1566"/>
                <a:ext cx="2" cy="3"/>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9" name="Line 2851"/>
              <p:cNvSpPr>
                <a:spLocks noChangeShapeType="1"/>
              </p:cNvSpPr>
              <p:nvPr/>
            </p:nvSpPr>
            <p:spPr bwMode="auto">
              <a:xfrm flipH="1">
                <a:off x="3245" y="1569"/>
                <a:ext cx="4" cy="5"/>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0" name="Line 2852"/>
              <p:cNvSpPr>
                <a:spLocks noChangeShapeType="1"/>
              </p:cNvSpPr>
              <p:nvPr/>
            </p:nvSpPr>
            <p:spPr bwMode="auto">
              <a:xfrm flipH="1">
                <a:off x="3241" y="1574"/>
                <a:ext cx="4" cy="4"/>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1" name="Line 2853"/>
              <p:cNvSpPr>
                <a:spLocks noChangeShapeType="1"/>
              </p:cNvSpPr>
              <p:nvPr/>
            </p:nvSpPr>
            <p:spPr bwMode="auto">
              <a:xfrm flipH="1">
                <a:off x="3237" y="1578"/>
                <a:ext cx="4" cy="4"/>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2" name="Line 2854"/>
              <p:cNvSpPr>
                <a:spLocks noChangeShapeType="1"/>
              </p:cNvSpPr>
              <p:nvPr/>
            </p:nvSpPr>
            <p:spPr bwMode="auto">
              <a:xfrm flipH="1">
                <a:off x="3234" y="1582"/>
                <a:ext cx="3" cy="3"/>
              </a:xfrm>
              <a:prstGeom prst="line">
                <a:avLst/>
              </a:prstGeom>
              <a:noFill/>
              <a:ln w="7938">
                <a:solidFill>
                  <a:srgbClr val="C5101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3" name="Line 2855"/>
              <p:cNvSpPr>
                <a:spLocks noChangeShapeType="1"/>
              </p:cNvSpPr>
              <p:nvPr/>
            </p:nvSpPr>
            <p:spPr bwMode="auto">
              <a:xfrm flipH="1">
                <a:off x="3230" y="1585"/>
                <a:ext cx="4" cy="3"/>
              </a:xfrm>
              <a:prstGeom prst="line">
                <a:avLst/>
              </a:prstGeom>
              <a:noFill/>
              <a:ln w="7938">
                <a:solidFill>
                  <a:srgbClr val="C50E0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4" name="Line 2856"/>
              <p:cNvSpPr>
                <a:spLocks noChangeShapeType="1"/>
              </p:cNvSpPr>
              <p:nvPr/>
            </p:nvSpPr>
            <p:spPr bwMode="auto">
              <a:xfrm flipH="1">
                <a:off x="3226" y="1588"/>
                <a:ext cx="4" cy="4"/>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5" name="Line 2857"/>
              <p:cNvSpPr>
                <a:spLocks noChangeShapeType="1"/>
              </p:cNvSpPr>
              <p:nvPr/>
            </p:nvSpPr>
            <p:spPr bwMode="auto">
              <a:xfrm flipH="1">
                <a:off x="3224" y="1592"/>
                <a:ext cx="2" cy="1"/>
              </a:xfrm>
              <a:prstGeom prst="line">
                <a:avLst/>
              </a:prstGeom>
              <a:noFill/>
              <a:ln w="7938">
                <a:solidFill>
                  <a:srgbClr val="C40B0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6" name="Line 2858"/>
              <p:cNvSpPr>
                <a:spLocks noChangeShapeType="1"/>
              </p:cNvSpPr>
              <p:nvPr/>
            </p:nvSpPr>
            <p:spPr bwMode="auto">
              <a:xfrm>
                <a:off x="3224" y="1593"/>
                <a:ext cx="0" cy="0"/>
              </a:xfrm>
              <a:prstGeom prst="line">
                <a:avLst/>
              </a:prstGeom>
              <a:noFill/>
              <a:ln w="7938">
                <a:solidFill>
                  <a:srgbClr val="C7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7" name="Line 2859"/>
              <p:cNvSpPr>
                <a:spLocks noChangeShapeType="1"/>
              </p:cNvSpPr>
              <p:nvPr/>
            </p:nvSpPr>
            <p:spPr bwMode="auto">
              <a:xfrm flipH="1" flipV="1">
                <a:off x="3217" y="1573"/>
                <a:ext cx="7" cy="2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8" name="Line 2860"/>
              <p:cNvSpPr>
                <a:spLocks noChangeShapeType="1"/>
              </p:cNvSpPr>
              <p:nvPr/>
            </p:nvSpPr>
            <p:spPr bwMode="auto">
              <a:xfrm flipH="1">
                <a:off x="3088" y="1573"/>
                <a:ext cx="129" cy="110"/>
              </a:xfrm>
              <a:prstGeom prst="line">
                <a:avLst/>
              </a:prstGeom>
              <a:noFill/>
              <a:ln w="7938">
                <a:solidFill>
                  <a:srgbClr val="C50E0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9" name="Line 2861"/>
              <p:cNvSpPr>
                <a:spLocks noChangeShapeType="1"/>
              </p:cNvSpPr>
              <p:nvPr/>
            </p:nvSpPr>
            <p:spPr bwMode="auto">
              <a:xfrm flipV="1">
                <a:off x="3088" y="1655"/>
                <a:ext cx="158" cy="28"/>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0" name="Line 2862"/>
              <p:cNvSpPr>
                <a:spLocks noChangeShapeType="1"/>
              </p:cNvSpPr>
              <p:nvPr/>
            </p:nvSpPr>
            <p:spPr bwMode="auto">
              <a:xfrm flipH="1" flipV="1">
                <a:off x="3238" y="1634"/>
                <a:ext cx="8" cy="2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1" name="Line 2863"/>
              <p:cNvSpPr>
                <a:spLocks noChangeShapeType="1"/>
              </p:cNvSpPr>
              <p:nvPr/>
            </p:nvSpPr>
            <p:spPr bwMode="auto">
              <a:xfrm flipV="1">
                <a:off x="3238" y="1632"/>
                <a:ext cx="5" cy="2"/>
              </a:xfrm>
              <a:prstGeom prst="line">
                <a:avLst/>
              </a:prstGeom>
              <a:noFill/>
              <a:ln w="7938">
                <a:solidFill>
                  <a:srgbClr val="FF161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2" name="Line 2864"/>
              <p:cNvSpPr>
                <a:spLocks noChangeShapeType="1"/>
              </p:cNvSpPr>
              <p:nvPr/>
            </p:nvSpPr>
            <p:spPr bwMode="auto">
              <a:xfrm flipV="1">
                <a:off x="3243" y="1630"/>
                <a:ext cx="2" cy="2"/>
              </a:xfrm>
              <a:prstGeom prst="line">
                <a:avLst/>
              </a:prstGeom>
              <a:noFill/>
              <a:ln w="7938">
                <a:solidFill>
                  <a:srgbClr val="FF202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3" name="Line 2865"/>
              <p:cNvSpPr>
                <a:spLocks noChangeShapeType="1"/>
              </p:cNvSpPr>
              <p:nvPr/>
            </p:nvSpPr>
            <p:spPr bwMode="auto">
              <a:xfrm flipV="1">
                <a:off x="3245" y="1629"/>
                <a:ext cx="3" cy="1"/>
              </a:xfrm>
              <a:prstGeom prst="line">
                <a:avLst/>
              </a:prstGeom>
              <a:noFill/>
              <a:ln w="7938">
                <a:solidFill>
                  <a:srgbClr val="FF3C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4" name="Line 2866"/>
              <p:cNvSpPr>
                <a:spLocks noChangeShapeType="1"/>
              </p:cNvSpPr>
              <p:nvPr/>
            </p:nvSpPr>
            <p:spPr bwMode="auto">
              <a:xfrm flipV="1">
                <a:off x="3248" y="1624"/>
                <a:ext cx="6" cy="5"/>
              </a:xfrm>
              <a:prstGeom prst="line">
                <a:avLst/>
              </a:prstGeom>
              <a:noFill/>
              <a:ln w="7938">
                <a:solidFill>
                  <a:srgbClr val="FF4E4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5" name="Line 2867"/>
              <p:cNvSpPr>
                <a:spLocks noChangeShapeType="1"/>
              </p:cNvSpPr>
              <p:nvPr/>
            </p:nvSpPr>
            <p:spPr bwMode="auto">
              <a:xfrm flipV="1">
                <a:off x="3254" y="1619"/>
                <a:ext cx="6" cy="5"/>
              </a:xfrm>
              <a:prstGeom prst="line">
                <a:avLst/>
              </a:prstGeom>
              <a:noFill/>
              <a:ln w="7938">
                <a:solidFill>
                  <a:srgbClr val="FF5E5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6" name="Line 2868"/>
              <p:cNvSpPr>
                <a:spLocks noChangeShapeType="1"/>
              </p:cNvSpPr>
              <p:nvPr/>
            </p:nvSpPr>
            <p:spPr bwMode="auto">
              <a:xfrm flipV="1">
                <a:off x="3260" y="1614"/>
                <a:ext cx="6" cy="5"/>
              </a:xfrm>
              <a:prstGeom prst="line">
                <a:avLst/>
              </a:prstGeom>
              <a:noFill/>
              <a:ln w="7938">
                <a:solidFill>
                  <a:srgbClr val="FF727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7" name="Line 2869"/>
              <p:cNvSpPr>
                <a:spLocks noChangeShapeType="1"/>
              </p:cNvSpPr>
              <p:nvPr/>
            </p:nvSpPr>
            <p:spPr bwMode="auto">
              <a:xfrm flipV="1">
                <a:off x="3266" y="1608"/>
                <a:ext cx="6" cy="6"/>
              </a:xfrm>
              <a:prstGeom prst="line">
                <a:avLst/>
              </a:prstGeom>
              <a:noFill/>
              <a:ln w="7938">
                <a:solidFill>
                  <a:srgbClr val="FF88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8" name="Line 2870"/>
              <p:cNvSpPr>
                <a:spLocks noChangeShapeType="1"/>
              </p:cNvSpPr>
              <p:nvPr/>
            </p:nvSpPr>
            <p:spPr bwMode="auto">
              <a:xfrm flipV="1">
                <a:off x="3272" y="1601"/>
                <a:ext cx="6" cy="7"/>
              </a:xfrm>
              <a:prstGeom prst="line">
                <a:avLst/>
              </a:prstGeom>
              <a:noFill/>
              <a:ln w="7938">
                <a:solidFill>
                  <a:srgbClr val="FF9C9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9" name="Line 2871"/>
              <p:cNvSpPr>
                <a:spLocks noChangeShapeType="1"/>
              </p:cNvSpPr>
              <p:nvPr/>
            </p:nvSpPr>
            <p:spPr bwMode="auto">
              <a:xfrm flipV="1">
                <a:off x="3278" y="1594"/>
                <a:ext cx="6" cy="7"/>
              </a:xfrm>
              <a:prstGeom prst="line">
                <a:avLst/>
              </a:prstGeom>
              <a:noFill/>
              <a:ln w="7938">
                <a:solidFill>
                  <a:srgbClr val="FFACA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0" name="Line 2872"/>
              <p:cNvSpPr>
                <a:spLocks noChangeShapeType="1"/>
              </p:cNvSpPr>
              <p:nvPr/>
            </p:nvSpPr>
            <p:spPr bwMode="auto">
              <a:xfrm flipV="1">
                <a:off x="3284" y="1587"/>
                <a:ext cx="6" cy="7"/>
              </a:xfrm>
              <a:prstGeom prst="line">
                <a:avLst/>
              </a:prstGeom>
              <a:noFill/>
              <a:ln w="7938">
                <a:solidFill>
                  <a:srgbClr val="FFB3B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1" name="Line 2873"/>
              <p:cNvSpPr>
                <a:spLocks noChangeShapeType="1"/>
              </p:cNvSpPr>
              <p:nvPr/>
            </p:nvSpPr>
            <p:spPr bwMode="auto">
              <a:xfrm flipV="1">
                <a:off x="3290" y="1583"/>
                <a:ext cx="2" cy="4"/>
              </a:xfrm>
              <a:prstGeom prst="line">
                <a:avLst/>
              </a:prstGeom>
              <a:noFill/>
              <a:ln w="7938">
                <a:solidFill>
                  <a:srgbClr val="FFB3B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2" name="Line 2874"/>
              <p:cNvSpPr>
                <a:spLocks noChangeShapeType="1"/>
              </p:cNvSpPr>
              <p:nvPr/>
            </p:nvSpPr>
            <p:spPr bwMode="auto">
              <a:xfrm flipV="1">
                <a:off x="3292" y="1579"/>
                <a:ext cx="3" cy="4"/>
              </a:xfrm>
              <a:prstGeom prst="line">
                <a:avLst/>
              </a:prstGeom>
              <a:noFill/>
              <a:ln w="7938">
                <a:solidFill>
                  <a:srgbClr val="FFB1B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3" name="Line 2875"/>
              <p:cNvSpPr>
                <a:spLocks noChangeShapeType="1"/>
              </p:cNvSpPr>
              <p:nvPr/>
            </p:nvSpPr>
            <p:spPr bwMode="auto">
              <a:xfrm flipV="1">
                <a:off x="3295" y="1575"/>
                <a:ext cx="3" cy="4"/>
              </a:xfrm>
              <a:prstGeom prst="line">
                <a:avLst/>
              </a:prstGeom>
              <a:noFill/>
              <a:ln w="7938">
                <a:solidFill>
                  <a:srgbClr val="FFACA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4" name="Line 2876"/>
              <p:cNvSpPr>
                <a:spLocks noChangeShapeType="1"/>
              </p:cNvSpPr>
              <p:nvPr/>
            </p:nvSpPr>
            <p:spPr bwMode="auto">
              <a:xfrm flipV="1">
                <a:off x="3298" y="1571"/>
                <a:ext cx="2" cy="4"/>
              </a:xfrm>
              <a:prstGeom prst="line">
                <a:avLst/>
              </a:prstGeom>
              <a:noFill/>
              <a:ln w="7938">
                <a:solidFill>
                  <a:srgbClr val="FFA8A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5" name="Line 2877"/>
              <p:cNvSpPr>
                <a:spLocks noChangeShapeType="1"/>
              </p:cNvSpPr>
              <p:nvPr/>
            </p:nvSpPr>
            <p:spPr bwMode="auto">
              <a:xfrm flipV="1">
                <a:off x="3300" y="1566"/>
                <a:ext cx="3" cy="5"/>
              </a:xfrm>
              <a:prstGeom prst="line">
                <a:avLst/>
              </a:prstGeom>
              <a:noFill/>
              <a:ln w="7938">
                <a:solidFill>
                  <a:srgbClr val="FFA0A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6" name="Line 2878"/>
              <p:cNvSpPr>
                <a:spLocks noChangeShapeType="1"/>
              </p:cNvSpPr>
              <p:nvPr/>
            </p:nvSpPr>
            <p:spPr bwMode="auto">
              <a:xfrm flipV="1">
                <a:off x="3303" y="1561"/>
                <a:ext cx="2" cy="5"/>
              </a:xfrm>
              <a:prstGeom prst="line">
                <a:avLst/>
              </a:prstGeom>
              <a:noFill/>
              <a:ln w="7938">
                <a:solidFill>
                  <a:srgbClr val="FF9A9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7" name="Line 2879"/>
              <p:cNvSpPr>
                <a:spLocks noChangeShapeType="1"/>
              </p:cNvSpPr>
              <p:nvPr/>
            </p:nvSpPr>
            <p:spPr bwMode="auto">
              <a:xfrm flipV="1">
                <a:off x="3305" y="1557"/>
                <a:ext cx="3" cy="4"/>
              </a:xfrm>
              <a:prstGeom prst="line">
                <a:avLst/>
              </a:prstGeom>
              <a:noFill/>
              <a:ln w="7938">
                <a:solidFill>
                  <a:srgbClr val="FF929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8" name="Line 2880"/>
              <p:cNvSpPr>
                <a:spLocks noChangeShapeType="1"/>
              </p:cNvSpPr>
              <p:nvPr/>
            </p:nvSpPr>
            <p:spPr bwMode="auto">
              <a:xfrm flipV="1">
                <a:off x="3308" y="1551"/>
                <a:ext cx="3" cy="6"/>
              </a:xfrm>
              <a:prstGeom prst="line">
                <a:avLst/>
              </a:prstGeom>
              <a:noFill/>
              <a:ln w="7938">
                <a:solidFill>
                  <a:srgbClr val="FF8B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9" name="Line 2881"/>
              <p:cNvSpPr>
                <a:spLocks noChangeShapeType="1"/>
              </p:cNvSpPr>
              <p:nvPr/>
            </p:nvSpPr>
            <p:spPr bwMode="auto">
              <a:xfrm flipV="1">
                <a:off x="3311" y="1545"/>
                <a:ext cx="2" cy="6"/>
              </a:xfrm>
              <a:prstGeom prst="line">
                <a:avLst/>
              </a:prstGeom>
              <a:noFill/>
              <a:ln w="7938">
                <a:solidFill>
                  <a:srgbClr val="FF7C7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0" name="Line 2882"/>
              <p:cNvSpPr>
                <a:spLocks noChangeShapeType="1"/>
              </p:cNvSpPr>
              <p:nvPr/>
            </p:nvSpPr>
            <p:spPr bwMode="auto">
              <a:xfrm flipV="1">
                <a:off x="3313" y="1539"/>
                <a:ext cx="3" cy="6"/>
              </a:xfrm>
              <a:prstGeom prst="line">
                <a:avLst/>
              </a:prstGeom>
              <a:noFill/>
              <a:ln w="7938">
                <a:solidFill>
                  <a:srgbClr val="FF6B6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1" name="Line 2883"/>
              <p:cNvSpPr>
                <a:spLocks noChangeShapeType="1"/>
              </p:cNvSpPr>
              <p:nvPr/>
            </p:nvSpPr>
            <p:spPr bwMode="auto">
              <a:xfrm flipV="1">
                <a:off x="3316" y="1533"/>
                <a:ext cx="2" cy="6"/>
              </a:xfrm>
              <a:prstGeom prst="line">
                <a:avLst/>
              </a:prstGeom>
              <a:noFill/>
              <a:ln w="7938">
                <a:solidFill>
                  <a:srgbClr val="FF5E5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2" name="Line 2884"/>
              <p:cNvSpPr>
                <a:spLocks noChangeShapeType="1"/>
              </p:cNvSpPr>
              <p:nvPr/>
            </p:nvSpPr>
            <p:spPr bwMode="auto">
              <a:xfrm flipV="1">
                <a:off x="3318" y="1527"/>
                <a:ext cx="2" cy="6"/>
              </a:xfrm>
              <a:prstGeom prst="line">
                <a:avLst/>
              </a:prstGeom>
              <a:noFill/>
              <a:ln w="7938">
                <a:solidFill>
                  <a:srgbClr val="FF515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3" name="Line 2885"/>
              <p:cNvSpPr>
                <a:spLocks noChangeShapeType="1"/>
              </p:cNvSpPr>
              <p:nvPr/>
            </p:nvSpPr>
            <p:spPr bwMode="auto">
              <a:xfrm flipV="1">
                <a:off x="3320" y="1520"/>
                <a:ext cx="2" cy="7"/>
              </a:xfrm>
              <a:prstGeom prst="line">
                <a:avLst/>
              </a:prstGeom>
              <a:noFill/>
              <a:ln w="7938">
                <a:solidFill>
                  <a:srgbClr val="FF4A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4" name="Line 2886"/>
              <p:cNvSpPr>
                <a:spLocks noChangeShapeType="1"/>
              </p:cNvSpPr>
              <p:nvPr/>
            </p:nvSpPr>
            <p:spPr bwMode="auto">
              <a:xfrm flipV="1">
                <a:off x="3322" y="1513"/>
                <a:ext cx="2" cy="7"/>
              </a:xfrm>
              <a:prstGeom prst="line">
                <a:avLst/>
              </a:prstGeom>
              <a:noFill/>
              <a:ln w="7938">
                <a:solidFill>
                  <a:srgbClr val="FF414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5" name="Line 2887"/>
              <p:cNvSpPr>
                <a:spLocks noChangeShapeType="1"/>
              </p:cNvSpPr>
              <p:nvPr/>
            </p:nvSpPr>
            <p:spPr bwMode="auto">
              <a:xfrm flipV="1">
                <a:off x="3324" y="1506"/>
                <a:ext cx="2" cy="7"/>
              </a:xfrm>
              <a:prstGeom prst="line">
                <a:avLst/>
              </a:prstGeom>
              <a:noFill/>
              <a:ln w="7938">
                <a:solidFill>
                  <a:srgbClr val="FF3C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6" name="Line 2888"/>
              <p:cNvSpPr>
                <a:spLocks noChangeShapeType="1"/>
              </p:cNvSpPr>
              <p:nvPr/>
            </p:nvSpPr>
            <p:spPr bwMode="auto">
              <a:xfrm flipV="1">
                <a:off x="3326" y="1499"/>
                <a:ext cx="1" cy="7"/>
              </a:xfrm>
              <a:prstGeom prst="line">
                <a:avLst/>
              </a:prstGeom>
              <a:noFill/>
              <a:ln w="7938">
                <a:solidFill>
                  <a:srgbClr val="FF39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7" name="Line 2889"/>
              <p:cNvSpPr>
                <a:spLocks noChangeShapeType="1"/>
              </p:cNvSpPr>
              <p:nvPr/>
            </p:nvSpPr>
            <p:spPr bwMode="auto">
              <a:xfrm flipV="1">
                <a:off x="3327" y="1492"/>
                <a:ext cx="2" cy="7"/>
              </a:xfrm>
              <a:prstGeom prst="line">
                <a:avLst/>
              </a:prstGeom>
              <a:noFill/>
              <a:ln w="7938">
                <a:solidFill>
                  <a:srgbClr val="FF34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8" name="Line 2890"/>
              <p:cNvSpPr>
                <a:spLocks noChangeShapeType="1"/>
              </p:cNvSpPr>
              <p:nvPr/>
            </p:nvSpPr>
            <p:spPr bwMode="auto">
              <a:xfrm flipV="1">
                <a:off x="3329" y="1485"/>
                <a:ext cx="2" cy="7"/>
              </a:xfrm>
              <a:prstGeom prst="line">
                <a:avLst/>
              </a:prstGeom>
              <a:noFill/>
              <a:ln w="7938">
                <a:solidFill>
                  <a:srgbClr val="FF32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9" name="Line 2891"/>
              <p:cNvSpPr>
                <a:spLocks noChangeShapeType="1"/>
              </p:cNvSpPr>
              <p:nvPr/>
            </p:nvSpPr>
            <p:spPr bwMode="auto">
              <a:xfrm flipV="1">
                <a:off x="3331" y="1470"/>
                <a:ext cx="3" cy="15"/>
              </a:xfrm>
              <a:prstGeom prst="line">
                <a:avLst/>
              </a:prstGeom>
              <a:noFill/>
              <a:ln w="7938">
                <a:solidFill>
                  <a:srgbClr val="FF2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0" name="Line 2892"/>
              <p:cNvSpPr>
                <a:spLocks noChangeShapeType="1"/>
              </p:cNvSpPr>
              <p:nvPr/>
            </p:nvSpPr>
            <p:spPr bwMode="auto">
              <a:xfrm flipV="1">
                <a:off x="3334" y="1455"/>
                <a:ext cx="3" cy="15"/>
              </a:xfrm>
              <a:prstGeom prst="line">
                <a:avLst/>
              </a:prstGeom>
              <a:noFill/>
              <a:ln w="7938">
                <a:solidFill>
                  <a:srgbClr val="FF2E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1" name="Line 2893"/>
              <p:cNvSpPr>
                <a:spLocks noChangeShapeType="1"/>
              </p:cNvSpPr>
              <p:nvPr/>
            </p:nvSpPr>
            <p:spPr bwMode="auto">
              <a:xfrm flipV="1">
                <a:off x="3337" y="1440"/>
                <a:ext cx="3" cy="15"/>
              </a:xfrm>
              <a:prstGeom prst="line">
                <a:avLst/>
              </a:prstGeom>
              <a:noFill/>
              <a:ln w="7938">
                <a:solidFill>
                  <a:srgbClr val="FF2E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2" name="Line 2894"/>
              <p:cNvSpPr>
                <a:spLocks noChangeShapeType="1"/>
              </p:cNvSpPr>
              <p:nvPr/>
            </p:nvSpPr>
            <p:spPr bwMode="auto">
              <a:xfrm flipV="1">
                <a:off x="3340" y="1425"/>
                <a:ext cx="3" cy="15"/>
              </a:xfrm>
              <a:prstGeom prst="line">
                <a:avLst/>
              </a:prstGeom>
              <a:noFill/>
              <a:ln w="7938">
                <a:solidFill>
                  <a:srgbClr val="FF30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3" name="Line 2895"/>
              <p:cNvSpPr>
                <a:spLocks noChangeShapeType="1"/>
              </p:cNvSpPr>
              <p:nvPr/>
            </p:nvSpPr>
            <p:spPr bwMode="auto">
              <a:xfrm flipV="1">
                <a:off x="3343" y="1411"/>
                <a:ext cx="3" cy="14"/>
              </a:xfrm>
              <a:prstGeom prst="line">
                <a:avLst/>
              </a:prstGeom>
              <a:noFill/>
              <a:ln w="7938">
                <a:solidFill>
                  <a:srgbClr val="FF34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4" name="Line 2896"/>
              <p:cNvSpPr>
                <a:spLocks noChangeShapeType="1"/>
              </p:cNvSpPr>
              <p:nvPr/>
            </p:nvSpPr>
            <p:spPr bwMode="auto">
              <a:xfrm flipV="1">
                <a:off x="3346" y="1397"/>
                <a:ext cx="4" cy="14"/>
              </a:xfrm>
              <a:prstGeom prst="line">
                <a:avLst/>
              </a:prstGeom>
              <a:noFill/>
              <a:ln w="7938">
                <a:solidFill>
                  <a:srgbClr val="FF3B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5" name="Line 2897"/>
              <p:cNvSpPr>
                <a:spLocks noChangeShapeType="1"/>
              </p:cNvSpPr>
              <p:nvPr/>
            </p:nvSpPr>
            <p:spPr bwMode="auto">
              <a:xfrm flipV="1">
                <a:off x="3350" y="1390"/>
                <a:ext cx="2" cy="7"/>
              </a:xfrm>
              <a:prstGeom prst="line">
                <a:avLst/>
              </a:prstGeom>
              <a:noFill/>
              <a:ln w="7938">
                <a:solidFill>
                  <a:srgbClr val="FF424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6" name="Line 2898"/>
              <p:cNvSpPr>
                <a:spLocks noChangeShapeType="1"/>
              </p:cNvSpPr>
              <p:nvPr/>
            </p:nvSpPr>
            <p:spPr bwMode="auto">
              <a:xfrm flipV="1">
                <a:off x="3352" y="1383"/>
                <a:ext cx="2" cy="7"/>
              </a:xfrm>
              <a:prstGeom prst="line">
                <a:avLst/>
              </a:prstGeom>
              <a:noFill/>
              <a:ln w="7938">
                <a:solidFill>
                  <a:srgbClr val="FF494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7" name="Line 2899"/>
              <p:cNvSpPr>
                <a:spLocks noChangeShapeType="1"/>
              </p:cNvSpPr>
              <p:nvPr/>
            </p:nvSpPr>
            <p:spPr bwMode="auto">
              <a:xfrm flipV="1">
                <a:off x="3354" y="1377"/>
                <a:ext cx="2" cy="6"/>
              </a:xfrm>
              <a:prstGeom prst="line">
                <a:avLst/>
              </a:prstGeom>
              <a:noFill/>
              <a:ln w="7938">
                <a:solidFill>
                  <a:srgbClr val="FF4F4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8" name="Line 2900"/>
              <p:cNvSpPr>
                <a:spLocks noChangeShapeType="1"/>
              </p:cNvSpPr>
              <p:nvPr/>
            </p:nvSpPr>
            <p:spPr bwMode="auto">
              <a:xfrm flipV="1">
                <a:off x="3356" y="1370"/>
                <a:ext cx="2" cy="7"/>
              </a:xfrm>
              <a:prstGeom prst="line">
                <a:avLst/>
              </a:prstGeom>
              <a:noFill/>
              <a:ln w="7938">
                <a:solidFill>
                  <a:srgbClr val="FF595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9" name="Line 2901"/>
              <p:cNvSpPr>
                <a:spLocks noChangeShapeType="1"/>
              </p:cNvSpPr>
              <p:nvPr/>
            </p:nvSpPr>
            <p:spPr bwMode="auto">
              <a:xfrm flipV="1">
                <a:off x="3358" y="1365"/>
                <a:ext cx="2" cy="5"/>
              </a:xfrm>
              <a:prstGeom prst="line">
                <a:avLst/>
              </a:prstGeom>
              <a:noFill/>
              <a:ln w="7938">
                <a:solidFill>
                  <a:srgbClr val="FF616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0" name="Line 2902"/>
              <p:cNvSpPr>
                <a:spLocks noChangeShapeType="1"/>
              </p:cNvSpPr>
              <p:nvPr/>
            </p:nvSpPr>
            <p:spPr bwMode="auto">
              <a:xfrm flipV="1">
                <a:off x="3360" y="1359"/>
                <a:ext cx="3" cy="6"/>
              </a:xfrm>
              <a:prstGeom prst="line">
                <a:avLst/>
              </a:prstGeom>
              <a:noFill/>
              <a:ln w="7938">
                <a:solidFill>
                  <a:srgbClr val="FF6F6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1" name="Line 2903"/>
              <p:cNvSpPr>
                <a:spLocks noChangeShapeType="1"/>
              </p:cNvSpPr>
              <p:nvPr/>
            </p:nvSpPr>
            <p:spPr bwMode="auto">
              <a:xfrm flipV="1">
                <a:off x="3363" y="1354"/>
                <a:ext cx="2" cy="5"/>
              </a:xfrm>
              <a:prstGeom prst="line">
                <a:avLst/>
              </a:prstGeom>
              <a:noFill/>
              <a:ln w="7938">
                <a:solidFill>
                  <a:srgbClr val="FF7A7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2" name="Line 2904"/>
              <p:cNvSpPr>
                <a:spLocks noChangeShapeType="1"/>
              </p:cNvSpPr>
              <p:nvPr/>
            </p:nvSpPr>
            <p:spPr bwMode="auto">
              <a:xfrm flipV="1">
                <a:off x="3365" y="1349"/>
                <a:ext cx="2" cy="5"/>
              </a:xfrm>
              <a:prstGeom prst="line">
                <a:avLst/>
              </a:prstGeom>
              <a:noFill/>
              <a:ln w="7938">
                <a:solidFill>
                  <a:srgbClr val="FF8A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3" name="Line 2905"/>
              <p:cNvSpPr>
                <a:spLocks noChangeShapeType="1"/>
              </p:cNvSpPr>
              <p:nvPr/>
            </p:nvSpPr>
            <p:spPr bwMode="auto">
              <a:xfrm flipV="1">
                <a:off x="3367" y="1344"/>
                <a:ext cx="3" cy="5"/>
              </a:xfrm>
              <a:prstGeom prst="line">
                <a:avLst/>
              </a:prstGeom>
              <a:noFill/>
              <a:ln w="7938">
                <a:solidFill>
                  <a:srgbClr val="FF9C9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4" name="Line 2906"/>
              <p:cNvSpPr>
                <a:spLocks noChangeShapeType="1"/>
              </p:cNvSpPr>
              <p:nvPr/>
            </p:nvSpPr>
            <p:spPr bwMode="auto">
              <a:xfrm flipV="1">
                <a:off x="3370" y="1340"/>
                <a:ext cx="3" cy="4"/>
              </a:xfrm>
              <a:prstGeom prst="line">
                <a:avLst/>
              </a:prstGeom>
              <a:noFill/>
              <a:ln w="7938">
                <a:solidFill>
                  <a:srgbClr val="FFA6A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5" name="Line 2907"/>
              <p:cNvSpPr>
                <a:spLocks noChangeShapeType="1"/>
              </p:cNvSpPr>
              <p:nvPr/>
            </p:nvSpPr>
            <p:spPr bwMode="auto">
              <a:xfrm flipV="1">
                <a:off x="3373" y="1331"/>
                <a:ext cx="6" cy="9"/>
              </a:xfrm>
              <a:prstGeom prst="line">
                <a:avLst/>
              </a:prstGeom>
              <a:noFill/>
              <a:ln w="7938">
                <a:solidFill>
                  <a:srgbClr val="FFB2B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6" name="Line 2908"/>
              <p:cNvSpPr>
                <a:spLocks noChangeShapeType="1"/>
              </p:cNvSpPr>
              <p:nvPr/>
            </p:nvSpPr>
            <p:spPr bwMode="auto">
              <a:xfrm flipV="1">
                <a:off x="3379" y="1321"/>
                <a:ext cx="7" cy="10"/>
              </a:xfrm>
              <a:prstGeom prst="line">
                <a:avLst/>
              </a:prstGeom>
              <a:noFill/>
              <a:ln w="7938">
                <a:solidFill>
                  <a:srgbClr val="FFB3B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7" name="Line 2909"/>
              <p:cNvSpPr>
                <a:spLocks noChangeShapeType="1"/>
              </p:cNvSpPr>
              <p:nvPr/>
            </p:nvSpPr>
            <p:spPr bwMode="auto">
              <a:xfrm flipV="1">
                <a:off x="3386" y="1312"/>
                <a:ext cx="8" cy="9"/>
              </a:xfrm>
              <a:prstGeom prst="line">
                <a:avLst/>
              </a:prstGeom>
              <a:noFill/>
              <a:ln w="7938">
                <a:solidFill>
                  <a:srgbClr val="FFAEA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8" name="Line 2910"/>
              <p:cNvSpPr>
                <a:spLocks noChangeShapeType="1"/>
              </p:cNvSpPr>
              <p:nvPr/>
            </p:nvSpPr>
            <p:spPr bwMode="auto">
              <a:xfrm flipV="1">
                <a:off x="3394" y="1303"/>
                <a:ext cx="8" cy="9"/>
              </a:xfrm>
              <a:prstGeom prst="line">
                <a:avLst/>
              </a:prstGeom>
              <a:noFill/>
              <a:ln w="7938">
                <a:solidFill>
                  <a:srgbClr val="FFA4A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9" name="Line 2911"/>
              <p:cNvSpPr>
                <a:spLocks noChangeShapeType="1"/>
              </p:cNvSpPr>
              <p:nvPr/>
            </p:nvSpPr>
            <p:spPr bwMode="auto">
              <a:xfrm flipV="1">
                <a:off x="3402" y="1294"/>
                <a:ext cx="8" cy="9"/>
              </a:xfrm>
              <a:prstGeom prst="line">
                <a:avLst/>
              </a:prstGeom>
              <a:noFill/>
              <a:ln w="7938">
                <a:solidFill>
                  <a:srgbClr val="FF969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0" name="Line 2912"/>
              <p:cNvSpPr>
                <a:spLocks noChangeShapeType="1"/>
              </p:cNvSpPr>
              <p:nvPr/>
            </p:nvSpPr>
            <p:spPr bwMode="auto">
              <a:xfrm flipV="1">
                <a:off x="3410" y="1285"/>
                <a:ext cx="9" cy="9"/>
              </a:xfrm>
              <a:prstGeom prst="line">
                <a:avLst/>
              </a:prstGeom>
              <a:noFill/>
              <a:ln w="7938">
                <a:solidFill>
                  <a:srgbClr val="FF868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1" name="Line 2913"/>
              <p:cNvSpPr>
                <a:spLocks noChangeShapeType="1"/>
              </p:cNvSpPr>
              <p:nvPr/>
            </p:nvSpPr>
            <p:spPr bwMode="auto">
              <a:xfrm flipV="1">
                <a:off x="3419" y="1277"/>
                <a:ext cx="9" cy="8"/>
              </a:xfrm>
              <a:prstGeom prst="line">
                <a:avLst/>
              </a:prstGeom>
              <a:noFill/>
              <a:ln w="7938">
                <a:solidFill>
                  <a:srgbClr val="FF767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2" name="Line 2914"/>
              <p:cNvSpPr>
                <a:spLocks noChangeShapeType="1"/>
              </p:cNvSpPr>
              <p:nvPr/>
            </p:nvSpPr>
            <p:spPr bwMode="auto">
              <a:xfrm flipV="1">
                <a:off x="3428" y="1269"/>
                <a:ext cx="10" cy="8"/>
              </a:xfrm>
              <a:prstGeom prst="line">
                <a:avLst/>
              </a:prstGeom>
              <a:noFill/>
              <a:ln w="7938">
                <a:solidFill>
                  <a:srgbClr val="FF64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3" name="Line 2915"/>
              <p:cNvSpPr>
                <a:spLocks noChangeShapeType="1"/>
              </p:cNvSpPr>
              <p:nvPr/>
            </p:nvSpPr>
            <p:spPr bwMode="auto">
              <a:xfrm flipV="1">
                <a:off x="3438" y="1261"/>
                <a:ext cx="10" cy="8"/>
              </a:xfrm>
              <a:prstGeom prst="line">
                <a:avLst/>
              </a:prstGeom>
              <a:noFill/>
              <a:ln w="7938">
                <a:solidFill>
                  <a:srgbClr val="FF535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4" name="Line 2916"/>
              <p:cNvSpPr>
                <a:spLocks noChangeShapeType="1"/>
              </p:cNvSpPr>
              <p:nvPr/>
            </p:nvSpPr>
            <p:spPr bwMode="auto">
              <a:xfrm flipV="1">
                <a:off x="3448" y="1254"/>
                <a:ext cx="10" cy="7"/>
              </a:xfrm>
              <a:prstGeom prst="line">
                <a:avLst/>
              </a:prstGeom>
              <a:noFill/>
              <a:ln w="7938">
                <a:solidFill>
                  <a:srgbClr val="FF444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5" name="Line 2917"/>
              <p:cNvSpPr>
                <a:spLocks noChangeShapeType="1"/>
              </p:cNvSpPr>
              <p:nvPr/>
            </p:nvSpPr>
            <p:spPr bwMode="auto">
              <a:xfrm flipV="1">
                <a:off x="3458" y="1247"/>
                <a:ext cx="9" cy="7"/>
              </a:xfrm>
              <a:prstGeom prst="line">
                <a:avLst/>
              </a:prstGeom>
              <a:noFill/>
              <a:ln w="7938">
                <a:solidFill>
                  <a:srgbClr val="FF36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6" name="Line 2918"/>
              <p:cNvSpPr>
                <a:spLocks noChangeShapeType="1"/>
              </p:cNvSpPr>
              <p:nvPr/>
            </p:nvSpPr>
            <p:spPr bwMode="auto">
              <a:xfrm flipV="1">
                <a:off x="3467" y="1241"/>
                <a:ext cx="10" cy="6"/>
              </a:xfrm>
              <a:prstGeom prst="line">
                <a:avLst/>
              </a:prstGeom>
              <a:noFill/>
              <a:ln w="7938">
                <a:solidFill>
                  <a:srgbClr val="FF292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7" name="Line 2919"/>
              <p:cNvSpPr>
                <a:spLocks noChangeShapeType="1"/>
              </p:cNvSpPr>
              <p:nvPr/>
            </p:nvSpPr>
            <p:spPr bwMode="auto">
              <a:xfrm flipV="1">
                <a:off x="3477" y="1236"/>
                <a:ext cx="10" cy="5"/>
              </a:xfrm>
              <a:prstGeom prst="line">
                <a:avLst/>
              </a:prstGeom>
              <a:noFill/>
              <a:ln w="7938">
                <a:solidFill>
                  <a:srgbClr val="FF1E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8" name="Line 2920"/>
              <p:cNvSpPr>
                <a:spLocks noChangeShapeType="1"/>
              </p:cNvSpPr>
              <p:nvPr/>
            </p:nvSpPr>
            <p:spPr bwMode="auto">
              <a:xfrm flipV="1">
                <a:off x="3487" y="1231"/>
                <a:ext cx="9" cy="5"/>
              </a:xfrm>
              <a:prstGeom prst="line">
                <a:avLst/>
              </a:prstGeom>
              <a:noFill/>
              <a:ln w="7938">
                <a:solidFill>
                  <a:srgbClr val="FF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9" name="Line 2921"/>
              <p:cNvSpPr>
                <a:spLocks noChangeShapeType="1"/>
              </p:cNvSpPr>
              <p:nvPr/>
            </p:nvSpPr>
            <p:spPr bwMode="auto">
              <a:xfrm flipV="1">
                <a:off x="3496" y="1226"/>
                <a:ext cx="10" cy="5"/>
              </a:xfrm>
              <a:prstGeom prst="line">
                <a:avLst/>
              </a:prstGeom>
              <a:noFill/>
              <a:ln w="7938">
                <a:solidFill>
                  <a:srgbClr val="FF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0" name="Line 2922"/>
              <p:cNvSpPr>
                <a:spLocks noChangeShapeType="1"/>
              </p:cNvSpPr>
              <p:nvPr/>
            </p:nvSpPr>
            <p:spPr bwMode="auto">
              <a:xfrm flipV="1">
                <a:off x="3506" y="1224"/>
                <a:ext cx="4" cy="2"/>
              </a:xfrm>
              <a:prstGeom prst="line">
                <a:avLst/>
              </a:prstGeom>
              <a:noFill/>
              <a:ln w="7938">
                <a:solidFill>
                  <a:srgbClr val="FF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1" name="Line 2923"/>
              <p:cNvSpPr>
                <a:spLocks noChangeShapeType="1"/>
              </p:cNvSpPr>
              <p:nvPr/>
            </p:nvSpPr>
            <p:spPr bwMode="auto">
              <a:xfrm flipV="1">
                <a:off x="3510" y="1223"/>
                <a:ext cx="4" cy="1"/>
              </a:xfrm>
              <a:prstGeom prst="line">
                <a:avLst/>
              </a:prstGeom>
              <a:noFill/>
              <a:ln w="7938">
                <a:solidFill>
                  <a:srgbClr val="FF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2" name="Line 2924"/>
              <p:cNvSpPr>
                <a:spLocks noChangeShapeType="1"/>
              </p:cNvSpPr>
              <p:nvPr/>
            </p:nvSpPr>
            <p:spPr bwMode="auto">
              <a:xfrm flipV="1">
                <a:off x="3514" y="1221"/>
                <a:ext cx="4" cy="2"/>
              </a:xfrm>
              <a:prstGeom prst="line">
                <a:avLst/>
              </a:prstGeom>
              <a:noFill/>
              <a:ln w="7938">
                <a:solidFill>
                  <a:srgbClr val="FF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3" name="Line 2925"/>
              <p:cNvSpPr>
                <a:spLocks noChangeShapeType="1"/>
              </p:cNvSpPr>
              <p:nvPr/>
            </p:nvSpPr>
            <p:spPr bwMode="auto">
              <a:xfrm flipV="1">
                <a:off x="3518" y="1220"/>
                <a:ext cx="4" cy="1"/>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4" name="Line 2926"/>
              <p:cNvSpPr>
                <a:spLocks noChangeShapeType="1"/>
              </p:cNvSpPr>
              <p:nvPr/>
            </p:nvSpPr>
            <p:spPr bwMode="auto">
              <a:xfrm flipV="1">
                <a:off x="3522" y="1219"/>
                <a:ext cx="5" cy="1"/>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5" name="Line 2927"/>
              <p:cNvSpPr>
                <a:spLocks noChangeShapeType="1"/>
              </p:cNvSpPr>
              <p:nvPr/>
            </p:nvSpPr>
            <p:spPr bwMode="auto">
              <a:xfrm flipV="1">
                <a:off x="3527" y="1218"/>
                <a:ext cx="5" cy="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6" name="Line 2928"/>
              <p:cNvSpPr>
                <a:spLocks noChangeShapeType="1"/>
              </p:cNvSpPr>
              <p:nvPr/>
            </p:nvSpPr>
            <p:spPr bwMode="auto">
              <a:xfrm flipV="1">
                <a:off x="3532" y="1217"/>
                <a:ext cx="4" cy="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7" name="Line 2929"/>
              <p:cNvSpPr>
                <a:spLocks noChangeShapeType="1"/>
              </p:cNvSpPr>
              <p:nvPr/>
            </p:nvSpPr>
            <p:spPr bwMode="auto">
              <a:xfrm flipV="1">
                <a:off x="3536" y="1216"/>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8" name="Line 2930"/>
              <p:cNvSpPr>
                <a:spLocks noChangeShapeType="1"/>
              </p:cNvSpPr>
              <p:nvPr/>
            </p:nvSpPr>
            <p:spPr bwMode="auto">
              <a:xfrm flipV="1">
                <a:off x="3541" y="1215"/>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9" name="Line 2931"/>
              <p:cNvSpPr>
                <a:spLocks noChangeShapeType="1"/>
              </p:cNvSpPr>
              <p:nvPr/>
            </p:nvSpPr>
            <p:spPr bwMode="auto">
              <a:xfrm flipV="1">
                <a:off x="3546" y="1214"/>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0" name="Line 2932"/>
              <p:cNvSpPr>
                <a:spLocks noChangeShapeType="1"/>
              </p:cNvSpPr>
              <p:nvPr/>
            </p:nvSpPr>
            <p:spPr bwMode="auto">
              <a:xfrm>
                <a:off x="3551" y="1214"/>
                <a:ext cx="10"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1" name="Line 2933"/>
              <p:cNvSpPr>
                <a:spLocks noChangeShapeType="1"/>
              </p:cNvSpPr>
              <p:nvPr/>
            </p:nvSpPr>
            <p:spPr bwMode="auto">
              <a:xfrm flipV="1">
                <a:off x="3561" y="1213"/>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2" name="Line 2934"/>
              <p:cNvSpPr>
                <a:spLocks noChangeShapeType="1"/>
              </p:cNvSpPr>
              <p:nvPr/>
            </p:nvSpPr>
            <p:spPr bwMode="auto">
              <a:xfrm>
                <a:off x="3572" y="1213"/>
                <a:ext cx="11"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3" name="Line 2935"/>
              <p:cNvSpPr>
                <a:spLocks noChangeShapeType="1"/>
              </p:cNvSpPr>
              <p:nvPr/>
            </p:nvSpPr>
            <p:spPr bwMode="auto">
              <a:xfrm>
                <a:off x="3583" y="1213"/>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4" name="Line 2936"/>
              <p:cNvSpPr>
                <a:spLocks noChangeShapeType="1"/>
              </p:cNvSpPr>
              <p:nvPr/>
            </p:nvSpPr>
            <p:spPr bwMode="auto">
              <a:xfrm>
                <a:off x="3594" y="1214"/>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5" name="Line 2937"/>
              <p:cNvSpPr>
                <a:spLocks noChangeShapeType="1"/>
              </p:cNvSpPr>
              <p:nvPr/>
            </p:nvSpPr>
            <p:spPr bwMode="auto">
              <a:xfrm>
                <a:off x="3605" y="1215"/>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6" name="Line 2938"/>
              <p:cNvSpPr>
                <a:spLocks noChangeShapeType="1"/>
              </p:cNvSpPr>
              <p:nvPr/>
            </p:nvSpPr>
            <p:spPr bwMode="auto">
              <a:xfrm>
                <a:off x="3616" y="1216"/>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7" name="Line 2939"/>
              <p:cNvSpPr>
                <a:spLocks noChangeShapeType="1"/>
              </p:cNvSpPr>
              <p:nvPr/>
            </p:nvSpPr>
            <p:spPr bwMode="auto">
              <a:xfrm>
                <a:off x="3626" y="1218"/>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8" name="Line 2940"/>
              <p:cNvSpPr>
                <a:spLocks noChangeShapeType="1"/>
              </p:cNvSpPr>
              <p:nvPr/>
            </p:nvSpPr>
            <p:spPr bwMode="auto">
              <a:xfrm>
                <a:off x="3636" y="1219"/>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9" name="Line 2941"/>
              <p:cNvSpPr>
                <a:spLocks noChangeShapeType="1"/>
              </p:cNvSpPr>
              <p:nvPr/>
            </p:nvSpPr>
            <p:spPr bwMode="auto">
              <a:xfrm>
                <a:off x="3646" y="1221"/>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0" name="Line 2942"/>
              <p:cNvSpPr>
                <a:spLocks noChangeShapeType="1"/>
              </p:cNvSpPr>
              <p:nvPr/>
            </p:nvSpPr>
            <p:spPr bwMode="auto">
              <a:xfrm>
                <a:off x="3656" y="1224"/>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1" name="Line 2943"/>
              <p:cNvSpPr>
                <a:spLocks noChangeShapeType="1"/>
              </p:cNvSpPr>
              <p:nvPr/>
            </p:nvSpPr>
            <p:spPr bwMode="auto">
              <a:xfrm>
                <a:off x="3665" y="1226"/>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2" name="Line 2944"/>
              <p:cNvSpPr>
                <a:spLocks noChangeShapeType="1"/>
              </p:cNvSpPr>
              <p:nvPr/>
            </p:nvSpPr>
            <p:spPr bwMode="auto">
              <a:xfrm>
                <a:off x="3672" y="1229"/>
                <a:ext cx="3"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543" name="Line 2945"/>
            <p:cNvSpPr>
              <a:spLocks noChangeShapeType="1"/>
            </p:cNvSpPr>
            <p:nvPr/>
          </p:nvSpPr>
          <p:spPr bwMode="auto">
            <a:xfrm>
              <a:off x="3675" y="1229"/>
              <a:ext cx="3"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4" name="Line 2946"/>
            <p:cNvSpPr>
              <a:spLocks noChangeShapeType="1"/>
            </p:cNvSpPr>
            <p:nvPr/>
          </p:nvSpPr>
          <p:spPr bwMode="auto">
            <a:xfrm>
              <a:off x="3678" y="1231"/>
              <a:ext cx="6"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5" name="Line 2947"/>
            <p:cNvSpPr>
              <a:spLocks noChangeShapeType="1"/>
            </p:cNvSpPr>
            <p:nvPr/>
          </p:nvSpPr>
          <p:spPr bwMode="auto">
            <a:xfrm>
              <a:off x="3684" y="1234"/>
              <a:ext cx="6"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6" name="Line 2948"/>
            <p:cNvSpPr>
              <a:spLocks noChangeShapeType="1"/>
            </p:cNvSpPr>
            <p:nvPr/>
          </p:nvSpPr>
          <p:spPr bwMode="auto">
            <a:xfrm>
              <a:off x="3690" y="1237"/>
              <a:ext cx="6" cy="5"/>
            </a:xfrm>
            <a:prstGeom prst="line">
              <a:avLst/>
            </a:prstGeom>
            <a:noFill/>
            <a:ln w="7938">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7" name="Line 2949"/>
            <p:cNvSpPr>
              <a:spLocks noChangeShapeType="1"/>
            </p:cNvSpPr>
            <p:nvPr/>
          </p:nvSpPr>
          <p:spPr bwMode="auto">
            <a:xfrm>
              <a:off x="3696" y="1242"/>
              <a:ext cx="6" cy="5"/>
            </a:xfrm>
            <a:prstGeom prst="line">
              <a:avLst/>
            </a:prstGeom>
            <a:noFill/>
            <a:ln w="7938">
              <a:solidFill>
                <a:srgbClr val="F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8" name="Line 2950"/>
            <p:cNvSpPr>
              <a:spLocks noChangeShapeType="1"/>
            </p:cNvSpPr>
            <p:nvPr/>
          </p:nvSpPr>
          <p:spPr bwMode="auto">
            <a:xfrm>
              <a:off x="3702" y="1247"/>
              <a:ext cx="6" cy="5"/>
            </a:xfrm>
            <a:prstGeom prst="line">
              <a:avLst/>
            </a:prstGeom>
            <a:noFill/>
            <a:ln w="7938">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9" name="Line 2951"/>
            <p:cNvSpPr>
              <a:spLocks noChangeShapeType="1"/>
            </p:cNvSpPr>
            <p:nvPr/>
          </p:nvSpPr>
          <p:spPr bwMode="auto">
            <a:xfrm>
              <a:off x="3708" y="1252"/>
              <a:ext cx="5" cy="6"/>
            </a:xfrm>
            <a:prstGeom prst="line">
              <a:avLst/>
            </a:prstGeom>
            <a:noFill/>
            <a:ln w="7938">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0" name="Line 2952"/>
            <p:cNvSpPr>
              <a:spLocks noChangeShapeType="1"/>
            </p:cNvSpPr>
            <p:nvPr/>
          </p:nvSpPr>
          <p:spPr bwMode="auto">
            <a:xfrm>
              <a:off x="3713" y="1258"/>
              <a:ext cx="6" cy="6"/>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1" name="Line 2953"/>
            <p:cNvSpPr>
              <a:spLocks noChangeShapeType="1"/>
            </p:cNvSpPr>
            <p:nvPr/>
          </p:nvSpPr>
          <p:spPr bwMode="auto">
            <a:xfrm>
              <a:off x="3719" y="1264"/>
              <a:ext cx="4" cy="6"/>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2" name="Line 2954"/>
            <p:cNvSpPr>
              <a:spLocks noChangeShapeType="1"/>
            </p:cNvSpPr>
            <p:nvPr/>
          </p:nvSpPr>
          <p:spPr bwMode="auto">
            <a:xfrm>
              <a:off x="3723" y="1270"/>
              <a:ext cx="5" cy="6"/>
            </a:xfrm>
            <a:prstGeom prst="line">
              <a:avLst/>
            </a:prstGeom>
            <a:noFill/>
            <a:ln w="7938">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3" name="Line 2955"/>
            <p:cNvSpPr>
              <a:spLocks noChangeShapeType="1"/>
            </p:cNvSpPr>
            <p:nvPr/>
          </p:nvSpPr>
          <p:spPr bwMode="auto">
            <a:xfrm>
              <a:off x="3728" y="1276"/>
              <a:ext cx="5" cy="6"/>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4" name="Line 2956"/>
            <p:cNvSpPr>
              <a:spLocks noChangeShapeType="1"/>
            </p:cNvSpPr>
            <p:nvPr/>
          </p:nvSpPr>
          <p:spPr bwMode="auto">
            <a:xfrm>
              <a:off x="3733" y="1282"/>
              <a:ext cx="4" cy="6"/>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5" name="Line 2957"/>
            <p:cNvSpPr>
              <a:spLocks noChangeShapeType="1"/>
            </p:cNvSpPr>
            <p:nvPr/>
          </p:nvSpPr>
          <p:spPr bwMode="auto">
            <a:xfrm>
              <a:off x="3737" y="1288"/>
              <a:ext cx="2" cy="3"/>
            </a:xfrm>
            <a:prstGeom prst="line">
              <a:avLst/>
            </a:prstGeom>
            <a:noFill/>
            <a:ln w="7938">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6" name="Line 2958"/>
            <p:cNvSpPr>
              <a:spLocks noChangeShapeType="1"/>
            </p:cNvSpPr>
            <p:nvPr/>
          </p:nvSpPr>
          <p:spPr bwMode="auto">
            <a:xfrm>
              <a:off x="3739" y="1291"/>
              <a:ext cx="2" cy="3"/>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7" name="Line 2959"/>
            <p:cNvSpPr>
              <a:spLocks noChangeShapeType="1"/>
            </p:cNvSpPr>
            <p:nvPr/>
          </p:nvSpPr>
          <p:spPr bwMode="auto">
            <a:xfrm>
              <a:off x="3741" y="1294"/>
              <a:ext cx="2" cy="2"/>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8" name="Line 2960"/>
            <p:cNvSpPr>
              <a:spLocks noChangeShapeType="1"/>
            </p:cNvSpPr>
            <p:nvPr/>
          </p:nvSpPr>
          <p:spPr bwMode="auto">
            <a:xfrm>
              <a:off x="3743" y="1296"/>
              <a:ext cx="2" cy="3"/>
            </a:xfrm>
            <a:prstGeom prst="line">
              <a:avLst/>
            </a:prstGeom>
            <a:noFill/>
            <a:ln w="7938">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9" name="Line 2961"/>
            <p:cNvSpPr>
              <a:spLocks noChangeShapeType="1"/>
            </p:cNvSpPr>
            <p:nvPr/>
          </p:nvSpPr>
          <p:spPr bwMode="auto">
            <a:xfrm>
              <a:off x="3745" y="1299"/>
              <a:ext cx="2" cy="2"/>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0" name="Line 2962"/>
            <p:cNvSpPr>
              <a:spLocks noChangeShapeType="1"/>
            </p:cNvSpPr>
            <p:nvPr/>
          </p:nvSpPr>
          <p:spPr bwMode="auto">
            <a:xfrm>
              <a:off x="3747" y="1301"/>
              <a:ext cx="2" cy="2"/>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1" name="Line 2963"/>
            <p:cNvSpPr>
              <a:spLocks noChangeShapeType="1"/>
            </p:cNvSpPr>
            <p:nvPr/>
          </p:nvSpPr>
          <p:spPr bwMode="auto">
            <a:xfrm>
              <a:off x="3749" y="1303"/>
              <a:ext cx="2" cy="2"/>
            </a:xfrm>
            <a:prstGeom prst="line">
              <a:avLst/>
            </a:prstGeom>
            <a:noFill/>
            <a:ln w="7938">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 name="Line 2964"/>
            <p:cNvSpPr>
              <a:spLocks noChangeShapeType="1"/>
            </p:cNvSpPr>
            <p:nvPr/>
          </p:nvSpPr>
          <p:spPr bwMode="auto">
            <a:xfrm>
              <a:off x="3751" y="1305"/>
              <a:ext cx="1" cy="2"/>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963" name="Group 2965"/>
          <p:cNvGrpSpPr>
            <a:grpSpLocks/>
          </p:cNvGrpSpPr>
          <p:nvPr/>
        </p:nvGrpSpPr>
        <p:grpSpPr bwMode="auto">
          <a:xfrm>
            <a:off x="5432425" y="1151667"/>
            <a:ext cx="1127125" cy="1812925"/>
            <a:chOff x="3566" y="746"/>
            <a:chExt cx="710" cy="1142"/>
          </a:xfrm>
        </p:grpSpPr>
        <p:grpSp>
          <p:nvGrpSpPr>
            <p:cNvPr id="2964" name="Group 2966"/>
            <p:cNvGrpSpPr>
              <a:grpSpLocks/>
            </p:cNvGrpSpPr>
            <p:nvPr/>
          </p:nvGrpSpPr>
          <p:grpSpPr bwMode="auto">
            <a:xfrm>
              <a:off x="3566" y="746"/>
              <a:ext cx="710" cy="1142"/>
              <a:chOff x="3566" y="746"/>
              <a:chExt cx="710" cy="1142"/>
            </a:xfrm>
          </p:grpSpPr>
          <p:sp>
            <p:nvSpPr>
              <p:cNvPr id="3125" name="Freeform 2967"/>
              <p:cNvSpPr>
                <a:spLocks/>
              </p:cNvSpPr>
              <p:nvPr/>
            </p:nvSpPr>
            <p:spPr bwMode="auto">
              <a:xfrm>
                <a:off x="4238" y="1832"/>
                <a:ext cx="38" cy="56"/>
              </a:xfrm>
              <a:custGeom>
                <a:avLst/>
                <a:gdLst>
                  <a:gd name="T0" fmla="*/ 0 w 38"/>
                  <a:gd name="T1" fmla="*/ 50 h 56"/>
                  <a:gd name="T2" fmla="*/ 35 w 38"/>
                  <a:gd name="T3" fmla="*/ 0 h 56"/>
                  <a:gd name="T4" fmla="*/ 38 w 38"/>
                  <a:gd name="T5" fmla="*/ 6 h 56"/>
                  <a:gd name="T6" fmla="*/ 3 w 38"/>
                  <a:gd name="T7" fmla="*/ 56 h 56"/>
                  <a:gd name="T8" fmla="*/ 0 w 38"/>
                  <a:gd name="T9" fmla="*/ 50 h 56"/>
                </a:gdLst>
                <a:ahLst/>
                <a:cxnLst>
                  <a:cxn ang="0">
                    <a:pos x="T0" y="T1"/>
                  </a:cxn>
                  <a:cxn ang="0">
                    <a:pos x="T2" y="T3"/>
                  </a:cxn>
                  <a:cxn ang="0">
                    <a:pos x="T4" y="T5"/>
                  </a:cxn>
                  <a:cxn ang="0">
                    <a:pos x="T6" y="T7"/>
                  </a:cxn>
                  <a:cxn ang="0">
                    <a:pos x="T8" y="T9"/>
                  </a:cxn>
                </a:cxnLst>
                <a:rect l="0" t="0" r="r" b="b"/>
                <a:pathLst>
                  <a:path w="38" h="56">
                    <a:moveTo>
                      <a:pt x="0" y="50"/>
                    </a:moveTo>
                    <a:lnTo>
                      <a:pt x="35" y="0"/>
                    </a:lnTo>
                    <a:lnTo>
                      <a:pt x="38" y="6"/>
                    </a:lnTo>
                    <a:lnTo>
                      <a:pt x="3" y="56"/>
                    </a:lnTo>
                    <a:lnTo>
                      <a:pt x="0" y="5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6" name="Line 2968"/>
              <p:cNvSpPr>
                <a:spLocks noChangeShapeType="1"/>
              </p:cNvSpPr>
              <p:nvPr/>
            </p:nvSpPr>
            <p:spPr bwMode="auto">
              <a:xfrm>
                <a:off x="4238" y="1882"/>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7" name="Freeform 2969"/>
              <p:cNvSpPr>
                <a:spLocks/>
              </p:cNvSpPr>
              <p:nvPr/>
            </p:nvSpPr>
            <p:spPr bwMode="auto">
              <a:xfrm>
                <a:off x="3566" y="851"/>
                <a:ext cx="25" cy="19"/>
              </a:xfrm>
              <a:custGeom>
                <a:avLst/>
                <a:gdLst>
                  <a:gd name="T0" fmla="*/ 0 w 25"/>
                  <a:gd name="T1" fmla="*/ 12 h 19"/>
                  <a:gd name="T2" fmla="*/ 22 w 25"/>
                  <a:gd name="T3" fmla="*/ 0 h 19"/>
                  <a:gd name="T4" fmla="*/ 25 w 25"/>
                  <a:gd name="T5" fmla="*/ 7 h 19"/>
                  <a:gd name="T6" fmla="*/ 3 w 25"/>
                  <a:gd name="T7" fmla="*/ 19 h 19"/>
                  <a:gd name="T8" fmla="*/ 0 w 25"/>
                  <a:gd name="T9" fmla="*/ 12 h 19"/>
                </a:gdLst>
                <a:ahLst/>
                <a:cxnLst>
                  <a:cxn ang="0">
                    <a:pos x="T0" y="T1"/>
                  </a:cxn>
                  <a:cxn ang="0">
                    <a:pos x="T2" y="T3"/>
                  </a:cxn>
                  <a:cxn ang="0">
                    <a:pos x="T4" y="T5"/>
                  </a:cxn>
                  <a:cxn ang="0">
                    <a:pos x="T6" y="T7"/>
                  </a:cxn>
                  <a:cxn ang="0">
                    <a:pos x="T8" y="T9"/>
                  </a:cxn>
                </a:cxnLst>
                <a:rect l="0" t="0" r="r" b="b"/>
                <a:pathLst>
                  <a:path w="25" h="19">
                    <a:moveTo>
                      <a:pt x="0" y="12"/>
                    </a:moveTo>
                    <a:lnTo>
                      <a:pt x="22" y="0"/>
                    </a:lnTo>
                    <a:lnTo>
                      <a:pt x="25" y="7"/>
                    </a:lnTo>
                    <a:lnTo>
                      <a:pt x="3" y="19"/>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8" name="Line 2970"/>
              <p:cNvSpPr>
                <a:spLocks noChangeShapeType="1"/>
              </p:cNvSpPr>
              <p:nvPr/>
            </p:nvSpPr>
            <p:spPr bwMode="auto">
              <a:xfrm>
                <a:off x="3566" y="863"/>
                <a:ext cx="3" cy="7"/>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9" name="Freeform 2971"/>
              <p:cNvSpPr>
                <a:spLocks/>
              </p:cNvSpPr>
              <p:nvPr/>
            </p:nvSpPr>
            <p:spPr bwMode="auto">
              <a:xfrm>
                <a:off x="3736" y="1177"/>
                <a:ext cx="8" cy="16"/>
              </a:xfrm>
              <a:custGeom>
                <a:avLst/>
                <a:gdLst>
                  <a:gd name="T0" fmla="*/ 5 w 8"/>
                  <a:gd name="T1" fmla="*/ 9 h 16"/>
                  <a:gd name="T2" fmla="*/ 0 w 8"/>
                  <a:gd name="T3" fmla="*/ 0 h 16"/>
                  <a:gd name="T4" fmla="*/ 4 w 8"/>
                  <a:gd name="T5" fmla="*/ 7 h 16"/>
                  <a:gd name="T6" fmla="*/ 8 w 8"/>
                  <a:gd name="T7" fmla="*/ 16 h 16"/>
                  <a:gd name="T8" fmla="*/ 5 w 8"/>
                  <a:gd name="T9" fmla="*/ 9 h 16"/>
                </a:gdLst>
                <a:ahLst/>
                <a:cxnLst>
                  <a:cxn ang="0">
                    <a:pos x="T0" y="T1"/>
                  </a:cxn>
                  <a:cxn ang="0">
                    <a:pos x="T2" y="T3"/>
                  </a:cxn>
                  <a:cxn ang="0">
                    <a:pos x="T4" y="T5"/>
                  </a:cxn>
                  <a:cxn ang="0">
                    <a:pos x="T6" y="T7"/>
                  </a:cxn>
                  <a:cxn ang="0">
                    <a:pos x="T8" y="T9"/>
                  </a:cxn>
                </a:cxnLst>
                <a:rect l="0" t="0" r="r" b="b"/>
                <a:pathLst>
                  <a:path w="8" h="16">
                    <a:moveTo>
                      <a:pt x="5" y="9"/>
                    </a:moveTo>
                    <a:lnTo>
                      <a:pt x="0" y="0"/>
                    </a:lnTo>
                    <a:lnTo>
                      <a:pt x="4" y="7"/>
                    </a:lnTo>
                    <a:lnTo>
                      <a:pt x="8" y="16"/>
                    </a:lnTo>
                    <a:lnTo>
                      <a:pt x="5" y="9"/>
                    </a:lnTo>
                    <a:close/>
                  </a:path>
                </a:pathLst>
              </a:custGeom>
              <a:solidFill>
                <a:srgbClr val="D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0" name="Line 2972"/>
              <p:cNvSpPr>
                <a:spLocks noChangeShapeType="1"/>
              </p:cNvSpPr>
              <p:nvPr/>
            </p:nvSpPr>
            <p:spPr bwMode="auto">
              <a:xfrm>
                <a:off x="3741" y="1186"/>
                <a:ext cx="3" cy="7"/>
              </a:xfrm>
              <a:prstGeom prst="line">
                <a:avLst/>
              </a:prstGeom>
              <a:noFill/>
              <a:ln w="0">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1" name="Freeform 2973"/>
              <p:cNvSpPr>
                <a:spLocks/>
              </p:cNvSpPr>
              <p:nvPr/>
            </p:nvSpPr>
            <p:spPr bwMode="auto">
              <a:xfrm>
                <a:off x="3732" y="1169"/>
                <a:ext cx="8" cy="15"/>
              </a:xfrm>
              <a:custGeom>
                <a:avLst/>
                <a:gdLst>
                  <a:gd name="T0" fmla="*/ 4 w 8"/>
                  <a:gd name="T1" fmla="*/ 8 h 15"/>
                  <a:gd name="T2" fmla="*/ 0 w 8"/>
                  <a:gd name="T3" fmla="*/ 0 h 15"/>
                  <a:gd name="T4" fmla="*/ 4 w 8"/>
                  <a:gd name="T5" fmla="*/ 7 h 15"/>
                  <a:gd name="T6" fmla="*/ 8 w 8"/>
                  <a:gd name="T7" fmla="*/ 15 h 15"/>
                  <a:gd name="T8" fmla="*/ 4 w 8"/>
                  <a:gd name="T9" fmla="*/ 8 h 15"/>
                </a:gdLst>
                <a:ahLst/>
                <a:cxnLst>
                  <a:cxn ang="0">
                    <a:pos x="T0" y="T1"/>
                  </a:cxn>
                  <a:cxn ang="0">
                    <a:pos x="T2" y="T3"/>
                  </a:cxn>
                  <a:cxn ang="0">
                    <a:pos x="T4" y="T5"/>
                  </a:cxn>
                  <a:cxn ang="0">
                    <a:pos x="T6" y="T7"/>
                  </a:cxn>
                  <a:cxn ang="0">
                    <a:pos x="T8" y="T9"/>
                  </a:cxn>
                </a:cxnLst>
                <a:rect l="0" t="0" r="r" b="b"/>
                <a:pathLst>
                  <a:path w="8" h="15">
                    <a:moveTo>
                      <a:pt x="4" y="8"/>
                    </a:moveTo>
                    <a:lnTo>
                      <a:pt x="0" y="0"/>
                    </a:lnTo>
                    <a:lnTo>
                      <a:pt x="4" y="7"/>
                    </a:lnTo>
                    <a:lnTo>
                      <a:pt x="8" y="15"/>
                    </a:lnTo>
                    <a:lnTo>
                      <a:pt x="4" y="8"/>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2" name="Line 2974"/>
              <p:cNvSpPr>
                <a:spLocks noChangeShapeType="1"/>
              </p:cNvSpPr>
              <p:nvPr/>
            </p:nvSpPr>
            <p:spPr bwMode="auto">
              <a:xfrm>
                <a:off x="3736" y="1177"/>
                <a:ext cx="4" cy="7"/>
              </a:xfrm>
              <a:prstGeom prst="line">
                <a:avLst/>
              </a:prstGeom>
              <a:noFill/>
              <a:ln w="0">
                <a:solidFill>
                  <a:srgbClr val="E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3" name="Freeform 2975"/>
              <p:cNvSpPr>
                <a:spLocks/>
              </p:cNvSpPr>
              <p:nvPr/>
            </p:nvSpPr>
            <p:spPr bwMode="auto">
              <a:xfrm>
                <a:off x="3727" y="1160"/>
                <a:ext cx="9" cy="16"/>
              </a:xfrm>
              <a:custGeom>
                <a:avLst/>
                <a:gdLst>
                  <a:gd name="T0" fmla="*/ 5 w 9"/>
                  <a:gd name="T1" fmla="*/ 9 h 16"/>
                  <a:gd name="T2" fmla="*/ 0 w 9"/>
                  <a:gd name="T3" fmla="*/ 0 h 16"/>
                  <a:gd name="T4" fmla="*/ 4 w 9"/>
                  <a:gd name="T5" fmla="*/ 7 h 16"/>
                  <a:gd name="T6" fmla="*/ 9 w 9"/>
                  <a:gd name="T7" fmla="*/ 16 h 16"/>
                  <a:gd name="T8" fmla="*/ 5 w 9"/>
                  <a:gd name="T9" fmla="*/ 9 h 16"/>
                </a:gdLst>
                <a:ahLst/>
                <a:cxnLst>
                  <a:cxn ang="0">
                    <a:pos x="T0" y="T1"/>
                  </a:cxn>
                  <a:cxn ang="0">
                    <a:pos x="T2" y="T3"/>
                  </a:cxn>
                  <a:cxn ang="0">
                    <a:pos x="T4" y="T5"/>
                  </a:cxn>
                  <a:cxn ang="0">
                    <a:pos x="T6" y="T7"/>
                  </a:cxn>
                  <a:cxn ang="0">
                    <a:pos x="T8" y="T9"/>
                  </a:cxn>
                </a:cxnLst>
                <a:rect l="0" t="0" r="r" b="b"/>
                <a:pathLst>
                  <a:path w="9" h="16">
                    <a:moveTo>
                      <a:pt x="5" y="9"/>
                    </a:moveTo>
                    <a:lnTo>
                      <a:pt x="0" y="0"/>
                    </a:lnTo>
                    <a:lnTo>
                      <a:pt x="4" y="7"/>
                    </a:lnTo>
                    <a:lnTo>
                      <a:pt x="9" y="16"/>
                    </a:lnTo>
                    <a:lnTo>
                      <a:pt x="5" y="9"/>
                    </a:lnTo>
                    <a:close/>
                  </a:path>
                </a:pathLst>
              </a:custGeom>
              <a:solidFill>
                <a:srgbClr val="E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4" name="Line 2976"/>
              <p:cNvSpPr>
                <a:spLocks noChangeShapeType="1"/>
              </p:cNvSpPr>
              <p:nvPr/>
            </p:nvSpPr>
            <p:spPr bwMode="auto">
              <a:xfrm>
                <a:off x="3732" y="1169"/>
                <a:ext cx="4" cy="7"/>
              </a:xfrm>
              <a:prstGeom prst="line">
                <a:avLst/>
              </a:prstGeom>
              <a:noFill/>
              <a:ln w="0">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5" name="Freeform 2977"/>
              <p:cNvSpPr>
                <a:spLocks/>
              </p:cNvSpPr>
              <p:nvPr/>
            </p:nvSpPr>
            <p:spPr bwMode="auto">
              <a:xfrm>
                <a:off x="3723" y="1151"/>
                <a:ext cx="8" cy="16"/>
              </a:xfrm>
              <a:custGeom>
                <a:avLst/>
                <a:gdLst>
                  <a:gd name="T0" fmla="*/ 4 w 8"/>
                  <a:gd name="T1" fmla="*/ 9 h 16"/>
                  <a:gd name="T2" fmla="*/ 0 w 8"/>
                  <a:gd name="T3" fmla="*/ 0 h 16"/>
                  <a:gd name="T4" fmla="*/ 4 w 8"/>
                  <a:gd name="T5" fmla="*/ 7 h 16"/>
                  <a:gd name="T6" fmla="*/ 8 w 8"/>
                  <a:gd name="T7" fmla="*/ 16 h 16"/>
                  <a:gd name="T8" fmla="*/ 4 w 8"/>
                  <a:gd name="T9" fmla="*/ 9 h 16"/>
                </a:gdLst>
                <a:ahLst/>
                <a:cxnLst>
                  <a:cxn ang="0">
                    <a:pos x="T0" y="T1"/>
                  </a:cxn>
                  <a:cxn ang="0">
                    <a:pos x="T2" y="T3"/>
                  </a:cxn>
                  <a:cxn ang="0">
                    <a:pos x="T4" y="T5"/>
                  </a:cxn>
                  <a:cxn ang="0">
                    <a:pos x="T6" y="T7"/>
                  </a:cxn>
                  <a:cxn ang="0">
                    <a:pos x="T8" y="T9"/>
                  </a:cxn>
                </a:cxnLst>
                <a:rect l="0" t="0" r="r" b="b"/>
                <a:pathLst>
                  <a:path w="8" h="16">
                    <a:moveTo>
                      <a:pt x="4" y="9"/>
                    </a:moveTo>
                    <a:lnTo>
                      <a:pt x="0" y="0"/>
                    </a:lnTo>
                    <a:lnTo>
                      <a:pt x="4" y="7"/>
                    </a:lnTo>
                    <a:lnTo>
                      <a:pt x="8" y="16"/>
                    </a:lnTo>
                    <a:lnTo>
                      <a:pt x="4" y="9"/>
                    </a:lnTo>
                    <a:close/>
                  </a:path>
                </a:pathLst>
              </a:custGeom>
              <a:solidFill>
                <a:srgbClr val="E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6" name="Line 2978"/>
              <p:cNvSpPr>
                <a:spLocks noChangeShapeType="1"/>
              </p:cNvSpPr>
              <p:nvPr/>
            </p:nvSpPr>
            <p:spPr bwMode="auto">
              <a:xfrm>
                <a:off x="3727" y="1160"/>
                <a:ext cx="4" cy="7"/>
              </a:xfrm>
              <a:prstGeom prst="line">
                <a:avLst/>
              </a:prstGeom>
              <a:noFill/>
              <a:ln w="0">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7" name="Freeform 2979"/>
              <p:cNvSpPr>
                <a:spLocks/>
              </p:cNvSpPr>
              <p:nvPr/>
            </p:nvSpPr>
            <p:spPr bwMode="auto">
              <a:xfrm>
                <a:off x="3719" y="1142"/>
                <a:ext cx="8" cy="16"/>
              </a:xfrm>
              <a:custGeom>
                <a:avLst/>
                <a:gdLst>
                  <a:gd name="T0" fmla="*/ 4 w 8"/>
                  <a:gd name="T1" fmla="*/ 9 h 16"/>
                  <a:gd name="T2" fmla="*/ 0 w 8"/>
                  <a:gd name="T3" fmla="*/ 0 h 16"/>
                  <a:gd name="T4" fmla="*/ 4 w 8"/>
                  <a:gd name="T5" fmla="*/ 7 h 16"/>
                  <a:gd name="T6" fmla="*/ 8 w 8"/>
                  <a:gd name="T7" fmla="*/ 16 h 16"/>
                  <a:gd name="T8" fmla="*/ 4 w 8"/>
                  <a:gd name="T9" fmla="*/ 9 h 16"/>
                </a:gdLst>
                <a:ahLst/>
                <a:cxnLst>
                  <a:cxn ang="0">
                    <a:pos x="T0" y="T1"/>
                  </a:cxn>
                  <a:cxn ang="0">
                    <a:pos x="T2" y="T3"/>
                  </a:cxn>
                  <a:cxn ang="0">
                    <a:pos x="T4" y="T5"/>
                  </a:cxn>
                  <a:cxn ang="0">
                    <a:pos x="T6" y="T7"/>
                  </a:cxn>
                  <a:cxn ang="0">
                    <a:pos x="T8" y="T9"/>
                  </a:cxn>
                </a:cxnLst>
                <a:rect l="0" t="0" r="r" b="b"/>
                <a:pathLst>
                  <a:path w="8" h="16">
                    <a:moveTo>
                      <a:pt x="4" y="9"/>
                    </a:moveTo>
                    <a:lnTo>
                      <a:pt x="0" y="0"/>
                    </a:lnTo>
                    <a:lnTo>
                      <a:pt x="4" y="7"/>
                    </a:lnTo>
                    <a:lnTo>
                      <a:pt x="8" y="16"/>
                    </a:lnTo>
                    <a:lnTo>
                      <a:pt x="4" y="9"/>
                    </a:lnTo>
                    <a:close/>
                  </a:path>
                </a:pathLst>
              </a:custGeom>
              <a:solidFill>
                <a:srgbClr val="E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8" name="Line 2980"/>
              <p:cNvSpPr>
                <a:spLocks noChangeShapeType="1"/>
              </p:cNvSpPr>
              <p:nvPr/>
            </p:nvSpPr>
            <p:spPr bwMode="auto">
              <a:xfrm>
                <a:off x="3723" y="1151"/>
                <a:ext cx="4" cy="7"/>
              </a:xfrm>
              <a:prstGeom prst="line">
                <a:avLst/>
              </a:prstGeom>
              <a:noFill/>
              <a:ln w="0">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9" name="Freeform 2981"/>
              <p:cNvSpPr>
                <a:spLocks/>
              </p:cNvSpPr>
              <p:nvPr/>
            </p:nvSpPr>
            <p:spPr bwMode="auto">
              <a:xfrm>
                <a:off x="3715" y="1133"/>
                <a:ext cx="8" cy="16"/>
              </a:xfrm>
              <a:custGeom>
                <a:avLst/>
                <a:gdLst>
                  <a:gd name="T0" fmla="*/ 4 w 8"/>
                  <a:gd name="T1" fmla="*/ 9 h 16"/>
                  <a:gd name="T2" fmla="*/ 0 w 8"/>
                  <a:gd name="T3" fmla="*/ 0 h 16"/>
                  <a:gd name="T4" fmla="*/ 4 w 8"/>
                  <a:gd name="T5" fmla="*/ 7 h 16"/>
                  <a:gd name="T6" fmla="*/ 8 w 8"/>
                  <a:gd name="T7" fmla="*/ 16 h 16"/>
                  <a:gd name="T8" fmla="*/ 4 w 8"/>
                  <a:gd name="T9" fmla="*/ 9 h 16"/>
                </a:gdLst>
                <a:ahLst/>
                <a:cxnLst>
                  <a:cxn ang="0">
                    <a:pos x="T0" y="T1"/>
                  </a:cxn>
                  <a:cxn ang="0">
                    <a:pos x="T2" y="T3"/>
                  </a:cxn>
                  <a:cxn ang="0">
                    <a:pos x="T4" y="T5"/>
                  </a:cxn>
                  <a:cxn ang="0">
                    <a:pos x="T6" y="T7"/>
                  </a:cxn>
                  <a:cxn ang="0">
                    <a:pos x="T8" y="T9"/>
                  </a:cxn>
                </a:cxnLst>
                <a:rect l="0" t="0" r="r" b="b"/>
                <a:pathLst>
                  <a:path w="8" h="16">
                    <a:moveTo>
                      <a:pt x="4" y="9"/>
                    </a:moveTo>
                    <a:lnTo>
                      <a:pt x="0" y="0"/>
                    </a:lnTo>
                    <a:lnTo>
                      <a:pt x="4" y="7"/>
                    </a:lnTo>
                    <a:lnTo>
                      <a:pt x="8" y="16"/>
                    </a:lnTo>
                    <a:lnTo>
                      <a:pt x="4" y="9"/>
                    </a:lnTo>
                    <a:close/>
                  </a:path>
                </a:pathLst>
              </a:cu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0" name="Line 2982"/>
              <p:cNvSpPr>
                <a:spLocks noChangeShapeType="1"/>
              </p:cNvSpPr>
              <p:nvPr/>
            </p:nvSpPr>
            <p:spPr bwMode="auto">
              <a:xfrm>
                <a:off x="3719" y="1142"/>
                <a:ext cx="4" cy="7"/>
              </a:xfrm>
              <a:prstGeom prst="line">
                <a:avLst/>
              </a:prstGeom>
              <a:noFill/>
              <a:ln w="0">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1" name="Freeform 2983"/>
              <p:cNvSpPr>
                <a:spLocks/>
              </p:cNvSpPr>
              <p:nvPr/>
            </p:nvSpPr>
            <p:spPr bwMode="auto">
              <a:xfrm>
                <a:off x="3711" y="1123"/>
                <a:ext cx="8" cy="17"/>
              </a:xfrm>
              <a:custGeom>
                <a:avLst/>
                <a:gdLst>
                  <a:gd name="T0" fmla="*/ 4 w 8"/>
                  <a:gd name="T1" fmla="*/ 10 h 17"/>
                  <a:gd name="T2" fmla="*/ 0 w 8"/>
                  <a:gd name="T3" fmla="*/ 0 h 17"/>
                  <a:gd name="T4" fmla="*/ 4 w 8"/>
                  <a:gd name="T5" fmla="*/ 7 h 17"/>
                  <a:gd name="T6" fmla="*/ 8 w 8"/>
                  <a:gd name="T7" fmla="*/ 17 h 17"/>
                  <a:gd name="T8" fmla="*/ 4 w 8"/>
                  <a:gd name="T9" fmla="*/ 10 h 17"/>
                </a:gdLst>
                <a:ahLst/>
                <a:cxnLst>
                  <a:cxn ang="0">
                    <a:pos x="T0" y="T1"/>
                  </a:cxn>
                  <a:cxn ang="0">
                    <a:pos x="T2" y="T3"/>
                  </a:cxn>
                  <a:cxn ang="0">
                    <a:pos x="T4" y="T5"/>
                  </a:cxn>
                  <a:cxn ang="0">
                    <a:pos x="T6" y="T7"/>
                  </a:cxn>
                  <a:cxn ang="0">
                    <a:pos x="T8" y="T9"/>
                  </a:cxn>
                </a:cxnLst>
                <a:rect l="0" t="0" r="r" b="b"/>
                <a:pathLst>
                  <a:path w="8" h="17">
                    <a:moveTo>
                      <a:pt x="4" y="10"/>
                    </a:moveTo>
                    <a:lnTo>
                      <a:pt x="0" y="0"/>
                    </a:lnTo>
                    <a:lnTo>
                      <a:pt x="4" y="7"/>
                    </a:lnTo>
                    <a:lnTo>
                      <a:pt x="8" y="17"/>
                    </a:lnTo>
                    <a:lnTo>
                      <a:pt x="4" y="10"/>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2" name="Line 2984"/>
              <p:cNvSpPr>
                <a:spLocks noChangeShapeType="1"/>
              </p:cNvSpPr>
              <p:nvPr/>
            </p:nvSpPr>
            <p:spPr bwMode="auto">
              <a:xfrm>
                <a:off x="3715" y="1133"/>
                <a:ext cx="4" cy="7"/>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3" name="Freeform 2985"/>
              <p:cNvSpPr>
                <a:spLocks/>
              </p:cNvSpPr>
              <p:nvPr/>
            </p:nvSpPr>
            <p:spPr bwMode="auto">
              <a:xfrm>
                <a:off x="3707" y="1113"/>
                <a:ext cx="8" cy="17"/>
              </a:xfrm>
              <a:custGeom>
                <a:avLst/>
                <a:gdLst>
                  <a:gd name="T0" fmla="*/ 4 w 8"/>
                  <a:gd name="T1" fmla="*/ 10 h 17"/>
                  <a:gd name="T2" fmla="*/ 0 w 8"/>
                  <a:gd name="T3" fmla="*/ 0 h 17"/>
                  <a:gd name="T4" fmla="*/ 4 w 8"/>
                  <a:gd name="T5" fmla="*/ 7 h 17"/>
                  <a:gd name="T6" fmla="*/ 8 w 8"/>
                  <a:gd name="T7" fmla="*/ 17 h 17"/>
                  <a:gd name="T8" fmla="*/ 4 w 8"/>
                  <a:gd name="T9" fmla="*/ 10 h 17"/>
                </a:gdLst>
                <a:ahLst/>
                <a:cxnLst>
                  <a:cxn ang="0">
                    <a:pos x="T0" y="T1"/>
                  </a:cxn>
                  <a:cxn ang="0">
                    <a:pos x="T2" y="T3"/>
                  </a:cxn>
                  <a:cxn ang="0">
                    <a:pos x="T4" y="T5"/>
                  </a:cxn>
                  <a:cxn ang="0">
                    <a:pos x="T6" y="T7"/>
                  </a:cxn>
                  <a:cxn ang="0">
                    <a:pos x="T8" y="T9"/>
                  </a:cxn>
                </a:cxnLst>
                <a:rect l="0" t="0" r="r" b="b"/>
                <a:pathLst>
                  <a:path w="8" h="17">
                    <a:moveTo>
                      <a:pt x="4" y="10"/>
                    </a:moveTo>
                    <a:lnTo>
                      <a:pt x="0" y="0"/>
                    </a:lnTo>
                    <a:lnTo>
                      <a:pt x="4" y="7"/>
                    </a:lnTo>
                    <a:lnTo>
                      <a:pt x="8" y="17"/>
                    </a:lnTo>
                    <a:lnTo>
                      <a:pt x="4" y="10"/>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4" name="Line 2986"/>
              <p:cNvSpPr>
                <a:spLocks noChangeShapeType="1"/>
              </p:cNvSpPr>
              <p:nvPr/>
            </p:nvSpPr>
            <p:spPr bwMode="auto">
              <a:xfrm>
                <a:off x="3711" y="1123"/>
                <a:ext cx="4" cy="7"/>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5" name="Freeform 2987"/>
              <p:cNvSpPr>
                <a:spLocks/>
              </p:cNvSpPr>
              <p:nvPr/>
            </p:nvSpPr>
            <p:spPr bwMode="auto">
              <a:xfrm>
                <a:off x="3704" y="1103"/>
                <a:ext cx="7" cy="17"/>
              </a:xfrm>
              <a:custGeom>
                <a:avLst/>
                <a:gdLst>
                  <a:gd name="T0" fmla="*/ 3 w 7"/>
                  <a:gd name="T1" fmla="*/ 10 h 17"/>
                  <a:gd name="T2" fmla="*/ 0 w 7"/>
                  <a:gd name="T3" fmla="*/ 0 h 17"/>
                  <a:gd name="T4" fmla="*/ 3 w 7"/>
                  <a:gd name="T5" fmla="*/ 7 h 17"/>
                  <a:gd name="T6" fmla="*/ 7 w 7"/>
                  <a:gd name="T7" fmla="*/ 17 h 17"/>
                  <a:gd name="T8" fmla="*/ 3 w 7"/>
                  <a:gd name="T9" fmla="*/ 10 h 17"/>
                </a:gdLst>
                <a:ahLst/>
                <a:cxnLst>
                  <a:cxn ang="0">
                    <a:pos x="T0" y="T1"/>
                  </a:cxn>
                  <a:cxn ang="0">
                    <a:pos x="T2" y="T3"/>
                  </a:cxn>
                  <a:cxn ang="0">
                    <a:pos x="T4" y="T5"/>
                  </a:cxn>
                  <a:cxn ang="0">
                    <a:pos x="T6" y="T7"/>
                  </a:cxn>
                  <a:cxn ang="0">
                    <a:pos x="T8" y="T9"/>
                  </a:cxn>
                </a:cxnLst>
                <a:rect l="0" t="0" r="r" b="b"/>
                <a:pathLst>
                  <a:path w="7" h="17">
                    <a:moveTo>
                      <a:pt x="3" y="10"/>
                    </a:moveTo>
                    <a:lnTo>
                      <a:pt x="0" y="0"/>
                    </a:lnTo>
                    <a:lnTo>
                      <a:pt x="3" y="7"/>
                    </a:lnTo>
                    <a:lnTo>
                      <a:pt x="7" y="17"/>
                    </a:lnTo>
                    <a:lnTo>
                      <a:pt x="3" y="10"/>
                    </a:lnTo>
                    <a:close/>
                  </a:path>
                </a:pathLst>
              </a:custGeom>
              <a:solidFill>
                <a:srgbClr val="E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6" name="Line 2988"/>
              <p:cNvSpPr>
                <a:spLocks noChangeShapeType="1"/>
              </p:cNvSpPr>
              <p:nvPr/>
            </p:nvSpPr>
            <p:spPr bwMode="auto">
              <a:xfrm>
                <a:off x="3707" y="1113"/>
                <a:ext cx="4" cy="7"/>
              </a:xfrm>
              <a:prstGeom prst="line">
                <a:avLst/>
              </a:prstGeom>
              <a:noFill/>
              <a:ln w="0">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7" name="Freeform 2989"/>
              <p:cNvSpPr>
                <a:spLocks/>
              </p:cNvSpPr>
              <p:nvPr/>
            </p:nvSpPr>
            <p:spPr bwMode="auto">
              <a:xfrm>
                <a:off x="3700" y="1092"/>
                <a:ext cx="7" cy="18"/>
              </a:xfrm>
              <a:custGeom>
                <a:avLst/>
                <a:gdLst>
                  <a:gd name="T0" fmla="*/ 4 w 7"/>
                  <a:gd name="T1" fmla="*/ 11 h 18"/>
                  <a:gd name="T2" fmla="*/ 0 w 7"/>
                  <a:gd name="T3" fmla="*/ 0 h 18"/>
                  <a:gd name="T4" fmla="*/ 4 w 7"/>
                  <a:gd name="T5" fmla="*/ 7 h 18"/>
                  <a:gd name="T6" fmla="*/ 7 w 7"/>
                  <a:gd name="T7" fmla="*/ 18 h 18"/>
                  <a:gd name="T8" fmla="*/ 4 w 7"/>
                  <a:gd name="T9" fmla="*/ 11 h 18"/>
                </a:gdLst>
                <a:ahLst/>
                <a:cxnLst>
                  <a:cxn ang="0">
                    <a:pos x="T0" y="T1"/>
                  </a:cxn>
                  <a:cxn ang="0">
                    <a:pos x="T2" y="T3"/>
                  </a:cxn>
                  <a:cxn ang="0">
                    <a:pos x="T4" y="T5"/>
                  </a:cxn>
                  <a:cxn ang="0">
                    <a:pos x="T6" y="T7"/>
                  </a:cxn>
                  <a:cxn ang="0">
                    <a:pos x="T8" y="T9"/>
                  </a:cxn>
                </a:cxnLst>
                <a:rect l="0" t="0" r="r" b="b"/>
                <a:pathLst>
                  <a:path w="7" h="18">
                    <a:moveTo>
                      <a:pt x="4" y="11"/>
                    </a:moveTo>
                    <a:lnTo>
                      <a:pt x="0" y="0"/>
                    </a:lnTo>
                    <a:lnTo>
                      <a:pt x="4" y="7"/>
                    </a:lnTo>
                    <a:lnTo>
                      <a:pt x="7" y="18"/>
                    </a:lnTo>
                    <a:lnTo>
                      <a:pt x="4" y="11"/>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8" name="Line 2990"/>
              <p:cNvSpPr>
                <a:spLocks noChangeShapeType="1"/>
              </p:cNvSpPr>
              <p:nvPr/>
            </p:nvSpPr>
            <p:spPr bwMode="auto">
              <a:xfrm>
                <a:off x="3704" y="1103"/>
                <a:ext cx="3" cy="7"/>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9" name="Freeform 2991"/>
              <p:cNvSpPr>
                <a:spLocks/>
              </p:cNvSpPr>
              <p:nvPr/>
            </p:nvSpPr>
            <p:spPr bwMode="auto">
              <a:xfrm>
                <a:off x="3696" y="1081"/>
                <a:ext cx="8" cy="18"/>
              </a:xfrm>
              <a:custGeom>
                <a:avLst/>
                <a:gdLst>
                  <a:gd name="T0" fmla="*/ 4 w 8"/>
                  <a:gd name="T1" fmla="*/ 11 h 18"/>
                  <a:gd name="T2" fmla="*/ 0 w 8"/>
                  <a:gd name="T3" fmla="*/ 0 h 18"/>
                  <a:gd name="T4" fmla="*/ 4 w 8"/>
                  <a:gd name="T5" fmla="*/ 7 h 18"/>
                  <a:gd name="T6" fmla="*/ 8 w 8"/>
                  <a:gd name="T7" fmla="*/ 18 h 18"/>
                  <a:gd name="T8" fmla="*/ 4 w 8"/>
                  <a:gd name="T9" fmla="*/ 11 h 18"/>
                </a:gdLst>
                <a:ahLst/>
                <a:cxnLst>
                  <a:cxn ang="0">
                    <a:pos x="T0" y="T1"/>
                  </a:cxn>
                  <a:cxn ang="0">
                    <a:pos x="T2" y="T3"/>
                  </a:cxn>
                  <a:cxn ang="0">
                    <a:pos x="T4" y="T5"/>
                  </a:cxn>
                  <a:cxn ang="0">
                    <a:pos x="T6" y="T7"/>
                  </a:cxn>
                  <a:cxn ang="0">
                    <a:pos x="T8" y="T9"/>
                  </a:cxn>
                </a:cxnLst>
                <a:rect l="0" t="0" r="r" b="b"/>
                <a:pathLst>
                  <a:path w="8" h="18">
                    <a:moveTo>
                      <a:pt x="4" y="11"/>
                    </a:moveTo>
                    <a:lnTo>
                      <a:pt x="0" y="0"/>
                    </a:lnTo>
                    <a:lnTo>
                      <a:pt x="4" y="7"/>
                    </a:lnTo>
                    <a:lnTo>
                      <a:pt x="8" y="18"/>
                    </a:lnTo>
                    <a:lnTo>
                      <a:pt x="4" y="11"/>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0" name="Line 2992"/>
              <p:cNvSpPr>
                <a:spLocks noChangeShapeType="1"/>
              </p:cNvSpPr>
              <p:nvPr/>
            </p:nvSpPr>
            <p:spPr bwMode="auto">
              <a:xfrm>
                <a:off x="3700" y="1092"/>
                <a:ext cx="4" cy="7"/>
              </a:xfrm>
              <a:prstGeom prst="line">
                <a:avLst/>
              </a:prstGeom>
              <a:noFill/>
              <a:ln w="0">
                <a:solidFill>
                  <a:srgbClr val="E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1" name="Freeform 2993"/>
              <p:cNvSpPr>
                <a:spLocks/>
              </p:cNvSpPr>
              <p:nvPr/>
            </p:nvSpPr>
            <p:spPr bwMode="auto">
              <a:xfrm>
                <a:off x="3692" y="1069"/>
                <a:ext cx="8" cy="19"/>
              </a:xfrm>
              <a:custGeom>
                <a:avLst/>
                <a:gdLst>
                  <a:gd name="T0" fmla="*/ 4 w 8"/>
                  <a:gd name="T1" fmla="*/ 12 h 19"/>
                  <a:gd name="T2" fmla="*/ 0 w 8"/>
                  <a:gd name="T3" fmla="*/ 0 h 19"/>
                  <a:gd name="T4" fmla="*/ 4 w 8"/>
                  <a:gd name="T5" fmla="*/ 7 h 19"/>
                  <a:gd name="T6" fmla="*/ 8 w 8"/>
                  <a:gd name="T7" fmla="*/ 19 h 19"/>
                  <a:gd name="T8" fmla="*/ 4 w 8"/>
                  <a:gd name="T9" fmla="*/ 12 h 19"/>
                </a:gdLst>
                <a:ahLst/>
                <a:cxnLst>
                  <a:cxn ang="0">
                    <a:pos x="T0" y="T1"/>
                  </a:cxn>
                  <a:cxn ang="0">
                    <a:pos x="T2" y="T3"/>
                  </a:cxn>
                  <a:cxn ang="0">
                    <a:pos x="T4" y="T5"/>
                  </a:cxn>
                  <a:cxn ang="0">
                    <a:pos x="T6" y="T7"/>
                  </a:cxn>
                  <a:cxn ang="0">
                    <a:pos x="T8" y="T9"/>
                  </a:cxn>
                </a:cxnLst>
                <a:rect l="0" t="0" r="r" b="b"/>
                <a:pathLst>
                  <a:path w="8" h="19">
                    <a:moveTo>
                      <a:pt x="4" y="12"/>
                    </a:moveTo>
                    <a:lnTo>
                      <a:pt x="0" y="0"/>
                    </a:lnTo>
                    <a:lnTo>
                      <a:pt x="4" y="7"/>
                    </a:lnTo>
                    <a:lnTo>
                      <a:pt x="8" y="19"/>
                    </a:lnTo>
                    <a:lnTo>
                      <a:pt x="4" y="12"/>
                    </a:lnTo>
                    <a:close/>
                  </a:path>
                </a:pathLst>
              </a:custGeom>
              <a:solidFill>
                <a:srgbClr val="E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2" name="Line 2994"/>
              <p:cNvSpPr>
                <a:spLocks noChangeShapeType="1"/>
              </p:cNvSpPr>
              <p:nvPr/>
            </p:nvSpPr>
            <p:spPr bwMode="auto">
              <a:xfrm>
                <a:off x="3696" y="1081"/>
                <a:ext cx="4" cy="7"/>
              </a:xfrm>
              <a:prstGeom prst="line">
                <a:avLst/>
              </a:prstGeom>
              <a:noFill/>
              <a:ln w="0">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3" name="Freeform 2995"/>
              <p:cNvSpPr>
                <a:spLocks/>
              </p:cNvSpPr>
              <p:nvPr/>
            </p:nvSpPr>
            <p:spPr bwMode="auto">
              <a:xfrm>
                <a:off x="3689" y="1057"/>
                <a:ext cx="7" cy="19"/>
              </a:xfrm>
              <a:custGeom>
                <a:avLst/>
                <a:gdLst>
                  <a:gd name="T0" fmla="*/ 3 w 7"/>
                  <a:gd name="T1" fmla="*/ 12 h 19"/>
                  <a:gd name="T2" fmla="*/ 0 w 7"/>
                  <a:gd name="T3" fmla="*/ 0 h 19"/>
                  <a:gd name="T4" fmla="*/ 3 w 7"/>
                  <a:gd name="T5" fmla="*/ 7 h 19"/>
                  <a:gd name="T6" fmla="*/ 7 w 7"/>
                  <a:gd name="T7" fmla="*/ 19 h 19"/>
                  <a:gd name="T8" fmla="*/ 3 w 7"/>
                  <a:gd name="T9" fmla="*/ 12 h 19"/>
                </a:gdLst>
                <a:ahLst/>
                <a:cxnLst>
                  <a:cxn ang="0">
                    <a:pos x="T0" y="T1"/>
                  </a:cxn>
                  <a:cxn ang="0">
                    <a:pos x="T2" y="T3"/>
                  </a:cxn>
                  <a:cxn ang="0">
                    <a:pos x="T4" y="T5"/>
                  </a:cxn>
                  <a:cxn ang="0">
                    <a:pos x="T6" y="T7"/>
                  </a:cxn>
                  <a:cxn ang="0">
                    <a:pos x="T8" y="T9"/>
                  </a:cxn>
                </a:cxnLst>
                <a:rect l="0" t="0" r="r" b="b"/>
                <a:pathLst>
                  <a:path w="7" h="19">
                    <a:moveTo>
                      <a:pt x="3" y="12"/>
                    </a:moveTo>
                    <a:lnTo>
                      <a:pt x="0" y="0"/>
                    </a:lnTo>
                    <a:lnTo>
                      <a:pt x="3" y="7"/>
                    </a:lnTo>
                    <a:lnTo>
                      <a:pt x="7" y="19"/>
                    </a:lnTo>
                    <a:lnTo>
                      <a:pt x="3" y="12"/>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4" name="Line 2996"/>
              <p:cNvSpPr>
                <a:spLocks noChangeShapeType="1"/>
              </p:cNvSpPr>
              <p:nvPr/>
            </p:nvSpPr>
            <p:spPr bwMode="auto">
              <a:xfrm>
                <a:off x="3692" y="1069"/>
                <a:ext cx="4" cy="7"/>
              </a:xfrm>
              <a:prstGeom prst="line">
                <a:avLst/>
              </a:prstGeom>
              <a:noFill/>
              <a:ln w="0">
                <a:solidFill>
                  <a:srgbClr val="E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5" name="Freeform 2997"/>
              <p:cNvSpPr>
                <a:spLocks/>
              </p:cNvSpPr>
              <p:nvPr/>
            </p:nvSpPr>
            <p:spPr bwMode="auto">
              <a:xfrm>
                <a:off x="3685" y="1044"/>
                <a:ext cx="7" cy="20"/>
              </a:xfrm>
              <a:custGeom>
                <a:avLst/>
                <a:gdLst>
                  <a:gd name="T0" fmla="*/ 4 w 7"/>
                  <a:gd name="T1" fmla="*/ 13 h 20"/>
                  <a:gd name="T2" fmla="*/ 0 w 7"/>
                  <a:gd name="T3" fmla="*/ 0 h 20"/>
                  <a:gd name="T4" fmla="*/ 4 w 7"/>
                  <a:gd name="T5" fmla="*/ 7 h 20"/>
                  <a:gd name="T6" fmla="*/ 7 w 7"/>
                  <a:gd name="T7" fmla="*/ 20 h 20"/>
                  <a:gd name="T8" fmla="*/ 4 w 7"/>
                  <a:gd name="T9" fmla="*/ 13 h 20"/>
                </a:gdLst>
                <a:ahLst/>
                <a:cxnLst>
                  <a:cxn ang="0">
                    <a:pos x="T0" y="T1"/>
                  </a:cxn>
                  <a:cxn ang="0">
                    <a:pos x="T2" y="T3"/>
                  </a:cxn>
                  <a:cxn ang="0">
                    <a:pos x="T4" y="T5"/>
                  </a:cxn>
                  <a:cxn ang="0">
                    <a:pos x="T6" y="T7"/>
                  </a:cxn>
                  <a:cxn ang="0">
                    <a:pos x="T8" y="T9"/>
                  </a:cxn>
                </a:cxnLst>
                <a:rect l="0" t="0" r="r" b="b"/>
                <a:pathLst>
                  <a:path w="7" h="20">
                    <a:moveTo>
                      <a:pt x="4" y="13"/>
                    </a:moveTo>
                    <a:lnTo>
                      <a:pt x="0" y="0"/>
                    </a:lnTo>
                    <a:lnTo>
                      <a:pt x="4" y="7"/>
                    </a:lnTo>
                    <a:lnTo>
                      <a:pt x="7" y="20"/>
                    </a:lnTo>
                    <a:lnTo>
                      <a:pt x="4" y="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6" name="Line 2998"/>
              <p:cNvSpPr>
                <a:spLocks noChangeShapeType="1"/>
              </p:cNvSpPr>
              <p:nvPr/>
            </p:nvSpPr>
            <p:spPr bwMode="auto">
              <a:xfrm>
                <a:off x="3689" y="1057"/>
                <a:ext cx="3" cy="7"/>
              </a:xfrm>
              <a:prstGeom prst="line">
                <a:avLst/>
              </a:prstGeom>
              <a:noFill/>
              <a:ln w="0">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7" name="Freeform 2999"/>
              <p:cNvSpPr>
                <a:spLocks/>
              </p:cNvSpPr>
              <p:nvPr/>
            </p:nvSpPr>
            <p:spPr bwMode="auto">
              <a:xfrm>
                <a:off x="3678" y="1018"/>
                <a:ext cx="11" cy="33"/>
              </a:xfrm>
              <a:custGeom>
                <a:avLst/>
                <a:gdLst>
                  <a:gd name="T0" fmla="*/ 7 w 11"/>
                  <a:gd name="T1" fmla="*/ 26 h 33"/>
                  <a:gd name="T2" fmla="*/ 0 w 11"/>
                  <a:gd name="T3" fmla="*/ 0 h 33"/>
                  <a:gd name="T4" fmla="*/ 4 w 11"/>
                  <a:gd name="T5" fmla="*/ 7 h 33"/>
                  <a:gd name="T6" fmla="*/ 11 w 11"/>
                  <a:gd name="T7" fmla="*/ 33 h 33"/>
                  <a:gd name="T8" fmla="*/ 7 w 11"/>
                  <a:gd name="T9" fmla="*/ 26 h 33"/>
                </a:gdLst>
                <a:ahLst/>
                <a:cxnLst>
                  <a:cxn ang="0">
                    <a:pos x="T0" y="T1"/>
                  </a:cxn>
                  <a:cxn ang="0">
                    <a:pos x="T2" y="T3"/>
                  </a:cxn>
                  <a:cxn ang="0">
                    <a:pos x="T4" y="T5"/>
                  </a:cxn>
                  <a:cxn ang="0">
                    <a:pos x="T6" y="T7"/>
                  </a:cxn>
                  <a:cxn ang="0">
                    <a:pos x="T8" y="T9"/>
                  </a:cxn>
                </a:cxnLst>
                <a:rect l="0" t="0" r="r" b="b"/>
                <a:pathLst>
                  <a:path w="11" h="33">
                    <a:moveTo>
                      <a:pt x="7" y="26"/>
                    </a:moveTo>
                    <a:lnTo>
                      <a:pt x="0" y="0"/>
                    </a:lnTo>
                    <a:lnTo>
                      <a:pt x="4" y="7"/>
                    </a:lnTo>
                    <a:lnTo>
                      <a:pt x="11" y="33"/>
                    </a:lnTo>
                    <a:lnTo>
                      <a:pt x="7" y="26"/>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8" name="Line 3000"/>
              <p:cNvSpPr>
                <a:spLocks noChangeShapeType="1"/>
              </p:cNvSpPr>
              <p:nvPr/>
            </p:nvSpPr>
            <p:spPr bwMode="auto">
              <a:xfrm>
                <a:off x="3685" y="1044"/>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9" name="Freeform 3001"/>
              <p:cNvSpPr>
                <a:spLocks/>
              </p:cNvSpPr>
              <p:nvPr/>
            </p:nvSpPr>
            <p:spPr bwMode="auto">
              <a:xfrm>
                <a:off x="3671" y="991"/>
                <a:ext cx="11" cy="34"/>
              </a:xfrm>
              <a:custGeom>
                <a:avLst/>
                <a:gdLst>
                  <a:gd name="T0" fmla="*/ 7 w 11"/>
                  <a:gd name="T1" fmla="*/ 27 h 34"/>
                  <a:gd name="T2" fmla="*/ 0 w 11"/>
                  <a:gd name="T3" fmla="*/ 0 h 34"/>
                  <a:gd name="T4" fmla="*/ 3 w 11"/>
                  <a:gd name="T5" fmla="*/ 7 h 34"/>
                  <a:gd name="T6" fmla="*/ 11 w 11"/>
                  <a:gd name="T7" fmla="*/ 34 h 34"/>
                  <a:gd name="T8" fmla="*/ 7 w 11"/>
                  <a:gd name="T9" fmla="*/ 27 h 34"/>
                </a:gdLst>
                <a:ahLst/>
                <a:cxnLst>
                  <a:cxn ang="0">
                    <a:pos x="T0" y="T1"/>
                  </a:cxn>
                  <a:cxn ang="0">
                    <a:pos x="T2" y="T3"/>
                  </a:cxn>
                  <a:cxn ang="0">
                    <a:pos x="T4" y="T5"/>
                  </a:cxn>
                  <a:cxn ang="0">
                    <a:pos x="T6" y="T7"/>
                  </a:cxn>
                  <a:cxn ang="0">
                    <a:pos x="T8" y="T9"/>
                  </a:cxn>
                </a:cxnLst>
                <a:rect l="0" t="0" r="r" b="b"/>
                <a:pathLst>
                  <a:path w="11" h="34">
                    <a:moveTo>
                      <a:pt x="7" y="27"/>
                    </a:moveTo>
                    <a:lnTo>
                      <a:pt x="0" y="0"/>
                    </a:lnTo>
                    <a:lnTo>
                      <a:pt x="3" y="7"/>
                    </a:lnTo>
                    <a:lnTo>
                      <a:pt x="11" y="34"/>
                    </a:lnTo>
                    <a:lnTo>
                      <a:pt x="7" y="27"/>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0" name="Line 3002"/>
              <p:cNvSpPr>
                <a:spLocks noChangeShapeType="1"/>
              </p:cNvSpPr>
              <p:nvPr/>
            </p:nvSpPr>
            <p:spPr bwMode="auto">
              <a:xfrm>
                <a:off x="3678" y="1018"/>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1" name="Freeform 3003"/>
              <p:cNvSpPr>
                <a:spLocks/>
              </p:cNvSpPr>
              <p:nvPr/>
            </p:nvSpPr>
            <p:spPr bwMode="auto">
              <a:xfrm>
                <a:off x="3664" y="964"/>
                <a:ext cx="10" cy="34"/>
              </a:xfrm>
              <a:custGeom>
                <a:avLst/>
                <a:gdLst>
                  <a:gd name="T0" fmla="*/ 7 w 10"/>
                  <a:gd name="T1" fmla="*/ 27 h 34"/>
                  <a:gd name="T2" fmla="*/ 0 w 10"/>
                  <a:gd name="T3" fmla="*/ 0 h 34"/>
                  <a:gd name="T4" fmla="*/ 3 w 10"/>
                  <a:gd name="T5" fmla="*/ 7 h 34"/>
                  <a:gd name="T6" fmla="*/ 10 w 10"/>
                  <a:gd name="T7" fmla="*/ 34 h 34"/>
                  <a:gd name="T8" fmla="*/ 7 w 10"/>
                  <a:gd name="T9" fmla="*/ 27 h 34"/>
                </a:gdLst>
                <a:ahLst/>
                <a:cxnLst>
                  <a:cxn ang="0">
                    <a:pos x="T0" y="T1"/>
                  </a:cxn>
                  <a:cxn ang="0">
                    <a:pos x="T2" y="T3"/>
                  </a:cxn>
                  <a:cxn ang="0">
                    <a:pos x="T4" y="T5"/>
                  </a:cxn>
                  <a:cxn ang="0">
                    <a:pos x="T6" y="T7"/>
                  </a:cxn>
                  <a:cxn ang="0">
                    <a:pos x="T8" y="T9"/>
                  </a:cxn>
                </a:cxnLst>
                <a:rect l="0" t="0" r="r" b="b"/>
                <a:pathLst>
                  <a:path w="10" h="34">
                    <a:moveTo>
                      <a:pt x="7" y="27"/>
                    </a:moveTo>
                    <a:lnTo>
                      <a:pt x="0" y="0"/>
                    </a:lnTo>
                    <a:lnTo>
                      <a:pt x="3" y="7"/>
                    </a:lnTo>
                    <a:lnTo>
                      <a:pt x="10" y="34"/>
                    </a:lnTo>
                    <a:lnTo>
                      <a:pt x="7" y="27"/>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2" name="Line 3004"/>
              <p:cNvSpPr>
                <a:spLocks noChangeShapeType="1"/>
              </p:cNvSpPr>
              <p:nvPr/>
            </p:nvSpPr>
            <p:spPr bwMode="auto">
              <a:xfrm>
                <a:off x="3671" y="991"/>
                <a:ext cx="3" cy="7"/>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3" name="Freeform 3005"/>
              <p:cNvSpPr>
                <a:spLocks/>
              </p:cNvSpPr>
              <p:nvPr/>
            </p:nvSpPr>
            <p:spPr bwMode="auto">
              <a:xfrm>
                <a:off x="3650" y="910"/>
                <a:ext cx="17" cy="61"/>
              </a:xfrm>
              <a:custGeom>
                <a:avLst/>
                <a:gdLst>
                  <a:gd name="T0" fmla="*/ 14 w 17"/>
                  <a:gd name="T1" fmla="*/ 54 h 61"/>
                  <a:gd name="T2" fmla="*/ 0 w 17"/>
                  <a:gd name="T3" fmla="*/ 0 h 61"/>
                  <a:gd name="T4" fmla="*/ 4 w 17"/>
                  <a:gd name="T5" fmla="*/ 7 h 61"/>
                  <a:gd name="T6" fmla="*/ 17 w 17"/>
                  <a:gd name="T7" fmla="*/ 61 h 61"/>
                  <a:gd name="T8" fmla="*/ 14 w 17"/>
                  <a:gd name="T9" fmla="*/ 54 h 61"/>
                </a:gdLst>
                <a:ahLst/>
                <a:cxnLst>
                  <a:cxn ang="0">
                    <a:pos x="T0" y="T1"/>
                  </a:cxn>
                  <a:cxn ang="0">
                    <a:pos x="T2" y="T3"/>
                  </a:cxn>
                  <a:cxn ang="0">
                    <a:pos x="T4" y="T5"/>
                  </a:cxn>
                  <a:cxn ang="0">
                    <a:pos x="T6" y="T7"/>
                  </a:cxn>
                  <a:cxn ang="0">
                    <a:pos x="T8" y="T9"/>
                  </a:cxn>
                </a:cxnLst>
                <a:rect l="0" t="0" r="r" b="b"/>
                <a:pathLst>
                  <a:path w="17" h="61">
                    <a:moveTo>
                      <a:pt x="14" y="54"/>
                    </a:moveTo>
                    <a:lnTo>
                      <a:pt x="0" y="0"/>
                    </a:lnTo>
                    <a:lnTo>
                      <a:pt x="4" y="7"/>
                    </a:lnTo>
                    <a:lnTo>
                      <a:pt x="17" y="61"/>
                    </a:lnTo>
                    <a:lnTo>
                      <a:pt x="14" y="54"/>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4" name="Line 3006"/>
              <p:cNvSpPr>
                <a:spLocks noChangeShapeType="1"/>
              </p:cNvSpPr>
              <p:nvPr/>
            </p:nvSpPr>
            <p:spPr bwMode="auto">
              <a:xfrm>
                <a:off x="3664" y="964"/>
                <a:ext cx="3" cy="7"/>
              </a:xfrm>
              <a:prstGeom prst="line">
                <a:avLst/>
              </a:prstGeom>
              <a:noFill/>
              <a:ln w="0">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5" name="Freeform 3007"/>
              <p:cNvSpPr>
                <a:spLocks/>
              </p:cNvSpPr>
              <p:nvPr/>
            </p:nvSpPr>
            <p:spPr bwMode="auto">
              <a:xfrm>
                <a:off x="3644" y="883"/>
                <a:ext cx="10" cy="34"/>
              </a:xfrm>
              <a:custGeom>
                <a:avLst/>
                <a:gdLst>
                  <a:gd name="T0" fmla="*/ 6 w 10"/>
                  <a:gd name="T1" fmla="*/ 27 h 34"/>
                  <a:gd name="T2" fmla="*/ 0 w 10"/>
                  <a:gd name="T3" fmla="*/ 0 h 34"/>
                  <a:gd name="T4" fmla="*/ 4 w 10"/>
                  <a:gd name="T5" fmla="*/ 7 h 34"/>
                  <a:gd name="T6" fmla="*/ 10 w 10"/>
                  <a:gd name="T7" fmla="*/ 34 h 34"/>
                  <a:gd name="T8" fmla="*/ 6 w 10"/>
                  <a:gd name="T9" fmla="*/ 27 h 34"/>
                </a:gdLst>
                <a:ahLst/>
                <a:cxnLst>
                  <a:cxn ang="0">
                    <a:pos x="T0" y="T1"/>
                  </a:cxn>
                  <a:cxn ang="0">
                    <a:pos x="T2" y="T3"/>
                  </a:cxn>
                  <a:cxn ang="0">
                    <a:pos x="T4" y="T5"/>
                  </a:cxn>
                  <a:cxn ang="0">
                    <a:pos x="T6" y="T7"/>
                  </a:cxn>
                  <a:cxn ang="0">
                    <a:pos x="T8" y="T9"/>
                  </a:cxn>
                </a:cxnLst>
                <a:rect l="0" t="0" r="r" b="b"/>
                <a:pathLst>
                  <a:path w="10" h="34">
                    <a:moveTo>
                      <a:pt x="6" y="27"/>
                    </a:moveTo>
                    <a:lnTo>
                      <a:pt x="0" y="0"/>
                    </a:lnTo>
                    <a:lnTo>
                      <a:pt x="4" y="7"/>
                    </a:lnTo>
                    <a:lnTo>
                      <a:pt x="10" y="34"/>
                    </a:lnTo>
                    <a:lnTo>
                      <a:pt x="6" y="27"/>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6" name="Line 3008"/>
              <p:cNvSpPr>
                <a:spLocks noChangeShapeType="1"/>
              </p:cNvSpPr>
              <p:nvPr/>
            </p:nvSpPr>
            <p:spPr bwMode="auto">
              <a:xfrm>
                <a:off x="3650" y="910"/>
                <a:ext cx="4"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7" name="Freeform 3009"/>
              <p:cNvSpPr>
                <a:spLocks/>
              </p:cNvSpPr>
              <p:nvPr/>
            </p:nvSpPr>
            <p:spPr bwMode="auto">
              <a:xfrm>
                <a:off x="3638" y="857"/>
                <a:ext cx="10" cy="33"/>
              </a:xfrm>
              <a:custGeom>
                <a:avLst/>
                <a:gdLst>
                  <a:gd name="T0" fmla="*/ 6 w 10"/>
                  <a:gd name="T1" fmla="*/ 26 h 33"/>
                  <a:gd name="T2" fmla="*/ 0 w 10"/>
                  <a:gd name="T3" fmla="*/ 0 h 33"/>
                  <a:gd name="T4" fmla="*/ 4 w 10"/>
                  <a:gd name="T5" fmla="*/ 7 h 33"/>
                  <a:gd name="T6" fmla="*/ 10 w 10"/>
                  <a:gd name="T7" fmla="*/ 33 h 33"/>
                  <a:gd name="T8" fmla="*/ 6 w 10"/>
                  <a:gd name="T9" fmla="*/ 26 h 33"/>
                </a:gdLst>
                <a:ahLst/>
                <a:cxnLst>
                  <a:cxn ang="0">
                    <a:pos x="T0" y="T1"/>
                  </a:cxn>
                  <a:cxn ang="0">
                    <a:pos x="T2" y="T3"/>
                  </a:cxn>
                  <a:cxn ang="0">
                    <a:pos x="T4" y="T5"/>
                  </a:cxn>
                  <a:cxn ang="0">
                    <a:pos x="T6" y="T7"/>
                  </a:cxn>
                  <a:cxn ang="0">
                    <a:pos x="T8" y="T9"/>
                  </a:cxn>
                </a:cxnLst>
                <a:rect l="0" t="0" r="r" b="b"/>
                <a:pathLst>
                  <a:path w="10" h="33">
                    <a:moveTo>
                      <a:pt x="6" y="26"/>
                    </a:moveTo>
                    <a:lnTo>
                      <a:pt x="0" y="0"/>
                    </a:lnTo>
                    <a:lnTo>
                      <a:pt x="4" y="7"/>
                    </a:lnTo>
                    <a:lnTo>
                      <a:pt x="10" y="33"/>
                    </a:lnTo>
                    <a:lnTo>
                      <a:pt x="6" y="26"/>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8" name="Line 3010"/>
              <p:cNvSpPr>
                <a:spLocks noChangeShapeType="1"/>
              </p:cNvSpPr>
              <p:nvPr/>
            </p:nvSpPr>
            <p:spPr bwMode="auto">
              <a:xfrm>
                <a:off x="3644" y="883"/>
                <a:ext cx="4"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9" name="Freeform 3011"/>
              <p:cNvSpPr>
                <a:spLocks/>
              </p:cNvSpPr>
              <p:nvPr/>
            </p:nvSpPr>
            <p:spPr bwMode="auto">
              <a:xfrm>
                <a:off x="3633" y="832"/>
                <a:ext cx="9" cy="32"/>
              </a:xfrm>
              <a:custGeom>
                <a:avLst/>
                <a:gdLst>
                  <a:gd name="T0" fmla="*/ 5 w 9"/>
                  <a:gd name="T1" fmla="*/ 25 h 32"/>
                  <a:gd name="T2" fmla="*/ 0 w 9"/>
                  <a:gd name="T3" fmla="*/ 0 h 32"/>
                  <a:gd name="T4" fmla="*/ 3 w 9"/>
                  <a:gd name="T5" fmla="*/ 7 h 32"/>
                  <a:gd name="T6" fmla="*/ 9 w 9"/>
                  <a:gd name="T7" fmla="*/ 32 h 32"/>
                  <a:gd name="T8" fmla="*/ 5 w 9"/>
                  <a:gd name="T9" fmla="*/ 25 h 32"/>
                </a:gdLst>
                <a:ahLst/>
                <a:cxnLst>
                  <a:cxn ang="0">
                    <a:pos x="T0" y="T1"/>
                  </a:cxn>
                  <a:cxn ang="0">
                    <a:pos x="T2" y="T3"/>
                  </a:cxn>
                  <a:cxn ang="0">
                    <a:pos x="T4" y="T5"/>
                  </a:cxn>
                  <a:cxn ang="0">
                    <a:pos x="T6" y="T7"/>
                  </a:cxn>
                  <a:cxn ang="0">
                    <a:pos x="T8" y="T9"/>
                  </a:cxn>
                </a:cxnLst>
                <a:rect l="0" t="0" r="r" b="b"/>
                <a:pathLst>
                  <a:path w="9" h="32">
                    <a:moveTo>
                      <a:pt x="5" y="25"/>
                    </a:moveTo>
                    <a:lnTo>
                      <a:pt x="0" y="0"/>
                    </a:lnTo>
                    <a:lnTo>
                      <a:pt x="3" y="7"/>
                    </a:lnTo>
                    <a:lnTo>
                      <a:pt x="9" y="32"/>
                    </a:lnTo>
                    <a:lnTo>
                      <a:pt x="5" y="25"/>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0" name="Line 3012"/>
              <p:cNvSpPr>
                <a:spLocks noChangeShapeType="1"/>
              </p:cNvSpPr>
              <p:nvPr/>
            </p:nvSpPr>
            <p:spPr bwMode="auto">
              <a:xfrm>
                <a:off x="3638" y="857"/>
                <a:ext cx="4"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1" name="Freeform 3013"/>
              <p:cNvSpPr>
                <a:spLocks/>
              </p:cNvSpPr>
              <p:nvPr/>
            </p:nvSpPr>
            <p:spPr bwMode="auto">
              <a:xfrm>
                <a:off x="3632" y="828"/>
                <a:ext cx="4" cy="11"/>
              </a:xfrm>
              <a:custGeom>
                <a:avLst/>
                <a:gdLst>
                  <a:gd name="T0" fmla="*/ 1 w 4"/>
                  <a:gd name="T1" fmla="*/ 4 h 11"/>
                  <a:gd name="T2" fmla="*/ 0 w 4"/>
                  <a:gd name="T3" fmla="*/ 0 h 11"/>
                  <a:gd name="T4" fmla="*/ 3 w 4"/>
                  <a:gd name="T5" fmla="*/ 7 h 11"/>
                  <a:gd name="T6" fmla="*/ 4 w 4"/>
                  <a:gd name="T7" fmla="*/ 11 h 11"/>
                  <a:gd name="T8" fmla="*/ 1 w 4"/>
                  <a:gd name="T9" fmla="*/ 4 h 11"/>
                </a:gdLst>
                <a:ahLst/>
                <a:cxnLst>
                  <a:cxn ang="0">
                    <a:pos x="T0" y="T1"/>
                  </a:cxn>
                  <a:cxn ang="0">
                    <a:pos x="T2" y="T3"/>
                  </a:cxn>
                  <a:cxn ang="0">
                    <a:pos x="T4" y="T5"/>
                  </a:cxn>
                  <a:cxn ang="0">
                    <a:pos x="T6" y="T7"/>
                  </a:cxn>
                  <a:cxn ang="0">
                    <a:pos x="T8" y="T9"/>
                  </a:cxn>
                </a:cxnLst>
                <a:rect l="0" t="0" r="r" b="b"/>
                <a:pathLst>
                  <a:path w="4" h="11">
                    <a:moveTo>
                      <a:pt x="1" y="4"/>
                    </a:moveTo>
                    <a:lnTo>
                      <a:pt x="0" y="0"/>
                    </a:lnTo>
                    <a:lnTo>
                      <a:pt x="3" y="7"/>
                    </a:lnTo>
                    <a:lnTo>
                      <a:pt x="4" y="11"/>
                    </a:lnTo>
                    <a:lnTo>
                      <a:pt x="1" y="4"/>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2" name="Line 3014"/>
              <p:cNvSpPr>
                <a:spLocks noChangeShapeType="1"/>
              </p:cNvSpPr>
              <p:nvPr/>
            </p:nvSpPr>
            <p:spPr bwMode="auto">
              <a:xfrm>
                <a:off x="3633" y="832"/>
                <a:ext cx="3"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3" name="Freeform 3015"/>
              <p:cNvSpPr>
                <a:spLocks/>
              </p:cNvSpPr>
              <p:nvPr/>
            </p:nvSpPr>
            <p:spPr bwMode="auto">
              <a:xfrm>
                <a:off x="3632" y="816"/>
                <a:ext cx="25" cy="19"/>
              </a:xfrm>
              <a:custGeom>
                <a:avLst/>
                <a:gdLst>
                  <a:gd name="T0" fmla="*/ 0 w 25"/>
                  <a:gd name="T1" fmla="*/ 12 h 19"/>
                  <a:gd name="T2" fmla="*/ 22 w 25"/>
                  <a:gd name="T3" fmla="*/ 0 h 19"/>
                  <a:gd name="T4" fmla="*/ 25 w 25"/>
                  <a:gd name="T5" fmla="*/ 7 h 19"/>
                  <a:gd name="T6" fmla="*/ 3 w 25"/>
                  <a:gd name="T7" fmla="*/ 19 h 19"/>
                  <a:gd name="T8" fmla="*/ 0 w 25"/>
                  <a:gd name="T9" fmla="*/ 12 h 19"/>
                </a:gdLst>
                <a:ahLst/>
                <a:cxnLst>
                  <a:cxn ang="0">
                    <a:pos x="T0" y="T1"/>
                  </a:cxn>
                  <a:cxn ang="0">
                    <a:pos x="T2" y="T3"/>
                  </a:cxn>
                  <a:cxn ang="0">
                    <a:pos x="T4" y="T5"/>
                  </a:cxn>
                  <a:cxn ang="0">
                    <a:pos x="T6" y="T7"/>
                  </a:cxn>
                  <a:cxn ang="0">
                    <a:pos x="T8" y="T9"/>
                  </a:cxn>
                </a:cxnLst>
                <a:rect l="0" t="0" r="r" b="b"/>
                <a:pathLst>
                  <a:path w="25" h="19">
                    <a:moveTo>
                      <a:pt x="0" y="12"/>
                    </a:moveTo>
                    <a:lnTo>
                      <a:pt x="22" y="0"/>
                    </a:lnTo>
                    <a:lnTo>
                      <a:pt x="25" y="7"/>
                    </a:lnTo>
                    <a:lnTo>
                      <a:pt x="3" y="19"/>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4" name="Line 3016"/>
              <p:cNvSpPr>
                <a:spLocks noChangeShapeType="1"/>
              </p:cNvSpPr>
              <p:nvPr/>
            </p:nvSpPr>
            <p:spPr bwMode="auto">
              <a:xfrm>
                <a:off x="3632" y="828"/>
                <a:ext cx="3" cy="7"/>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5" name="Freeform 3017"/>
              <p:cNvSpPr>
                <a:spLocks/>
              </p:cNvSpPr>
              <p:nvPr/>
            </p:nvSpPr>
            <p:spPr bwMode="auto">
              <a:xfrm>
                <a:off x="3938" y="1615"/>
                <a:ext cx="7" cy="13"/>
              </a:xfrm>
              <a:custGeom>
                <a:avLst/>
                <a:gdLst>
                  <a:gd name="T0" fmla="*/ 4 w 7"/>
                  <a:gd name="T1" fmla="*/ 6 h 13"/>
                  <a:gd name="T2" fmla="*/ 0 w 7"/>
                  <a:gd name="T3" fmla="*/ 0 h 13"/>
                  <a:gd name="T4" fmla="*/ 4 w 7"/>
                  <a:gd name="T5" fmla="*/ 7 h 13"/>
                  <a:gd name="T6" fmla="*/ 7 w 7"/>
                  <a:gd name="T7" fmla="*/ 13 h 13"/>
                  <a:gd name="T8" fmla="*/ 4 w 7"/>
                  <a:gd name="T9" fmla="*/ 6 h 13"/>
                </a:gdLst>
                <a:ahLst/>
                <a:cxnLst>
                  <a:cxn ang="0">
                    <a:pos x="T0" y="T1"/>
                  </a:cxn>
                  <a:cxn ang="0">
                    <a:pos x="T2" y="T3"/>
                  </a:cxn>
                  <a:cxn ang="0">
                    <a:pos x="T4" y="T5"/>
                  </a:cxn>
                  <a:cxn ang="0">
                    <a:pos x="T6" y="T7"/>
                  </a:cxn>
                  <a:cxn ang="0">
                    <a:pos x="T8" y="T9"/>
                  </a:cxn>
                </a:cxnLst>
                <a:rect l="0" t="0" r="r" b="b"/>
                <a:pathLst>
                  <a:path w="7" h="13">
                    <a:moveTo>
                      <a:pt x="4" y="6"/>
                    </a:moveTo>
                    <a:lnTo>
                      <a:pt x="0" y="0"/>
                    </a:lnTo>
                    <a:lnTo>
                      <a:pt x="4" y="7"/>
                    </a:lnTo>
                    <a:lnTo>
                      <a:pt x="7" y="13"/>
                    </a:lnTo>
                    <a:lnTo>
                      <a:pt x="4" y="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6" name="Line 3018"/>
              <p:cNvSpPr>
                <a:spLocks noChangeShapeType="1"/>
              </p:cNvSpPr>
              <p:nvPr/>
            </p:nvSpPr>
            <p:spPr bwMode="auto">
              <a:xfrm>
                <a:off x="3942" y="1621"/>
                <a:ext cx="3" cy="7"/>
              </a:xfrm>
              <a:prstGeom prst="line">
                <a:avLst/>
              </a:prstGeom>
              <a:noFill/>
              <a:ln w="0">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7" name="Freeform 3019"/>
              <p:cNvSpPr>
                <a:spLocks/>
              </p:cNvSpPr>
              <p:nvPr/>
            </p:nvSpPr>
            <p:spPr bwMode="auto">
              <a:xfrm>
                <a:off x="3931" y="1602"/>
                <a:ext cx="11" cy="20"/>
              </a:xfrm>
              <a:custGeom>
                <a:avLst/>
                <a:gdLst>
                  <a:gd name="T0" fmla="*/ 7 w 11"/>
                  <a:gd name="T1" fmla="*/ 13 h 20"/>
                  <a:gd name="T2" fmla="*/ 0 w 11"/>
                  <a:gd name="T3" fmla="*/ 0 h 20"/>
                  <a:gd name="T4" fmla="*/ 4 w 11"/>
                  <a:gd name="T5" fmla="*/ 6 h 20"/>
                  <a:gd name="T6" fmla="*/ 11 w 11"/>
                  <a:gd name="T7" fmla="*/ 20 h 20"/>
                  <a:gd name="T8" fmla="*/ 7 w 11"/>
                  <a:gd name="T9" fmla="*/ 13 h 20"/>
                </a:gdLst>
                <a:ahLst/>
                <a:cxnLst>
                  <a:cxn ang="0">
                    <a:pos x="T0" y="T1"/>
                  </a:cxn>
                  <a:cxn ang="0">
                    <a:pos x="T2" y="T3"/>
                  </a:cxn>
                  <a:cxn ang="0">
                    <a:pos x="T4" y="T5"/>
                  </a:cxn>
                  <a:cxn ang="0">
                    <a:pos x="T6" y="T7"/>
                  </a:cxn>
                  <a:cxn ang="0">
                    <a:pos x="T8" y="T9"/>
                  </a:cxn>
                </a:cxnLst>
                <a:rect l="0" t="0" r="r" b="b"/>
                <a:pathLst>
                  <a:path w="11" h="20">
                    <a:moveTo>
                      <a:pt x="7" y="13"/>
                    </a:moveTo>
                    <a:lnTo>
                      <a:pt x="0" y="0"/>
                    </a:lnTo>
                    <a:lnTo>
                      <a:pt x="4" y="6"/>
                    </a:lnTo>
                    <a:lnTo>
                      <a:pt x="11" y="20"/>
                    </a:lnTo>
                    <a:lnTo>
                      <a:pt x="7" y="13"/>
                    </a:lnTo>
                    <a:close/>
                  </a:path>
                </a:pathLst>
              </a:custGeom>
              <a:solidFill>
                <a:srgbClr val="E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8" name="Line 3020"/>
              <p:cNvSpPr>
                <a:spLocks noChangeShapeType="1"/>
              </p:cNvSpPr>
              <p:nvPr/>
            </p:nvSpPr>
            <p:spPr bwMode="auto">
              <a:xfrm>
                <a:off x="3938" y="1615"/>
                <a:ext cx="4" cy="7"/>
              </a:xfrm>
              <a:prstGeom prst="line">
                <a:avLst/>
              </a:prstGeom>
              <a:noFill/>
              <a:ln w="0">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9" name="Freeform 3021"/>
              <p:cNvSpPr>
                <a:spLocks/>
              </p:cNvSpPr>
              <p:nvPr/>
            </p:nvSpPr>
            <p:spPr bwMode="auto">
              <a:xfrm>
                <a:off x="3925" y="1588"/>
                <a:ext cx="10" cy="20"/>
              </a:xfrm>
              <a:custGeom>
                <a:avLst/>
                <a:gdLst>
                  <a:gd name="T0" fmla="*/ 6 w 10"/>
                  <a:gd name="T1" fmla="*/ 14 h 20"/>
                  <a:gd name="T2" fmla="*/ 0 w 10"/>
                  <a:gd name="T3" fmla="*/ 0 h 20"/>
                  <a:gd name="T4" fmla="*/ 4 w 10"/>
                  <a:gd name="T5" fmla="*/ 6 h 20"/>
                  <a:gd name="T6" fmla="*/ 10 w 10"/>
                  <a:gd name="T7" fmla="*/ 20 h 20"/>
                  <a:gd name="T8" fmla="*/ 6 w 10"/>
                  <a:gd name="T9" fmla="*/ 14 h 20"/>
                </a:gdLst>
                <a:ahLst/>
                <a:cxnLst>
                  <a:cxn ang="0">
                    <a:pos x="T0" y="T1"/>
                  </a:cxn>
                  <a:cxn ang="0">
                    <a:pos x="T2" y="T3"/>
                  </a:cxn>
                  <a:cxn ang="0">
                    <a:pos x="T4" y="T5"/>
                  </a:cxn>
                  <a:cxn ang="0">
                    <a:pos x="T6" y="T7"/>
                  </a:cxn>
                  <a:cxn ang="0">
                    <a:pos x="T8" y="T9"/>
                  </a:cxn>
                </a:cxnLst>
                <a:rect l="0" t="0" r="r" b="b"/>
                <a:pathLst>
                  <a:path w="10" h="20">
                    <a:moveTo>
                      <a:pt x="6" y="14"/>
                    </a:moveTo>
                    <a:lnTo>
                      <a:pt x="0" y="0"/>
                    </a:lnTo>
                    <a:lnTo>
                      <a:pt x="4" y="6"/>
                    </a:lnTo>
                    <a:lnTo>
                      <a:pt x="10" y="20"/>
                    </a:lnTo>
                    <a:lnTo>
                      <a:pt x="6" y="14"/>
                    </a:lnTo>
                    <a:close/>
                  </a:path>
                </a:pathLst>
              </a:cu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0" name="Line 3022"/>
              <p:cNvSpPr>
                <a:spLocks noChangeShapeType="1"/>
              </p:cNvSpPr>
              <p:nvPr/>
            </p:nvSpPr>
            <p:spPr bwMode="auto">
              <a:xfrm>
                <a:off x="3931" y="1602"/>
                <a:ext cx="4" cy="6"/>
              </a:xfrm>
              <a:prstGeom prst="line">
                <a:avLst/>
              </a:prstGeom>
              <a:noFill/>
              <a:ln w="0">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1" name="Freeform 3023"/>
              <p:cNvSpPr>
                <a:spLocks/>
              </p:cNvSpPr>
              <p:nvPr/>
            </p:nvSpPr>
            <p:spPr bwMode="auto">
              <a:xfrm>
                <a:off x="3920" y="1573"/>
                <a:ext cx="9" cy="21"/>
              </a:xfrm>
              <a:custGeom>
                <a:avLst/>
                <a:gdLst>
                  <a:gd name="T0" fmla="*/ 5 w 9"/>
                  <a:gd name="T1" fmla="*/ 15 h 21"/>
                  <a:gd name="T2" fmla="*/ 0 w 9"/>
                  <a:gd name="T3" fmla="*/ 0 h 21"/>
                  <a:gd name="T4" fmla="*/ 3 w 9"/>
                  <a:gd name="T5" fmla="*/ 7 h 21"/>
                  <a:gd name="T6" fmla="*/ 9 w 9"/>
                  <a:gd name="T7" fmla="*/ 21 h 21"/>
                  <a:gd name="T8" fmla="*/ 5 w 9"/>
                  <a:gd name="T9" fmla="*/ 15 h 21"/>
                </a:gdLst>
                <a:ahLst/>
                <a:cxnLst>
                  <a:cxn ang="0">
                    <a:pos x="T0" y="T1"/>
                  </a:cxn>
                  <a:cxn ang="0">
                    <a:pos x="T2" y="T3"/>
                  </a:cxn>
                  <a:cxn ang="0">
                    <a:pos x="T4" y="T5"/>
                  </a:cxn>
                  <a:cxn ang="0">
                    <a:pos x="T6" y="T7"/>
                  </a:cxn>
                  <a:cxn ang="0">
                    <a:pos x="T8" y="T9"/>
                  </a:cxn>
                </a:cxnLst>
                <a:rect l="0" t="0" r="r" b="b"/>
                <a:pathLst>
                  <a:path w="9" h="21">
                    <a:moveTo>
                      <a:pt x="5" y="15"/>
                    </a:moveTo>
                    <a:lnTo>
                      <a:pt x="0" y="0"/>
                    </a:lnTo>
                    <a:lnTo>
                      <a:pt x="3" y="7"/>
                    </a:lnTo>
                    <a:lnTo>
                      <a:pt x="9" y="21"/>
                    </a:lnTo>
                    <a:lnTo>
                      <a:pt x="5" y="15"/>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2" name="Line 3024"/>
              <p:cNvSpPr>
                <a:spLocks noChangeShapeType="1"/>
              </p:cNvSpPr>
              <p:nvPr/>
            </p:nvSpPr>
            <p:spPr bwMode="auto">
              <a:xfrm>
                <a:off x="3925" y="1588"/>
                <a:ext cx="4" cy="6"/>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3" name="Freeform 3025"/>
              <p:cNvSpPr>
                <a:spLocks/>
              </p:cNvSpPr>
              <p:nvPr/>
            </p:nvSpPr>
            <p:spPr bwMode="auto">
              <a:xfrm>
                <a:off x="3915" y="1558"/>
                <a:ext cx="8" cy="22"/>
              </a:xfrm>
              <a:custGeom>
                <a:avLst/>
                <a:gdLst>
                  <a:gd name="T0" fmla="*/ 5 w 8"/>
                  <a:gd name="T1" fmla="*/ 15 h 22"/>
                  <a:gd name="T2" fmla="*/ 0 w 8"/>
                  <a:gd name="T3" fmla="*/ 0 h 22"/>
                  <a:gd name="T4" fmla="*/ 3 w 8"/>
                  <a:gd name="T5" fmla="*/ 7 h 22"/>
                  <a:gd name="T6" fmla="*/ 8 w 8"/>
                  <a:gd name="T7" fmla="*/ 22 h 22"/>
                  <a:gd name="T8" fmla="*/ 5 w 8"/>
                  <a:gd name="T9" fmla="*/ 15 h 22"/>
                </a:gdLst>
                <a:ahLst/>
                <a:cxnLst>
                  <a:cxn ang="0">
                    <a:pos x="T0" y="T1"/>
                  </a:cxn>
                  <a:cxn ang="0">
                    <a:pos x="T2" y="T3"/>
                  </a:cxn>
                  <a:cxn ang="0">
                    <a:pos x="T4" y="T5"/>
                  </a:cxn>
                  <a:cxn ang="0">
                    <a:pos x="T6" y="T7"/>
                  </a:cxn>
                  <a:cxn ang="0">
                    <a:pos x="T8" y="T9"/>
                  </a:cxn>
                </a:cxnLst>
                <a:rect l="0" t="0" r="r" b="b"/>
                <a:pathLst>
                  <a:path w="8" h="22">
                    <a:moveTo>
                      <a:pt x="5" y="15"/>
                    </a:moveTo>
                    <a:lnTo>
                      <a:pt x="0" y="0"/>
                    </a:lnTo>
                    <a:lnTo>
                      <a:pt x="3" y="7"/>
                    </a:lnTo>
                    <a:lnTo>
                      <a:pt x="8" y="22"/>
                    </a:lnTo>
                    <a:lnTo>
                      <a:pt x="5" y="15"/>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4" name="Line 3026"/>
              <p:cNvSpPr>
                <a:spLocks noChangeShapeType="1"/>
              </p:cNvSpPr>
              <p:nvPr/>
            </p:nvSpPr>
            <p:spPr bwMode="auto">
              <a:xfrm>
                <a:off x="3920" y="1573"/>
                <a:ext cx="3" cy="7"/>
              </a:xfrm>
              <a:prstGeom prst="line">
                <a:avLst/>
              </a:prstGeom>
              <a:noFill/>
              <a:ln w="0">
                <a:solidFill>
                  <a:srgbClr val="E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5" name="Freeform 3027"/>
              <p:cNvSpPr>
                <a:spLocks/>
              </p:cNvSpPr>
              <p:nvPr/>
            </p:nvSpPr>
            <p:spPr bwMode="auto">
              <a:xfrm>
                <a:off x="3909" y="1542"/>
                <a:ext cx="9" cy="23"/>
              </a:xfrm>
              <a:custGeom>
                <a:avLst/>
                <a:gdLst>
                  <a:gd name="T0" fmla="*/ 6 w 9"/>
                  <a:gd name="T1" fmla="*/ 16 h 23"/>
                  <a:gd name="T2" fmla="*/ 0 w 9"/>
                  <a:gd name="T3" fmla="*/ 0 h 23"/>
                  <a:gd name="T4" fmla="*/ 4 w 9"/>
                  <a:gd name="T5" fmla="*/ 7 h 23"/>
                  <a:gd name="T6" fmla="*/ 9 w 9"/>
                  <a:gd name="T7" fmla="*/ 23 h 23"/>
                  <a:gd name="T8" fmla="*/ 6 w 9"/>
                  <a:gd name="T9" fmla="*/ 16 h 23"/>
                </a:gdLst>
                <a:ahLst/>
                <a:cxnLst>
                  <a:cxn ang="0">
                    <a:pos x="T0" y="T1"/>
                  </a:cxn>
                  <a:cxn ang="0">
                    <a:pos x="T2" y="T3"/>
                  </a:cxn>
                  <a:cxn ang="0">
                    <a:pos x="T4" y="T5"/>
                  </a:cxn>
                  <a:cxn ang="0">
                    <a:pos x="T6" y="T7"/>
                  </a:cxn>
                  <a:cxn ang="0">
                    <a:pos x="T8" y="T9"/>
                  </a:cxn>
                </a:cxnLst>
                <a:rect l="0" t="0" r="r" b="b"/>
                <a:pathLst>
                  <a:path w="9" h="23">
                    <a:moveTo>
                      <a:pt x="6" y="16"/>
                    </a:moveTo>
                    <a:lnTo>
                      <a:pt x="0" y="0"/>
                    </a:lnTo>
                    <a:lnTo>
                      <a:pt x="4" y="7"/>
                    </a:lnTo>
                    <a:lnTo>
                      <a:pt x="9" y="23"/>
                    </a:lnTo>
                    <a:lnTo>
                      <a:pt x="6" y="16"/>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6" name="Line 3028"/>
              <p:cNvSpPr>
                <a:spLocks noChangeShapeType="1"/>
              </p:cNvSpPr>
              <p:nvPr/>
            </p:nvSpPr>
            <p:spPr bwMode="auto">
              <a:xfrm>
                <a:off x="3915" y="1558"/>
                <a:ext cx="3" cy="7"/>
              </a:xfrm>
              <a:prstGeom prst="line">
                <a:avLst/>
              </a:prstGeom>
              <a:noFill/>
              <a:ln w="0">
                <a:solidFill>
                  <a:srgbClr val="E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7" name="Freeform 3029"/>
              <p:cNvSpPr>
                <a:spLocks/>
              </p:cNvSpPr>
              <p:nvPr/>
            </p:nvSpPr>
            <p:spPr bwMode="auto">
              <a:xfrm>
                <a:off x="3905" y="1526"/>
                <a:ext cx="8" cy="23"/>
              </a:xfrm>
              <a:custGeom>
                <a:avLst/>
                <a:gdLst>
                  <a:gd name="T0" fmla="*/ 4 w 8"/>
                  <a:gd name="T1" fmla="*/ 16 h 23"/>
                  <a:gd name="T2" fmla="*/ 0 w 8"/>
                  <a:gd name="T3" fmla="*/ 0 h 23"/>
                  <a:gd name="T4" fmla="*/ 3 w 8"/>
                  <a:gd name="T5" fmla="*/ 7 h 23"/>
                  <a:gd name="T6" fmla="*/ 8 w 8"/>
                  <a:gd name="T7" fmla="*/ 23 h 23"/>
                  <a:gd name="T8" fmla="*/ 4 w 8"/>
                  <a:gd name="T9" fmla="*/ 16 h 23"/>
                </a:gdLst>
                <a:ahLst/>
                <a:cxnLst>
                  <a:cxn ang="0">
                    <a:pos x="T0" y="T1"/>
                  </a:cxn>
                  <a:cxn ang="0">
                    <a:pos x="T2" y="T3"/>
                  </a:cxn>
                  <a:cxn ang="0">
                    <a:pos x="T4" y="T5"/>
                  </a:cxn>
                  <a:cxn ang="0">
                    <a:pos x="T6" y="T7"/>
                  </a:cxn>
                  <a:cxn ang="0">
                    <a:pos x="T8" y="T9"/>
                  </a:cxn>
                </a:cxnLst>
                <a:rect l="0" t="0" r="r" b="b"/>
                <a:pathLst>
                  <a:path w="8" h="23">
                    <a:moveTo>
                      <a:pt x="4" y="16"/>
                    </a:moveTo>
                    <a:lnTo>
                      <a:pt x="0" y="0"/>
                    </a:lnTo>
                    <a:lnTo>
                      <a:pt x="3" y="7"/>
                    </a:lnTo>
                    <a:lnTo>
                      <a:pt x="8" y="23"/>
                    </a:lnTo>
                    <a:lnTo>
                      <a:pt x="4" y="16"/>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8" name="Line 3030"/>
              <p:cNvSpPr>
                <a:spLocks noChangeShapeType="1"/>
              </p:cNvSpPr>
              <p:nvPr/>
            </p:nvSpPr>
            <p:spPr bwMode="auto">
              <a:xfrm>
                <a:off x="3909" y="1542"/>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9" name="Freeform 3031"/>
              <p:cNvSpPr>
                <a:spLocks/>
              </p:cNvSpPr>
              <p:nvPr/>
            </p:nvSpPr>
            <p:spPr bwMode="auto">
              <a:xfrm>
                <a:off x="3900" y="1509"/>
                <a:ext cx="8" cy="24"/>
              </a:xfrm>
              <a:custGeom>
                <a:avLst/>
                <a:gdLst>
                  <a:gd name="T0" fmla="*/ 5 w 8"/>
                  <a:gd name="T1" fmla="*/ 17 h 24"/>
                  <a:gd name="T2" fmla="*/ 0 w 8"/>
                  <a:gd name="T3" fmla="*/ 0 h 24"/>
                  <a:gd name="T4" fmla="*/ 4 w 8"/>
                  <a:gd name="T5" fmla="*/ 7 h 24"/>
                  <a:gd name="T6" fmla="*/ 8 w 8"/>
                  <a:gd name="T7" fmla="*/ 24 h 24"/>
                  <a:gd name="T8" fmla="*/ 5 w 8"/>
                  <a:gd name="T9" fmla="*/ 17 h 24"/>
                </a:gdLst>
                <a:ahLst/>
                <a:cxnLst>
                  <a:cxn ang="0">
                    <a:pos x="T0" y="T1"/>
                  </a:cxn>
                  <a:cxn ang="0">
                    <a:pos x="T2" y="T3"/>
                  </a:cxn>
                  <a:cxn ang="0">
                    <a:pos x="T4" y="T5"/>
                  </a:cxn>
                  <a:cxn ang="0">
                    <a:pos x="T6" y="T7"/>
                  </a:cxn>
                  <a:cxn ang="0">
                    <a:pos x="T8" y="T9"/>
                  </a:cxn>
                </a:cxnLst>
                <a:rect l="0" t="0" r="r" b="b"/>
                <a:pathLst>
                  <a:path w="8" h="24">
                    <a:moveTo>
                      <a:pt x="5" y="17"/>
                    </a:moveTo>
                    <a:lnTo>
                      <a:pt x="0" y="0"/>
                    </a:lnTo>
                    <a:lnTo>
                      <a:pt x="4" y="7"/>
                    </a:lnTo>
                    <a:lnTo>
                      <a:pt x="8" y="24"/>
                    </a:lnTo>
                    <a:lnTo>
                      <a:pt x="5" y="17"/>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0" name="Line 3032"/>
              <p:cNvSpPr>
                <a:spLocks noChangeShapeType="1"/>
              </p:cNvSpPr>
              <p:nvPr/>
            </p:nvSpPr>
            <p:spPr bwMode="auto">
              <a:xfrm>
                <a:off x="3905" y="1526"/>
                <a:ext cx="3"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1" name="Freeform 3033"/>
              <p:cNvSpPr>
                <a:spLocks/>
              </p:cNvSpPr>
              <p:nvPr/>
            </p:nvSpPr>
            <p:spPr bwMode="auto">
              <a:xfrm>
                <a:off x="3895" y="1492"/>
                <a:ext cx="9" cy="24"/>
              </a:xfrm>
              <a:custGeom>
                <a:avLst/>
                <a:gdLst>
                  <a:gd name="T0" fmla="*/ 5 w 9"/>
                  <a:gd name="T1" fmla="*/ 17 h 24"/>
                  <a:gd name="T2" fmla="*/ 0 w 9"/>
                  <a:gd name="T3" fmla="*/ 0 h 24"/>
                  <a:gd name="T4" fmla="*/ 4 w 9"/>
                  <a:gd name="T5" fmla="*/ 7 h 24"/>
                  <a:gd name="T6" fmla="*/ 9 w 9"/>
                  <a:gd name="T7" fmla="*/ 24 h 24"/>
                  <a:gd name="T8" fmla="*/ 5 w 9"/>
                  <a:gd name="T9" fmla="*/ 17 h 24"/>
                </a:gdLst>
                <a:ahLst/>
                <a:cxnLst>
                  <a:cxn ang="0">
                    <a:pos x="T0" y="T1"/>
                  </a:cxn>
                  <a:cxn ang="0">
                    <a:pos x="T2" y="T3"/>
                  </a:cxn>
                  <a:cxn ang="0">
                    <a:pos x="T4" y="T5"/>
                  </a:cxn>
                  <a:cxn ang="0">
                    <a:pos x="T6" y="T7"/>
                  </a:cxn>
                  <a:cxn ang="0">
                    <a:pos x="T8" y="T9"/>
                  </a:cxn>
                </a:cxnLst>
                <a:rect l="0" t="0" r="r" b="b"/>
                <a:pathLst>
                  <a:path w="9" h="24">
                    <a:moveTo>
                      <a:pt x="5" y="17"/>
                    </a:moveTo>
                    <a:lnTo>
                      <a:pt x="0" y="0"/>
                    </a:lnTo>
                    <a:lnTo>
                      <a:pt x="4" y="7"/>
                    </a:lnTo>
                    <a:lnTo>
                      <a:pt x="9" y="24"/>
                    </a:lnTo>
                    <a:lnTo>
                      <a:pt x="5" y="17"/>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2" name="Line 3034"/>
              <p:cNvSpPr>
                <a:spLocks noChangeShapeType="1"/>
              </p:cNvSpPr>
              <p:nvPr/>
            </p:nvSpPr>
            <p:spPr bwMode="auto">
              <a:xfrm>
                <a:off x="3900" y="1509"/>
                <a:ext cx="4" cy="7"/>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3" name="Freeform 3035"/>
              <p:cNvSpPr>
                <a:spLocks/>
              </p:cNvSpPr>
              <p:nvPr/>
            </p:nvSpPr>
            <p:spPr bwMode="auto">
              <a:xfrm>
                <a:off x="3890" y="1475"/>
                <a:ext cx="9" cy="24"/>
              </a:xfrm>
              <a:custGeom>
                <a:avLst/>
                <a:gdLst>
                  <a:gd name="T0" fmla="*/ 5 w 9"/>
                  <a:gd name="T1" fmla="*/ 17 h 24"/>
                  <a:gd name="T2" fmla="*/ 0 w 9"/>
                  <a:gd name="T3" fmla="*/ 0 h 24"/>
                  <a:gd name="T4" fmla="*/ 4 w 9"/>
                  <a:gd name="T5" fmla="*/ 7 h 24"/>
                  <a:gd name="T6" fmla="*/ 9 w 9"/>
                  <a:gd name="T7" fmla="*/ 24 h 24"/>
                  <a:gd name="T8" fmla="*/ 5 w 9"/>
                  <a:gd name="T9" fmla="*/ 17 h 24"/>
                </a:gdLst>
                <a:ahLst/>
                <a:cxnLst>
                  <a:cxn ang="0">
                    <a:pos x="T0" y="T1"/>
                  </a:cxn>
                  <a:cxn ang="0">
                    <a:pos x="T2" y="T3"/>
                  </a:cxn>
                  <a:cxn ang="0">
                    <a:pos x="T4" y="T5"/>
                  </a:cxn>
                  <a:cxn ang="0">
                    <a:pos x="T6" y="T7"/>
                  </a:cxn>
                  <a:cxn ang="0">
                    <a:pos x="T8" y="T9"/>
                  </a:cxn>
                </a:cxnLst>
                <a:rect l="0" t="0" r="r" b="b"/>
                <a:pathLst>
                  <a:path w="9" h="24">
                    <a:moveTo>
                      <a:pt x="5" y="17"/>
                    </a:moveTo>
                    <a:lnTo>
                      <a:pt x="0" y="0"/>
                    </a:lnTo>
                    <a:lnTo>
                      <a:pt x="4" y="7"/>
                    </a:lnTo>
                    <a:lnTo>
                      <a:pt x="9" y="24"/>
                    </a:lnTo>
                    <a:lnTo>
                      <a:pt x="5" y="17"/>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4" name="Line 3036"/>
              <p:cNvSpPr>
                <a:spLocks noChangeShapeType="1"/>
              </p:cNvSpPr>
              <p:nvPr/>
            </p:nvSpPr>
            <p:spPr bwMode="auto">
              <a:xfrm>
                <a:off x="3895" y="1492"/>
                <a:ext cx="4" cy="7"/>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5" name="Freeform 3037"/>
              <p:cNvSpPr>
                <a:spLocks/>
              </p:cNvSpPr>
              <p:nvPr/>
            </p:nvSpPr>
            <p:spPr bwMode="auto">
              <a:xfrm>
                <a:off x="3885" y="1458"/>
                <a:ext cx="9" cy="24"/>
              </a:xfrm>
              <a:custGeom>
                <a:avLst/>
                <a:gdLst>
                  <a:gd name="T0" fmla="*/ 5 w 9"/>
                  <a:gd name="T1" fmla="*/ 17 h 24"/>
                  <a:gd name="T2" fmla="*/ 0 w 9"/>
                  <a:gd name="T3" fmla="*/ 0 h 24"/>
                  <a:gd name="T4" fmla="*/ 4 w 9"/>
                  <a:gd name="T5" fmla="*/ 6 h 24"/>
                  <a:gd name="T6" fmla="*/ 9 w 9"/>
                  <a:gd name="T7" fmla="*/ 24 h 24"/>
                  <a:gd name="T8" fmla="*/ 5 w 9"/>
                  <a:gd name="T9" fmla="*/ 17 h 24"/>
                </a:gdLst>
                <a:ahLst/>
                <a:cxnLst>
                  <a:cxn ang="0">
                    <a:pos x="T0" y="T1"/>
                  </a:cxn>
                  <a:cxn ang="0">
                    <a:pos x="T2" y="T3"/>
                  </a:cxn>
                  <a:cxn ang="0">
                    <a:pos x="T4" y="T5"/>
                  </a:cxn>
                  <a:cxn ang="0">
                    <a:pos x="T6" y="T7"/>
                  </a:cxn>
                  <a:cxn ang="0">
                    <a:pos x="T8" y="T9"/>
                  </a:cxn>
                </a:cxnLst>
                <a:rect l="0" t="0" r="r" b="b"/>
                <a:pathLst>
                  <a:path w="9" h="24">
                    <a:moveTo>
                      <a:pt x="5" y="17"/>
                    </a:moveTo>
                    <a:lnTo>
                      <a:pt x="0" y="0"/>
                    </a:lnTo>
                    <a:lnTo>
                      <a:pt x="4" y="6"/>
                    </a:lnTo>
                    <a:lnTo>
                      <a:pt x="9" y="24"/>
                    </a:lnTo>
                    <a:lnTo>
                      <a:pt x="5" y="17"/>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6" name="Line 3038"/>
              <p:cNvSpPr>
                <a:spLocks noChangeShapeType="1"/>
              </p:cNvSpPr>
              <p:nvPr/>
            </p:nvSpPr>
            <p:spPr bwMode="auto">
              <a:xfrm>
                <a:off x="3890" y="1475"/>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7" name="Freeform 3039"/>
              <p:cNvSpPr>
                <a:spLocks/>
              </p:cNvSpPr>
              <p:nvPr/>
            </p:nvSpPr>
            <p:spPr bwMode="auto">
              <a:xfrm>
                <a:off x="3880" y="1440"/>
                <a:ext cx="9" cy="24"/>
              </a:xfrm>
              <a:custGeom>
                <a:avLst/>
                <a:gdLst>
                  <a:gd name="T0" fmla="*/ 5 w 9"/>
                  <a:gd name="T1" fmla="*/ 18 h 24"/>
                  <a:gd name="T2" fmla="*/ 0 w 9"/>
                  <a:gd name="T3" fmla="*/ 0 h 24"/>
                  <a:gd name="T4" fmla="*/ 4 w 9"/>
                  <a:gd name="T5" fmla="*/ 7 h 24"/>
                  <a:gd name="T6" fmla="*/ 9 w 9"/>
                  <a:gd name="T7" fmla="*/ 24 h 24"/>
                  <a:gd name="T8" fmla="*/ 5 w 9"/>
                  <a:gd name="T9" fmla="*/ 18 h 24"/>
                </a:gdLst>
                <a:ahLst/>
                <a:cxnLst>
                  <a:cxn ang="0">
                    <a:pos x="T0" y="T1"/>
                  </a:cxn>
                  <a:cxn ang="0">
                    <a:pos x="T2" y="T3"/>
                  </a:cxn>
                  <a:cxn ang="0">
                    <a:pos x="T4" y="T5"/>
                  </a:cxn>
                  <a:cxn ang="0">
                    <a:pos x="T6" y="T7"/>
                  </a:cxn>
                  <a:cxn ang="0">
                    <a:pos x="T8" y="T9"/>
                  </a:cxn>
                </a:cxnLst>
                <a:rect l="0" t="0" r="r" b="b"/>
                <a:pathLst>
                  <a:path w="9" h="24">
                    <a:moveTo>
                      <a:pt x="5" y="18"/>
                    </a:moveTo>
                    <a:lnTo>
                      <a:pt x="0" y="0"/>
                    </a:lnTo>
                    <a:lnTo>
                      <a:pt x="4" y="7"/>
                    </a:lnTo>
                    <a:lnTo>
                      <a:pt x="9" y="24"/>
                    </a:lnTo>
                    <a:lnTo>
                      <a:pt x="5" y="18"/>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8" name="Line 3040"/>
              <p:cNvSpPr>
                <a:spLocks noChangeShapeType="1"/>
              </p:cNvSpPr>
              <p:nvPr/>
            </p:nvSpPr>
            <p:spPr bwMode="auto">
              <a:xfrm>
                <a:off x="3885" y="1458"/>
                <a:ext cx="4" cy="6"/>
              </a:xfrm>
              <a:prstGeom prst="line">
                <a:avLst/>
              </a:prstGeom>
              <a:noFill/>
              <a:ln w="0">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9" name="Freeform 3041"/>
              <p:cNvSpPr>
                <a:spLocks/>
              </p:cNvSpPr>
              <p:nvPr/>
            </p:nvSpPr>
            <p:spPr bwMode="auto">
              <a:xfrm>
                <a:off x="3874" y="1423"/>
                <a:ext cx="10" cy="24"/>
              </a:xfrm>
              <a:custGeom>
                <a:avLst/>
                <a:gdLst>
                  <a:gd name="T0" fmla="*/ 6 w 10"/>
                  <a:gd name="T1" fmla="*/ 17 h 24"/>
                  <a:gd name="T2" fmla="*/ 0 w 10"/>
                  <a:gd name="T3" fmla="*/ 0 h 24"/>
                  <a:gd name="T4" fmla="*/ 4 w 10"/>
                  <a:gd name="T5" fmla="*/ 6 h 24"/>
                  <a:gd name="T6" fmla="*/ 10 w 10"/>
                  <a:gd name="T7" fmla="*/ 24 h 24"/>
                  <a:gd name="T8" fmla="*/ 6 w 10"/>
                  <a:gd name="T9" fmla="*/ 17 h 24"/>
                </a:gdLst>
                <a:ahLst/>
                <a:cxnLst>
                  <a:cxn ang="0">
                    <a:pos x="T0" y="T1"/>
                  </a:cxn>
                  <a:cxn ang="0">
                    <a:pos x="T2" y="T3"/>
                  </a:cxn>
                  <a:cxn ang="0">
                    <a:pos x="T4" y="T5"/>
                  </a:cxn>
                  <a:cxn ang="0">
                    <a:pos x="T6" y="T7"/>
                  </a:cxn>
                  <a:cxn ang="0">
                    <a:pos x="T8" y="T9"/>
                  </a:cxn>
                </a:cxnLst>
                <a:rect l="0" t="0" r="r" b="b"/>
                <a:pathLst>
                  <a:path w="10" h="24">
                    <a:moveTo>
                      <a:pt x="6" y="17"/>
                    </a:moveTo>
                    <a:lnTo>
                      <a:pt x="0" y="0"/>
                    </a:lnTo>
                    <a:lnTo>
                      <a:pt x="4" y="6"/>
                    </a:lnTo>
                    <a:lnTo>
                      <a:pt x="10" y="24"/>
                    </a:lnTo>
                    <a:lnTo>
                      <a:pt x="6" y="17"/>
                    </a:lnTo>
                    <a:close/>
                  </a:path>
                </a:pathLst>
              </a:custGeom>
              <a:solidFill>
                <a:srgbClr val="E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0" name="Line 3042"/>
              <p:cNvSpPr>
                <a:spLocks noChangeShapeType="1"/>
              </p:cNvSpPr>
              <p:nvPr/>
            </p:nvSpPr>
            <p:spPr bwMode="auto">
              <a:xfrm>
                <a:off x="3880" y="1440"/>
                <a:ext cx="4" cy="7"/>
              </a:xfrm>
              <a:prstGeom prst="line">
                <a:avLst/>
              </a:prstGeom>
              <a:noFill/>
              <a:ln w="0">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1" name="Freeform 3043"/>
              <p:cNvSpPr>
                <a:spLocks/>
              </p:cNvSpPr>
              <p:nvPr/>
            </p:nvSpPr>
            <p:spPr bwMode="auto">
              <a:xfrm>
                <a:off x="3868" y="1405"/>
                <a:ext cx="10" cy="24"/>
              </a:xfrm>
              <a:custGeom>
                <a:avLst/>
                <a:gdLst>
                  <a:gd name="T0" fmla="*/ 6 w 10"/>
                  <a:gd name="T1" fmla="*/ 18 h 24"/>
                  <a:gd name="T2" fmla="*/ 0 w 10"/>
                  <a:gd name="T3" fmla="*/ 0 h 24"/>
                  <a:gd name="T4" fmla="*/ 4 w 10"/>
                  <a:gd name="T5" fmla="*/ 7 h 24"/>
                  <a:gd name="T6" fmla="*/ 10 w 10"/>
                  <a:gd name="T7" fmla="*/ 24 h 24"/>
                  <a:gd name="T8" fmla="*/ 6 w 10"/>
                  <a:gd name="T9" fmla="*/ 18 h 24"/>
                </a:gdLst>
                <a:ahLst/>
                <a:cxnLst>
                  <a:cxn ang="0">
                    <a:pos x="T0" y="T1"/>
                  </a:cxn>
                  <a:cxn ang="0">
                    <a:pos x="T2" y="T3"/>
                  </a:cxn>
                  <a:cxn ang="0">
                    <a:pos x="T4" y="T5"/>
                  </a:cxn>
                  <a:cxn ang="0">
                    <a:pos x="T6" y="T7"/>
                  </a:cxn>
                  <a:cxn ang="0">
                    <a:pos x="T8" y="T9"/>
                  </a:cxn>
                </a:cxnLst>
                <a:rect l="0" t="0" r="r" b="b"/>
                <a:pathLst>
                  <a:path w="10" h="24">
                    <a:moveTo>
                      <a:pt x="6" y="18"/>
                    </a:moveTo>
                    <a:lnTo>
                      <a:pt x="0" y="0"/>
                    </a:lnTo>
                    <a:lnTo>
                      <a:pt x="4" y="7"/>
                    </a:lnTo>
                    <a:lnTo>
                      <a:pt x="10" y="24"/>
                    </a:lnTo>
                    <a:lnTo>
                      <a:pt x="6" y="18"/>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2" name="Line 3044"/>
              <p:cNvSpPr>
                <a:spLocks noChangeShapeType="1"/>
              </p:cNvSpPr>
              <p:nvPr/>
            </p:nvSpPr>
            <p:spPr bwMode="auto">
              <a:xfrm>
                <a:off x="3874" y="1423"/>
                <a:ext cx="4" cy="6"/>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3" name="Freeform 3045"/>
              <p:cNvSpPr>
                <a:spLocks/>
              </p:cNvSpPr>
              <p:nvPr/>
            </p:nvSpPr>
            <p:spPr bwMode="auto">
              <a:xfrm>
                <a:off x="3861" y="1388"/>
                <a:ext cx="11" cy="24"/>
              </a:xfrm>
              <a:custGeom>
                <a:avLst/>
                <a:gdLst>
                  <a:gd name="T0" fmla="*/ 7 w 11"/>
                  <a:gd name="T1" fmla="*/ 17 h 24"/>
                  <a:gd name="T2" fmla="*/ 0 w 11"/>
                  <a:gd name="T3" fmla="*/ 0 h 24"/>
                  <a:gd name="T4" fmla="*/ 4 w 11"/>
                  <a:gd name="T5" fmla="*/ 7 h 24"/>
                  <a:gd name="T6" fmla="*/ 11 w 11"/>
                  <a:gd name="T7" fmla="*/ 24 h 24"/>
                  <a:gd name="T8" fmla="*/ 7 w 11"/>
                  <a:gd name="T9" fmla="*/ 17 h 24"/>
                </a:gdLst>
                <a:ahLst/>
                <a:cxnLst>
                  <a:cxn ang="0">
                    <a:pos x="T0" y="T1"/>
                  </a:cxn>
                  <a:cxn ang="0">
                    <a:pos x="T2" y="T3"/>
                  </a:cxn>
                  <a:cxn ang="0">
                    <a:pos x="T4" y="T5"/>
                  </a:cxn>
                  <a:cxn ang="0">
                    <a:pos x="T6" y="T7"/>
                  </a:cxn>
                  <a:cxn ang="0">
                    <a:pos x="T8" y="T9"/>
                  </a:cxn>
                </a:cxnLst>
                <a:rect l="0" t="0" r="r" b="b"/>
                <a:pathLst>
                  <a:path w="11" h="24">
                    <a:moveTo>
                      <a:pt x="7" y="17"/>
                    </a:moveTo>
                    <a:lnTo>
                      <a:pt x="0" y="0"/>
                    </a:lnTo>
                    <a:lnTo>
                      <a:pt x="4" y="7"/>
                    </a:lnTo>
                    <a:lnTo>
                      <a:pt x="11" y="24"/>
                    </a:lnTo>
                    <a:lnTo>
                      <a:pt x="7" y="17"/>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4" name="Line 3046"/>
              <p:cNvSpPr>
                <a:spLocks noChangeShapeType="1"/>
              </p:cNvSpPr>
              <p:nvPr/>
            </p:nvSpPr>
            <p:spPr bwMode="auto">
              <a:xfrm>
                <a:off x="3868" y="1405"/>
                <a:ext cx="4" cy="7"/>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5" name="Freeform 3047"/>
              <p:cNvSpPr>
                <a:spLocks/>
              </p:cNvSpPr>
              <p:nvPr/>
            </p:nvSpPr>
            <p:spPr bwMode="auto">
              <a:xfrm>
                <a:off x="3854" y="1371"/>
                <a:ext cx="11" cy="24"/>
              </a:xfrm>
              <a:custGeom>
                <a:avLst/>
                <a:gdLst>
                  <a:gd name="T0" fmla="*/ 7 w 11"/>
                  <a:gd name="T1" fmla="*/ 17 h 24"/>
                  <a:gd name="T2" fmla="*/ 0 w 11"/>
                  <a:gd name="T3" fmla="*/ 0 h 24"/>
                  <a:gd name="T4" fmla="*/ 3 w 11"/>
                  <a:gd name="T5" fmla="*/ 7 h 24"/>
                  <a:gd name="T6" fmla="*/ 11 w 11"/>
                  <a:gd name="T7" fmla="*/ 24 h 24"/>
                  <a:gd name="T8" fmla="*/ 7 w 11"/>
                  <a:gd name="T9" fmla="*/ 17 h 24"/>
                </a:gdLst>
                <a:ahLst/>
                <a:cxnLst>
                  <a:cxn ang="0">
                    <a:pos x="T0" y="T1"/>
                  </a:cxn>
                  <a:cxn ang="0">
                    <a:pos x="T2" y="T3"/>
                  </a:cxn>
                  <a:cxn ang="0">
                    <a:pos x="T4" y="T5"/>
                  </a:cxn>
                  <a:cxn ang="0">
                    <a:pos x="T6" y="T7"/>
                  </a:cxn>
                  <a:cxn ang="0">
                    <a:pos x="T8" y="T9"/>
                  </a:cxn>
                </a:cxnLst>
                <a:rect l="0" t="0" r="r" b="b"/>
                <a:pathLst>
                  <a:path w="11" h="24">
                    <a:moveTo>
                      <a:pt x="7" y="17"/>
                    </a:moveTo>
                    <a:lnTo>
                      <a:pt x="0" y="0"/>
                    </a:lnTo>
                    <a:lnTo>
                      <a:pt x="3" y="7"/>
                    </a:lnTo>
                    <a:lnTo>
                      <a:pt x="11" y="24"/>
                    </a:lnTo>
                    <a:lnTo>
                      <a:pt x="7" y="17"/>
                    </a:lnTo>
                    <a:close/>
                  </a:path>
                </a:pathLst>
              </a:cu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6" name="Line 3048"/>
              <p:cNvSpPr>
                <a:spLocks noChangeShapeType="1"/>
              </p:cNvSpPr>
              <p:nvPr/>
            </p:nvSpPr>
            <p:spPr bwMode="auto">
              <a:xfrm>
                <a:off x="3861" y="1388"/>
                <a:ext cx="4" cy="7"/>
              </a:xfrm>
              <a:prstGeom prst="line">
                <a:avLst/>
              </a:prstGeom>
              <a:noFill/>
              <a:ln w="0">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7" name="Freeform 3049"/>
              <p:cNvSpPr>
                <a:spLocks/>
              </p:cNvSpPr>
              <p:nvPr/>
            </p:nvSpPr>
            <p:spPr bwMode="auto">
              <a:xfrm>
                <a:off x="3846" y="1355"/>
                <a:ext cx="11" cy="23"/>
              </a:xfrm>
              <a:custGeom>
                <a:avLst/>
                <a:gdLst>
                  <a:gd name="T0" fmla="*/ 8 w 11"/>
                  <a:gd name="T1" fmla="*/ 16 h 23"/>
                  <a:gd name="T2" fmla="*/ 0 w 11"/>
                  <a:gd name="T3" fmla="*/ 0 h 23"/>
                  <a:gd name="T4" fmla="*/ 3 w 11"/>
                  <a:gd name="T5" fmla="*/ 6 h 23"/>
                  <a:gd name="T6" fmla="*/ 11 w 11"/>
                  <a:gd name="T7" fmla="*/ 23 h 23"/>
                  <a:gd name="T8" fmla="*/ 8 w 11"/>
                  <a:gd name="T9" fmla="*/ 16 h 23"/>
                </a:gdLst>
                <a:ahLst/>
                <a:cxnLst>
                  <a:cxn ang="0">
                    <a:pos x="T0" y="T1"/>
                  </a:cxn>
                  <a:cxn ang="0">
                    <a:pos x="T2" y="T3"/>
                  </a:cxn>
                  <a:cxn ang="0">
                    <a:pos x="T4" y="T5"/>
                  </a:cxn>
                  <a:cxn ang="0">
                    <a:pos x="T6" y="T7"/>
                  </a:cxn>
                  <a:cxn ang="0">
                    <a:pos x="T8" y="T9"/>
                  </a:cxn>
                </a:cxnLst>
                <a:rect l="0" t="0" r="r" b="b"/>
                <a:pathLst>
                  <a:path w="11" h="23">
                    <a:moveTo>
                      <a:pt x="8" y="16"/>
                    </a:moveTo>
                    <a:lnTo>
                      <a:pt x="0" y="0"/>
                    </a:lnTo>
                    <a:lnTo>
                      <a:pt x="3" y="6"/>
                    </a:lnTo>
                    <a:lnTo>
                      <a:pt x="11" y="23"/>
                    </a:lnTo>
                    <a:lnTo>
                      <a:pt x="8" y="16"/>
                    </a:lnTo>
                    <a:close/>
                  </a:path>
                </a:pathLst>
              </a:custGeom>
              <a:solidFill>
                <a:srgbClr val="E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8" name="Line 3050"/>
              <p:cNvSpPr>
                <a:spLocks noChangeShapeType="1"/>
              </p:cNvSpPr>
              <p:nvPr/>
            </p:nvSpPr>
            <p:spPr bwMode="auto">
              <a:xfrm>
                <a:off x="3854" y="1371"/>
                <a:ext cx="3" cy="7"/>
              </a:xfrm>
              <a:prstGeom prst="line">
                <a:avLst/>
              </a:prstGeom>
              <a:noFill/>
              <a:ln w="0">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9" name="Freeform 3051"/>
              <p:cNvSpPr>
                <a:spLocks/>
              </p:cNvSpPr>
              <p:nvPr/>
            </p:nvSpPr>
            <p:spPr bwMode="auto">
              <a:xfrm>
                <a:off x="3837" y="1339"/>
                <a:ext cx="12" cy="22"/>
              </a:xfrm>
              <a:custGeom>
                <a:avLst/>
                <a:gdLst>
                  <a:gd name="T0" fmla="*/ 9 w 12"/>
                  <a:gd name="T1" fmla="*/ 16 h 22"/>
                  <a:gd name="T2" fmla="*/ 0 w 12"/>
                  <a:gd name="T3" fmla="*/ 0 h 22"/>
                  <a:gd name="T4" fmla="*/ 4 w 12"/>
                  <a:gd name="T5" fmla="*/ 6 h 22"/>
                  <a:gd name="T6" fmla="*/ 12 w 12"/>
                  <a:gd name="T7" fmla="*/ 22 h 22"/>
                  <a:gd name="T8" fmla="*/ 9 w 12"/>
                  <a:gd name="T9" fmla="*/ 16 h 22"/>
                </a:gdLst>
                <a:ahLst/>
                <a:cxnLst>
                  <a:cxn ang="0">
                    <a:pos x="T0" y="T1"/>
                  </a:cxn>
                  <a:cxn ang="0">
                    <a:pos x="T2" y="T3"/>
                  </a:cxn>
                  <a:cxn ang="0">
                    <a:pos x="T4" y="T5"/>
                  </a:cxn>
                  <a:cxn ang="0">
                    <a:pos x="T6" y="T7"/>
                  </a:cxn>
                  <a:cxn ang="0">
                    <a:pos x="T8" y="T9"/>
                  </a:cxn>
                </a:cxnLst>
                <a:rect l="0" t="0" r="r" b="b"/>
                <a:pathLst>
                  <a:path w="12" h="22">
                    <a:moveTo>
                      <a:pt x="9" y="16"/>
                    </a:moveTo>
                    <a:lnTo>
                      <a:pt x="0" y="0"/>
                    </a:lnTo>
                    <a:lnTo>
                      <a:pt x="4" y="6"/>
                    </a:lnTo>
                    <a:lnTo>
                      <a:pt x="12" y="22"/>
                    </a:lnTo>
                    <a:lnTo>
                      <a:pt x="9" y="16"/>
                    </a:lnTo>
                    <a:close/>
                  </a:path>
                </a:pathLst>
              </a:custGeom>
              <a:solidFill>
                <a:srgbClr val="D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0" name="Line 3052"/>
              <p:cNvSpPr>
                <a:spLocks noChangeShapeType="1"/>
              </p:cNvSpPr>
              <p:nvPr/>
            </p:nvSpPr>
            <p:spPr bwMode="auto">
              <a:xfrm>
                <a:off x="3846" y="1355"/>
                <a:ext cx="3" cy="6"/>
              </a:xfrm>
              <a:prstGeom prst="line">
                <a:avLst/>
              </a:prstGeom>
              <a:noFill/>
              <a:ln w="0">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1" name="Freeform 3053"/>
              <p:cNvSpPr>
                <a:spLocks/>
              </p:cNvSpPr>
              <p:nvPr/>
            </p:nvSpPr>
            <p:spPr bwMode="auto">
              <a:xfrm>
                <a:off x="3705" y="1233"/>
                <a:ext cx="8" cy="15"/>
              </a:xfrm>
              <a:custGeom>
                <a:avLst/>
                <a:gdLst>
                  <a:gd name="T0" fmla="*/ 0 w 8"/>
                  <a:gd name="T1" fmla="*/ 0 h 15"/>
                  <a:gd name="T2" fmla="*/ 5 w 8"/>
                  <a:gd name="T3" fmla="*/ 8 h 15"/>
                  <a:gd name="T4" fmla="*/ 8 w 8"/>
                  <a:gd name="T5" fmla="*/ 15 h 15"/>
                  <a:gd name="T6" fmla="*/ 4 w 8"/>
                  <a:gd name="T7" fmla="*/ 6 h 15"/>
                  <a:gd name="T8" fmla="*/ 0 w 8"/>
                  <a:gd name="T9" fmla="*/ 0 h 15"/>
                </a:gdLst>
                <a:ahLst/>
                <a:cxnLst>
                  <a:cxn ang="0">
                    <a:pos x="T0" y="T1"/>
                  </a:cxn>
                  <a:cxn ang="0">
                    <a:pos x="T2" y="T3"/>
                  </a:cxn>
                  <a:cxn ang="0">
                    <a:pos x="T4" y="T5"/>
                  </a:cxn>
                  <a:cxn ang="0">
                    <a:pos x="T6" y="T7"/>
                  </a:cxn>
                  <a:cxn ang="0">
                    <a:pos x="T8" y="T9"/>
                  </a:cxn>
                </a:cxnLst>
                <a:rect l="0" t="0" r="r" b="b"/>
                <a:pathLst>
                  <a:path w="8" h="15">
                    <a:moveTo>
                      <a:pt x="0" y="0"/>
                    </a:moveTo>
                    <a:lnTo>
                      <a:pt x="5" y="8"/>
                    </a:lnTo>
                    <a:lnTo>
                      <a:pt x="8" y="15"/>
                    </a:lnTo>
                    <a:lnTo>
                      <a:pt x="4" y="6"/>
                    </a:lnTo>
                    <a:lnTo>
                      <a:pt x="0" y="0"/>
                    </a:lnTo>
                    <a:close/>
                  </a:path>
                </a:pathLst>
              </a:custGeom>
              <a:solidFill>
                <a:srgbClr val="8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2" name="Line 3054"/>
              <p:cNvSpPr>
                <a:spLocks noChangeShapeType="1"/>
              </p:cNvSpPr>
              <p:nvPr/>
            </p:nvSpPr>
            <p:spPr bwMode="auto">
              <a:xfrm>
                <a:off x="3705" y="1233"/>
                <a:ext cx="4" cy="6"/>
              </a:xfrm>
              <a:prstGeom prst="line">
                <a:avLst/>
              </a:prstGeom>
              <a:noFill/>
              <a:ln w="0">
                <a:solidFill>
                  <a:srgbClr val="8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3" name="Freeform 3055"/>
              <p:cNvSpPr>
                <a:spLocks/>
              </p:cNvSpPr>
              <p:nvPr/>
            </p:nvSpPr>
            <p:spPr bwMode="auto">
              <a:xfrm>
                <a:off x="3710" y="1241"/>
                <a:ext cx="8" cy="15"/>
              </a:xfrm>
              <a:custGeom>
                <a:avLst/>
                <a:gdLst>
                  <a:gd name="T0" fmla="*/ 0 w 8"/>
                  <a:gd name="T1" fmla="*/ 0 h 15"/>
                  <a:gd name="T2" fmla="*/ 4 w 8"/>
                  <a:gd name="T3" fmla="*/ 8 h 15"/>
                  <a:gd name="T4" fmla="*/ 8 w 8"/>
                  <a:gd name="T5" fmla="*/ 15 h 15"/>
                  <a:gd name="T6" fmla="*/ 3 w 8"/>
                  <a:gd name="T7" fmla="*/ 7 h 15"/>
                  <a:gd name="T8" fmla="*/ 0 w 8"/>
                  <a:gd name="T9" fmla="*/ 0 h 15"/>
                </a:gdLst>
                <a:ahLst/>
                <a:cxnLst>
                  <a:cxn ang="0">
                    <a:pos x="T0" y="T1"/>
                  </a:cxn>
                  <a:cxn ang="0">
                    <a:pos x="T2" y="T3"/>
                  </a:cxn>
                  <a:cxn ang="0">
                    <a:pos x="T4" y="T5"/>
                  </a:cxn>
                  <a:cxn ang="0">
                    <a:pos x="T6" y="T7"/>
                  </a:cxn>
                  <a:cxn ang="0">
                    <a:pos x="T8" y="T9"/>
                  </a:cxn>
                </a:cxnLst>
                <a:rect l="0" t="0" r="r" b="b"/>
                <a:pathLst>
                  <a:path w="8" h="15">
                    <a:moveTo>
                      <a:pt x="0" y="0"/>
                    </a:moveTo>
                    <a:lnTo>
                      <a:pt x="4" y="8"/>
                    </a:lnTo>
                    <a:lnTo>
                      <a:pt x="8" y="15"/>
                    </a:lnTo>
                    <a:lnTo>
                      <a:pt x="3"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4" name="Line 3056"/>
              <p:cNvSpPr>
                <a:spLocks noChangeShapeType="1"/>
              </p:cNvSpPr>
              <p:nvPr/>
            </p:nvSpPr>
            <p:spPr bwMode="auto">
              <a:xfrm>
                <a:off x="3710" y="1241"/>
                <a:ext cx="3"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5" name="Freeform 3057"/>
              <p:cNvSpPr>
                <a:spLocks/>
              </p:cNvSpPr>
              <p:nvPr/>
            </p:nvSpPr>
            <p:spPr bwMode="auto">
              <a:xfrm>
                <a:off x="3714" y="1249"/>
                <a:ext cx="14" cy="23"/>
              </a:xfrm>
              <a:custGeom>
                <a:avLst/>
                <a:gdLst>
                  <a:gd name="T0" fmla="*/ 0 w 14"/>
                  <a:gd name="T1" fmla="*/ 0 h 23"/>
                  <a:gd name="T2" fmla="*/ 10 w 14"/>
                  <a:gd name="T3" fmla="*/ 16 h 23"/>
                  <a:gd name="T4" fmla="*/ 14 w 14"/>
                  <a:gd name="T5" fmla="*/ 23 h 23"/>
                  <a:gd name="T6" fmla="*/ 4 w 14"/>
                  <a:gd name="T7" fmla="*/ 7 h 23"/>
                  <a:gd name="T8" fmla="*/ 0 w 14"/>
                  <a:gd name="T9" fmla="*/ 0 h 23"/>
                </a:gdLst>
                <a:ahLst/>
                <a:cxnLst>
                  <a:cxn ang="0">
                    <a:pos x="T0" y="T1"/>
                  </a:cxn>
                  <a:cxn ang="0">
                    <a:pos x="T2" y="T3"/>
                  </a:cxn>
                  <a:cxn ang="0">
                    <a:pos x="T4" y="T5"/>
                  </a:cxn>
                  <a:cxn ang="0">
                    <a:pos x="T6" y="T7"/>
                  </a:cxn>
                  <a:cxn ang="0">
                    <a:pos x="T8" y="T9"/>
                  </a:cxn>
                </a:cxnLst>
                <a:rect l="0" t="0" r="r" b="b"/>
                <a:pathLst>
                  <a:path w="14" h="23">
                    <a:moveTo>
                      <a:pt x="0" y="0"/>
                    </a:moveTo>
                    <a:lnTo>
                      <a:pt x="10" y="16"/>
                    </a:lnTo>
                    <a:lnTo>
                      <a:pt x="14" y="23"/>
                    </a:lnTo>
                    <a:lnTo>
                      <a:pt x="4"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6" name="Line 3058"/>
              <p:cNvSpPr>
                <a:spLocks noChangeShapeType="1"/>
              </p:cNvSpPr>
              <p:nvPr/>
            </p:nvSpPr>
            <p:spPr bwMode="auto">
              <a:xfrm>
                <a:off x="3714" y="1249"/>
                <a:ext cx="4"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7" name="Freeform 3059"/>
              <p:cNvSpPr>
                <a:spLocks/>
              </p:cNvSpPr>
              <p:nvPr/>
            </p:nvSpPr>
            <p:spPr bwMode="auto">
              <a:xfrm>
                <a:off x="3724" y="1265"/>
                <a:ext cx="14" cy="22"/>
              </a:xfrm>
              <a:custGeom>
                <a:avLst/>
                <a:gdLst>
                  <a:gd name="T0" fmla="*/ 0 w 14"/>
                  <a:gd name="T1" fmla="*/ 0 h 22"/>
                  <a:gd name="T2" fmla="*/ 10 w 14"/>
                  <a:gd name="T3" fmla="*/ 15 h 22"/>
                  <a:gd name="T4" fmla="*/ 14 w 14"/>
                  <a:gd name="T5" fmla="*/ 22 h 22"/>
                  <a:gd name="T6" fmla="*/ 4 w 14"/>
                  <a:gd name="T7" fmla="*/ 7 h 22"/>
                  <a:gd name="T8" fmla="*/ 0 w 14"/>
                  <a:gd name="T9" fmla="*/ 0 h 22"/>
                </a:gdLst>
                <a:ahLst/>
                <a:cxnLst>
                  <a:cxn ang="0">
                    <a:pos x="T0" y="T1"/>
                  </a:cxn>
                  <a:cxn ang="0">
                    <a:pos x="T2" y="T3"/>
                  </a:cxn>
                  <a:cxn ang="0">
                    <a:pos x="T4" y="T5"/>
                  </a:cxn>
                  <a:cxn ang="0">
                    <a:pos x="T6" y="T7"/>
                  </a:cxn>
                  <a:cxn ang="0">
                    <a:pos x="T8" y="T9"/>
                  </a:cxn>
                </a:cxnLst>
                <a:rect l="0" t="0" r="r" b="b"/>
                <a:pathLst>
                  <a:path w="14" h="22">
                    <a:moveTo>
                      <a:pt x="0" y="0"/>
                    </a:moveTo>
                    <a:lnTo>
                      <a:pt x="10" y="15"/>
                    </a:lnTo>
                    <a:lnTo>
                      <a:pt x="14" y="22"/>
                    </a:lnTo>
                    <a:lnTo>
                      <a:pt x="4"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8" name="Line 3060"/>
              <p:cNvSpPr>
                <a:spLocks noChangeShapeType="1"/>
              </p:cNvSpPr>
              <p:nvPr/>
            </p:nvSpPr>
            <p:spPr bwMode="auto">
              <a:xfrm>
                <a:off x="3724" y="1265"/>
                <a:ext cx="4"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9" name="Freeform 3061"/>
              <p:cNvSpPr>
                <a:spLocks/>
              </p:cNvSpPr>
              <p:nvPr/>
            </p:nvSpPr>
            <p:spPr bwMode="auto">
              <a:xfrm>
                <a:off x="3734" y="1280"/>
                <a:ext cx="13" cy="22"/>
              </a:xfrm>
              <a:custGeom>
                <a:avLst/>
                <a:gdLst>
                  <a:gd name="T0" fmla="*/ 0 w 13"/>
                  <a:gd name="T1" fmla="*/ 0 h 22"/>
                  <a:gd name="T2" fmla="*/ 10 w 13"/>
                  <a:gd name="T3" fmla="*/ 15 h 22"/>
                  <a:gd name="T4" fmla="*/ 13 w 13"/>
                  <a:gd name="T5" fmla="*/ 22 h 22"/>
                  <a:gd name="T6" fmla="*/ 4 w 13"/>
                  <a:gd name="T7" fmla="*/ 7 h 22"/>
                  <a:gd name="T8" fmla="*/ 0 w 13"/>
                  <a:gd name="T9" fmla="*/ 0 h 22"/>
                </a:gdLst>
                <a:ahLst/>
                <a:cxnLst>
                  <a:cxn ang="0">
                    <a:pos x="T0" y="T1"/>
                  </a:cxn>
                  <a:cxn ang="0">
                    <a:pos x="T2" y="T3"/>
                  </a:cxn>
                  <a:cxn ang="0">
                    <a:pos x="T4" y="T5"/>
                  </a:cxn>
                  <a:cxn ang="0">
                    <a:pos x="T6" y="T7"/>
                  </a:cxn>
                  <a:cxn ang="0">
                    <a:pos x="T8" y="T9"/>
                  </a:cxn>
                </a:cxnLst>
                <a:rect l="0" t="0" r="r" b="b"/>
                <a:pathLst>
                  <a:path w="13" h="22">
                    <a:moveTo>
                      <a:pt x="0" y="0"/>
                    </a:moveTo>
                    <a:lnTo>
                      <a:pt x="10" y="15"/>
                    </a:lnTo>
                    <a:lnTo>
                      <a:pt x="13" y="22"/>
                    </a:lnTo>
                    <a:lnTo>
                      <a:pt x="4" y="7"/>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20" name="Line 3062"/>
              <p:cNvSpPr>
                <a:spLocks noChangeShapeType="1"/>
              </p:cNvSpPr>
              <p:nvPr/>
            </p:nvSpPr>
            <p:spPr bwMode="auto">
              <a:xfrm>
                <a:off x="3734" y="1280"/>
                <a:ext cx="4" cy="7"/>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1" name="Freeform 3063"/>
              <p:cNvSpPr>
                <a:spLocks/>
              </p:cNvSpPr>
              <p:nvPr/>
            </p:nvSpPr>
            <p:spPr bwMode="auto">
              <a:xfrm>
                <a:off x="3744" y="1295"/>
                <a:ext cx="13" cy="21"/>
              </a:xfrm>
              <a:custGeom>
                <a:avLst/>
                <a:gdLst>
                  <a:gd name="T0" fmla="*/ 0 w 13"/>
                  <a:gd name="T1" fmla="*/ 0 h 21"/>
                  <a:gd name="T2" fmla="*/ 9 w 13"/>
                  <a:gd name="T3" fmla="*/ 15 h 21"/>
                  <a:gd name="T4" fmla="*/ 13 w 13"/>
                  <a:gd name="T5" fmla="*/ 21 h 21"/>
                  <a:gd name="T6" fmla="*/ 3 w 13"/>
                  <a:gd name="T7" fmla="*/ 7 h 21"/>
                  <a:gd name="T8" fmla="*/ 0 w 13"/>
                  <a:gd name="T9" fmla="*/ 0 h 21"/>
                </a:gdLst>
                <a:ahLst/>
                <a:cxnLst>
                  <a:cxn ang="0">
                    <a:pos x="T0" y="T1"/>
                  </a:cxn>
                  <a:cxn ang="0">
                    <a:pos x="T2" y="T3"/>
                  </a:cxn>
                  <a:cxn ang="0">
                    <a:pos x="T4" y="T5"/>
                  </a:cxn>
                  <a:cxn ang="0">
                    <a:pos x="T6" y="T7"/>
                  </a:cxn>
                  <a:cxn ang="0">
                    <a:pos x="T8" y="T9"/>
                  </a:cxn>
                </a:cxnLst>
                <a:rect l="0" t="0" r="r" b="b"/>
                <a:pathLst>
                  <a:path w="13" h="21">
                    <a:moveTo>
                      <a:pt x="0" y="0"/>
                    </a:moveTo>
                    <a:lnTo>
                      <a:pt x="9" y="15"/>
                    </a:lnTo>
                    <a:lnTo>
                      <a:pt x="13" y="21"/>
                    </a:lnTo>
                    <a:lnTo>
                      <a:pt x="3" y="7"/>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22" name="Line 3064"/>
              <p:cNvSpPr>
                <a:spLocks noChangeShapeType="1"/>
              </p:cNvSpPr>
              <p:nvPr/>
            </p:nvSpPr>
            <p:spPr bwMode="auto">
              <a:xfrm>
                <a:off x="3744" y="1295"/>
                <a:ext cx="3" cy="7"/>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3" name="Freeform 3065"/>
              <p:cNvSpPr>
                <a:spLocks/>
              </p:cNvSpPr>
              <p:nvPr/>
            </p:nvSpPr>
            <p:spPr bwMode="auto">
              <a:xfrm>
                <a:off x="3753" y="1310"/>
                <a:ext cx="13" cy="21"/>
              </a:xfrm>
              <a:custGeom>
                <a:avLst/>
                <a:gdLst>
                  <a:gd name="T0" fmla="*/ 0 w 13"/>
                  <a:gd name="T1" fmla="*/ 0 h 21"/>
                  <a:gd name="T2" fmla="*/ 10 w 13"/>
                  <a:gd name="T3" fmla="*/ 14 h 21"/>
                  <a:gd name="T4" fmla="*/ 13 w 13"/>
                  <a:gd name="T5" fmla="*/ 21 h 21"/>
                  <a:gd name="T6" fmla="*/ 4 w 13"/>
                  <a:gd name="T7" fmla="*/ 6 h 21"/>
                  <a:gd name="T8" fmla="*/ 0 w 13"/>
                  <a:gd name="T9" fmla="*/ 0 h 21"/>
                </a:gdLst>
                <a:ahLst/>
                <a:cxnLst>
                  <a:cxn ang="0">
                    <a:pos x="T0" y="T1"/>
                  </a:cxn>
                  <a:cxn ang="0">
                    <a:pos x="T2" y="T3"/>
                  </a:cxn>
                  <a:cxn ang="0">
                    <a:pos x="T4" y="T5"/>
                  </a:cxn>
                  <a:cxn ang="0">
                    <a:pos x="T6" y="T7"/>
                  </a:cxn>
                  <a:cxn ang="0">
                    <a:pos x="T8" y="T9"/>
                  </a:cxn>
                </a:cxnLst>
                <a:rect l="0" t="0" r="r" b="b"/>
                <a:pathLst>
                  <a:path w="13" h="21">
                    <a:moveTo>
                      <a:pt x="0" y="0"/>
                    </a:moveTo>
                    <a:lnTo>
                      <a:pt x="10" y="14"/>
                    </a:lnTo>
                    <a:lnTo>
                      <a:pt x="13" y="21"/>
                    </a:lnTo>
                    <a:lnTo>
                      <a:pt x="4"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24" name="Line 3066"/>
              <p:cNvSpPr>
                <a:spLocks noChangeShapeType="1"/>
              </p:cNvSpPr>
              <p:nvPr/>
            </p:nvSpPr>
            <p:spPr bwMode="auto">
              <a:xfrm>
                <a:off x="3753" y="1310"/>
                <a:ext cx="4"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5" name="Freeform 3067"/>
              <p:cNvSpPr>
                <a:spLocks/>
              </p:cNvSpPr>
              <p:nvPr/>
            </p:nvSpPr>
            <p:spPr bwMode="auto">
              <a:xfrm>
                <a:off x="3763" y="1324"/>
                <a:ext cx="13" cy="22"/>
              </a:xfrm>
              <a:custGeom>
                <a:avLst/>
                <a:gdLst>
                  <a:gd name="T0" fmla="*/ 0 w 13"/>
                  <a:gd name="T1" fmla="*/ 0 h 22"/>
                  <a:gd name="T2" fmla="*/ 9 w 13"/>
                  <a:gd name="T3" fmla="*/ 15 h 22"/>
                  <a:gd name="T4" fmla="*/ 13 w 13"/>
                  <a:gd name="T5" fmla="*/ 22 h 22"/>
                  <a:gd name="T6" fmla="*/ 3 w 13"/>
                  <a:gd name="T7" fmla="*/ 7 h 22"/>
                  <a:gd name="T8" fmla="*/ 0 w 13"/>
                  <a:gd name="T9" fmla="*/ 0 h 22"/>
                </a:gdLst>
                <a:ahLst/>
                <a:cxnLst>
                  <a:cxn ang="0">
                    <a:pos x="T0" y="T1"/>
                  </a:cxn>
                  <a:cxn ang="0">
                    <a:pos x="T2" y="T3"/>
                  </a:cxn>
                  <a:cxn ang="0">
                    <a:pos x="T4" y="T5"/>
                  </a:cxn>
                  <a:cxn ang="0">
                    <a:pos x="T6" y="T7"/>
                  </a:cxn>
                  <a:cxn ang="0">
                    <a:pos x="T8" y="T9"/>
                  </a:cxn>
                </a:cxnLst>
                <a:rect l="0" t="0" r="r" b="b"/>
                <a:pathLst>
                  <a:path w="13" h="22">
                    <a:moveTo>
                      <a:pt x="0" y="0"/>
                    </a:moveTo>
                    <a:lnTo>
                      <a:pt x="9" y="15"/>
                    </a:lnTo>
                    <a:lnTo>
                      <a:pt x="13" y="22"/>
                    </a:lnTo>
                    <a:lnTo>
                      <a:pt x="3"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26" name="Line 3068"/>
              <p:cNvSpPr>
                <a:spLocks noChangeShapeType="1"/>
              </p:cNvSpPr>
              <p:nvPr/>
            </p:nvSpPr>
            <p:spPr bwMode="auto">
              <a:xfrm>
                <a:off x="3763" y="1324"/>
                <a:ext cx="3"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7" name="Freeform 3069"/>
              <p:cNvSpPr>
                <a:spLocks/>
              </p:cNvSpPr>
              <p:nvPr/>
            </p:nvSpPr>
            <p:spPr bwMode="auto">
              <a:xfrm>
                <a:off x="3772" y="1339"/>
                <a:ext cx="13" cy="21"/>
              </a:xfrm>
              <a:custGeom>
                <a:avLst/>
                <a:gdLst>
                  <a:gd name="T0" fmla="*/ 0 w 13"/>
                  <a:gd name="T1" fmla="*/ 0 h 21"/>
                  <a:gd name="T2" fmla="*/ 9 w 13"/>
                  <a:gd name="T3" fmla="*/ 15 h 21"/>
                  <a:gd name="T4" fmla="*/ 13 w 13"/>
                  <a:gd name="T5" fmla="*/ 21 h 21"/>
                  <a:gd name="T6" fmla="*/ 4 w 13"/>
                  <a:gd name="T7" fmla="*/ 7 h 21"/>
                  <a:gd name="T8" fmla="*/ 0 w 13"/>
                  <a:gd name="T9" fmla="*/ 0 h 21"/>
                </a:gdLst>
                <a:ahLst/>
                <a:cxnLst>
                  <a:cxn ang="0">
                    <a:pos x="T0" y="T1"/>
                  </a:cxn>
                  <a:cxn ang="0">
                    <a:pos x="T2" y="T3"/>
                  </a:cxn>
                  <a:cxn ang="0">
                    <a:pos x="T4" y="T5"/>
                  </a:cxn>
                  <a:cxn ang="0">
                    <a:pos x="T6" y="T7"/>
                  </a:cxn>
                  <a:cxn ang="0">
                    <a:pos x="T8" y="T9"/>
                  </a:cxn>
                </a:cxnLst>
                <a:rect l="0" t="0" r="r" b="b"/>
                <a:pathLst>
                  <a:path w="13" h="21">
                    <a:moveTo>
                      <a:pt x="0" y="0"/>
                    </a:moveTo>
                    <a:lnTo>
                      <a:pt x="9" y="15"/>
                    </a:lnTo>
                    <a:lnTo>
                      <a:pt x="13" y="21"/>
                    </a:lnTo>
                    <a:lnTo>
                      <a:pt x="4"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28" name="Line 3070"/>
              <p:cNvSpPr>
                <a:spLocks noChangeShapeType="1"/>
              </p:cNvSpPr>
              <p:nvPr/>
            </p:nvSpPr>
            <p:spPr bwMode="auto">
              <a:xfrm>
                <a:off x="3772" y="1339"/>
                <a:ext cx="4"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9" name="Freeform 3071"/>
              <p:cNvSpPr>
                <a:spLocks/>
              </p:cNvSpPr>
              <p:nvPr/>
            </p:nvSpPr>
            <p:spPr bwMode="auto">
              <a:xfrm>
                <a:off x="3781" y="1354"/>
                <a:ext cx="12" cy="21"/>
              </a:xfrm>
              <a:custGeom>
                <a:avLst/>
                <a:gdLst>
                  <a:gd name="T0" fmla="*/ 0 w 12"/>
                  <a:gd name="T1" fmla="*/ 0 h 21"/>
                  <a:gd name="T2" fmla="*/ 8 w 12"/>
                  <a:gd name="T3" fmla="*/ 14 h 21"/>
                  <a:gd name="T4" fmla="*/ 12 w 12"/>
                  <a:gd name="T5" fmla="*/ 21 h 21"/>
                  <a:gd name="T6" fmla="*/ 4 w 12"/>
                  <a:gd name="T7" fmla="*/ 6 h 21"/>
                  <a:gd name="T8" fmla="*/ 0 w 12"/>
                  <a:gd name="T9" fmla="*/ 0 h 21"/>
                </a:gdLst>
                <a:ahLst/>
                <a:cxnLst>
                  <a:cxn ang="0">
                    <a:pos x="T0" y="T1"/>
                  </a:cxn>
                  <a:cxn ang="0">
                    <a:pos x="T2" y="T3"/>
                  </a:cxn>
                  <a:cxn ang="0">
                    <a:pos x="T4" y="T5"/>
                  </a:cxn>
                  <a:cxn ang="0">
                    <a:pos x="T6" y="T7"/>
                  </a:cxn>
                  <a:cxn ang="0">
                    <a:pos x="T8" y="T9"/>
                  </a:cxn>
                </a:cxnLst>
                <a:rect l="0" t="0" r="r" b="b"/>
                <a:pathLst>
                  <a:path w="12" h="21">
                    <a:moveTo>
                      <a:pt x="0" y="0"/>
                    </a:moveTo>
                    <a:lnTo>
                      <a:pt x="8" y="14"/>
                    </a:lnTo>
                    <a:lnTo>
                      <a:pt x="12" y="21"/>
                    </a:lnTo>
                    <a:lnTo>
                      <a:pt x="4" y="6"/>
                    </a:lnTo>
                    <a:lnTo>
                      <a:pt x="0" y="0"/>
                    </a:lnTo>
                    <a:close/>
                  </a:path>
                </a:pathLst>
              </a:custGeom>
              <a:solidFill>
                <a:srgbClr val="8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30" name="Line 3072"/>
              <p:cNvSpPr>
                <a:spLocks noChangeShapeType="1"/>
              </p:cNvSpPr>
              <p:nvPr/>
            </p:nvSpPr>
            <p:spPr bwMode="auto">
              <a:xfrm>
                <a:off x="3781" y="1354"/>
                <a:ext cx="4" cy="6"/>
              </a:xfrm>
              <a:prstGeom prst="line">
                <a:avLst/>
              </a:prstGeom>
              <a:noFill/>
              <a:ln w="0">
                <a:solidFill>
                  <a:srgbClr val="8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1" name="Freeform 3073"/>
              <p:cNvSpPr>
                <a:spLocks/>
              </p:cNvSpPr>
              <p:nvPr/>
            </p:nvSpPr>
            <p:spPr bwMode="auto">
              <a:xfrm>
                <a:off x="3892" y="1653"/>
                <a:ext cx="8" cy="14"/>
              </a:xfrm>
              <a:custGeom>
                <a:avLst/>
                <a:gdLst>
                  <a:gd name="T0" fmla="*/ 0 w 8"/>
                  <a:gd name="T1" fmla="*/ 0 h 14"/>
                  <a:gd name="T2" fmla="*/ 4 w 8"/>
                  <a:gd name="T3" fmla="*/ 7 h 14"/>
                  <a:gd name="T4" fmla="*/ 8 w 8"/>
                  <a:gd name="T5" fmla="*/ 14 h 14"/>
                  <a:gd name="T6" fmla="*/ 3 w 8"/>
                  <a:gd name="T7" fmla="*/ 7 h 14"/>
                  <a:gd name="T8" fmla="*/ 0 w 8"/>
                  <a:gd name="T9" fmla="*/ 0 h 14"/>
                </a:gdLst>
                <a:ahLst/>
                <a:cxnLst>
                  <a:cxn ang="0">
                    <a:pos x="T0" y="T1"/>
                  </a:cxn>
                  <a:cxn ang="0">
                    <a:pos x="T2" y="T3"/>
                  </a:cxn>
                  <a:cxn ang="0">
                    <a:pos x="T4" y="T5"/>
                  </a:cxn>
                  <a:cxn ang="0">
                    <a:pos x="T6" y="T7"/>
                  </a:cxn>
                  <a:cxn ang="0">
                    <a:pos x="T8" y="T9"/>
                  </a:cxn>
                </a:cxnLst>
                <a:rect l="0" t="0" r="r" b="b"/>
                <a:pathLst>
                  <a:path w="8" h="14">
                    <a:moveTo>
                      <a:pt x="0" y="0"/>
                    </a:moveTo>
                    <a:lnTo>
                      <a:pt x="4" y="7"/>
                    </a:lnTo>
                    <a:lnTo>
                      <a:pt x="8" y="14"/>
                    </a:lnTo>
                    <a:lnTo>
                      <a:pt x="3"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32" name="Line 3074"/>
              <p:cNvSpPr>
                <a:spLocks noChangeShapeType="1"/>
              </p:cNvSpPr>
              <p:nvPr/>
            </p:nvSpPr>
            <p:spPr bwMode="auto">
              <a:xfrm>
                <a:off x="3892" y="1653"/>
                <a:ext cx="3"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3" name="Freeform 3075"/>
              <p:cNvSpPr>
                <a:spLocks/>
              </p:cNvSpPr>
              <p:nvPr/>
            </p:nvSpPr>
            <p:spPr bwMode="auto">
              <a:xfrm>
                <a:off x="3896" y="1660"/>
                <a:ext cx="13" cy="20"/>
              </a:xfrm>
              <a:custGeom>
                <a:avLst/>
                <a:gdLst>
                  <a:gd name="T0" fmla="*/ 0 w 13"/>
                  <a:gd name="T1" fmla="*/ 0 h 20"/>
                  <a:gd name="T2" fmla="*/ 9 w 13"/>
                  <a:gd name="T3" fmla="*/ 14 h 20"/>
                  <a:gd name="T4" fmla="*/ 13 w 13"/>
                  <a:gd name="T5" fmla="*/ 20 h 20"/>
                  <a:gd name="T6" fmla="*/ 4 w 13"/>
                  <a:gd name="T7" fmla="*/ 7 h 20"/>
                  <a:gd name="T8" fmla="*/ 0 w 13"/>
                  <a:gd name="T9" fmla="*/ 0 h 20"/>
                </a:gdLst>
                <a:ahLst/>
                <a:cxnLst>
                  <a:cxn ang="0">
                    <a:pos x="T0" y="T1"/>
                  </a:cxn>
                  <a:cxn ang="0">
                    <a:pos x="T2" y="T3"/>
                  </a:cxn>
                  <a:cxn ang="0">
                    <a:pos x="T4" y="T5"/>
                  </a:cxn>
                  <a:cxn ang="0">
                    <a:pos x="T6" y="T7"/>
                  </a:cxn>
                  <a:cxn ang="0">
                    <a:pos x="T8" y="T9"/>
                  </a:cxn>
                </a:cxnLst>
                <a:rect l="0" t="0" r="r" b="b"/>
                <a:pathLst>
                  <a:path w="13" h="20">
                    <a:moveTo>
                      <a:pt x="0" y="0"/>
                    </a:moveTo>
                    <a:lnTo>
                      <a:pt x="9" y="14"/>
                    </a:lnTo>
                    <a:lnTo>
                      <a:pt x="13" y="20"/>
                    </a:lnTo>
                    <a:lnTo>
                      <a:pt x="4" y="7"/>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34" name="Line 3076"/>
              <p:cNvSpPr>
                <a:spLocks noChangeShapeType="1"/>
              </p:cNvSpPr>
              <p:nvPr/>
            </p:nvSpPr>
            <p:spPr bwMode="auto">
              <a:xfrm>
                <a:off x="3896" y="1660"/>
                <a:ext cx="4" cy="7"/>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5" name="Freeform 3077"/>
              <p:cNvSpPr>
                <a:spLocks/>
              </p:cNvSpPr>
              <p:nvPr/>
            </p:nvSpPr>
            <p:spPr bwMode="auto">
              <a:xfrm>
                <a:off x="3905" y="1674"/>
                <a:ext cx="13" cy="19"/>
              </a:xfrm>
              <a:custGeom>
                <a:avLst/>
                <a:gdLst>
                  <a:gd name="T0" fmla="*/ 0 w 13"/>
                  <a:gd name="T1" fmla="*/ 0 h 19"/>
                  <a:gd name="T2" fmla="*/ 9 w 13"/>
                  <a:gd name="T3" fmla="*/ 13 h 19"/>
                  <a:gd name="T4" fmla="*/ 13 w 13"/>
                  <a:gd name="T5" fmla="*/ 19 h 19"/>
                  <a:gd name="T6" fmla="*/ 4 w 13"/>
                  <a:gd name="T7" fmla="*/ 6 h 19"/>
                  <a:gd name="T8" fmla="*/ 0 w 13"/>
                  <a:gd name="T9" fmla="*/ 0 h 19"/>
                </a:gdLst>
                <a:ahLst/>
                <a:cxnLst>
                  <a:cxn ang="0">
                    <a:pos x="T0" y="T1"/>
                  </a:cxn>
                  <a:cxn ang="0">
                    <a:pos x="T2" y="T3"/>
                  </a:cxn>
                  <a:cxn ang="0">
                    <a:pos x="T4" y="T5"/>
                  </a:cxn>
                  <a:cxn ang="0">
                    <a:pos x="T6" y="T7"/>
                  </a:cxn>
                  <a:cxn ang="0">
                    <a:pos x="T8" y="T9"/>
                  </a:cxn>
                </a:cxnLst>
                <a:rect l="0" t="0" r="r" b="b"/>
                <a:pathLst>
                  <a:path w="13" h="19">
                    <a:moveTo>
                      <a:pt x="0" y="0"/>
                    </a:moveTo>
                    <a:lnTo>
                      <a:pt x="9" y="13"/>
                    </a:lnTo>
                    <a:lnTo>
                      <a:pt x="13" y="19"/>
                    </a:lnTo>
                    <a:lnTo>
                      <a:pt x="4" y="6"/>
                    </a:lnTo>
                    <a:lnTo>
                      <a:pt x="0" y="0"/>
                    </a:lnTo>
                    <a:close/>
                  </a:path>
                </a:pathLst>
              </a:custGeom>
              <a:solidFill>
                <a:srgbClr val="8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36" name="Line 3078"/>
              <p:cNvSpPr>
                <a:spLocks noChangeShapeType="1"/>
              </p:cNvSpPr>
              <p:nvPr/>
            </p:nvSpPr>
            <p:spPr bwMode="auto">
              <a:xfrm>
                <a:off x="3905" y="1674"/>
                <a:ext cx="4" cy="6"/>
              </a:xfrm>
              <a:prstGeom prst="line">
                <a:avLst/>
              </a:prstGeom>
              <a:noFill/>
              <a:ln w="0">
                <a:solidFill>
                  <a:srgbClr val="8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7" name="Freeform 3079"/>
              <p:cNvSpPr>
                <a:spLocks/>
              </p:cNvSpPr>
              <p:nvPr/>
            </p:nvSpPr>
            <p:spPr bwMode="auto">
              <a:xfrm>
                <a:off x="3914" y="1687"/>
                <a:ext cx="14" cy="18"/>
              </a:xfrm>
              <a:custGeom>
                <a:avLst/>
                <a:gdLst>
                  <a:gd name="T0" fmla="*/ 0 w 14"/>
                  <a:gd name="T1" fmla="*/ 0 h 18"/>
                  <a:gd name="T2" fmla="*/ 10 w 14"/>
                  <a:gd name="T3" fmla="*/ 12 h 18"/>
                  <a:gd name="T4" fmla="*/ 14 w 14"/>
                  <a:gd name="T5" fmla="*/ 18 h 18"/>
                  <a:gd name="T6" fmla="*/ 4 w 14"/>
                  <a:gd name="T7" fmla="*/ 6 h 18"/>
                  <a:gd name="T8" fmla="*/ 0 w 14"/>
                  <a:gd name="T9" fmla="*/ 0 h 18"/>
                </a:gdLst>
                <a:ahLst/>
                <a:cxnLst>
                  <a:cxn ang="0">
                    <a:pos x="T0" y="T1"/>
                  </a:cxn>
                  <a:cxn ang="0">
                    <a:pos x="T2" y="T3"/>
                  </a:cxn>
                  <a:cxn ang="0">
                    <a:pos x="T4" y="T5"/>
                  </a:cxn>
                  <a:cxn ang="0">
                    <a:pos x="T6" y="T7"/>
                  </a:cxn>
                  <a:cxn ang="0">
                    <a:pos x="T8" y="T9"/>
                  </a:cxn>
                </a:cxnLst>
                <a:rect l="0" t="0" r="r" b="b"/>
                <a:pathLst>
                  <a:path w="14" h="18">
                    <a:moveTo>
                      <a:pt x="0" y="0"/>
                    </a:moveTo>
                    <a:lnTo>
                      <a:pt x="10" y="12"/>
                    </a:lnTo>
                    <a:lnTo>
                      <a:pt x="14" y="18"/>
                    </a:lnTo>
                    <a:lnTo>
                      <a:pt x="4" y="6"/>
                    </a:lnTo>
                    <a:lnTo>
                      <a:pt x="0" y="0"/>
                    </a:lnTo>
                    <a:close/>
                  </a:path>
                </a:pathLst>
              </a:cu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38" name="Line 3080"/>
              <p:cNvSpPr>
                <a:spLocks noChangeShapeType="1"/>
              </p:cNvSpPr>
              <p:nvPr/>
            </p:nvSpPr>
            <p:spPr bwMode="auto">
              <a:xfrm>
                <a:off x="3914" y="1687"/>
                <a:ext cx="4" cy="6"/>
              </a:xfrm>
              <a:prstGeom prst="line">
                <a:avLst/>
              </a:prstGeom>
              <a:noFill/>
              <a:ln w="0">
                <a:solidFill>
                  <a:srgbClr val="8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9" name="Freeform 3081"/>
              <p:cNvSpPr>
                <a:spLocks/>
              </p:cNvSpPr>
              <p:nvPr/>
            </p:nvSpPr>
            <p:spPr bwMode="auto">
              <a:xfrm>
                <a:off x="3924" y="1699"/>
                <a:ext cx="14" cy="17"/>
              </a:xfrm>
              <a:custGeom>
                <a:avLst/>
                <a:gdLst>
                  <a:gd name="T0" fmla="*/ 0 w 14"/>
                  <a:gd name="T1" fmla="*/ 0 h 17"/>
                  <a:gd name="T2" fmla="*/ 11 w 14"/>
                  <a:gd name="T3" fmla="*/ 11 h 17"/>
                  <a:gd name="T4" fmla="*/ 14 w 14"/>
                  <a:gd name="T5" fmla="*/ 17 h 17"/>
                  <a:gd name="T6" fmla="*/ 4 w 14"/>
                  <a:gd name="T7" fmla="*/ 6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lnTo>
                      <a:pt x="11" y="11"/>
                    </a:lnTo>
                    <a:lnTo>
                      <a:pt x="14" y="17"/>
                    </a:lnTo>
                    <a:lnTo>
                      <a:pt x="4" y="6"/>
                    </a:lnTo>
                    <a:lnTo>
                      <a:pt x="0" y="0"/>
                    </a:lnTo>
                    <a:close/>
                  </a:path>
                </a:pathLst>
              </a:custGeom>
              <a:solidFill>
                <a:srgbClr val="8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0" name="Line 3082"/>
              <p:cNvSpPr>
                <a:spLocks noChangeShapeType="1"/>
              </p:cNvSpPr>
              <p:nvPr/>
            </p:nvSpPr>
            <p:spPr bwMode="auto">
              <a:xfrm>
                <a:off x="3924" y="1699"/>
                <a:ext cx="4" cy="6"/>
              </a:xfrm>
              <a:prstGeom prst="line">
                <a:avLst/>
              </a:prstGeom>
              <a:noFill/>
              <a:ln w="0">
                <a:solidFill>
                  <a:srgbClr val="8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41" name="Freeform 3083"/>
              <p:cNvSpPr>
                <a:spLocks/>
              </p:cNvSpPr>
              <p:nvPr/>
            </p:nvSpPr>
            <p:spPr bwMode="auto">
              <a:xfrm>
                <a:off x="3935" y="1710"/>
                <a:ext cx="14" cy="17"/>
              </a:xfrm>
              <a:custGeom>
                <a:avLst/>
                <a:gdLst>
                  <a:gd name="T0" fmla="*/ 0 w 14"/>
                  <a:gd name="T1" fmla="*/ 0 h 17"/>
                  <a:gd name="T2" fmla="*/ 11 w 14"/>
                  <a:gd name="T3" fmla="*/ 11 h 17"/>
                  <a:gd name="T4" fmla="*/ 14 w 14"/>
                  <a:gd name="T5" fmla="*/ 17 h 17"/>
                  <a:gd name="T6" fmla="*/ 3 w 14"/>
                  <a:gd name="T7" fmla="*/ 6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lnTo>
                      <a:pt x="11" y="11"/>
                    </a:lnTo>
                    <a:lnTo>
                      <a:pt x="14" y="17"/>
                    </a:lnTo>
                    <a:lnTo>
                      <a:pt x="3" y="6"/>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2" name="Line 3084"/>
              <p:cNvSpPr>
                <a:spLocks noChangeShapeType="1"/>
              </p:cNvSpPr>
              <p:nvPr/>
            </p:nvSpPr>
            <p:spPr bwMode="auto">
              <a:xfrm>
                <a:off x="3935" y="1710"/>
                <a:ext cx="3" cy="6"/>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43" name="Freeform 3085"/>
              <p:cNvSpPr>
                <a:spLocks/>
              </p:cNvSpPr>
              <p:nvPr/>
            </p:nvSpPr>
            <p:spPr bwMode="auto">
              <a:xfrm>
                <a:off x="3946" y="1721"/>
                <a:ext cx="14" cy="17"/>
              </a:xfrm>
              <a:custGeom>
                <a:avLst/>
                <a:gdLst>
                  <a:gd name="T0" fmla="*/ 0 w 14"/>
                  <a:gd name="T1" fmla="*/ 0 h 17"/>
                  <a:gd name="T2" fmla="*/ 11 w 14"/>
                  <a:gd name="T3" fmla="*/ 11 h 17"/>
                  <a:gd name="T4" fmla="*/ 14 w 14"/>
                  <a:gd name="T5" fmla="*/ 17 h 17"/>
                  <a:gd name="T6" fmla="*/ 3 w 14"/>
                  <a:gd name="T7" fmla="*/ 6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lnTo>
                      <a:pt x="11" y="11"/>
                    </a:lnTo>
                    <a:lnTo>
                      <a:pt x="14" y="17"/>
                    </a:lnTo>
                    <a:lnTo>
                      <a:pt x="3" y="6"/>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4" name="Line 3086"/>
              <p:cNvSpPr>
                <a:spLocks noChangeShapeType="1"/>
              </p:cNvSpPr>
              <p:nvPr/>
            </p:nvSpPr>
            <p:spPr bwMode="auto">
              <a:xfrm>
                <a:off x="3946" y="1721"/>
                <a:ext cx="3" cy="6"/>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45" name="Freeform 3087"/>
              <p:cNvSpPr>
                <a:spLocks/>
              </p:cNvSpPr>
              <p:nvPr/>
            </p:nvSpPr>
            <p:spPr bwMode="auto">
              <a:xfrm>
                <a:off x="3957" y="1732"/>
                <a:ext cx="15" cy="16"/>
              </a:xfrm>
              <a:custGeom>
                <a:avLst/>
                <a:gdLst>
                  <a:gd name="T0" fmla="*/ 0 w 15"/>
                  <a:gd name="T1" fmla="*/ 0 h 16"/>
                  <a:gd name="T2" fmla="*/ 11 w 15"/>
                  <a:gd name="T3" fmla="*/ 10 h 16"/>
                  <a:gd name="T4" fmla="*/ 15 w 15"/>
                  <a:gd name="T5" fmla="*/ 16 h 16"/>
                  <a:gd name="T6" fmla="*/ 3 w 15"/>
                  <a:gd name="T7" fmla="*/ 6 h 16"/>
                  <a:gd name="T8" fmla="*/ 0 w 15"/>
                  <a:gd name="T9" fmla="*/ 0 h 16"/>
                </a:gdLst>
                <a:ahLst/>
                <a:cxnLst>
                  <a:cxn ang="0">
                    <a:pos x="T0" y="T1"/>
                  </a:cxn>
                  <a:cxn ang="0">
                    <a:pos x="T2" y="T3"/>
                  </a:cxn>
                  <a:cxn ang="0">
                    <a:pos x="T4" y="T5"/>
                  </a:cxn>
                  <a:cxn ang="0">
                    <a:pos x="T6" y="T7"/>
                  </a:cxn>
                  <a:cxn ang="0">
                    <a:pos x="T8" y="T9"/>
                  </a:cxn>
                </a:cxnLst>
                <a:rect l="0" t="0" r="r" b="b"/>
                <a:pathLst>
                  <a:path w="15" h="16">
                    <a:moveTo>
                      <a:pt x="0" y="0"/>
                    </a:moveTo>
                    <a:lnTo>
                      <a:pt x="11" y="10"/>
                    </a:lnTo>
                    <a:lnTo>
                      <a:pt x="15" y="16"/>
                    </a:lnTo>
                    <a:lnTo>
                      <a:pt x="3" y="6"/>
                    </a:lnTo>
                    <a:lnTo>
                      <a:pt x="0" y="0"/>
                    </a:lnTo>
                    <a:close/>
                  </a:path>
                </a:pathLst>
              </a:custGeom>
              <a:solidFill>
                <a:srgbClr val="8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6" name="Line 3088"/>
              <p:cNvSpPr>
                <a:spLocks noChangeShapeType="1"/>
              </p:cNvSpPr>
              <p:nvPr/>
            </p:nvSpPr>
            <p:spPr bwMode="auto">
              <a:xfrm>
                <a:off x="3957" y="1732"/>
                <a:ext cx="3" cy="6"/>
              </a:xfrm>
              <a:prstGeom prst="line">
                <a:avLst/>
              </a:prstGeom>
              <a:noFill/>
              <a:ln w="0">
                <a:solidFill>
                  <a:srgbClr val="8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47" name="Freeform 3089"/>
              <p:cNvSpPr>
                <a:spLocks/>
              </p:cNvSpPr>
              <p:nvPr/>
            </p:nvSpPr>
            <p:spPr bwMode="auto">
              <a:xfrm>
                <a:off x="3968" y="1742"/>
                <a:ext cx="15" cy="15"/>
              </a:xfrm>
              <a:custGeom>
                <a:avLst/>
                <a:gdLst>
                  <a:gd name="T0" fmla="*/ 0 w 15"/>
                  <a:gd name="T1" fmla="*/ 0 h 15"/>
                  <a:gd name="T2" fmla="*/ 12 w 15"/>
                  <a:gd name="T3" fmla="*/ 9 h 15"/>
                  <a:gd name="T4" fmla="*/ 15 w 15"/>
                  <a:gd name="T5" fmla="*/ 15 h 15"/>
                  <a:gd name="T6" fmla="*/ 4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2" y="9"/>
                    </a:lnTo>
                    <a:lnTo>
                      <a:pt x="15" y="15"/>
                    </a:lnTo>
                    <a:lnTo>
                      <a:pt x="4" y="6"/>
                    </a:lnTo>
                    <a:lnTo>
                      <a:pt x="0" y="0"/>
                    </a:lnTo>
                    <a:close/>
                  </a:path>
                </a:pathLst>
              </a:custGeom>
              <a:solidFill>
                <a:srgbClr val="8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8" name="Line 3090"/>
              <p:cNvSpPr>
                <a:spLocks noChangeShapeType="1"/>
              </p:cNvSpPr>
              <p:nvPr/>
            </p:nvSpPr>
            <p:spPr bwMode="auto">
              <a:xfrm>
                <a:off x="3968" y="1742"/>
                <a:ext cx="4" cy="6"/>
              </a:xfrm>
              <a:prstGeom prst="line">
                <a:avLst/>
              </a:prstGeom>
              <a:noFill/>
              <a:ln w="0">
                <a:solidFill>
                  <a:srgbClr val="8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49" name="Freeform 3091"/>
              <p:cNvSpPr>
                <a:spLocks/>
              </p:cNvSpPr>
              <p:nvPr/>
            </p:nvSpPr>
            <p:spPr bwMode="auto">
              <a:xfrm>
                <a:off x="3980" y="1751"/>
                <a:ext cx="15" cy="15"/>
              </a:xfrm>
              <a:custGeom>
                <a:avLst/>
                <a:gdLst>
                  <a:gd name="T0" fmla="*/ 0 w 15"/>
                  <a:gd name="T1" fmla="*/ 0 h 15"/>
                  <a:gd name="T2" fmla="*/ 11 w 15"/>
                  <a:gd name="T3" fmla="*/ 9 h 15"/>
                  <a:gd name="T4" fmla="*/ 15 w 15"/>
                  <a:gd name="T5" fmla="*/ 15 h 15"/>
                  <a:gd name="T6" fmla="*/ 3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1" y="9"/>
                    </a:lnTo>
                    <a:lnTo>
                      <a:pt x="15" y="15"/>
                    </a:lnTo>
                    <a:lnTo>
                      <a:pt x="3" y="6"/>
                    </a:lnTo>
                    <a:lnTo>
                      <a:pt x="0" y="0"/>
                    </a:lnTo>
                    <a:close/>
                  </a:path>
                </a:pathLst>
              </a:custGeom>
              <a:solidFill>
                <a:srgbClr val="8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50" name="Line 3092"/>
              <p:cNvSpPr>
                <a:spLocks noChangeShapeType="1"/>
              </p:cNvSpPr>
              <p:nvPr/>
            </p:nvSpPr>
            <p:spPr bwMode="auto">
              <a:xfrm>
                <a:off x="3980" y="1751"/>
                <a:ext cx="3" cy="6"/>
              </a:xfrm>
              <a:prstGeom prst="line">
                <a:avLst/>
              </a:prstGeom>
              <a:noFill/>
              <a:ln w="0">
                <a:solidFill>
                  <a:srgbClr val="8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51" name="Freeform 3093"/>
              <p:cNvSpPr>
                <a:spLocks/>
              </p:cNvSpPr>
              <p:nvPr/>
            </p:nvSpPr>
            <p:spPr bwMode="auto">
              <a:xfrm>
                <a:off x="3991" y="1760"/>
                <a:ext cx="16" cy="15"/>
              </a:xfrm>
              <a:custGeom>
                <a:avLst/>
                <a:gdLst>
                  <a:gd name="T0" fmla="*/ 0 w 16"/>
                  <a:gd name="T1" fmla="*/ 0 h 15"/>
                  <a:gd name="T2" fmla="*/ 12 w 16"/>
                  <a:gd name="T3" fmla="*/ 9 h 15"/>
                  <a:gd name="T4" fmla="*/ 16 w 16"/>
                  <a:gd name="T5" fmla="*/ 15 h 15"/>
                  <a:gd name="T6" fmla="*/ 4 w 16"/>
                  <a:gd name="T7" fmla="*/ 6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12" y="9"/>
                    </a:lnTo>
                    <a:lnTo>
                      <a:pt x="16" y="15"/>
                    </a:lnTo>
                    <a:lnTo>
                      <a:pt x="4" y="6"/>
                    </a:lnTo>
                    <a:lnTo>
                      <a:pt x="0" y="0"/>
                    </a:lnTo>
                    <a:close/>
                  </a:path>
                </a:pathLst>
              </a:custGeom>
              <a:solidFill>
                <a:srgbClr val="8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52" name="Line 3094"/>
              <p:cNvSpPr>
                <a:spLocks noChangeShapeType="1"/>
              </p:cNvSpPr>
              <p:nvPr/>
            </p:nvSpPr>
            <p:spPr bwMode="auto">
              <a:xfrm>
                <a:off x="3991" y="1760"/>
                <a:ext cx="4" cy="6"/>
              </a:xfrm>
              <a:prstGeom prst="line">
                <a:avLst/>
              </a:prstGeom>
              <a:noFill/>
              <a:ln w="0">
                <a:solidFill>
                  <a:srgbClr val="8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53" name="Freeform 3095"/>
              <p:cNvSpPr>
                <a:spLocks/>
              </p:cNvSpPr>
              <p:nvPr/>
            </p:nvSpPr>
            <p:spPr bwMode="auto">
              <a:xfrm>
                <a:off x="4003" y="1769"/>
                <a:ext cx="15" cy="15"/>
              </a:xfrm>
              <a:custGeom>
                <a:avLst/>
                <a:gdLst>
                  <a:gd name="T0" fmla="*/ 0 w 15"/>
                  <a:gd name="T1" fmla="*/ 0 h 15"/>
                  <a:gd name="T2" fmla="*/ 12 w 15"/>
                  <a:gd name="T3" fmla="*/ 8 h 15"/>
                  <a:gd name="T4" fmla="*/ 15 w 15"/>
                  <a:gd name="T5" fmla="*/ 15 h 15"/>
                  <a:gd name="T6" fmla="*/ 4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2" y="8"/>
                    </a:lnTo>
                    <a:lnTo>
                      <a:pt x="15" y="15"/>
                    </a:lnTo>
                    <a:lnTo>
                      <a:pt x="4" y="6"/>
                    </a:lnTo>
                    <a:lnTo>
                      <a:pt x="0" y="0"/>
                    </a:lnTo>
                    <a:close/>
                  </a:path>
                </a:pathLst>
              </a:custGeom>
              <a:solidFill>
                <a:srgbClr val="8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54" name="Line 3096"/>
              <p:cNvSpPr>
                <a:spLocks noChangeShapeType="1"/>
              </p:cNvSpPr>
              <p:nvPr/>
            </p:nvSpPr>
            <p:spPr bwMode="auto">
              <a:xfrm>
                <a:off x="4003" y="1769"/>
                <a:ext cx="4" cy="6"/>
              </a:xfrm>
              <a:prstGeom prst="line">
                <a:avLst/>
              </a:prstGeom>
              <a:noFill/>
              <a:ln w="0">
                <a:solidFill>
                  <a:srgbClr val="8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55" name="Freeform 3097"/>
              <p:cNvSpPr>
                <a:spLocks/>
              </p:cNvSpPr>
              <p:nvPr/>
            </p:nvSpPr>
            <p:spPr bwMode="auto">
              <a:xfrm>
                <a:off x="4015" y="1777"/>
                <a:ext cx="15" cy="14"/>
              </a:xfrm>
              <a:custGeom>
                <a:avLst/>
                <a:gdLst>
                  <a:gd name="T0" fmla="*/ 0 w 15"/>
                  <a:gd name="T1" fmla="*/ 0 h 14"/>
                  <a:gd name="T2" fmla="*/ 11 w 15"/>
                  <a:gd name="T3" fmla="*/ 8 h 14"/>
                  <a:gd name="T4" fmla="*/ 15 w 15"/>
                  <a:gd name="T5" fmla="*/ 14 h 14"/>
                  <a:gd name="T6" fmla="*/ 3 w 15"/>
                  <a:gd name="T7" fmla="*/ 7 h 14"/>
                  <a:gd name="T8" fmla="*/ 0 w 15"/>
                  <a:gd name="T9" fmla="*/ 0 h 14"/>
                </a:gdLst>
                <a:ahLst/>
                <a:cxnLst>
                  <a:cxn ang="0">
                    <a:pos x="T0" y="T1"/>
                  </a:cxn>
                  <a:cxn ang="0">
                    <a:pos x="T2" y="T3"/>
                  </a:cxn>
                  <a:cxn ang="0">
                    <a:pos x="T4" y="T5"/>
                  </a:cxn>
                  <a:cxn ang="0">
                    <a:pos x="T6" y="T7"/>
                  </a:cxn>
                  <a:cxn ang="0">
                    <a:pos x="T8" y="T9"/>
                  </a:cxn>
                </a:cxnLst>
                <a:rect l="0" t="0" r="r" b="b"/>
                <a:pathLst>
                  <a:path w="15" h="14">
                    <a:moveTo>
                      <a:pt x="0" y="0"/>
                    </a:moveTo>
                    <a:lnTo>
                      <a:pt x="11" y="8"/>
                    </a:lnTo>
                    <a:lnTo>
                      <a:pt x="15" y="14"/>
                    </a:lnTo>
                    <a:lnTo>
                      <a:pt x="3" y="7"/>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56" name="Line 3098"/>
              <p:cNvSpPr>
                <a:spLocks noChangeShapeType="1"/>
              </p:cNvSpPr>
              <p:nvPr/>
            </p:nvSpPr>
            <p:spPr bwMode="auto">
              <a:xfrm>
                <a:off x="4015" y="1777"/>
                <a:ext cx="3" cy="7"/>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57" name="Freeform 3099"/>
              <p:cNvSpPr>
                <a:spLocks/>
              </p:cNvSpPr>
              <p:nvPr/>
            </p:nvSpPr>
            <p:spPr bwMode="auto">
              <a:xfrm>
                <a:off x="4026" y="1785"/>
                <a:ext cx="15" cy="14"/>
              </a:xfrm>
              <a:custGeom>
                <a:avLst/>
                <a:gdLst>
                  <a:gd name="T0" fmla="*/ 0 w 15"/>
                  <a:gd name="T1" fmla="*/ 0 h 14"/>
                  <a:gd name="T2" fmla="*/ 12 w 15"/>
                  <a:gd name="T3" fmla="*/ 8 h 14"/>
                  <a:gd name="T4" fmla="*/ 15 w 15"/>
                  <a:gd name="T5" fmla="*/ 14 h 14"/>
                  <a:gd name="T6" fmla="*/ 4 w 15"/>
                  <a:gd name="T7" fmla="*/ 6 h 14"/>
                  <a:gd name="T8" fmla="*/ 0 w 15"/>
                  <a:gd name="T9" fmla="*/ 0 h 14"/>
                </a:gdLst>
                <a:ahLst/>
                <a:cxnLst>
                  <a:cxn ang="0">
                    <a:pos x="T0" y="T1"/>
                  </a:cxn>
                  <a:cxn ang="0">
                    <a:pos x="T2" y="T3"/>
                  </a:cxn>
                  <a:cxn ang="0">
                    <a:pos x="T4" y="T5"/>
                  </a:cxn>
                  <a:cxn ang="0">
                    <a:pos x="T6" y="T7"/>
                  </a:cxn>
                  <a:cxn ang="0">
                    <a:pos x="T8" y="T9"/>
                  </a:cxn>
                </a:cxnLst>
                <a:rect l="0" t="0" r="r" b="b"/>
                <a:pathLst>
                  <a:path w="15" h="14">
                    <a:moveTo>
                      <a:pt x="0" y="0"/>
                    </a:moveTo>
                    <a:lnTo>
                      <a:pt x="12" y="8"/>
                    </a:lnTo>
                    <a:lnTo>
                      <a:pt x="15" y="14"/>
                    </a:lnTo>
                    <a:lnTo>
                      <a:pt x="4" y="6"/>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58" name="Line 3100"/>
              <p:cNvSpPr>
                <a:spLocks noChangeShapeType="1"/>
              </p:cNvSpPr>
              <p:nvPr/>
            </p:nvSpPr>
            <p:spPr bwMode="auto">
              <a:xfrm>
                <a:off x="4026" y="1785"/>
                <a:ext cx="4" cy="6"/>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59" name="Freeform 3101"/>
              <p:cNvSpPr>
                <a:spLocks/>
              </p:cNvSpPr>
              <p:nvPr/>
            </p:nvSpPr>
            <p:spPr bwMode="auto">
              <a:xfrm>
                <a:off x="4038" y="1793"/>
                <a:ext cx="14" cy="14"/>
              </a:xfrm>
              <a:custGeom>
                <a:avLst/>
                <a:gdLst>
                  <a:gd name="T0" fmla="*/ 0 w 14"/>
                  <a:gd name="T1" fmla="*/ 0 h 14"/>
                  <a:gd name="T2" fmla="*/ 11 w 14"/>
                  <a:gd name="T3" fmla="*/ 7 h 14"/>
                  <a:gd name="T4" fmla="*/ 14 w 14"/>
                  <a:gd name="T5" fmla="*/ 14 h 14"/>
                  <a:gd name="T6" fmla="*/ 3 w 14"/>
                  <a:gd name="T7" fmla="*/ 6 h 14"/>
                  <a:gd name="T8" fmla="*/ 0 w 14"/>
                  <a:gd name="T9" fmla="*/ 0 h 14"/>
                </a:gdLst>
                <a:ahLst/>
                <a:cxnLst>
                  <a:cxn ang="0">
                    <a:pos x="T0" y="T1"/>
                  </a:cxn>
                  <a:cxn ang="0">
                    <a:pos x="T2" y="T3"/>
                  </a:cxn>
                  <a:cxn ang="0">
                    <a:pos x="T4" y="T5"/>
                  </a:cxn>
                  <a:cxn ang="0">
                    <a:pos x="T6" y="T7"/>
                  </a:cxn>
                  <a:cxn ang="0">
                    <a:pos x="T8" y="T9"/>
                  </a:cxn>
                </a:cxnLst>
                <a:rect l="0" t="0" r="r" b="b"/>
                <a:pathLst>
                  <a:path w="14" h="14">
                    <a:moveTo>
                      <a:pt x="0" y="0"/>
                    </a:moveTo>
                    <a:lnTo>
                      <a:pt x="11" y="7"/>
                    </a:lnTo>
                    <a:lnTo>
                      <a:pt x="14" y="14"/>
                    </a:lnTo>
                    <a:lnTo>
                      <a:pt x="3" y="6"/>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0" name="Line 3102"/>
              <p:cNvSpPr>
                <a:spLocks noChangeShapeType="1"/>
              </p:cNvSpPr>
              <p:nvPr/>
            </p:nvSpPr>
            <p:spPr bwMode="auto">
              <a:xfrm>
                <a:off x="4038" y="1793"/>
                <a:ext cx="3" cy="6"/>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61" name="Freeform 3103"/>
              <p:cNvSpPr>
                <a:spLocks/>
              </p:cNvSpPr>
              <p:nvPr/>
            </p:nvSpPr>
            <p:spPr bwMode="auto">
              <a:xfrm>
                <a:off x="4049" y="1800"/>
                <a:ext cx="14" cy="14"/>
              </a:xfrm>
              <a:custGeom>
                <a:avLst/>
                <a:gdLst>
                  <a:gd name="T0" fmla="*/ 0 w 14"/>
                  <a:gd name="T1" fmla="*/ 0 h 14"/>
                  <a:gd name="T2" fmla="*/ 11 w 14"/>
                  <a:gd name="T3" fmla="*/ 7 h 14"/>
                  <a:gd name="T4" fmla="*/ 14 w 14"/>
                  <a:gd name="T5" fmla="*/ 14 h 14"/>
                  <a:gd name="T6" fmla="*/ 3 w 14"/>
                  <a:gd name="T7" fmla="*/ 7 h 14"/>
                  <a:gd name="T8" fmla="*/ 0 w 14"/>
                  <a:gd name="T9" fmla="*/ 0 h 14"/>
                </a:gdLst>
                <a:ahLst/>
                <a:cxnLst>
                  <a:cxn ang="0">
                    <a:pos x="T0" y="T1"/>
                  </a:cxn>
                  <a:cxn ang="0">
                    <a:pos x="T2" y="T3"/>
                  </a:cxn>
                  <a:cxn ang="0">
                    <a:pos x="T4" y="T5"/>
                  </a:cxn>
                  <a:cxn ang="0">
                    <a:pos x="T6" y="T7"/>
                  </a:cxn>
                  <a:cxn ang="0">
                    <a:pos x="T8" y="T9"/>
                  </a:cxn>
                </a:cxnLst>
                <a:rect l="0" t="0" r="r" b="b"/>
                <a:pathLst>
                  <a:path w="14" h="14">
                    <a:moveTo>
                      <a:pt x="0" y="0"/>
                    </a:moveTo>
                    <a:lnTo>
                      <a:pt x="11" y="7"/>
                    </a:lnTo>
                    <a:lnTo>
                      <a:pt x="14" y="14"/>
                    </a:lnTo>
                    <a:lnTo>
                      <a:pt x="3" y="7"/>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2" name="Line 3104"/>
              <p:cNvSpPr>
                <a:spLocks noChangeShapeType="1"/>
              </p:cNvSpPr>
              <p:nvPr/>
            </p:nvSpPr>
            <p:spPr bwMode="auto">
              <a:xfrm>
                <a:off x="4049" y="1800"/>
                <a:ext cx="3" cy="7"/>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63" name="Freeform 3105"/>
              <p:cNvSpPr>
                <a:spLocks/>
              </p:cNvSpPr>
              <p:nvPr/>
            </p:nvSpPr>
            <p:spPr bwMode="auto">
              <a:xfrm>
                <a:off x="4060" y="1807"/>
                <a:ext cx="14" cy="14"/>
              </a:xfrm>
              <a:custGeom>
                <a:avLst/>
                <a:gdLst>
                  <a:gd name="T0" fmla="*/ 0 w 14"/>
                  <a:gd name="T1" fmla="*/ 0 h 14"/>
                  <a:gd name="T2" fmla="*/ 11 w 14"/>
                  <a:gd name="T3" fmla="*/ 8 h 14"/>
                  <a:gd name="T4" fmla="*/ 14 w 14"/>
                  <a:gd name="T5" fmla="*/ 14 h 14"/>
                  <a:gd name="T6" fmla="*/ 3 w 14"/>
                  <a:gd name="T7" fmla="*/ 7 h 14"/>
                  <a:gd name="T8" fmla="*/ 0 w 14"/>
                  <a:gd name="T9" fmla="*/ 0 h 14"/>
                </a:gdLst>
                <a:ahLst/>
                <a:cxnLst>
                  <a:cxn ang="0">
                    <a:pos x="T0" y="T1"/>
                  </a:cxn>
                  <a:cxn ang="0">
                    <a:pos x="T2" y="T3"/>
                  </a:cxn>
                  <a:cxn ang="0">
                    <a:pos x="T4" y="T5"/>
                  </a:cxn>
                  <a:cxn ang="0">
                    <a:pos x="T6" y="T7"/>
                  </a:cxn>
                  <a:cxn ang="0">
                    <a:pos x="T8" y="T9"/>
                  </a:cxn>
                </a:cxnLst>
                <a:rect l="0" t="0" r="r" b="b"/>
                <a:pathLst>
                  <a:path w="14" h="14">
                    <a:moveTo>
                      <a:pt x="0" y="0"/>
                    </a:moveTo>
                    <a:lnTo>
                      <a:pt x="11" y="8"/>
                    </a:lnTo>
                    <a:lnTo>
                      <a:pt x="14" y="14"/>
                    </a:lnTo>
                    <a:lnTo>
                      <a:pt x="3" y="7"/>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4" name="Line 3106"/>
              <p:cNvSpPr>
                <a:spLocks noChangeShapeType="1"/>
              </p:cNvSpPr>
              <p:nvPr/>
            </p:nvSpPr>
            <p:spPr bwMode="auto">
              <a:xfrm>
                <a:off x="4060" y="1807"/>
                <a:ext cx="3" cy="7"/>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65" name="Freeform 3107"/>
              <p:cNvSpPr>
                <a:spLocks/>
              </p:cNvSpPr>
              <p:nvPr/>
            </p:nvSpPr>
            <p:spPr bwMode="auto">
              <a:xfrm>
                <a:off x="4071" y="1815"/>
                <a:ext cx="15" cy="13"/>
              </a:xfrm>
              <a:custGeom>
                <a:avLst/>
                <a:gdLst>
                  <a:gd name="T0" fmla="*/ 0 w 15"/>
                  <a:gd name="T1" fmla="*/ 0 h 13"/>
                  <a:gd name="T2" fmla="*/ 11 w 15"/>
                  <a:gd name="T3" fmla="*/ 7 h 13"/>
                  <a:gd name="T4" fmla="*/ 15 w 15"/>
                  <a:gd name="T5" fmla="*/ 13 h 13"/>
                  <a:gd name="T6" fmla="*/ 3 w 15"/>
                  <a:gd name="T7" fmla="*/ 6 h 13"/>
                  <a:gd name="T8" fmla="*/ 0 w 15"/>
                  <a:gd name="T9" fmla="*/ 0 h 13"/>
                </a:gdLst>
                <a:ahLst/>
                <a:cxnLst>
                  <a:cxn ang="0">
                    <a:pos x="T0" y="T1"/>
                  </a:cxn>
                  <a:cxn ang="0">
                    <a:pos x="T2" y="T3"/>
                  </a:cxn>
                  <a:cxn ang="0">
                    <a:pos x="T4" y="T5"/>
                  </a:cxn>
                  <a:cxn ang="0">
                    <a:pos x="T6" y="T7"/>
                  </a:cxn>
                  <a:cxn ang="0">
                    <a:pos x="T8" y="T9"/>
                  </a:cxn>
                </a:cxnLst>
                <a:rect l="0" t="0" r="r" b="b"/>
                <a:pathLst>
                  <a:path w="15" h="13">
                    <a:moveTo>
                      <a:pt x="0" y="0"/>
                    </a:moveTo>
                    <a:lnTo>
                      <a:pt x="11" y="7"/>
                    </a:lnTo>
                    <a:lnTo>
                      <a:pt x="15" y="13"/>
                    </a:lnTo>
                    <a:lnTo>
                      <a:pt x="3" y="6"/>
                    </a:lnTo>
                    <a:lnTo>
                      <a:pt x="0" y="0"/>
                    </a:lnTo>
                    <a:close/>
                  </a:path>
                </a:pathLst>
              </a:custGeom>
              <a:solidFill>
                <a:srgbClr val="9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6" name="Line 3108"/>
              <p:cNvSpPr>
                <a:spLocks noChangeShapeType="1"/>
              </p:cNvSpPr>
              <p:nvPr/>
            </p:nvSpPr>
            <p:spPr bwMode="auto">
              <a:xfrm>
                <a:off x="4071" y="1815"/>
                <a:ext cx="3" cy="6"/>
              </a:xfrm>
              <a:prstGeom prst="line">
                <a:avLst/>
              </a:prstGeom>
              <a:noFill/>
              <a:ln w="0">
                <a:solidFill>
                  <a:srgbClr val="9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67" name="Freeform 3109"/>
              <p:cNvSpPr>
                <a:spLocks/>
              </p:cNvSpPr>
              <p:nvPr/>
            </p:nvSpPr>
            <p:spPr bwMode="auto">
              <a:xfrm>
                <a:off x="4082" y="1822"/>
                <a:ext cx="16" cy="13"/>
              </a:xfrm>
              <a:custGeom>
                <a:avLst/>
                <a:gdLst>
                  <a:gd name="T0" fmla="*/ 0 w 16"/>
                  <a:gd name="T1" fmla="*/ 0 h 13"/>
                  <a:gd name="T2" fmla="*/ 12 w 16"/>
                  <a:gd name="T3" fmla="*/ 6 h 13"/>
                  <a:gd name="T4" fmla="*/ 16 w 16"/>
                  <a:gd name="T5" fmla="*/ 13 h 13"/>
                  <a:gd name="T6" fmla="*/ 4 w 16"/>
                  <a:gd name="T7" fmla="*/ 6 h 13"/>
                  <a:gd name="T8" fmla="*/ 0 w 16"/>
                  <a:gd name="T9" fmla="*/ 0 h 13"/>
                </a:gdLst>
                <a:ahLst/>
                <a:cxnLst>
                  <a:cxn ang="0">
                    <a:pos x="T0" y="T1"/>
                  </a:cxn>
                  <a:cxn ang="0">
                    <a:pos x="T2" y="T3"/>
                  </a:cxn>
                  <a:cxn ang="0">
                    <a:pos x="T4" y="T5"/>
                  </a:cxn>
                  <a:cxn ang="0">
                    <a:pos x="T6" y="T7"/>
                  </a:cxn>
                  <a:cxn ang="0">
                    <a:pos x="T8" y="T9"/>
                  </a:cxn>
                </a:cxnLst>
                <a:rect l="0" t="0" r="r" b="b"/>
                <a:pathLst>
                  <a:path w="16" h="13">
                    <a:moveTo>
                      <a:pt x="0" y="0"/>
                    </a:moveTo>
                    <a:lnTo>
                      <a:pt x="12" y="6"/>
                    </a:lnTo>
                    <a:lnTo>
                      <a:pt x="16" y="13"/>
                    </a:lnTo>
                    <a:lnTo>
                      <a:pt x="4" y="6"/>
                    </a:lnTo>
                    <a:lnTo>
                      <a:pt x="0" y="0"/>
                    </a:lnTo>
                    <a:close/>
                  </a:path>
                </a:pathLst>
              </a:custGeom>
              <a:solidFill>
                <a:srgbClr val="9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8" name="Line 3110"/>
              <p:cNvSpPr>
                <a:spLocks noChangeShapeType="1"/>
              </p:cNvSpPr>
              <p:nvPr/>
            </p:nvSpPr>
            <p:spPr bwMode="auto">
              <a:xfrm>
                <a:off x="4082" y="1822"/>
                <a:ext cx="4" cy="6"/>
              </a:xfrm>
              <a:prstGeom prst="line">
                <a:avLst/>
              </a:prstGeom>
              <a:noFill/>
              <a:ln w="0">
                <a:solidFill>
                  <a:srgbClr val="9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69" name="Freeform 3111"/>
              <p:cNvSpPr>
                <a:spLocks/>
              </p:cNvSpPr>
              <p:nvPr/>
            </p:nvSpPr>
            <p:spPr bwMode="auto">
              <a:xfrm>
                <a:off x="4094" y="1828"/>
                <a:ext cx="16" cy="13"/>
              </a:xfrm>
              <a:custGeom>
                <a:avLst/>
                <a:gdLst>
                  <a:gd name="T0" fmla="*/ 0 w 16"/>
                  <a:gd name="T1" fmla="*/ 0 h 13"/>
                  <a:gd name="T2" fmla="*/ 12 w 16"/>
                  <a:gd name="T3" fmla="*/ 6 h 13"/>
                  <a:gd name="T4" fmla="*/ 16 w 16"/>
                  <a:gd name="T5" fmla="*/ 13 h 13"/>
                  <a:gd name="T6" fmla="*/ 4 w 16"/>
                  <a:gd name="T7" fmla="*/ 7 h 13"/>
                  <a:gd name="T8" fmla="*/ 0 w 16"/>
                  <a:gd name="T9" fmla="*/ 0 h 13"/>
                </a:gdLst>
                <a:ahLst/>
                <a:cxnLst>
                  <a:cxn ang="0">
                    <a:pos x="T0" y="T1"/>
                  </a:cxn>
                  <a:cxn ang="0">
                    <a:pos x="T2" y="T3"/>
                  </a:cxn>
                  <a:cxn ang="0">
                    <a:pos x="T4" y="T5"/>
                  </a:cxn>
                  <a:cxn ang="0">
                    <a:pos x="T6" y="T7"/>
                  </a:cxn>
                  <a:cxn ang="0">
                    <a:pos x="T8" y="T9"/>
                  </a:cxn>
                </a:cxnLst>
                <a:rect l="0" t="0" r="r" b="b"/>
                <a:pathLst>
                  <a:path w="16" h="13">
                    <a:moveTo>
                      <a:pt x="0" y="0"/>
                    </a:moveTo>
                    <a:lnTo>
                      <a:pt x="12" y="6"/>
                    </a:lnTo>
                    <a:lnTo>
                      <a:pt x="16" y="13"/>
                    </a:lnTo>
                    <a:lnTo>
                      <a:pt x="4" y="7"/>
                    </a:lnTo>
                    <a:lnTo>
                      <a:pt x="0" y="0"/>
                    </a:lnTo>
                    <a:close/>
                  </a:path>
                </a:pathLst>
              </a:custGeom>
              <a:solidFill>
                <a:srgbClr val="9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0" name="Line 3112"/>
              <p:cNvSpPr>
                <a:spLocks noChangeShapeType="1"/>
              </p:cNvSpPr>
              <p:nvPr/>
            </p:nvSpPr>
            <p:spPr bwMode="auto">
              <a:xfrm>
                <a:off x="4094" y="1828"/>
                <a:ext cx="4" cy="7"/>
              </a:xfrm>
              <a:prstGeom prst="line">
                <a:avLst/>
              </a:prstGeom>
              <a:noFill/>
              <a:ln w="0">
                <a:solidFill>
                  <a:srgbClr val="9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71" name="Freeform 3113"/>
              <p:cNvSpPr>
                <a:spLocks/>
              </p:cNvSpPr>
              <p:nvPr/>
            </p:nvSpPr>
            <p:spPr bwMode="auto">
              <a:xfrm>
                <a:off x="4106" y="1834"/>
                <a:ext cx="16" cy="12"/>
              </a:xfrm>
              <a:custGeom>
                <a:avLst/>
                <a:gdLst>
                  <a:gd name="T0" fmla="*/ 0 w 16"/>
                  <a:gd name="T1" fmla="*/ 0 h 12"/>
                  <a:gd name="T2" fmla="*/ 13 w 16"/>
                  <a:gd name="T3" fmla="*/ 6 h 12"/>
                  <a:gd name="T4" fmla="*/ 16 w 16"/>
                  <a:gd name="T5" fmla="*/ 12 h 12"/>
                  <a:gd name="T6" fmla="*/ 4 w 16"/>
                  <a:gd name="T7" fmla="*/ 7 h 12"/>
                  <a:gd name="T8" fmla="*/ 0 w 16"/>
                  <a:gd name="T9" fmla="*/ 0 h 12"/>
                </a:gdLst>
                <a:ahLst/>
                <a:cxnLst>
                  <a:cxn ang="0">
                    <a:pos x="T0" y="T1"/>
                  </a:cxn>
                  <a:cxn ang="0">
                    <a:pos x="T2" y="T3"/>
                  </a:cxn>
                  <a:cxn ang="0">
                    <a:pos x="T4" y="T5"/>
                  </a:cxn>
                  <a:cxn ang="0">
                    <a:pos x="T6" y="T7"/>
                  </a:cxn>
                  <a:cxn ang="0">
                    <a:pos x="T8" y="T9"/>
                  </a:cxn>
                </a:cxnLst>
                <a:rect l="0" t="0" r="r" b="b"/>
                <a:pathLst>
                  <a:path w="16" h="12">
                    <a:moveTo>
                      <a:pt x="0" y="0"/>
                    </a:moveTo>
                    <a:lnTo>
                      <a:pt x="13" y="6"/>
                    </a:lnTo>
                    <a:lnTo>
                      <a:pt x="16" y="12"/>
                    </a:lnTo>
                    <a:lnTo>
                      <a:pt x="4" y="7"/>
                    </a:lnTo>
                    <a:lnTo>
                      <a:pt x="0" y="0"/>
                    </a:lnTo>
                    <a:close/>
                  </a:path>
                </a:pathLst>
              </a:cu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2" name="Line 3114"/>
              <p:cNvSpPr>
                <a:spLocks noChangeShapeType="1"/>
              </p:cNvSpPr>
              <p:nvPr/>
            </p:nvSpPr>
            <p:spPr bwMode="auto">
              <a:xfrm>
                <a:off x="4106" y="1834"/>
                <a:ext cx="4" cy="7"/>
              </a:xfrm>
              <a:prstGeom prst="line">
                <a:avLst/>
              </a:prstGeom>
              <a:noFill/>
              <a:ln w="0">
                <a:solidFill>
                  <a:srgbClr val="9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73" name="Freeform 3115"/>
              <p:cNvSpPr>
                <a:spLocks/>
              </p:cNvSpPr>
              <p:nvPr/>
            </p:nvSpPr>
            <p:spPr bwMode="auto">
              <a:xfrm>
                <a:off x="4119" y="1840"/>
                <a:ext cx="16" cy="12"/>
              </a:xfrm>
              <a:custGeom>
                <a:avLst/>
                <a:gdLst>
                  <a:gd name="T0" fmla="*/ 0 w 16"/>
                  <a:gd name="T1" fmla="*/ 0 h 12"/>
                  <a:gd name="T2" fmla="*/ 12 w 16"/>
                  <a:gd name="T3" fmla="*/ 5 h 12"/>
                  <a:gd name="T4" fmla="*/ 16 w 16"/>
                  <a:gd name="T5" fmla="*/ 12 h 12"/>
                  <a:gd name="T6" fmla="*/ 3 w 16"/>
                  <a:gd name="T7" fmla="*/ 6 h 12"/>
                  <a:gd name="T8" fmla="*/ 0 w 16"/>
                  <a:gd name="T9" fmla="*/ 0 h 12"/>
                </a:gdLst>
                <a:ahLst/>
                <a:cxnLst>
                  <a:cxn ang="0">
                    <a:pos x="T0" y="T1"/>
                  </a:cxn>
                  <a:cxn ang="0">
                    <a:pos x="T2" y="T3"/>
                  </a:cxn>
                  <a:cxn ang="0">
                    <a:pos x="T4" y="T5"/>
                  </a:cxn>
                  <a:cxn ang="0">
                    <a:pos x="T6" y="T7"/>
                  </a:cxn>
                  <a:cxn ang="0">
                    <a:pos x="T8" y="T9"/>
                  </a:cxn>
                </a:cxnLst>
                <a:rect l="0" t="0" r="r" b="b"/>
                <a:pathLst>
                  <a:path w="16" h="12">
                    <a:moveTo>
                      <a:pt x="0" y="0"/>
                    </a:moveTo>
                    <a:lnTo>
                      <a:pt x="12" y="5"/>
                    </a:lnTo>
                    <a:lnTo>
                      <a:pt x="16" y="12"/>
                    </a:lnTo>
                    <a:lnTo>
                      <a:pt x="3" y="6"/>
                    </a:lnTo>
                    <a:lnTo>
                      <a:pt x="0" y="0"/>
                    </a:lnTo>
                    <a:close/>
                  </a:path>
                </a:pathLst>
              </a:custGeom>
              <a:solidFill>
                <a:srgbClr val="9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4" name="Line 3116"/>
              <p:cNvSpPr>
                <a:spLocks noChangeShapeType="1"/>
              </p:cNvSpPr>
              <p:nvPr/>
            </p:nvSpPr>
            <p:spPr bwMode="auto">
              <a:xfrm>
                <a:off x="4119" y="1840"/>
                <a:ext cx="3" cy="6"/>
              </a:xfrm>
              <a:prstGeom prst="line">
                <a:avLst/>
              </a:prstGeom>
              <a:noFill/>
              <a:ln w="0">
                <a:solidFill>
                  <a:srgbClr val="9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75" name="Freeform 3117"/>
              <p:cNvSpPr>
                <a:spLocks/>
              </p:cNvSpPr>
              <p:nvPr/>
            </p:nvSpPr>
            <p:spPr bwMode="auto">
              <a:xfrm>
                <a:off x="4131" y="1845"/>
                <a:ext cx="16" cy="12"/>
              </a:xfrm>
              <a:custGeom>
                <a:avLst/>
                <a:gdLst>
                  <a:gd name="T0" fmla="*/ 0 w 16"/>
                  <a:gd name="T1" fmla="*/ 0 h 12"/>
                  <a:gd name="T2" fmla="*/ 12 w 16"/>
                  <a:gd name="T3" fmla="*/ 5 h 12"/>
                  <a:gd name="T4" fmla="*/ 16 w 16"/>
                  <a:gd name="T5" fmla="*/ 12 h 12"/>
                  <a:gd name="T6" fmla="*/ 4 w 16"/>
                  <a:gd name="T7" fmla="*/ 7 h 12"/>
                  <a:gd name="T8" fmla="*/ 0 w 16"/>
                  <a:gd name="T9" fmla="*/ 0 h 12"/>
                </a:gdLst>
                <a:ahLst/>
                <a:cxnLst>
                  <a:cxn ang="0">
                    <a:pos x="T0" y="T1"/>
                  </a:cxn>
                  <a:cxn ang="0">
                    <a:pos x="T2" y="T3"/>
                  </a:cxn>
                  <a:cxn ang="0">
                    <a:pos x="T4" y="T5"/>
                  </a:cxn>
                  <a:cxn ang="0">
                    <a:pos x="T6" y="T7"/>
                  </a:cxn>
                  <a:cxn ang="0">
                    <a:pos x="T8" y="T9"/>
                  </a:cxn>
                </a:cxnLst>
                <a:rect l="0" t="0" r="r" b="b"/>
                <a:pathLst>
                  <a:path w="16" h="12">
                    <a:moveTo>
                      <a:pt x="0" y="0"/>
                    </a:moveTo>
                    <a:lnTo>
                      <a:pt x="12" y="5"/>
                    </a:lnTo>
                    <a:lnTo>
                      <a:pt x="16" y="12"/>
                    </a:lnTo>
                    <a:lnTo>
                      <a:pt x="4" y="7"/>
                    </a:lnTo>
                    <a:lnTo>
                      <a:pt x="0" y="0"/>
                    </a:lnTo>
                    <a:close/>
                  </a:path>
                </a:pathLst>
              </a:custGeom>
              <a:solidFill>
                <a:srgbClr val="9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6" name="Line 3118"/>
              <p:cNvSpPr>
                <a:spLocks noChangeShapeType="1"/>
              </p:cNvSpPr>
              <p:nvPr/>
            </p:nvSpPr>
            <p:spPr bwMode="auto">
              <a:xfrm>
                <a:off x="4131" y="1845"/>
                <a:ext cx="4" cy="7"/>
              </a:xfrm>
              <a:prstGeom prst="line">
                <a:avLst/>
              </a:prstGeom>
              <a:noFill/>
              <a:ln w="0">
                <a:solidFill>
                  <a:srgbClr val="9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77" name="Freeform 3119"/>
              <p:cNvSpPr>
                <a:spLocks/>
              </p:cNvSpPr>
              <p:nvPr/>
            </p:nvSpPr>
            <p:spPr bwMode="auto">
              <a:xfrm>
                <a:off x="4143" y="1850"/>
                <a:ext cx="16" cy="11"/>
              </a:xfrm>
              <a:custGeom>
                <a:avLst/>
                <a:gdLst>
                  <a:gd name="T0" fmla="*/ 0 w 16"/>
                  <a:gd name="T1" fmla="*/ 0 h 11"/>
                  <a:gd name="T2" fmla="*/ 13 w 16"/>
                  <a:gd name="T3" fmla="*/ 5 h 11"/>
                  <a:gd name="T4" fmla="*/ 16 w 16"/>
                  <a:gd name="T5" fmla="*/ 11 h 11"/>
                  <a:gd name="T6" fmla="*/ 4 w 16"/>
                  <a:gd name="T7" fmla="*/ 7 h 11"/>
                  <a:gd name="T8" fmla="*/ 0 w 16"/>
                  <a:gd name="T9" fmla="*/ 0 h 11"/>
                </a:gdLst>
                <a:ahLst/>
                <a:cxnLst>
                  <a:cxn ang="0">
                    <a:pos x="T0" y="T1"/>
                  </a:cxn>
                  <a:cxn ang="0">
                    <a:pos x="T2" y="T3"/>
                  </a:cxn>
                  <a:cxn ang="0">
                    <a:pos x="T4" y="T5"/>
                  </a:cxn>
                  <a:cxn ang="0">
                    <a:pos x="T6" y="T7"/>
                  </a:cxn>
                  <a:cxn ang="0">
                    <a:pos x="T8" y="T9"/>
                  </a:cxn>
                </a:cxnLst>
                <a:rect l="0" t="0" r="r" b="b"/>
                <a:pathLst>
                  <a:path w="16" h="11">
                    <a:moveTo>
                      <a:pt x="0" y="0"/>
                    </a:moveTo>
                    <a:lnTo>
                      <a:pt x="13" y="5"/>
                    </a:lnTo>
                    <a:lnTo>
                      <a:pt x="16" y="11"/>
                    </a:lnTo>
                    <a:lnTo>
                      <a:pt x="4" y="7"/>
                    </a:lnTo>
                    <a:lnTo>
                      <a:pt x="0" y="0"/>
                    </a:lnTo>
                    <a:close/>
                  </a:path>
                </a:pathLst>
              </a:custGeom>
              <a:solidFill>
                <a:srgbClr val="9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8" name="Line 3120"/>
              <p:cNvSpPr>
                <a:spLocks noChangeShapeType="1"/>
              </p:cNvSpPr>
              <p:nvPr/>
            </p:nvSpPr>
            <p:spPr bwMode="auto">
              <a:xfrm>
                <a:off x="4143" y="1850"/>
                <a:ext cx="4" cy="7"/>
              </a:xfrm>
              <a:prstGeom prst="line">
                <a:avLst/>
              </a:prstGeom>
              <a:noFill/>
              <a:ln w="0">
                <a:solidFill>
                  <a:srgbClr val="9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79" name="Freeform 3121"/>
              <p:cNvSpPr>
                <a:spLocks/>
              </p:cNvSpPr>
              <p:nvPr/>
            </p:nvSpPr>
            <p:spPr bwMode="auto">
              <a:xfrm>
                <a:off x="4156" y="1855"/>
                <a:ext cx="15" cy="10"/>
              </a:xfrm>
              <a:custGeom>
                <a:avLst/>
                <a:gdLst>
                  <a:gd name="T0" fmla="*/ 0 w 15"/>
                  <a:gd name="T1" fmla="*/ 0 h 10"/>
                  <a:gd name="T2" fmla="*/ 12 w 15"/>
                  <a:gd name="T3" fmla="*/ 4 h 10"/>
                  <a:gd name="T4" fmla="*/ 15 w 15"/>
                  <a:gd name="T5" fmla="*/ 10 h 10"/>
                  <a:gd name="T6" fmla="*/ 3 w 15"/>
                  <a:gd name="T7" fmla="*/ 6 h 10"/>
                  <a:gd name="T8" fmla="*/ 0 w 15"/>
                  <a:gd name="T9" fmla="*/ 0 h 10"/>
                </a:gdLst>
                <a:ahLst/>
                <a:cxnLst>
                  <a:cxn ang="0">
                    <a:pos x="T0" y="T1"/>
                  </a:cxn>
                  <a:cxn ang="0">
                    <a:pos x="T2" y="T3"/>
                  </a:cxn>
                  <a:cxn ang="0">
                    <a:pos x="T4" y="T5"/>
                  </a:cxn>
                  <a:cxn ang="0">
                    <a:pos x="T6" y="T7"/>
                  </a:cxn>
                  <a:cxn ang="0">
                    <a:pos x="T8" y="T9"/>
                  </a:cxn>
                </a:cxnLst>
                <a:rect l="0" t="0" r="r" b="b"/>
                <a:pathLst>
                  <a:path w="15" h="10">
                    <a:moveTo>
                      <a:pt x="0" y="0"/>
                    </a:moveTo>
                    <a:lnTo>
                      <a:pt x="12" y="4"/>
                    </a:lnTo>
                    <a:lnTo>
                      <a:pt x="15" y="10"/>
                    </a:lnTo>
                    <a:lnTo>
                      <a:pt x="3" y="6"/>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0" name="Line 3122"/>
              <p:cNvSpPr>
                <a:spLocks noChangeShapeType="1"/>
              </p:cNvSpPr>
              <p:nvPr/>
            </p:nvSpPr>
            <p:spPr bwMode="auto">
              <a:xfrm>
                <a:off x="4156" y="1855"/>
                <a:ext cx="3" cy="6"/>
              </a:xfrm>
              <a:prstGeom prst="line">
                <a:avLst/>
              </a:prstGeom>
              <a:noFill/>
              <a:ln w="0">
                <a:solidFill>
                  <a:srgbClr val="A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81" name="Freeform 3123"/>
              <p:cNvSpPr>
                <a:spLocks/>
              </p:cNvSpPr>
              <p:nvPr/>
            </p:nvSpPr>
            <p:spPr bwMode="auto">
              <a:xfrm>
                <a:off x="4168" y="1859"/>
                <a:ext cx="14" cy="10"/>
              </a:xfrm>
              <a:custGeom>
                <a:avLst/>
                <a:gdLst>
                  <a:gd name="T0" fmla="*/ 0 w 14"/>
                  <a:gd name="T1" fmla="*/ 0 h 10"/>
                  <a:gd name="T2" fmla="*/ 11 w 14"/>
                  <a:gd name="T3" fmla="*/ 4 h 10"/>
                  <a:gd name="T4" fmla="*/ 14 w 14"/>
                  <a:gd name="T5" fmla="*/ 10 h 10"/>
                  <a:gd name="T6" fmla="*/ 3 w 14"/>
                  <a:gd name="T7" fmla="*/ 6 h 10"/>
                  <a:gd name="T8" fmla="*/ 0 w 14"/>
                  <a:gd name="T9" fmla="*/ 0 h 10"/>
                </a:gdLst>
                <a:ahLst/>
                <a:cxnLst>
                  <a:cxn ang="0">
                    <a:pos x="T0" y="T1"/>
                  </a:cxn>
                  <a:cxn ang="0">
                    <a:pos x="T2" y="T3"/>
                  </a:cxn>
                  <a:cxn ang="0">
                    <a:pos x="T4" y="T5"/>
                  </a:cxn>
                  <a:cxn ang="0">
                    <a:pos x="T6" y="T7"/>
                  </a:cxn>
                  <a:cxn ang="0">
                    <a:pos x="T8" y="T9"/>
                  </a:cxn>
                </a:cxnLst>
                <a:rect l="0" t="0" r="r" b="b"/>
                <a:pathLst>
                  <a:path w="14" h="10">
                    <a:moveTo>
                      <a:pt x="0" y="0"/>
                    </a:moveTo>
                    <a:lnTo>
                      <a:pt x="11" y="4"/>
                    </a:lnTo>
                    <a:lnTo>
                      <a:pt x="14" y="10"/>
                    </a:lnTo>
                    <a:lnTo>
                      <a:pt x="3" y="6"/>
                    </a:lnTo>
                    <a:lnTo>
                      <a:pt x="0" y="0"/>
                    </a:lnTo>
                    <a:close/>
                  </a:path>
                </a:pathLst>
              </a:custGeom>
              <a:solidFill>
                <a:srgbClr val="A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2" name="Line 3124"/>
              <p:cNvSpPr>
                <a:spLocks noChangeShapeType="1"/>
              </p:cNvSpPr>
              <p:nvPr/>
            </p:nvSpPr>
            <p:spPr bwMode="auto">
              <a:xfrm>
                <a:off x="4168" y="1859"/>
                <a:ext cx="3" cy="6"/>
              </a:xfrm>
              <a:prstGeom prst="line">
                <a:avLst/>
              </a:prstGeom>
              <a:noFill/>
              <a:ln w="0">
                <a:solidFill>
                  <a:srgbClr val="A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83" name="Freeform 3125"/>
              <p:cNvSpPr>
                <a:spLocks/>
              </p:cNvSpPr>
              <p:nvPr/>
            </p:nvSpPr>
            <p:spPr bwMode="auto">
              <a:xfrm>
                <a:off x="4179" y="1863"/>
                <a:ext cx="14" cy="10"/>
              </a:xfrm>
              <a:custGeom>
                <a:avLst/>
                <a:gdLst>
                  <a:gd name="T0" fmla="*/ 0 w 14"/>
                  <a:gd name="T1" fmla="*/ 0 h 10"/>
                  <a:gd name="T2" fmla="*/ 11 w 14"/>
                  <a:gd name="T3" fmla="*/ 3 h 10"/>
                  <a:gd name="T4" fmla="*/ 14 w 14"/>
                  <a:gd name="T5" fmla="*/ 10 h 10"/>
                  <a:gd name="T6" fmla="*/ 3 w 14"/>
                  <a:gd name="T7" fmla="*/ 6 h 10"/>
                  <a:gd name="T8" fmla="*/ 0 w 14"/>
                  <a:gd name="T9" fmla="*/ 0 h 10"/>
                </a:gdLst>
                <a:ahLst/>
                <a:cxnLst>
                  <a:cxn ang="0">
                    <a:pos x="T0" y="T1"/>
                  </a:cxn>
                  <a:cxn ang="0">
                    <a:pos x="T2" y="T3"/>
                  </a:cxn>
                  <a:cxn ang="0">
                    <a:pos x="T4" y="T5"/>
                  </a:cxn>
                  <a:cxn ang="0">
                    <a:pos x="T6" y="T7"/>
                  </a:cxn>
                  <a:cxn ang="0">
                    <a:pos x="T8" y="T9"/>
                  </a:cxn>
                </a:cxnLst>
                <a:rect l="0" t="0" r="r" b="b"/>
                <a:pathLst>
                  <a:path w="14" h="10">
                    <a:moveTo>
                      <a:pt x="0" y="0"/>
                    </a:moveTo>
                    <a:lnTo>
                      <a:pt x="11" y="3"/>
                    </a:lnTo>
                    <a:lnTo>
                      <a:pt x="14" y="10"/>
                    </a:lnTo>
                    <a:lnTo>
                      <a:pt x="3"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4" name="Line 3126"/>
              <p:cNvSpPr>
                <a:spLocks noChangeShapeType="1"/>
              </p:cNvSpPr>
              <p:nvPr/>
            </p:nvSpPr>
            <p:spPr bwMode="auto">
              <a:xfrm>
                <a:off x="4179" y="1863"/>
                <a:ext cx="3"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85" name="Freeform 3127"/>
              <p:cNvSpPr>
                <a:spLocks/>
              </p:cNvSpPr>
              <p:nvPr/>
            </p:nvSpPr>
            <p:spPr bwMode="auto">
              <a:xfrm>
                <a:off x="4190" y="1866"/>
                <a:ext cx="14" cy="10"/>
              </a:xfrm>
              <a:custGeom>
                <a:avLst/>
                <a:gdLst>
                  <a:gd name="T0" fmla="*/ 0 w 14"/>
                  <a:gd name="T1" fmla="*/ 0 h 10"/>
                  <a:gd name="T2" fmla="*/ 10 w 14"/>
                  <a:gd name="T3" fmla="*/ 3 h 10"/>
                  <a:gd name="T4" fmla="*/ 14 w 14"/>
                  <a:gd name="T5" fmla="*/ 10 h 10"/>
                  <a:gd name="T6" fmla="*/ 3 w 14"/>
                  <a:gd name="T7" fmla="*/ 7 h 10"/>
                  <a:gd name="T8" fmla="*/ 0 w 14"/>
                  <a:gd name="T9" fmla="*/ 0 h 10"/>
                </a:gdLst>
                <a:ahLst/>
                <a:cxnLst>
                  <a:cxn ang="0">
                    <a:pos x="T0" y="T1"/>
                  </a:cxn>
                  <a:cxn ang="0">
                    <a:pos x="T2" y="T3"/>
                  </a:cxn>
                  <a:cxn ang="0">
                    <a:pos x="T4" y="T5"/>
                  </a:cxn>
                  <a:cxn ang="0">
                    <a:pos x="T6" y="T7"/>
                  </a:cxn>
                  <a:cxn ang="0">
                    <a:pos x="T8" y="T9"/>
                  </a:cxn>
                </a:cxnLst>
                <a:rect l="0" t="0" r="r" b="b"/>
                <a:pathLst>
                  <a:path w="14" h="10">
                    <a:moveTo>
                      <a:pt x="0" y="0"/>
                    </a:moveTo>
                    <a:lnTo>
                      <a:pt x="10" y="3"/>
                    </a:lnTo>
                    <a:lnTo>
                      <a:pt x="14" y="10"/>
                    </a:lnTo>
                    <a:lnTo>
                      <a:pt x="3" y="7"/>
                    </a:lnTo>
                    <a:lnTo>
                      <a:pt x="0" y="0"/>
                    </a:lnTo>
                    <a:close/>
                  </a:path>
                </a:pathLst>
              </a:custGeom>
              <a:solidFill>
                <a:srgbClr val="A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6" name="Line 3128"/>
              <p:cNvSpPr>
                <a:spLocks noChangeShapeType="1"/>
              </p:cNvSpPr>
              <p:nvPr/>
            </p:nvSpPr>
            <p:spPr bwMode="auto">
              <a:xfrm>
                <a:off x="4190" y="1866"/>
                <a:ext cx="3" cy="7"/>
              </a:xfrm>
              <a:prstGeom prst="line">
                <a:avLst/>
              </a:prstGeom>
              <a:noFill/>
              <a:ln w="0">
                <a:solidFill>
                  <a:srgbClr val="A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87" name="Freeform 3129"/>
              <p:cNvSpPr>
                <a:spLocks/>
              </p:cNvSpPr>
              <p:nvPr/>
            </p:nvSpPr>
            <p:spPr bwMode="auto">
              <a:xfrm>
                <a:off x="4200" y="1869"/>
                <a:ext cx="13" cy="10"/>
              </a:xfrm>
              <a:custGeom>
                <a:avLst/>
                <a:gdLst>
                  <a:gd name="T0" fmla="*/ 0 w 13"/>
                  <a:gd name="T1" fmla="*/ 0 h 10"/>
                  <a:gd name="T2" fmla="*/ 10 w 13"/>
                  <a:gd name="T3" fmla="*/ 3 h 10"/>
                  <a:gd name="T4" fmla="*/ 13 w 13"/>
                  <a:gd name="T5" fmla="*/ 10 h 10"/>
                  <a:gd name="T6" fmla="*/ 4 w 13"/>
                  <a:gd name="T7" fmla="*/ 7 h 10"/>
                  <a:gd name="T8" fmla="*/ 0 w 13"/>
                  <a:gd name="T9" fmla="*/ 0 h 10"/>
                </a:gdLst>
                <a:ahLst/>
                <a:cxnLst>
                  <a:cxn ang="0">
                    <a:pos x="T0" y="T1"/>
                  </a:cxn>
                  <a:cxn ang="0">
                    <a:pos x="T2" y="T3"/>
                  </a:cxn>
                  <a:cxn ang="0">
                    <a:pos x="T4" y="T5"/>
                  </a:cxn>
                  <a:cxn ang="0">
                    <a:pos x="T6" y="T7"/>
                  </a:cxn>
                  <a:cxn ang="0">
                    <a:pos x="T8" y="T9"/>
                  </a:cxn>
                </a:cxnLst>
                <a:rect l="0" t="0" r="r" b="b"/>
                <a:pathLst>
                  <a:path w="13" h="10">
                    <a:moveTo>
                      <a:pt x="0" y="0"/>
                    </a:moveTo>
                    <a:lnTo>
                      <a:pt x="10" y="3"/>
                    </a:lnTo>
                    <a:lnTo>
                      <a:pt x="13" y="10"/>
                    </a:lnTo>
                    <a:lnTo>
                      <a:pt x="4" y="7"/>
                    </a:lnTo>
                    <a:lnTo>
                      <a:pt x="0" y="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8" name="Line 3130"/>
              <p:cNvSpPr>
                <a:spLocks noChangeShapeType="1"/>
              </p:cNvSpPr>
              <p:nvPr/>
            </p:nvSpPr>
            <p:spPr bwMode="auto">
              <a:xfrm>
                <a:off x="4200" y="1869"/>
                <a:ext cx="4" cy="7"/>
              </a:xfrm>
              <a:prstGeom prst="line">
                <a:avLst/>
              </a:prstGeom>
              <a:noFill/>
              <a:ln w="0">
                <a:solidFill>
                  <a:srgbClr val="A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89" name="Freeform 3131"/>
              <p:cNvSpPr>
                <a:spLocks/>
              </p:cNvSpPr>
              <p:nvPr/>
            </p:nvSpPr>
            <p:spPr bwMode="auto">
              <a:xfrm>
                <a:off x="4210" y="1872"/>
                <a:ext cx="12" cy="9"/>
              </a:xfrm>
              <a:custGeom>
                <a:avLst/>
                <a:gdLst>
                  <a:gd name="T0" fmla="*/ 0 w 12"/>
                  <a:gd name="T1" fmla="*/ 0 h 9"/>
                  <a:gd name="T2" fmla="*/ 9 w 12"/>
                  <a:gd name="T3" fmla="*/ 3 h 9"/>
                  <a:gd name="T4" fmla="*/ 12 w 12"/>
                  <a:gd name="T5" fmla="*/ 9 h 9"/>
                  <a:gd name="T6" fmla="*/ 3 w 12"/>
                  <a:gd name="T7" fmla="*/ 7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3" y="7"/>
                    </a:lnTo>
                    <a:lnTo>
                      <a:pt x="0" y="0"/>
                    </a:lnTo>
                    <a:close/>
                  </a:path>
                </a:pathLst>
              </a:custGeom>
              <a:solidFill>
                <a:srgbClr val="A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90" name="Line 3132"/>
              <p:cNvSpPr>
                <a:spLocks noChangeShapeType="1"/>
              </p:cNvSpPr>
              <p:nvPr/>
            </p:nvSpPr>
            <p:spPr bwMode="auto">
              <a:xfrm>
                <a:off x="4210" y="1872"/>
                <a:ext cx="3" cy="7"/>
              </a:xfrm>
              <a:prstGeom prst="line">
                <a:avLst/>
              </a:prstGeom>
              <a:noFill/>
              <a:ln w="0">
                <a:solidFill>
                  <a:srgbClr val="A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91" name="Freeform 3133"/>
              <p:cNvSpPr>
                <a:spLocks/>
              </p:cNvSpPr>
              <p:nvPr/>
            </p:nvSpPr>
            <p:spPr bwMode="auto">
              <a:xfrm>
                <a:off x="4219" y="1875"/>
                <a:ext cx="7" cy="7"/>
              </a:xfrm>
              <a:custGeom>
                <a:avLst/>
                <a:gdLst>
                  <a:gd name="T0" fmla="*/ 0 w 7"/>
                  <a:gd name="T1" fmla="*/ 0 h 7"/>
                  <a:gd name="T2" fmla="*/ 4 w 7"/>
                  <a:gd name="T3" fmla="*/ 1 h 7"/>
                  <a:gd name="T4" fmla="*/ 7 w 7"/>
                  <a:gd name="T5" fmla="*/ 7 h 7"/>
                  <a:gd name="T6" fmla="*/ 3 w 7"/>
                  <a:gd name="T7" fmla="*/ 6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4" y="1"/>
                    </a:lnTo>
                    <a:lnTo>
                      <a:pt x="7" y="7"/>
                    </a:lnTo>
                    <a:lnTo>
                      <a:pt x="3" y="6"/>
                    </a:lnTo>
                    <a:lnTo>
                      <a:pt x="0" y="0"/>
                    </a:lnTo>
                    <a:close/>
                  </a:path>
                </a:pathLst>
              </a:custGeom>
              <a:solidFill>
                <a:srgbClr val="A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92" name="Line 3134"/>
              <p:cNvSpPr>
                <a:spLocks noChangeShapeType="1"/>
              </p:cNvSpPr>
              <p:nvPr/>
            </p:nvSpPr>
            <p:spPr bwMode="auto">
              <a:xfrm>
                <a:off x="4219" y="1875"/>
                <a:ext cx="3" cy="6"/>
              </a:xfrm>
              <a:prstGeom prst="line">
                <a:avLst/>
              </a:prstGeom>
              <a:noFill/>
              <a:ln w="0">
                <a:solidFill>
                  <a:srgbClr val="A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93" name="Freeform 3135"/>
              <p:cNvSpPr>
                <a:spLocks/>
              </p:cNvSpPr>
              <p:nvPr/>
            </p:nvSpPr>
            <p:spPr bwMode="auto">
              <a:xfrm>
                <a:off x="4223" y="1876"/>
                <a:ext cx="7" cy="8"/>
              </a:xfrm>
              <a:custGeom>
                <a:avLst/>
                <a:gdLst>
                  <a:gd name="T0" fmla="*/ 0 w 7"/>
                  <a:gd name="T1" fmla="*/ 0 h 8"/>
                  <a:gd name="T2" fmla="*/ 3 w 7"/>
                  <a:gd name="T3" fmla="*/ 1 h 8"/>
                  <a:gd name="T4" fmla="*/ 7 w 7"/>
                  <a:gd name="T5" fmla="*/ 8 h 8"/>
                  <a:gd name="T6" fmla="*/ 3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1"/>
                    </a:lnTo>
                    <a:lnTo>
                      <a:pt x="7" y="8"/>
                    </a:lnTo>
                    <a:lnTo>
                      <a:pt x="3"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94" name="Line 3136"/>
              <p:cNvSpPr>
                <a:spLocks noChangeShapeType="1"/>
              </p:cNvSpPr>
              <p:nvPr/>
            </p:nvSpPr>
            <p:spPr bwMode="auto">
              <a:xfrm>
                <a:off x="4223" y="1876"/>
                <a:ext cx="3"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95" name="Freeform 3137"/>
              <p:cNvSpPr>
                <a:spLocks/>
              </p:cNvSpPr>
              <p:nvPr/>
            </p:nvSpPr>
            <p:spPr bwMode="auto">
              <a:xfrm>
                <a:off x="4226" y="1877"/>
                <a:ext cx="7" cy="8"/>
              </a:xfrm>
              <a:custGeom>
                <a:avLst/>
                <a:gdLst>
                  <a:gd name="T0" fmla="*/ 0 w 7"/>
                  <a:gd name="T1" fmla="*/ 0 h 8"/>
                  <a:gd name="T2" fmla="*/ 4 w 7"/>
                  <a:gd name="T3" fmla="*/ 1 h 8"/>
                  <a:gd name="T4" fmla="*/ 7 w 7"/>
                  <a:gd name="T5" fmla="*/ 8 h 8"/>
                  <a:gd name="T6" fmla="*/ 4 w 7"/>
                  <a:gd name="T7" fmla="*/ 7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4" y="1"/>
                    </a:lnTo>
                    <a:lnTo>
                      <a:pt x="7" y="8"/>
                    </a:lnTo>
                    <a:lnTo>
                      <a:pt x="4" y="7"/>
                    </a:lnTo>
                    <a:lnTo>
                      <a:pt x="0" y="0"/>
                    </a:lnTo>
                    <a:close/>
                  </a:path>
                </a:pathLst>
              </a:custGeom>
              <a:solidFill>
                <a:srgbClr val="A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96" name="Line 3138"/>
              <p:cNvSpPr>
                <a:spLocks noChangeShapeType="1"/>
              </p:cNvSpPr>
              <p:nvPr/>
            </p:nvSpPr>
            <p:spPr bwMode="auto">
              <a:xfrm>
                <a:off x="4226" y="1877"/>
                <a:ext cx="4" cy="7"/>
              </a:xfrm>
              <a:prstGeom prst="line">
                <a:avLst/>
              </a:prstGeom>
              <a:noFill/>
              <a:ln w="0">
                <a:solidFill>
                  <a:srgbClr val="A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97" name="Freeform 3139"/>
              <p:cNvSpPr>
                <a:spLocks/>
              </p:cNvSpPr>
              <p:nvPr/>
            </p:nvSpPr>
            <p:spPr bwMode="auto">
              <a:xfrm>
                <a:off x="4230" y="1878"/>
                <a:ext cx="6" cy="8"/>
              </a:xfrm>
              <a:custGeom>
                <a:avLst/>
                <a:gdLst>
                  <a:gd name="T0" fmla="*/ 0 w 6"/>
                  <a:gd name="T1" fmla="*/ 0 h 8"/>
                  <a:gd name="T2" fmla="*/ 3 w 6"/>
                  <a:gd name="T3" fmla="*/ 2 h 8"/>
                  <a:gd name="T4" fmla="*/ 6 w 6"/>
                  <a:gd name="T5" fmla="*/ 8 h 8"/>
                  <a:gd name="T6" fmla="*/ 3 w 6"/>
                  <a:gd name="T7" fmla="*/ 7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3" y="2"/>
                    </a:lnTo>
                    <a:lnTo>
                      <a:pt x="6" y="8"/>
                    </a:lnTo>
                    <a:lnTo>
                      <a:pt x="3" y="7"/>
                    </a:lnTo>
                    <a:lnTo>
                      <a:pt x="0" y="0"/>
                    </a:lnTo>
                    <a:close/>
                  </a:path>
                </a:pathLst>
              </a:custGeom>
              <a:solidFill>
                <a:srgbClr val="9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98" name="Line 3140"/>
              <p:cNvSpPr>
                <a:spLocks noChangeShapeType="1"/>
              </p:cNvSpPr>
              <p:nvPr/>
            </p:nvSpPr>
            <p:spPr bwMode="auto">
              <a:xfrm>
                <a:off x="4230" y="1878"/>
                <a:ext cx="3" cy="7"/>
              </a:xfrm>
              <a:prstGeom prst="line">
                <a:avLst/>
              </a:prstGeom>
              <a:noFill/>
              <a:ln w="0">
                <a:solidFill>
                  <a:srgbClr val="9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99" name="Freeform 3141"/>
              <p:cNvSpPr>
                <a:spLocks/>
              </p:cNvSpPr>
              <p:nvPr/>
            </p:nvSpPr>
            <p:spPr bwMode="auto">
              <a:xfrm>
                <a:off x="4233" y="1880"/>
                <a:ext cx="6" cy="7"/>
              </a:xfrm>
              <a:custGeom>
                <a:avLst/>
                <a:gdLst>
                  <a:gd name="T0" fmla="*/ 0 w 6"/>
                  <a:gd name="T1" fmla="*/ 0 h 7"/>
                  <a:gd name="T2" fmla="*/ 2 w 6"/>
                  <a:gd name="T3" fmla="*/ 0 h 7"/>
                  <a:gd name="T4" fmla="*/ 6 w 6"/>
                  <a:gd name="T5" fmla="*/ 7 h 7"/>
                  <a:gd name="T6" fmla="*/ 3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2" y="0"/>
                    </a:lnTo>
                    <a:lnTo>
                      <a:pt x="6" y="7"/>
                    </a:lnTo>
                    <a:lnTo>
                      <a:pt x="3" y="6"/>
                    </a:lnTo>
                    <a:lnTo>
                      <a:pt x="0" y="0"/>
                    </a:lnTo>
                    <a:close/>
                  </a:path>
                </a:pathLst>
              </a:custGeom>
              <a:solidFill>
                <a:srgbClr val="9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00" name="Line 3142"/>
              <p:cNvSpPr>
                <a:spLocks noChangeShapeType="1"/>
              </p:cNvSpPr>
              <p:nvPr/>
            </p:nvSpPr>
            <p:spPr bwMode="auto">
              <a:xfrm>
                <a:off x="4233" y="1880"/>
                <a:ext cx="3" cy="6"/>
              </a:xfrm>
              <a:prstGeom prst="line">
                <a:avLst/>
              </a:prstGeom>
              <a:noFill/>
              <a:ln w="0">
                <a:solidFill>
                  <a:srgbClr val="9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01" name="Freeform 3143"/>
              <p:cNvSpPr>
                <a:spLocks/>
              </p:cNvSpPr>
              <p:nvPr/>
            </p:nvSpPr>
            <p:spPr bwMode="auto">
              <a:xfrm>
                <a:off x="4235" y="1880"/>
                <a:ext cx="6" cy="8"/>
              </a:xfrm>
              <a:custGeom>
                <a:avLst/>
                <a:gdLst>
                  <a:gd name="T0" fmla="*/ 0 w 6"/>
                  <a:gd name="T1" fmla="*/ 0 h 8"/>
                  <a:gd name="T2" fmla="*/ 3 w 6"/>
                  <a:gd name="T3" fmla="*/ 2 h 8"/>
                  <a:gd name="T4" fmla="*/ 6 w 6"/>
                  <a:gd name="T5" fmla="*/ 8 h 8"/>
                  <a:gd name="T6" fmla="*/ 4 w 6"/>
                  <a:gd name="T7" fmla="*/ 7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3" y="2"/>
                    </a:lnTo>
                    <a:lnTo>
                      <a:pt x="6" y="8"/>
                    </a:lnTo>
                    <a:lnTo>
                      <a:pt x="4" y="7"/>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02" name="Line 3144"/>
              <p:cNvSpPr>
                <a:spLocks noChangeShapeType="1"/>
              </p:cNvSpPr>
              <p:nvPr/>
            </p:nvSpPr>
            <p:spPr bwMode="auto">
              <a:xfrm>
                <a:off x="4235" y="1880"/>
                <a:ext cx="4" cy="7"/>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03" name="Freeform 3145"/>
              <p:cNvSpPr>
                <a:spLocks/>
              </p:cNvSpPr>
              <p:nvPr/>
            </p:nvSpPr>
            <p:spPr bwMode="auto">
              <a:xfrm>
                <a:off x="3566" y="746"/>
                <a:ext cx="707" cy="1136"/>
              </a:xfrm>
              <a:custGeom>
                <a:avLst/>
                <a:gdLst>
                  <a:gd name="T0" fmla="*/ 704 w 707"/>
                  <a:gd name="T1" fmla="*/ 1085 h 1136"/>
                  <a:gd name="T2" fmla="*/ 693 w 707"/>
                  <a:gd name="T3" fmla="*/ 1081 h 1136"/>
                  <a:gd name="T4" fmla="*/ 675 w 707"/>
                  <a:gd name="T5" fmla="*/ 1076 h 1136"/>
                  <a:gd name="T6" fmla="*/ 645 w 707"/>
                  <a:gd name="T7" fmla="*/ 1067 h 1136"/>
                  <a:gd name="T8" fmla="*/ 611 w 707"/>
                  <a:gd name="T9" fmla="*/ 1055 h 1136"/>
                  <a:gd name="T10" fmla="*/ 577 w 707"/>
                  <a:gd name="T11" fmla="*/ 1041 h 1136"/>
                  <a:gd name="T12" fmla="*/ 546 w 707"/>
                  <a:gd name="T13" fmla="*/ 1024 h 1136"/>
                  <a:gd name="T14" fmla="*/ 513 w 707"/>
                  <a:gd name="T15" fmla="*/ 1003 h 1136"/>
                  <a:gd name="T16" fmla="*/ 479 w 707"/>
                  <a:gd name="T17" fmla="*/ 980 h 1136"/>
                  <a:gd name="T18" fmla="*/ 446 w 707"/>
                  <a:gd name="T19" fmla="*/ 955 h 1136"/>
                  <a:gd name="T20" fmla="*/ 415 w 707"/>
                  <a:gd name="T21" fmla="*/ 926 h 1136"/>
                  <a:gd name="T22" fmla="*/ 387 w 707"/>
                  <a:gd name="T23" fmla="*/ 893 h 1136"/>
                  <a:gd name="T24" fmla="*/ 372 w 707"/>
                  <a:gd name="T25" fmla="*/ 869 h 1136"/>
                  <a:gd name="T26" fmla="*/ 354 w 707"/>
                  <a:gd name="T27" fmla="*/ 827 h 1136"/>
                  <a:gd name="T28" fmla="*/ 339 w 707"/>
                  <a:gd name="T29" fmla="*/ 780 h 1136"/>
                  <a:gd name="T30" fmla="*/ 324 w 707"/>
                  <a:gd name="T31" fmla="*/ 729 h 1136"/>
                  <a:gd name="T32" fmla="*/ 308 w 707"/>
                  <a:gd name="T33" fmla="*/ 677 h 1136"/>
                  <a:gd name="T34" fmla="*/ 288 w 707"/>
                  <a:gd name="T35" fmla="*/ 625 h 1136"/>
                  <a:gd name="T36" fmla="*/ 262 w 707"/>
                  <a:gd name="T37" fmla="*/ 577 h 1136"/>
                  <a:gd name="T38" fmla="*/ 233 w 707"/>
                  <a:gd name="T39" fmla="*/ 532 h 1136"/>
                  <a:gd name="T40" fmla="*/ 203 w 707"/>
                  <a:gd name="T41" fmla="*/ 487 h 1136"/>
                  <a:gd name="T42" fmla="*/ 184 w 707"/>
                  <a:gd name="T43" fmla="*/ 456 h 1136"/>
                  <a:gd name="T44" fmla="*/ 170 w 707"/>
                  <a:gd name="T45" fmla="*/ 431 h 1136"/>
                  <a:gd name="T46" fmla="*/ 157 w 707"/>
                  <a:gd name="T47" fmla="*/ 405 h 1136"/>
                  <a:gd name="T48" fmla="*/ 145 w 707"/>
                  <a:gd name="T49" fmla="*/ 377 h 1136"/>
                  <a:gd name="T50" fmla="*/ 134 w 707"/>
                  <a:gd name="T51" fmla="*/ 346 h 1136"/>
                  <a:gd name="T52" fmla="*/ 123 w 707"/>
                  <a:gd name="T53" fmla="*/ 311 h 1136"/>
                  <a:gd name="T54" fmla="*/ 105 w 707"/>
                  <a:gd name="T55" fmla="*/ 245 h 1136"/>
                  <a:gd name="T56" fmla="*/ 78 w 707"/>
                  <a:gd name="T57" fmla="*/ 137 h 1136"/>
                  <a:gd name="T58" fmla="*/ 66 w 707"/>
                  <a:gd name="T59" fmla="*/ 82 h 1136"/>
                  <a:gd name="T60" fmla="*/ 0 w 707"/>
                  <a:gd name="T61" fmla="*/ 117 h 1136"/>
                  <a:gd name="T62" fmla="*/ 28 w 707"/>
                  <a:gd name="T63" fmla="*/ 134 h 1136"/>
                  <a:gd name="T64" fmla="*/ 52 w 707"/>
                  <a:gd name="T65" fmla="*/ 242 h 1136"/>
                  <a:gd name="T66" fmla="*/ 73 w 707"/>
                  <a:gd name="T67" fmla="*/ 323 h 1136"/>
                  <a:gd name="T68" fmla="*/ 84 w 707"/>
                  <a:gd name="T69" fmla="*/ 360 h 1136"/>
                  <a:gd name="T70" fmla="*/ 95 w 707"/>
                  <a:gd name="T71" fmla="*/ 394 h 1136"/>
                  <a:gd name="T72" fmla="*/ 107 w 707"/>
                  <a:gd name="T73" fmla="*/ 424 h 1136"/>
                  <a:gd name="T74" fmla="*/ 120 w 707"/>
                  <a:gd name="T75" fmla="*/ 452 h 1136"/>
                  <a:gd name="T76" fmla="*/ 134 w 707"/>
                  <a:gd name="T77" fmla="*/ 478 h 1136"/>
                  <a:gd name="T78" fmla="*/ 148 w 707"/>
                  <a:gd name="T79" fmla="*/ 503 h 1136"/>
                  <a:gd name="T80" fmla="*/ 178 w 707"/>
                  <a:gd name="T81" fmla="*/ 549 h 1136"/>
                  <a:gd name="T82" fmla="*/ 206 w 707"/>
                  <a:gd name="T83" fmla="*/ 593 h 1136"/>
                  <a:gd name="T84" fmla="*/ 231 w 707"/>
                  <a:gd name="T85" fmla="*/ 638 h 1136"/>
                  <a:gd name="T86" fmla="*/ 252 w 707"/>
                  <a:gd name="T87" fmla="*/ 686 h 1136"/>
                  <a:gd name="T88" fmla="*/ 268 w 707"/>
                  <a:gd name="T89" fmla="*/ 736 h 1136"/>
                  <a:gd name="T90" fmla="*/ 282 w 707"/>
                  <a:gd name="T91" fmla="*/ 787 h 1136"/>
                  <a:gd name="T92" fmla="*/ 296 w 707"/>
                  <a:gd name="T93" fmla="*/ 838 h 1136"/>
                  <a:gd name="T94" fmla="*/ 315 w 707"/>
                  <a:gd name="T95" fmla="*/ 885 h 1136"/>
                  <a:gd name="T96" fmla="*/ 330 w 707"/>
                  <a:gd name="T97" fmla="*/ 914 h 1136"/>
                  <a:gd name="T98" fmla="*/ 358 w 707"/>
                  <a:gd name="T99" fmla="*/ 953 h 1136"/>
                  <a:gd name="T100" fmla="*/ 391 w 707"/>
                  <a:gd name="T101" fmla="*/ 986 h 1136"/>
                  <a:gd name="T102" fmla="*/ 425 w 707"/>
                  <a:gd name="T103" fmla="*/ 1014 h 1136"/>
                  <a:gd name="T104" fmla="*/ 460 w 707"/>
                  <a:gd name="T105" fmla="*/ 1039 h 1136"/>
                  <a:gd name="T106" fmla="*/ 494 w 707"/>
                  <a:gd name="T107" fmla="*/ 1061 h 1136"/>
                  <a:gd name="T108" fmla="*/ 528 w 707"/>
                  <a:gd name="T109" fmla="*/ 1082 h 1136"/>
                  <a:gd name="T110" fmla="*/ 565 w 707"/>
                  <a:gd name="T111" fmla="*/ 1099 h 1136"/>
                  <a:gd name="T112" fmla="*/ 602 w 707"/>
                  <a:gd name="T113" fmla="*/ 1113 h 1136"/>
                  <a:gd name="T114" fmla="*/ 634 w 707"/>
                  <a:gd name="T115" fmla="*/ 1123 h 1136"/>
                  <a:gd name="T116" fmla="*/ 657 w 707"/>
                  <a:gd name="T117" fmla="*/ 1130 h 1136"/>
                  <a:gd name="T118" fmla="*/ 667 w 707"/>
                  <a:gd name="T119" fmla="*/ 113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7" h="1136">
                    <a:moveTo>
                      <a:pt x="672" y="1136"/>
                    </a:moveTo>
                    <a:lnTo>
                      <a:pt x="707" y="1086"/>
                    </a:lnTo>
                    <a:lnTo>
                      <a:pt x="704" y="1085"/>
                    </a:lnTo>
                    <a:lnTo>
                      <a:pt x="700" y="1083"/>
                    </a:lnTo>
                    <a:lnTo>
                      <a:pt x="697" y="1082"/>
                    </a:lnTo>
                    <a:lnTo>
                      <a:pt x="693" y="1081"/>
                    </a:lnTo>
                    <a:lnTo>
                      <a:pt x="689" y="1080"/>
                    </a:lnTo>
                    <a:lnTo>
                      <a:pt x="684" y="1078"/>
                    </a:lnTo>
                    <a:lnTo>
                      <a:pt x="675" y="1076"/>
                    </a:lnTo>
                    <a:lnTo>
                      <a:pt x="665" y="1073"/>
                    </a:lnTo>
                    <a:lnTo>
                      <a:pt x="655" y="1070"/>
                    </a:lnTo>
                    <a:lnTo>
                      <a:pt x="645" y="1067"/>
                    </a:lnTo>
                    <a:lnTo>
                      <a:pt x="633" y="1063"/>
                    </a:lnTo>
                    <a:lnTo>
                      <a:pt x="622" y="1059"/>
                    </a:lnTo>
                    <a:lnTo>
                      <a:pt x="611" y="1055"/>
                    </a:lnTo>
                    <a:lnTo>
                      <a:pt x="599" y="1051"/>
                    </a:lnTo>
                    <a:lnTo>
                      <a:pt x="588" y="1046"/>
                    </a:lnTo>
                    <a:lnTo>
                      <a:pt x="577" y="1041"/>
                    </a:lnTo>
                    <a:lnTo>
                      <a:pt x="566" y="1036"/>
                    </a:lnTo>
                    <a:lnTo>
                      <a:pt x="556" y="1030"/>
                    </a:lnTo>
                    <a:lnTo>
                      <a:pt x="546" y="1024"/>
                    </a:lnTo>
                    <a:lnTo>
                      <a:pt x="536" y="1017"/>
                    </a:lnTo>
                    <a:lnTo>
                      <a:pt x="524" y="1010"/>
                    </a:lnTo>
                    <a:lnTo>
                      <a:pt x="513" y="1003"/>
                    </a:lnTo>
                    <a:lnTo>
                      <a:pt x="502" y="996"/>
                    </a:lnTo>
                    <a:lnTo>
                      <a:pt x="490" y="988"/>
                    </a:lnTo>
                    <a:lnTo>
                      <a:pt x="479" y="980"/>
                    </a:lnTo>
                    <a:lnTo>
                      <a:pt x="468" y="972"/>
                    </a:lnTo>
                    <a:lnTo>
                      <a:pt x="457" y="964"/>
                    </a:lnTo>
                    <a:lnTo>
                      <a:pt x="446" y="955"/>
                    </a:lnTo>
                    <a:lnTo>
                      <a:pt x="435" y="946"/>
                    </a:lnTo>
                    <a:lnTo>
                      <a:pt x="425" y="936"/>
                    </a:lnTo>
                    <a:lnTo>
                      <a:pt x="415" y="926"/>
                    </a:lnTo>
                    <a:lnTo>
                      <a:pt x="405" y="916"/>
                    </a:lnTo>
                    <a:lnTo>
                      <a:pt x="396" y="905"/>
                    </a:lnTo>
                    <a:lnTo>
                      <a:pt x="387" y="893"/>
                    </a:lnTo>
                    <a:lnTo>
                      <a:pt x="379" y="881"/>
                    </a:lnTo>
                    <a:lnTo>
                      <a:pt x="376" y="875"/>
                    </a:lnTo>
                    <a:lnTo>
                      <a:pt x="372" y="869"/>
                    </a:lnTo>
                    <a:lnTo>
                      <a:pt x="365" y="856"/>
                    </a:lnTo>
                    <a:lnTo>
                      <a:pt x="359" y="842"/>
                    </a:lnTo>
                    <a:lnTo>
                      <a:pt x="354" y="827"/>
                    </a:lnTo>
                    <a:lnTo>
                      <a:pt x="349" y="812"/>
                    </a:lnTo>
                    <a:lnTo>
                      <a:pt x="343" y="796"/>
                    </a:lnTo>
                    <a:lnTo>
                      <a:pt x="339" y="780"/>
                    </a:lnTo>
                    <a:lnTo>
                      <a:pt x="334" y="763"/>
                    </a:lnTo>
                    <a:lnTo>
                      <a:pt x="329" y="746"/>
                    </a:lnTo>
                    <a:lnTo>
                      <a:pt x="324" y="729"/>
                    </a:lnTo>
                    <a:lnTo>
                      <a:pt x="319" y="712"/>
                    </a:lnTo>
                    <a:lnTo>
                      <a:pt x="314" y="694"/>
                    </a:lnTo>
                    <a:lnTo>
                      <a:pt x="308" y="677"/>
                    </a:lnTo>
                    <a:lnTo>
                      <a:pt x="302" y="659"/>
                    </a:lnTo>
                    <a:lnTo>
                      <a:pt x="295" y="642"/>
                    </a:lnTo>
                    <a:lnTo>
                      <a:pt x="288" y="625"/>
                    </a:lnTo>
                    <a:lnTo>
                      <a:pt x="280" y="609"/>
                    </a:lnTo>
                    <a:lnTo>
                      <a:pt x="271" y="593"/>
                    </a:lnTo>
                    <a:lnTo>
                      <a:pt x="262" y="577"/>
                    </a:lnTo>
                    <a:lnTo>
                      <a:pt x="252" y="562"/>
                    </a:lnTo>
                    <a:lnTo>
                      <a:pt x="243" y="547"/>
                    </a:lnTo>
                    <a:lnTo>
                      <a:pt x="233" y="532"/>
                    </a:lnTo>
                    <a:lnTo>
                      <a:pt x="223" y="517"/>
                    </a:lnTo>
                    <a:lnTo>
                      <a:pt x="213" y="502"/>
                    </a:lnTo>
                    <a:lnTo>
                      <a:pt x="203" y="487"/>
                    </a:lnTo>
                    <a:lnTo>
                      <a:pt x="194" y="472"/>
                    </a:lnTo>
                    <a:lnTo>
                      <a:pt x="189" y="464"/>
                    </a:lnTo>
                    <a:lnTo>
                      <a:pt x="184" y="456"/>
                    </a:lnTo>
                    <a:lnTo>
                      <a:pt x="179" y="448"/>
                    </a:lnTo>
                    <a:lnTo>
                      <a:pt x="175" y="440"/>
                    </a:lnTo>
                    <a:lnTo>
                      <a:pt x="170" y="431"/>
                    </a:lnTo>
                    <a:lnTo>
                      <a:pt x="166" y="423"/>
                    </a:lnTo>
                    <a:lnTo>
                      <a:pt x="161" y="414"/>
                    </a:lnTo>
                    <a:lnTo>
                      <a:pt x="157" y="405"/>
                    </a:lnTo>
                    <a:lnTo>
                      <a:pt x="153" y="396"/>
                    </a:lnTo>
                    <a:lnTo>
                      <a:pt x="149" y="387"/>
                    </a:lnTo>
                    <a:lnTo>
                      <a:pt x="145" y="377"/>
                    </a:lnTo>
                    <a:lnTo>
                      <a:pt x="141" y="367"/>
                    </a:lnTo>
                    <a:lnTo>
                      <a:pt x="138" y="357"/>
                    </a:lnTo>
                    <a:lnTo>
                      <a:pt x="134" y="346"/>
                    </a:lnTo>
                    <a:lnTo>
                      <a:pt x="130" y="335"/>
                    </a:lnTo>
                    <a:lnTo>
                      <a:pt x="126" y="323"/>
                    </a:lnTo>
                    <a:lnTo>
                      <a:pt x="123" y="311"/>
                    </a:lnTo>
                    <a:lnTo>
                      <a:pt x="119" y="298"/>
                    </a:lnTo>
                    <a:lnTo>
                      <a:pt x="112" y="272"/>
                    </a:lnTo>
                    <a:lnTo>
                      <a:pt x="105" y="245"/>
                    </a:lnTo>
                    <a:lnTo>
                      <a:pt x="98" y="218"/>
                    </a:lnTo>
                    <a:lnTo>
                      <a:pt x="84" y="164"/>
                    </a:lnTo>
                    <a:lnTo>
                      <a:pt x="78" y="137"/>
                    </a:lnTo>
                    <a:lnTo>
                      <a:pt x="72" y="111"/>
                    </a:lnTo>
                    <a:lnTo>
                      <a:pt x="67" y="86"/>
                    </a:lnTo>
                    <a:lnTo>
                      <a:pt x="66" y="82"/>
                    </a:lnTo>
                    <a:lnTo>
                      <a:pt x="88" y="70"/>
                    </a:lnTo>
                    <a:lnTo>
                      <a:pt x="22" y="0"/>
                    </a:lnTo>
                    <a:lnTo>
                      <a:pt x="0" y="117"/>
                    </a:lnTo>
                    <a:lnTo>
                      <a:pt x="22" y="105"/>
                    </a:lnTo>
                    <a:lnTo>
                      <a:pt x="22" y="110"/>
                    </a:lnTo>
                    <a:lnTo>
                      <a:pt x="28" y="134"/>
                    </a:lnTo>
                    <a:lnTo>
                      <a:pt x="34" y="160"/>
                    </a:lnTo>
                    <a:lnTo>
                      <a:pt x="40" y="187"/>
                    </a:lnTo>
                    <a:lnTo>
                      <a:pt x="52" y="242"/>
                    </a:lnTo>
                    <a:lnTo>
                      <a:pt x="59" y="270"/>
                    </a:lnTo>
                    <a:lnTo>
                      <a:pt x="66" y="297"/>
                    </a:lnTo>
                    <a:lnTo>
                      <a:pt x="73" y="323"/>
                    </a:lnTo>
                    <a:lnTo>
                      <a:pt x="77" y="336"/>
                    </a:lnTo>
                    <a:lnTo>
                      <a:pt x="80" y="348"/>
                    </a:lnTo>
                    <a:lnTo>
                      <a:pt x="84" y="360"/>
                    </a:lnTo>
                    <a:lnTo>
                      <a:pt x="88" y="372"/>
                    </a:lnTo>
                    <a:lnTo>
                      <a:pt x="92" y="383"/>
                    </a:lnTo>
                    <a:lnTo>
                      <a:pt x="95" y="394"/>
                    </a:lnTo>
                    <a:lnTo>
                      <a:pt x="99" y="404"/>
                    </a:lnTo>
                    <a:lnTo>
                      <a:pt x="103" y="414"/>
                    </a:lnTo>
                    <a:lnTo>
                      <a:pt x="107" y="424"/>
                    </a:lnTo>
                    <a:lnTo>
                      <a:pt x="111" y="434"/>
                    </a:lnTo>
                    <a:lnTo>
                      <a:pt x="116" y="443"/>
                    </a:lnTo>
                    <a:lnTo>
                      <a:pt x="120" y="452"/>
                    </a:lnTo>
                    <a:lnTo>
                      <a:pt x="125" y="461"/>
                    </a:lnTo>
                    <a:lnTo>
                      <a:pt x="129" y="470"/>
                    </a:lnTo>
                    <a:lnTo>
                      <a:pt x="134" y="478"/>
                    </a:lnTo>
                    <a:lnTo>
                      <a:pt x="139" y="487"/>
                    </a:lnTo>
                    <a:lnTo>
                      <a:pt x="144" y="495"/>
                    </a:lnTo>
                    <a:lnTo>
                      <a:pt x="148" y="503"/>
                    </a:lnTo>
                    <a:lnTo>
                      <a:pt x="158" y="519"/>
                    </a:lnTo>
                    <a:lnTo>
                      <a:pt x="168" y="534"/>
                    </a:lnTo>
                    <a:lnTo>
                      <a:pt x="178" y="549"/>
                    </a:lnTo>
                    <a:lnTo>
                      <a:pt x="187" y="564"/>
                    </a:lnTo>
                    <a:lnTo>
                      <a:pt x="197" y="578"/>
                    </a:lnTo>
                    <a:lnTo>
                      <a:pt x="206" y="593"/>
                    </a:lnTo>
                    <a:lnTo>
                      <a:pt x="215" y="608"/>
                    </a:lnTo>
                    <a:lnTo>
                      <a:pt x="223" y="622"/>
                    </a:lnTo>
                    <a:lnTo>
                      <a:pt x="231" y="638"/>
                    </a:lnTo>
                    <a:lnTo>
                      <a:pt x="239" y="653"/>
                    </a:lnTo>
                    <a:lnTo>
                      <a:pt x="246" y="669"/>
                    </a:lnTo>
                    <a:lnTo>
                      <a:pt x="252" y="686"/>
                    </a:lnTo>
                    <a:lnTo>
                      <a:pt x="258" y="702"/>
                    </a:lnTo>
                    <a:lnTo>
                      <a:pt x="263" y="719"/>
                    </a:lnTo>
                    <a:lnTo>
                      <a:pt x="268" y="736"/>
                    </a:lnTo>
                    <a:lnTo>
                      <a:pt x="273" y="753"/>
                    </a:lnTo>
                    <a:lnTo>
                      <a:pt x="277" y="770"/>
                    </a:lnTo>
                    <a:lnTo>
                      <a:pt x="282" y="787"/>
                    </a:lnTo>
                    <a:lnTo>
                      <a:pt x="287" y="804"/>
                    </a:lnTo>
                    <a:lnTo>
                      <a:pt x="291" y="821"/>
                    </a:lnTo>
                    <a:lnTo>
                      <a:pt x="296" y="838"/>
                    </a:lnTo>
                    <a:lnTo>
                      <a:pt x="302" y="854"/>
                    </a:lnTo>
                    <a:lnTo>
                      <a:pt x="308" y="870"/>
                    </a:lnTo>
                    <a:lnTo>
                      <a:pt x="315" y="885"/>
                    </a:lnTo>
                    <a:lnTo>
                      <a:pt x="322" y="900"/>
                    </a:lnTo>
                    <a:lnTo>
                      <a:pt x="326" y="907"/>
                    </a:lnTo>
                    <a:lnTo>
                      <a:pt x="330" y="914"/>
                    </a:lnTo>
                    <a:lnTo>
                      <a:pt x="339" y="928"/>
                    </a:lnTo>
                    <a:lnTo>
                      <a:pt x="348" y="941"/>
                    </a:lnTo>
                    <a:lnTo>
                      <a:pt x="358" y="953"/>
                    </a:lnTo>
                    <a:lnTo>
                      <a:pt x="369" y="964"/>
                    </a:lnTo>
                    <a:lnTo>
                      <a:pt x="380" y="975"/>
                    </a:lnTo>
                    <a:lnTo>
                      <a:pt x="391" y="986"/>
                    </a:lnTo>
                    <a:lnTo>
                      <a:pt x="402" y="996"/>
                    </a:lnTo>
                    <a:lnTo>
                      <a:pt x="414" y="1005"/>
                    </a:lnTo>
                    <a:lnTo>
                      <a:pt x="425" y="1014"/>
                    </a:lnTo>
                    <a:lnTo>
                      <a:pt x="437" y="1023"/>
                    </a:lnTo>
                    <a:lnTo>
                      <a:pt x="449" y="1031"/>
                    </a:lnTo>
                    <a:lnTo>
                      <a:pt x="460" y="1039"/>
                    </a:lnTo>
                    <a:lnTo>
                      <a:pt x="472" y="1047"/>
                    </a:lnTo>
                    <a:lnTo>
                      <a:pt x="483" y="1054"/>
                    </a:lnTo>
                    <a:lnTo>
                      <a:pt x="494" y="1061"/>
                    </a:lnTo>
                    <a:lnTo>
                      <a:pt x="505" y="1069"/>
                    </a:lnTo>
                    <a:lnTo>
                      <a:pt x="516" y="1076"/>
                    </a:lnTo>
                    <a:lnTo>
                      <a:pt x="528" y="1082"/>
                    </a:lnTo>
                    <a:lnTo>
                      <a:pt x="540" y="1088"/>
                    </a:lnTo>
                    <a:lnTo>
                      <a:pt x="553" y="1094"/>
                    </a:lnTo>
                    <a:lnTo>
                      <a:pt x="565" y="1099"/>
                    </a:lnTo>
                    <a:lnTo>
                      <a:pt x="577" y="1104"/>
                    </a:lnTo>
                    <a:lnTo>
                      <a:pt x="590" y="1109"/>
                    </a:lnTo>
                    <a:lnTo>
                      <a:pt x="602" y="1113"/>
                    </a:lnTo>
                    <a:lnTo>
                      <a:pt x="613" y="1117"/>
                    </a:lnTo>
                    <a:lnTo>
                      <a:pt x="624" y="1120"/>
                    </a:lnTo>
                    <a:lnTo>
                      <a:pt x="634" y="1123"/>
                    </a:lnTo>
                    <a:lnTo>
                      <a:pt x="644" y="1126"/>
                    </a:lnTo>
                    <a:lnTo>
                      <a:pt x="653" y="1129"/>
                    </a:lnTo>
                    <a:lnTo>
                      <a:pt x="657" y="1130"/>
                    </a:lnTo>
                    <a:lnTo>
                      <a:pt x="660" y="1131"/>
                    </a:lnTo>
                    <a:lnTo>
                      <a:pt x="664" y="1132"/>
                    </a:lnTo>
                    <a:lnTo>
                      <a:pt x="667" y="1134"/>
                    </a:lnTo>
                    <a:lnTo>
                      <a:pt x="669" y="1134"/>
                    </a:lnTo>
                    <a:lnTo>
                      <a:pt x="672" y="11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04" name="Line 3146"/>
              <p:cNvSpPr>
                <a:spLocks noChangeShapeType="1"/>
              </p:cNvSpPr>
              <p:nvPr/>
            </p:nvSpPr>
            <p:spPr bwMode="auto">
              <a:xfrm flipV="1">
                <a:off x="4238" y="1832"/>
                <a:ext cx="35" cy="50"/>
              </a:xfrm>
              <a:prstGeom prst="line">
                <a:avLst/>
              </a:prstGeom>
              <a:noFill/>
              <a:ln w="7938">
                <a:solidFill>
                  <a:srgbClr val="FFB2B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05" name="Line 3147"/>
              <p:cNvSpPr>
                <a:spLocks noChangeShapeType="1"/>
              </p:cNvSpPr>
              <p:nvPr/>
            </p:nvSpPr>
            <p:spPr bwMode="auto">
              <a:xfrm flipH="1" flipV="1">
                <a:off x="4270" y="1831"/>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06" name="Line 3148"/>
              <p:cNvSpPr>
                <a:spLocks noChangeShapeType="1"/>
              </p:cNvSpPr>
              <p:nvPr/>
            </p:nvSpPr>
            <p:spPr bwMode="auto">
              <a:xfrm flipH="1" flipV="1">
                <a:off x="4266" y="1829"/>
                <a:ext cx="4"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07" name="Line 3149"/>
              <p:cNvSpPr>
                <a:spLocks noChangeShapeType="1"/>
              </p:cNvSpPr>
              <p:nvPr/>
            </p:nvSpPr>
            <p:spPr bwMode="auto">
              <a:xfrm flipH="1" flipV="1">
                <a:off x="4263" y="1828"/>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08" name="Line 3150"/>
              <p:cNvSpPr>
                <a:spLocks noChangeShapeType="1"/>
              </p:cNvSpPr>
              <p:nvPr/>
            </p:nvSpPr>
            <p:spPr bwMode="auto">
              <a:xfrm flipH="1" flipV="1">
                <a:off x="4259" y="182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09" name="Line 3151"/>
              <p:cNvSpPr>
                <a:spLocks noChangeShapeType="1"/>
              </p:cNvSpPr>
              <p:nvPr/>
            </p:nvSpPr>
            <p:spPr bwMode="auto">
              <a:xfrm flipH="1" flipV="1">
                <a:off x="4255" y="1826"/>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0" name="Line 3152"/>
              <p:cNvSpPr>
                <a:spLocks noChangeShapeType="1"/>
              </p:cNvSpPr>
              <p:nvPr/>
            </p:nvSpPr>
            <p:spPr bwMode="auto">
              <a:xfrm flipH="1" flipV="1">
                <a:off x="4250" y="1824"/>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1" name="Line 3153"/>
              <p:cNvSpPr>
                <a:spLocks noChangeShapeType="1"/>
              </p:cNvSpPr>
              <p:nvPr/>
            </p:nvSpPr>
            <p:spPr bwMode="auto">
              <a:xfrm flipH="1" flipV="1">
                <a:off x="4241" y="1822"/>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2" name="Line 3154"/>
              <p:cNvSpPr>
                <a:spLocks noChangeShapeType="1"/>
              </p:cNvSpPr>
              <p:nvPr/>
            </p:nvSpPr>
            <p:spPr bwMode="auto">
              <a:xfrm flipH="1" flipV="1">
                <a:off x="4231" y="1819"/>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3" name="Line 3155"/>
              <p:cNvSpPr>
                <a:spLocks noChangeShapeType="1"/>
              </p:cNvSpPr>
              <p:nvPr/>
            </p:nvSpPr>
            <p:spPr bwMode="auto">
              <a:xfrm flipH="1" flipV="1">
                <a:off x="4221" y="1816"/>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4" name="Line 3156"/>
              <p:cNvSpPr>
                <a:spLocks noChangeShapeType="1"/>
              </p:cNvSpPr>
              <p:nvPr/>
            </p:nvSpPr>
            <p:spPr bwMode="auto">
              <a:xfrm flipH="1" flipV="1">
                <a:off x="4211" y="1813"/>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5" name="Line 3157"/>
              <p:cNvSpPr>
                <a:spLocks noChangeShapeType="1"/>
              </p:cNvSpPr>
              <p:nvPr/>
            </p:nvSpPr>
            <p:spPr bwMode="auto">
              <a:xfrm flipH="1" flipV="1">
                <a:off x="4199" y="1809"/>
                <a:ext cx="12"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6" name="Line 3158"/>
              <p:cNvSpPr>
                <a:spLocks noChangeShapeType="1"/>
              </p:cNvSpPr>
              <p:nvPr/>
            </p:nvSpPr>
            <p:spPr bwMode="auto">
              <a:xfrm flipH="1" flipV="1">
                <a:off x="4188" y="1805"/>
                <a:ext cx="1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7" name="Line 3159"/>
              <p:cNvSpPr>
                <a:spLocks noChangeShapeType="1"/>
              </p:cNvSpPr>
              <p:nvPr/>
            </p:nvSpPr>
            <p:spPr bwMode="auto">
              <a:xfrm flipH="1" flipV="1">
                <a:off x="4177" y="1801"/>
                <a:ext cx="1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8" name="Line 3160"/>
              <p:cNvSpPr>
                <a:spLocks noChangeShapeType="1"/>
              </p:cNvSpPr>
              <p:nvPr/>
            </p:nvSpPr>
            <p:spPr bwMode="auto">
              <a:xfrm flipH="1" flipV="1">
                <a:off x="4165" y="1797"/>
                <a:ext cx="12"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19" name="Line 3161"/>
              <p:cNvSpPr>
                <a:spLocks noChangeShapeType="1"/>
              </p:cNvSpPr>
              <p:nvPr/>
            </p:nvSpPr>
            <p:spPr bwMode="auto">
              <a:xfrm flipH="1" flipV="1">
                <a:off x="4154" y="1792"/>
                <a:ext cx="1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20" name="Line 3162"/>
              <p:cNvSpPr>
                <a:spLocks noChangeShapeType="1"/>
              </p:cNvSpPr>
              <p:nvPr/>
            </p:nvSpPr>
            <p:spPr bwMode="auto">
              <a:xfrm flipH="1" flipV="1">
                <a:off x="4143" y="1787"/>
                <a:ext cx="1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21" name="Line 3163"/>
              <p:cNvSpPr>
                <a:spLocks noChangeShapeType="1"/>
              </p:cNvSpPr>
              <p:nvPr/>
            </p:nvSpPr>
            <p:spPr bwMode="auto">
              <a:xfrm flipH="1" flipV="1">
                <a:off x="4132" y="1782"/>
                <a:ext cx="1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22" name="Line 3164"/>
              <p:cNvSpPr>
                <a:spLocks noChangeShapeType="1"/>
              </p:cNvSpPr>
              <p:nvPr/>
            </p:nvSpPr>
            <p:spPr bwMode="auto">
              <a:xfrm flipH="1" flipV="1">
                <a:off x="4122" y="1776"/>
                <a:ext cx="10"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23" name="Line 3165"/>
              <p:cNvSpPr>
                <a:spLocks noChangeShapeType="1"/>
              </p:cNvSpPr>
              <p:nvPr/>
            </p:nvSpPr>
            <p:spPr bwMode="auto">
              <a:xfrm flipH="1" flipV="1">
                <a:off x="4112" y="1770"/>
                <a:ext cx="10"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24" name="Line 3166"/>
              <p:cNvSpPr>
                <a:spLocks noChangeShapeType="1"/>
              </p:cNvSpPr>
              <p:nvPr/>
            </p:nvSpPr>
            <p:spPr bwMode="auto">
              <a:xfrm flipH="1" flipV="1">
                <a:off x="4102" y="1763"/>
                <a:ext cx="10"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965" name="Line 3167"/>
            <p:cNvSpPr>
              <a:spLocks noChangeShapeType="1"/>
            </p:cNvSpPr>
            <p:nvPr/>
          </p:nvSpPr>
          <p:spPr bwMode="auto">
            <a:xfrm flipH="1" flipV="1">
              <a:off x="4090" y="1756"/>
              <a:ext cx="12"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6" name="Line 3168"/>
            <p:cNvSpPr>
              <a:spLocks noChangeShapeType="1"/>
            </p:cNvSpPr>
            <p:nvPr/>
          </p:nvSpPr>
          <p:spPr bwMode="auto">
            <a:xfrm flipH="1" flipV="1">
              <a:off x="4079" y="1749"/>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7" name="Line 3169"/>
            <p:cNvSpPr>
              <a:spLocks noChangeShapeType="1"/>
            </p:cNvSpPr>
            <p:nvPr/>
          </p:nvSpPr>
          <p:spPr bwMode="auto">
            <a:xfrm flipH="1" flipV="1">
              <a:off x="4068" y="1742"/>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8" name="Line 3170"/>
            <p:cNvSpPr>
              <a:spLocks noChangeShapeType="1"/>
            </p:cNvSpPr>
            <p:nvPr/>
          </p:nvSpPr>
          <p:spPr bwMode="auto">
            <a:xfrm flipH="1" flipV="1">
              <a:off x="4056" y="1734"/>
              <a:ext cx="12"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9" name="Line 3171"/>
            <p:cNvSpPr>
              <a:spLocks noChangeShapeType="1"/>
            </p:cNvSpPr>
            <p:nvPr/>
          </p:nvSpPr>
          <p:spPr bwMode="auto">
            <a:xfrm flipH="1" flipV="1">
              <a:off x="4045" y="1726"/>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0" name="Line 3172"/>
            <p:cNvSpPr>
              <a:spLocks noChangeShapeType="1"/>
            </p:cNvSpPr>
            <p:nvPr/>
          </p:nvSpPr>
          <p:spPr bwMode="auto">
            <a:xfrm flipH="1" flipV="1">
              <a:off x="4034" y="1718"/>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1" name="Line 3173"/>
            <p:cNvSpPr>
              <a:spLocks noChangeShapeType="1"/>
            </p:cNvSpPr>
            <p:nvPr/>
          </p:nvSpPr>
          <p:spPr bwMode="auto">
            <a:xfrm flipH="1" flipV="1">
              <a:off x="4023" y="1710"/>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2" name="Line 3174"/>
            <p:cNvSpPr>
              <a:spLocks noChangeShapeType="1"/>
            </p:cNvSpPr>
            <p:nvPr/>
          </p:nvSpPr>
          <p:spPr bwMode="auto">
            <a:xfrm flipH="1" flipV="1">
              <a:off x="4012" y="1701"/>
              <a:ext cx="11"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3" name="Line 3175"/>
            <p:cNvSpPr>
              <a:spLocks noChangeShapeType="1"/>
            </p:cNvSpPr>
            <p:nvPr/>
          </p:nvSpPr>
          <p:spPr bwMode="auto">
            <a:xfrm flipH="1" flipV="1">
              <a:off x="4001" y="1692"/>
              <a:ext cx="11"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4" name="Line 3176"/>
            <p:cNvSpPr>
              <a:spLocks noChangeShapeType="1"/>
            </p:cNvSpPr>
            <p:nvPr/>
          </p:nvSpPr>
          <p:spPr bwMode="auto">
            <a:xfrm flipH="1" flipV="1">
              <a:off x="3991" y="1682"/>
              <a:ext cx="10" cy="1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5" name="Line 3177"/>
            <p:cNvSpPr>
              <a:spLocks noChangeShapeType="1"/>
            </p:cNvSpPr>
            <p:nvPr/>
          </p:nvSpPr>
          <p:spPr bwMode="auto">
            <a:xfrm flipH="1" flipV="1">
              <a:off x="3981" y="1672"/>
              <a:ext cx="10" cy="1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6" name="Line 3178"/>
            <p:cNvSpPr>
              <a:spLocks noChangeShapeType="1"/>
            </p:cNvSpPr>
            <p:nvPr/>
          </p:nvSpPr>
          <p:spPr bwMode="auto">
            <a:xfrm flipH="1" flipV="1">
              <a:off x="3971" y="1662"/>
              <a:ext cx="10" cy="1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7" name="Line 3179"/>
            <p:cNvSpPr>
              <a:spLocks noChangeShapeType="1"/>
            </p:cNvSpPr>
            <p:nvPr/>
          </p:nvSpPr>
          <p:spPr bwMode="auto">
            <a:xfrm flipH="1" flipV="1">
              <a:off x="3962" y="1651"/>
              <a:ext cx="9" cy="1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8" name="Line 3180"/>
            <p:cNvSpPr>
              <a:spLocks noChangeShapeType="1"/>
            </p:cNvSpPr>
            <p:nvPr/>
          </p:nvSpPr>
          <p:spPr bwMode="auto">
            <a:xfrm flipH="1" flipV="1">
              <a:off x="3953" y="1639"/>
              <a:ext cx="9" cy="1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9" name="Line 3181"/>
            <p:cNvSpPr>
              <a:spLocks noChangeShapeType="1"/>
            </p:cNvSpPr>
            <p:nvPr/>
          </p:nvSpPr>
          <p:spPr bwMode="auto">
            <a:xfrm flipH="1" flipV="1">
              <a:off x="3945" y="1627"/>
              <a:ext cx="8" cy="1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0" name="Line 3182"/>
            <p:cNvSpPr>
              <a:spLocks noChangeShapeType="1"/>
            </p:cNvSpPr>
            <p:nvPr/>
          </p:nvSpPr>
          <p:spPr bwMode="auto">
            <a:xfrm flipH="1" flipV="1">
              <a:off x="3942" y="1621"/>
              <a:ext cx="3"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1" name="Line 3183"/>
            <p:cNvSpPr>
              <a:spLocks noChangeShapeType="1"/>
            </p:cNvSpPr>
            <p:nvPr/>
          </p:nvSpPr>
          <p:spPr bwMode="auto">
            <a:xfrm flipH="1" flipV="1">
              <a:off x="3938" y="1615"/>
              <a:ext cx="4"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2" name="Line 3184"/>
            <p:cNvSpPr>
              <a:spLocks noChangeShapeType="1"/>
            </p:cNvSpPr>
            <p:nvPr/>
          </p:nvSpPr>
          <p:spPr bwMode="auto">
            <a:xfrm flipH="1" flipV="1">
              <a:off x="3931" y="1602"/>
              <a:ext cx="7" cy="1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3" name="Line 3185"/>
            <p:cNvSpPr>
              <a:spLocks noChangeShapeType="1"/>
            </p:cNvSpPr>
            <p:nvPr/>
          </p:nvSpPr>
          <p:spPr bwMode="auto">
            <a:xfrm flipH="1" flipV="1">
              <a:off x="3925" y="1588"/>
              <a:ext cx="6" cy="14"/>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4" name="Line 3186"/>
            <p:cNvSpPr>
              <a:spLocks noChangeShapeType="1"/>
            </p:cNvSpPr>
            <p:nvPr/>
          </p:nvSpPr>
          <p:spPr bwMode="auto">
            <a:xfrm flipH="1" flipV="1">
              <a:off x="3920" y="1573"/>
              <a:ext cx="5" cy="15"/>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5" name="Line 3187"/>
            <p:cNvSpPr>
              <a:spLocks noChangeShapeType="1"/>
            </p:cNvSpPr>
            <p:nvPr/>
          </p:nvSpPr>
          <p:spPr bwMode="auto">
            <a:xfrm flipH="1" flipV="1">
              <a:off x="3915" y="1558"/>
              <a:ext cx="5" cy="15"/>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6" name="Line 3188"/>
            <p:cNvSpPr>
              <a:spLocks noChangeShapeType="1"/>
            </p:cNvSpPr>
            <p:nvPr/>
          </p:nvSpPr>
          <p:spPr bwMode="auto">
            <a:xfrm flipH="1" flipV="1">
              <a:off x="3909" y="1542"/>
              <a:ext cx="6" cy="16"/>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7" name="Line 3189"/>
            <p:cNvSpPr>
              <a:spLocks noChangeShapeType="1"/>
            </p:cNvSpPr>
            <p:nvPr/>
          </p:nvSpPr>
          <p:spPr bwMode="auto">
            <a:xfrm flipH="1" flipV="1">
              <a:off x="3905" y="1526"/>
              <a:ext cx="4" cy="16"/>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8" name="Line 3190"/>
            <p:cNvSpPr>
              <a:spLocks noChangeShapeType="1"/>
            </p:cNvSpPr>
            <p:nvPr/>
          </p:nvSpPr>
          <p:spPr bwMode="auto">
            <a:xfrm flipH="1" flipV="1">
              <a:off x="3900" y="1509"/>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9" name="Line 3191"/>
            <p:cNvSpPr>
              <a:spLocks noChangeShapeType="1"/>
            </p:cNvSpPr>
            <p:nvPr/>
          </p:nvSpPr>
          <p:spPr bwMode="auto">
            <a:xfrm flipH="1" flipV="1">
              <a:off x="3895" y="1492"/>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0" name="Line 3192"/>
            <p:cNvSpPr>
              <a:spLocks noChangeShapeType="1"/>
            </p:cNvSpPr>
            <p:nvPr/>
          </p:nvSpPr>
          <p:spPr bwMode="auto">
            <a:xfrm flipH="1" flipV="1">
              <a:off x="3890" y="1475"/>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1" name="Line 3193"/>
            <p:cNvSpPr>
              <a:spLocks noChangeShapeType="1"/>
            </p:cNvSpPr>
            <p:nvPr/>
          </p:nvSpPr>
          <p:spPr bwMode="auto">
            <a:xfrm flipH="1" flipV="1">
              <a:off x="3885" y="1458"/>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2" name="Line 3194"/>
            <p:cNvSpPr>
              <a:spLocks noChangeShapeType="1"/>
            </p:cNvSpPr>
            <p:nvPr/>
          </p:nvSpPr>
          <p:spPr bwMode="auto">
            <a:xfrm flipH="1" flipV="1">
              <a:off x="3880" y="1440"/>
              <a:ext cx="5" cy="18"/>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3" name="Line 3195"/>
            <p:cNvSpPr>
              <a:spLocks noChangeShapeType="1"/>
            </p:cNvSpPr>
            <p:nvPr/>
          </p:nvSpPr>
          <p:spPr bwMode="auto">
            <a:xfrm flipH="1" flipV="1">
              <a:off x="3874" y="1423"/>
              <a:ext cx="6" cy="17"/>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4" name="Line 3196"/>
            <p:cNvSpPr>
              <a:spLocks noChangeShapeType="1"/>
            </p:cNvSpPr>
            <p:nvPr/>
          </p:nvSpPr>
          <p:spPr bwMode="auto">
            <a:xfrm flipH="1" flipV="1">
              <a:off x="3868" y="1405"/>
              <a:ext cx="6" cy="18"/>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5" name="Line 3197"/>
            <p:cNvSpPr>
              <a:spLocks noChangeShapeType="1"/>
            </p:cNvSpPr>
            <p:nvPr/>
          </p:nvSpPr>
          <p:spPr bwMode="auto">
            <a:xfrm flipH="1" flipV="1">
              <a:off x="3861" y="1388"/>
              <a:ext cx="7" cy="17"/>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6" name="Line 3198"/>
            <p:cNvSpPr>
              <a:spLocks noChangeShapeType="1"/>
            </p:cNvSpPr>
            <p:nvPr/>
          </p:nvSpPr>
          <p:spPr bwMode="auto">
            <a:xfrm flipH="1" flipV="1">
              <a:off x="3854" y="1371"/>
              <a:ext cx="7" cy="17"/>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7" name="Line 3199"/>
            <p:cNvSpPr>
              <a:spLocks noChangeShapeType="1"/>
            </p:cNvSpPr>
            <p:nvPr/>
          </p:nvSpPr>
          <p:spPr bwMode="auto">
            <a:xfrm flipH="1" flipV="1">
              <a:off x="3846" y="1355"/>
              <a:ext cx="8" cy="1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8" name="Line 3200"/>
            <p:cNvSpPr>
              <a:spLocks noChangeShapeType="1"/>
            </p:cNvSpPr>
            <p:nvPr/>
          </p:nvSpPr>
          <p:spPr bwMode="auto">
            <a:xfrm flipH="1" flipV="1">
              <a:off x="3837" y="1339"/>
              <a:ext cx="9" cy="1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9" name="Line 3201"/>
            <p:cNvSpPr>
              <a:spLocks noChangeShapeType="1"/>
            </p:cNvSpPr>
            <p:nvPr/>
          </p:nvSpPr>
          <p:spPr bwMode="auto">
            <a:xfrm flipH="1" flipV="1">
              <a:off x="3828" y="1323"/>
              <a:ext cx="9" cy="1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0" name="Line 3202"/>
            <p:cNvSpPr>
              <a:spLocks noChangeShapeType="1"/>
            </p:cNvSpPr>
            <p:nvPr/>
          </p:nvSpPr>
          <p:spPr bwMode="auto">
            <a:xfrm flipH="1" flipV="1">
              <a:off x="3818" y="1308"/>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1" name="Line 3203"/>
            <p:cNvSpPr>
              <a:spLocks noChangeShapeType="1"/>
            </p:cNvSpPr>
            <p:nvPr/>
          </p:nvSpPr>
          <p:spPr bwMode="auto">
            <a:xfrm flipH="1" flipV="1">
              <a:off x="3809" y="1293"/>
              <a:ext cx="9"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2" name="Line 3204"/>
            <p:cNvSpPr>
              <a:spLocks noChangeShapeType="1"/>
            </p:cNvSpPr>
            <p:nvPr/>
          </p:nvSpPr>
          <p:spPr bwMode="auto">
            <a:xfrm flipH="1" flipV="1">
              <a:off x="3799" y="1278"/>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3" name="Line 3205"/>
            <p:cNvSpPr>
              <a:spLocks noChangeShapeType="1"/>
            </p:cNvSpPr>
            <p:nvPr/>
          </p:nvSpPr>
          <p:spPr bwMode="auto">
            <a:xfrm flipH="1" flipV="1">
              <a:off x="3789" y="1263"/>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4" name="Line 3206"/>
            <p:cNvSpPr>
              <a:spLocks noChangeShapeType="1"/>
            </p:cNvSpPr>
            <p:nvPr/>
          </p:nvSpPr>
          <p:spPr bwMode="auto">
            <a:xfrm flipH="1" flipV="1">
              <a:off x="3779" y="1248"/>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5" name="Line 3207"/>
            <p:cNvSpPr>
              <a:spLocks noChangeShapeType="1"/>
            </p:cNvSpPr>
            <p:nvPr/>
          </p:nvSpPr>
          <p:spPr bwMode="auto">
            <a:xfrm flipH="1" flipV="1">
              <a:off x="3769" y="1233"/>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6" name="Line 3208"/>
            <p:cNvSpPr>
              <a:spLocks noChangeShapeType="1"/>
            </p:cNvSpPr>
            <p:nvPr/>
          </p:nvSpPr>
          <p:spPr bwMode="auto">
            <a:xfrm flipH="1" flipV="1">
              <a:off x="3760" y="1218"/>
              <a:ext cx="9"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7" name="Line 3209"/>
            <p:cNvSpPr>
              <a:spLocks noChangeShapeType="1"/>
            </p:cNvSpPr>
            <p:nvPr/>
          </p:nvSpPr>
          <p:spPr bwMode="auto">
            <a:xfrm flipH="1" flipV="1">
              <a:off x="3755" y="1210"/>
              <a:ext cx="5"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8" name="Line 3210"/>
            <p:cNvSpPr>
              <a:spLocks noChangeShapeType="1"/>
            </p:cNvSpPr>
            <p:nvPr/>
          </p:nvSpPr>
          <p:spPr bwMode="auto">
            <a:xfrm flipH="1" flipV="1">
              <a:off x="3750" y="1202"/>
              <a:ext cx="5"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9" name="Line 3211"/>
            <p:cNvSpPr>
              <a:spLocks noChangeShapeType="1"/>
            </p:cNvSpPr>
            <p:nvPr/>
          </p:nvSpPr>
          <p:spPr bwMode="auto">
            <a:xfrm flipH="1" flipV="1">
              <a:off x="3745" y="1194"/>
              <a:ext cx="5"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0" name="Line 3212"/>
            <p:cNvSpPr>
              <a:spLocks noChangeShapeType="1"/>
            </p:cNvSpPr>
            <p:nvPr/>
          </p:nvSpPr>
          <p:spPr bwMode="auto">
            <a:xfrm flipH="1" flipV="1">
              <a:off x="3741" y="1186"/>
              <a:ext cx="4"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1" name="Line 3213"/>
            <p:cNvSpPr>
              <a:spLocks noChangeShapeType="1"/>
            </p:cNvSpPr>
            <p:nvPr/>
          </p:nvSpPr>
          <p:spPr bwMode="auto">
            <a:xfrm flipH="1" flipV="1">
              <a:off x="3736" y="1177"/>
              <a:ext cx="5"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2" name="Line 3214"/>
            <p:cNvSpPr>
              <a:spLocks noChangeShapeType="1"/>
            </p:cNvSpPr>
            <p:nvPr/>
          </p:nvSpPr>
          <p:spPr bwMode="auto">
            <a:xfrm flipH="1" flipV="1">
              <a:off x="3732" y="1169"/>
              <a:ext cx="4"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3" name="Line 3215"/>
            <p:cNvSpPr>
              <a:spLocks noChangeShapeType="1"/>
            </p:cNvSpPr>
            <p:nvPr/>
          </p:nvSpPr>
          <p:spPr bwMode="auto">
            <a:xfrm flipH="1" flipV="1">
              <a:off x="3727" y="1160"/>
              <a:ext cx="5"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4" name="Line 3216"/>
            <p:cNvSpPr>
              <a:spLocks noChangeShapeType="1"/>
            </p:cNvSpPr>
            <p:nvPr/>
          </p:nvSpPr>
          <p:spPr bwMode="auto">
            <a:xfrm flipH="1" flipV="1">
              <a:off x="3723" y="1151"/>
              <a:ext cx="4"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5" name="Line 3217"/>
            <p:cNvSpPr>
              <a:spLocks noChangeShapeType="1"/>
            </p:cNvSpPr>
            <p:nvPr/>
          </p:nvSpPr>
          <p:spPr bwMode="auto">
            <a:xfrm flipH="1" flipV="1">
              <a:off x="3719" y="1142"/>
              <a:ext cx="4" cy="9"/>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6" name="Line 3218"/>
            <p:cNvSpPr>
              <a:spLocks noChangeShapeType="1"/>
            </p:cNvSpPr>
            <p:nvPr/>
          </p:nvSpPr>
          <p:spPr bwMode="auto">
            <a:xfrm flipH="1" flipV="1">
              <a:off x="3715" y="1133"/>
              <a:ext cx="4" cy="9"/>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7" name="Line 3219"/>
            <p:cNvSpPr>
              <a:spLocks noChangeShapeType="1"/>
            </p:cNvSpPr>
            <p:nvPr/>
          </p:nvSpPr>
          <p:spPr bwMode="auto">
            <a:xfrm flipH="1" flipV="1">
              <a:off x="3711" y="1123"/>
              <a:ext cx="4" cy="1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8" name="Line 3220"/>
            <p:cNvSpPr>
              <a:spLocks noChangeShapeType="1"/>
            </p:cNvSpPr>
            <p:nvPr/>
          </p:nvSpPr>
          <p:spPr bwMode="auto">
            <a:xfrm flipH="1" flipV="1">
              <a:off x="3707" y="1113"/>
              <a:ext cx="4" cy="1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9" name="Line 3221"/>
            <p:cNvSpPr>
              <a:spLocks noChangeShapeType="1"/>
            </p:cNvSpPr>
            <p:nvPr/>
          </p:nvSpPr>
          <p:spPr bwMode="auto">
            <a:xfrm flipH="1" flipV="1">
              <a:off x="3704" y="1103"/>
              <a:ext cx="3" cy="1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0" name="Line 3222"/>
            <p:cNvSpPr>
              <a:spLocks noChangeShapeType="1"/>
            </p:cNvSpPr>
            <p:nvPr/>
          </p:nvSpPr>
          <p:spPr bwMode="auto">
            <a:xfrm flipH="1" flipV="1">
              <a:off x="3700" y="1092"/>
              <a:ext cx="4" cy="1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1" name="Line 3223"/>
            <p:cNvSpPr>
              <a:spLocks noChangeShapeType="1"/>
            </p:cNvSpPr>
            <p:nvPr/>
          </p:nvSpPr>
          <p:spPr bwMode="auto">
            <a:xfrm flipH="1" flipV="1">
              <a:off x="3696" y="1081"/>
              <a:ext cx="4" cy="1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2" name="Line 3224"/>
            <p:cNvSpPr>
              <a:spLocks noChangeShapeType="1"/>
            </p:cNvSpPr>
            <p:nvPr/>
          </p:nvSpPr>
          <p:spPr bwMode="auto">
            <a:xfrm flipH="1" flipV="1">
              <a:off x="3692" y="1069"/>
              <a:ext cx="4" cy="1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3" name="Line 3225"/>
            <p:cNvSpPr>
              <a:spLocks noChangeShapeType="1"/>
            </p:cNvSpPr>
            <p:nvPr/>
          </p:nvSpPr>
          <p:spPr bwMode="auto">
            <a:xfrm flipH="1" flipV="1">
              <a:off x="3689" y="1057"/>
              <a:ext cx="3" cy="12"/>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4" name="Line 3226"/>
            <p:cNvSpPr>
              <a:spLocks noChangeShapeType="1"/>
            </p:cNvSpPr>
            <p:nvPr/>
          </p:nvSpPr>
          <p:spPr bwMode="auto">
            <a:xfrm flipH="1" flipV="1">
              <a:off x="3685" y="1044"/>
              <a:ext cx="4" cy="13"/>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5" name="Line 3227"/>
            <p:cNvSpPr>
              <a:spLocks noChangeShapeType="1"/>
            </p:cNvSpPr>
            <p:nvPr/>
          </p:nvSpPr>
          <p:spPr bwMode="auto">
            <a:xfrm flipH="1" flipV="1">
              <a:off x="3678" y="1018"/>
              <a:ext cx="7" cy="26"/>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6" name="Line 3228"/>
            <p:cNvSpPr>
              <a:spLocks noChangeShapeType="1"/>
            </p:cNvSpPr>
            <p:nvPr/>
          </p:nvSpPr>
          <p:spPr bwMode="auto">
            <a:xfrm flipH="1" flipV="1">
              <a:off x="3671" y="991"/>
              <a:ext cx="7" cy="2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7" name="Line 3229"/>
            <p:cNvSpPr>
              <a:spLocks noChangeShapeType="1"/>
            </p:cNvSpPr>
            <p:nvPr/>
          </p:nvSpPr>
          <p:spPr bwMode="auto">
            <a:xfrm flipH="1" flipV="1">
              <a:off x="3664" y="964"/>
              <a:ext cx="7" cy="2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8" name="Line 3230"/>
            <p:cNvSpPr>
              <a:spLocks noChangeShapeType="1"/>
            </p:cNvSpPr>
            <p:nvPr/>
          </p:nvSpPr>
          <p:spPr bwMode="auto">
            <a:xfrm flipH="1" flipV="1">
              <a:off x="3650" y="910"/>
              <a:ext cx="14" cy="54"/>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9" name="Line 3231"/>
            <p:cNvSpPr>
              <a:spLocks noChangeShapeType="1"/>
            </p:cNvSpPr>
            <p:nvPr/>
          </p:nvSpPr>
          <p:spPr bwMode="auto">
            <a:xfrm flipH="1" flipV="1">
              <a:off x="3644" y="883"/>
              <a:ext cx="6" cy="27"/>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0" name="Line 3232"/>
            <p:cNvSpPr>
              <a:spLocks noChangeShapeType="1"/>
            </p:cNvSpPr>
            <p:nvPr/>
          </p:nvSpPr>
          <p:spPr bwMode="auto">
            <a:xfrm flipH="1" flipV="1">
              <a:off x="3638" y="857"/>
              <a:ext cx="6" cy="26"/>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1" name="Line 3233"/>
            <p:cNvSpPr>
              <a:spLocks noChangeShapeType="1"/>
            </p:cNvSpPr>
            <p:nvPr/>
          </p:nvSpPr>
          <p:spPr bwMode="auto">
            <a:xfrm flipH="1" flipV="1">
              <a:off x="3633" y="832"/>
              <a:ext cx="5" cy="25"/>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2" name="Line 3234"/>
            <p:cNvSpPr>
              <a:spLocks noChangeShapeType="1"/>
            </p:cNvSpPr>
            <p:nvPr/>
          </p:nvSpPr>
          <p:spPr bwMode="auto">
            <a:xfrm flipH="1" flipV="1">
              <a:off x="3632" y="828"/>
              <a:ext cx="1" cy="4"/>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3" name="Line 3235"/>
            <p:cNvSpPr>
              <a:spLocks noChangeShapeType="1"/>
            </p:cNvSpPr>
            <p:nvPr/>
          </p:nvSpPr>
          <p:spPr bwMode="auto">
            <a:xfrm flipV="1">
              <a:off x="3632" y="816"/>
              <a:ext cx="22" cy="12"/>
            </a:xfrm>
            <a:prstGeom prst="line">
              <a:avLst/>
            </a:prstGeom>
            <a:noFill/>
            <a:ln w="7938">
              <a:solidFill>
                <a:srgbClr val="FF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4" name="Line 3236"/>
            <p:cNvSpPr>
              <a:spLocks noChangeShapeType="1"/>
            </p:cNvSpPr>
            <p:nvPr/>
          </p:nvSpPr>
          <p:spPr bwMode="auto">
            <a:xfrm flipH="1" flipV="1">
              <a:off x="3588" y="746"/>
              <a:ext cx="66" cy="7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5" name="Line 3237"/>
            <p:cNvSpPr>
              <a:spLocks noChangeShapeType="1"/>
            </p:cNvSpPr>
            <p:nvPr/>
          </p:nvSpPr>
          <p:spPr bwMode="auto">
            <a:xfrm flipH="1">
              <a:off x="3566" y="746"/>
              <a:ext cx="22" cy="117"/>
            </a:xfrm>
            <a:prstGeom prst="line">
              <a:avLst/>
            </a:prstGeom>
            <a:noFill/>
            <a:ln w="7938">
              <a:solidFill>
                <a:srgbClr val="C5060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6" name="Line 3238"/>
            <p:cNvSpPr>
              <a:spLocks noChangeShapeType="1"/>
            </p:cNvSpPr>
            <p:nvPr/>
          </p:nvSpPr>
          <p:spPr bwMode="auto">
            <a:xfrm flipV="1">
              <a:off x="3566" y="851"/>
              <a:ext cx="22" cy="12"/>
            </a:xfrm>
            <a:prstGeom prst="line">
              <a:avLst/>
            </a:prstGeom>
            <a:noFill/>
            <a:ln w="7938">
              <a:solidFill>
                <a:srgbClr val="FF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7" name="Line 3239"/>
            <p:cNvSpPr>
              <a:spLocks noChangeShapeType="1"/>
            </p:cNvSpPr>
            <p:nvPr/>
          </p:nvSpPr>
          <p:spPr bwMode="auto">
            <a:xfrm>
              <a:off x="3588" y="851"/>
              <a:ext cx="0" cy="5"/>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8" name="Line 3240"/>
            <p:cNvSpPr>
              <a:spLocks noChangeShapeType="1"/>
            </p:cNvSpPr>
            <p:nvPr/>
          </p:nvSpPr>
          <p:spPr bwMode="auto">
            <a:xfrm>
              <a:off x="3588" y="856"/>
              <a:ext cx="6" cy="24"/>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9" name="Line 3241"/>
            <p:cNvSpPr>
              <a:spLocks noChangeShapeType="1"/>
            </p:cNvSpPr>
            <p:nvPr/>
          </p:nvSpPr>
          <p:spPr bwMode="auto">
            <a:xfrm>
              <a:off x="3594" y="880"/>
              <a:ext cx="6" cy="26"/>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0" name="Line 3242"/>
            <p:cNvSpPr>
              <a:spLocks noChangeShapeType="1"/>
            </p:cNvSpPr>
            <p:nvPr/>
          </p:nvSpPr>
          <p:spPr bwMode="auto">
            <a:xfrm>
              <a:off x="3600" y="906"/>
              <a:ext cx="6" cy="27"/>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1" name="Line 3243"/>
            <p:cNvSpPr>
              <a:spLocks noChangeShapeType="1"/>
            </p:cNvSpPr>
            <p:nvPr/>
          </p:nvSpPr>
          <p:spPr bwMode="auto">
            <a:xfrm>
              <a:off x="3606" y="933"/>
              <a:ext cx="12" cy="55"/>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2" name="Line 3244"/>
            <p:cNvSpPr>
              <a:spLocks noChangeShapeType="1"/>
            </p:cNvSpPr>
            <p:nvPr/>
          </p:nvSpPr>
          <p:spPr bwMode="auto">
            <a:xfrm>
              <a:off x="3618" y="988"/>
              <a:ext cx="7" cy="28"/>
            </a:xfrm>
            <a:prstGeom prst="line">
              <a:avLst/>
            </a:prstGeom>
            <a:noFill/>
            <a:ln w="7938">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3" name="Line 3245"/>
            <p:cNvSpPr>
              <a:spLocks noChangeShapeType="1"/>
            </p:cNvSpPr>
            <p:nvPr/>
          </p:nvSpPr>
          <p:spPr bwMode="auto">
            <a:xfrm>
              <a:off x="3625" y="1016"/>
              <a:ext cx="7" cy="2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4" name="Line 3246"/>
            <p:cNvSpPr>
              <a:spLocks noChangeShapeType="1"/>
            </p:cNvSpPr>
            <p:nvPr/>
          </p:nvSpPr>
          <p:spPr bwMode="auto">
            <a:xfrm>
              <a:off x="3632" y="1043"/>
              <a:ext cx="7" cy="26"/>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5" name="Line 3247"/>
            <p:cNvSpPr>
              <a:spLocks noChangeShapeType="1"/>
            </p:cNvSpPr>
            <p:nvPr/>
          </p:nvSpPr>
          <p:spPr bwMode="auto">
            <a:xfrm>
              <a:off x="3639" y="1069"/>
              <a:ext cx="4" cy="13"/>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6" name="Line 3248"/>
            <p:cNvSpPr>
              <a:spLocks noChangeShapeType="1"/>
            </p:cNvSpPr>
            <p:nvPr/>
          </p:nvSpPr>
          <p:spPr bwMode="auto">
            <a:xfrm>
              <a:off x="3643" y="1082"/>
              <a:ext cx="3" cy="12"/>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7" name="Line 3249"/>
            <p:cNvSpPr>
              <a:spLocks noChangeShapeType="1"/>
            </p:cNvSpPr>
            <p:nvPr/>
          </p:nvSpPr>
          <p:spPr bwMode="auto">
            <a:xfrm>
              <a:off x="3646" y="1094"/>
              <a:ext cx="4" cy="12"/>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8" name="Line 3250"/>
            <p:cNvSpPr>
              <a:spLocks noChangeShapeType="1"/>
            </p:cNvSpPr>
            <p:nvPr/>
          </p:nvSpPr>
          <p:spPr bwMode="auto">
            <a:xfrm>
              <a:off x="3650" y="1106"/>
              <a:ext cx="4" cy="12"/>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9" name="Line 3251"/>
            <p:cNvSpPr>
              <a:spLocks noChangeShapeType="1"/>
            </p:cNvSpPr>
            <p:nvPr/>
          </p:nvSpPr>
          <p:spPr bwMode="auto">
            <a:xfrm>
              <a:off x="3654" y="1118"/>
              <a:ext cx="4" cy="11"/>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0" name="Line 3252"/>
            <p:cNvSpPr>
              <a:spLocks noChangeShapeType="1"/>
            </p:cNvSpPr>
            <p:nvPr/>
          </p:nvSpPr>
          <p:spPr bwMode="auto">
            <a:xfrm>
              <a:off x="3658" y="1129"/>
              <a:ext cx="3" cy="11"/>
            </a:xfrm>
            <a:prstGeom prst="line">
              <a:avLst/>
            </a:prstGeom>
            <a:noFill/>
            <a:ln w="7938">
              <a:solidFill>
                <a:srgbClr val="D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1" name="Line 3253"/>
            <p:cNvSpPr>
              <a:spLocks noChangeShapeType="1"/>
            </p:cNvSpPr>
            <p:nvPr/>
          </p:nvSpPr>
          <p:spPr bwMode="auto">
            <a:xfrm>
              <a:off x="3661" y="1140"/>
              <a:ext cx="4" cy="10"/>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2" name="Line 3254"/>
            <p:cNvSpPr>
              <a:spLocks noChangeShapeType="1"/>
            </p:cNvSpPr>
            <p:nvPr/>
          </p:nvSpPr>
          <p:spPr bwMode="auto">
            <a:xfrm>
              <a:off x="3665" y="1150"/>
              <a:ext cx="4" cy="10"/>
            </a:xfrm>
            <a:prstGeom prst="line">
              <a:avLst/>
            </a:prstGeom>
            <a:noFill/>
            <a:ln w="7938">
              <a:solidFill>
                <a:srgbClr val="D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3" name="Line 3255"/>
            <p:cNvSpPr>
              <a:spLocks noChangeShapeType="1"/>
            </p:cNvSpPr>
            <p:nvPr/>
          </p:nvSpPr>
          <p:spPr bwMode="auto">
            <a:xfrm>
              <a:off x="3669" y="1160"/>
              <a:ext cx="4" cy="10"/>
            </a:xfrm>
            <a:prstGeom prst="line">
              <a:avLst/>
            </a:prstGeom>
            <a:noFill/>
            <a:ln w="7938">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4" name="Line 3256"/>
            <p:cNvSpPr>
              <a:spLocks noChangeShapeType="1"/>
            </p:cNvSpPr>
            <p:nvPr/>
          </p:nvSpPr>
          <p:spPr bwMode="auto">
            <a:xfrm>
              <a:off x="3673" y="1170"/>
              <a:ext cx="4" cy="10"/>
            </a:xfrm>
            <a:prstGeom prst="line">
              <a:avLst/>
            </a:prstGeom>
            <a:noFill/>
            <a:ln w="7938">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5" name="Line 3257"/>
            <p:cNvSpPr>
              <a:spLocks noChangeShapeType="1"/>
            </p:cNvSpPr>
            <p:nvPr/>
          </p:nvSpPr>
          <p:spPr bwMode="auto">
            <a:xfrm>
              <a:off x="3677" y="1180"/>
              <a:ext cx="5" cy="9"/>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6" name="Line 3258"/>
            <p:cNvSpPr>
              <a:spLocks noChangeShapeType="1"/>
            </p:cNvSpPr>
            <p:nvPr/>
          </p:nvSpPr>
          <p:spPr bwMode="auto">
            <a:xfrm>
              <a:off x="3682" y="1189"/>
              <a:ext cx="4" cy="9"/>
            </a:xfrm>
            <a:prstGeom prst="line">
              <a:avLst/>
            </a:prstGeom>
            <a:noFill/>
            <a:ln w="7938">
              <a:solidFill>
                <a:srgbClr val="E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7" name="Line 3259"/>
            <p:cNvSpPr>
              <a:spLocks noChangeShapeType="1"/>
            </p:cNvSpPr>
            <p:nvPr/>
          </p:nvSpPr>
          <p:spPr bwMode="auto">
            <a:xfrm>
              <a:off x="3686" y="1198"/>
              <a:ext cx="5" cy="9"/>
            </a:xfrm>
            <a:prstGeom prst="line">
              <a:avLst/>
            </a:prstGeom>
            <a:noFill/>
            <a:ln w="7938">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8" name="Line 3260"/>
            <p:cNvSpPr>
              <a:spLocks noChangeShapeType="1"/>
            </p:cNvSpPr>
            <p:nvPr/>
          </p:nvSpPr>
          <p:spPr bwMode="auto">
            <a:xfrm>
              <a:off x="3691" y="1207"/>
              <a:ext cx="4" cy="9"/>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9" name="Line 3261"/>
            <p:cNvSpPr>
              <a:spLocks noChangeShapeType="1"/>
            </p:cNvSpPr>
            <p:nvPr/>
          </p:nvSpPr>
          <p:spPr bwMode="auto">
            <a:xfrm>
              <a:off x="3695" y="1216"/>
              <a:ext cx="5" cy="8"/>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0" name="Line 3262"/>
            <p:cNvSpPr>
              <a:spLocks noChangeShapeType="1"/>
            </p:cNvSpPr>
            <p:nvPr/>
          </p:nvSpPr>
          <p:spPr bwMode="auto">
            <a:xfrm>
              <a:off x="3700" y="1224"/>
              <a:ext cx="5" cy="9"/>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1" name="Line 3263"/>
            <p:cNvSpPr>
              <a:spLocks noChangeShapeType="1"/>
            </p:cNvSpPr>
            <p:nvPr/>
          </p:nvSpPr>
          <p:spPr bwMode="auto">
            <a:xfrm>
              <a:off x="3705" y="1233"/>
              <a:ext cx="5" cy="8"/>
            </a:xfrm>
            <a:prstGeom prst="line">
              <a:avLst/>
            </a:prstGeom>
            <a:noFill/>
            <a:ln w="7938">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2" name="Line 3264"/>
            <p:cNvSpPr>
              <a:spLocks noChangeShapeType="1"/>
            </p:cNvSpPr>
            <p:nvPr/>
          </p:nvSpPr>
          <p:spPr bwMode="auto">
            <a:xfrm>
              <a:off x="3710" y="1241"/>
              <a:ext cx="4" cy="8"/>
            </a:xfrm>
            <a:prstGeom prst="line">
              <a:avLst/>
            </a:prstGeom>
            <a:noFill/>
            <a:ln w="7938">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3" name="Line 3265"/>
            <p:cNvSpPr>
              <a:spLocks noChangeShapeType="1"/>
            </p:cNvSpPr>
            <p:nvPr/>
          </p:nvSpPr>
          <p:spPr bwMode="auto">
            <a:xfrm>
              <a:off x="3714" y="1249"/>
              <a:ext cx="10" cy="16"/>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4" name="Line 3266"/>
            <p:cNvSpPr>
              <a:spLocks noChangeShapeType="1"/>
            </p:cNvSpPr>
            <p:nvPr/>
          </p:nvSpPr>
          <p:spPr bwMode="auto">
            <a:xfrm>
              <a:off x="3724" y="1265"/>
              <a:ext cx="10" cy="15"/>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5" name="Line 3267"/>
            <p:cNvSpPr>
              <a:spLocks noChangeShapeType="1"/>
            </p:cNvSpPr>
            <p:nvPr/>
          </p:nvSpPr>
          <p:spPr bwMode="auto">
            <a:xfrm>
              <a:off x="3734" y="1280"/>
              <a:ext cx="10" cy="15"/>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6" name="Line 3268"/>
            <p:cNvSpPr>
              <a:spLocks noChangeShapeType="1"/>
            </p:cNvSpPr>
            <p:nvPr/>
          </p:nvSpPr>
          <p:spPr bwMode="auto">
            <a:xfrm>
              <a:off x="3744" y="1295"/>
              <a:ext cx="9" cy="15"/>
            </a:xfrm>
            <a:prstGeom prst="line">
              <a:avLst/>
            </a:prstGeom>
            <a:noFill/>
            <a:ln w="7938">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7" name="Line 3269"/>
            <p:cNvSpPr>
              <a:spLocks noChangeShapeType="1"/>
            </p:cNvSpPr>
            <p:nvPr/>
          </p:nvSpPr>
          <p:spPr bwMode="auto">
            <a:xfrm>
              <a:off x="3753" y="1310"/>
              <a:ext cx="10" cy="14"/>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8" name="Line 3270"/>
            <p:cNvSpPr>
              <a:spLocks noChangeShapeType="1"/>
            </p:cNvSpPr>
            <p:nvPr/>
          </p:nvSpPr>
          <p:spPr bwMode="auto">
            <a:xfrm>
              <a:off x="3763" y="1324"/>
              <a:ext cx="9" cy="15"/>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9" name="Line 3271"/>
            <p:cNvSpPr>
              <a:spLocks noChangeShapeType="1"/>
            </p:cNvSpPr>
            <p:nvPr/>
          </p:nvSpPr>
          <p:spPr bwMode="auto">
            <a:xfrm>
              <a:off x="3772" y="1339"/>
              <a:ext cx="9" cy="15"/>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0" name="Line 3272"/>
            <p:cNvSpPr>
              <a:spLocks noChangeShapeType="1"/>
            </p:cNvSpPr>
            <p:nvPr/>
          </p:nvSpPr>
          <p:spPr bwMode="auto">
            <a:xfrm>
              <a:off x="3781" y="1354"/>
              <a:ext cx="8" cy="14"/>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1" name="Line 3273"/>
            <p:cNvSpPr>
              <a:spLocks noChangeShapeType="1"/>
            </p:cNvSpPr>
            <p:nvPr/>
          </p:nvSpPr>
          <p:spPr bwMode="auto">
            <a:xfrm>
              <a:off x="3789" y="1368"/>
              <a:ext cx="8" cy="16"/>
            </a:xfrm>
            <a:prstGeom prst="line">
              <a:avLst/>
            </a:prstGeom>
            <a:noFill/>
            <a:ln w="7938">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2" name="Line 3274"/>
            <p:cNvSpPr>
              <a:spLocks noChangeShapeType="1"/>
            </p:cNvSpPr>
            <p:nvPr/>
          </p:nvSpPr>
          <p:spPr bwMode="auto">
            <a:xfrm>
              <a:off x="3797" y="1384"/>
              <a:ext cx="8" cy="15"/>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3" name="Line 3275"/>
            <p:cNvSpPr>
              <a:spLocks noChangeShapeType="1"/>
            </p:cNvSpPr>
            <p:nvPr/>
          </p:nvSpPr>
          <p:spPr bwMode="auto">
            <a:xfrm>
              <a:off x="3805" y="1399"/>
              <a:ext cx="7" cy="16"/>
            </a:xfrm>
            <a:prstGeom prst="line">
              <a:avLst/>
            </a:prstGeom>
            <a:noFill/>
            <a:ln w="7938">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4" name="Line 3276"/>
            <p:cNvSpPr>
              <a:spLocks noChangeShapeType="1"/>
            </p:cNvSpPr>
            <p:nvPr/>
          </p:nvSpPr>
          <p:spPr bwMode="auto">
            <a:xfrm>
              <a:off x="3812" y="1415"/>
              <a:ext cx="6" cy="17"/>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5" name="Line 3277"/>
            <p:cNvSpPr>
              <a:spLocks noChangeShapeType="1"/>
            </p:cNvSpPr>
            <p:nvPr/>
          </p:nvSpPr>
          <p:spPr bwMode="auto">
            <a:xfrm>
              <a:off x="3818" y="1432"/>
              <a:ext cx="6" cy="16"/>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6" name="Line 3278"/>
            <p:cNvSpPr>
              <a:spLocks noChangeShapeType="1"/>
            </p:cNvSpPr>
            <p:nvPr/>
          </p:nvSpPr>
          <p:spPr bwMode="auto">
            <a:xfrm>
              <a:off x="3824" y="1448"/>
              <a:ext cx="5" cy="17"/>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7" name="Line 3279"/>
            <p:cNvSpPr>
              <a:spLocks noChangeShapeType="1"/>
            </p:cNvSpPr>
            <p:nvPr/>
          </p:nvSpPr>
          <p:spPr bwMode="auto">
            <a:xfrm>
              <a:off x="3829" y="1465"/>
              <a:ext cx="5" cy="17"/>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8" name="Line 3280"/>
            <p:cNvSpPr>
              <a:spLocks noChangeShapeType="1"/>
            </p:cNvSpPr>
            <p:nvPr/>
          </p:nvSpPr>
          <p:spPr bwMode="auto">
            <a:xfrm>
              <a:off x="3834" y="1482"/>
              <a:ext cx="5"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9" name="Line 3281"/>
            <p:cNvSpPr>
              <a:spLocks noChangeShapeType="1"/>
            </p:cNvSpPr>
            <p:nvPr/>
          </p:nvSpPr>
          <p:spPr bwMode="auto">
            <a:xfrm>
              <a:off x="3839" y="1499"/>
              <a:ext cx="4"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0" name="Line 3282"/>
            <p:cNvSpPr>
              <a:spLocks noChangeShapeType="1"/>
            </p:cNvSpPr>
            <p:nvPr/>
          </p:nvSpPr>
          <p:spPr bwMode="auto">
            <a:xfrm>
              <a:off x="3843" y="1516"/>
              <a:ext cx="5" cy="17"/>
            </a:xfrm>
            <a:prstGeom prst="line">
              <a:avLst/>
            </a:prstGeom>
            <a:noFill/>
            <a:ln w="7938">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1" name="Line 3283"/>
            <p:cNvSpPr>
              <a:spLocks noChangeShapeType="1"/>
            </p:cNvSpPr>
            <p:nvPr/>
          </p:nvSpPr>
          <p:spPr bwMode="auto">
            <a:xfrm>
              <a:off x="3848" y="1533"/>
              <a:ext cx="5"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2" name="Line 3284"/>
            <p:cNvSpPr>
              <a:spLocks noChangeShapeType="1"/>
            </p:cNvSpPr>
            <p:nvPr/>
          </p:nvSpPr>
          <p:spPr bwMode="auto">
            <a:xfrm>
              <a:off x="3853" y="1550"/>
              <a:ext cx="4"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3" name="Line 3285"/>
            <p:cNvSpPr>
              <a:spLocks noChangeShapeType="1"/>
            </p:cNvSpPr>
            <p:nvPr/>
          </p:nvSpPr>
          <p:spPr bwMode="auto">
            <a:xfrm>
              <a:off x="3857" y="1567"/>
              <a:ext cx="5" cy="17"/>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4" name="Line 3286"/>
            <p:cNvSpPr>
              <a:spLocks noChangeShapeType="1"/>
            </p:cNvSpPr>
            <p:nvPr/>
          </p:nvSpPr>
          <p:spPr bwMode="auto">
            <a:xfrm>
              <a:off x="3862" y="1584"/>
              <a:ext cx="6" cy="16"/>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5" name="Line 3287"/>
            <p:cNvSpPr>
              <a:spLocks noChangeShapeType="1"/>
            </p:cNvSpPr>
            <p:nvPr/>
          </p:nvSpPr>
          <p:spPr bwMode="auto">
            <a:xfrm>
              <a:off x="3868" y="1600"/>
              <a:ext cx="6" cy="16"/>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6" name="Line 3288"/>
            <p:cNvSpPr>
              <a:spLocks noChangeShapeType="1"/>
            </p:cNvSpPr>
            <p:nvPr/>
          </p:nvSpPr>
          <p:spPr bwMode="auto">
            <a:xfrm>
              <a:off x="3874" y="1616"/>
              <a:ext cx="7" cy="15"/>
            </a:xfrm>
            <a:prstGeom prst="line">
              <a:avLst/>
            </a:prstGeom>
            <a:noFill/>
            <a:ln w="7938">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7" name="Line 3289"/>
            <p:cNvSpPr>
              <a:spLocks noChangeShapeType="1"/>
            </p:cNvSpPr>
            <p:nvPr/>
          </p:nvSpPr>
          <p:spPr bwMode="auto">
            <a:xfrm>
              <a:off x="3881" y="1631"/>
              <a:ext cx="7" cy="15"/>
            </a:xfrm>
            <a:prstGeom prst="line">
              <a:avLst/>
            </a:prstGeom>
            <a:noFill/>
            <a:ln w="7938">
              <a:solidFill>
                <a:srgbClr val="E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8" name="Line 3290"/>
            <p:cNvSpPr>
              <a:spLocks noChangeShapeType="1"/>
            </p:cNvSpPr>
            <p:nvPr/>
          </p:nvSpPr>
          <p:spPr bwMode="auto">
            <a:xfrm>
              <a:off x="3888" y="1646"/>
              <a:ext cx="4" cy="7"/>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9" name="Line 3291"/>
            <p:cNvSpPr>
              <a:spLocks noChangeShapeType="1"/>
            </p:cNvSpPr>
            <p:nvPr/>
          </p:nvSpPr>
          <p:spPr bwMode="auto">
            <a:xfrm>
              <a:off x="3892" y="1653"/>
              <a:ext cx="4" cy="7"/>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0" name="Line 3292"/>
            <p:cNvSpPr>
              <a:spLocks noChangeShapeType="1"/>
            </p:cNvSpPr>
            <p:nvPr/>
          </p:nvSpPr>
          <p:spPr bwMode="auto">
            <a:xfrm>
              <a:off x="3896" y="1660"/>
              <a:ext cx="9" cy="14"/>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1" name="Line 3293"/>
            <p:cNvSpPr>
              <a:spLocks noChangeShapeType="1"/>
            </p:cNvSpPr>
            <p:nvPr/>
          </p:nvSpPr>
          <p:spPr bwMode="auto">
            <a:xfrm>
              <a:off x="3905" y="1674"/>
              <a:ext cx="9" cy="13"/>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2" name="Line 3294"/>
            <p:cNvSpPr>
              <a:spLocks noChangeShapeType="1"/>
            </p:cNvSpPr>
            <p:nvPr/>
          </p:nvSpPr>
          <p:spPr bwMode="auto">
            <a:xfrm>
              <a:off x="3914" y="1687"/>
              <a:ext cx="10" cy="12"/>
            </a:xfrm>
            <a:prstGeom prst="line">
              <a:avLst/>
            </a:prstGeom>
            <a:noFill/>
            <a:ln w="7938">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3" name="Line 3295"/>
            <p:cNvSpPr>
              <a:spLocks noChangeShapeType="1"/>
            </p:cNvSpPr>
            <p:nvPr/>
          </p:nvSpPr>
          <p:spPr bwMode="auto">
            <a:xfrm>
              <a:off x="3924" y="1699"/>
              <a:ext cx="11" cy="11"/>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4" name="Line 3296"/>
            <p:cNvSpPr>
              <a:spLocks noChangeShapeType="1"/>
            </p:cNvSpPr>
            <p:nvPr/>
          </p:nvSpPr>
          <p:spPr bwMode="auto">
            <a:xfrm>
              <a:off x="3935" y="1710"/>
              <a:ext cx="11" cy="11"/>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5" name="Line 3297"/>
            <p:cNvSpPr>
              <a:spLocks noChangeShapeType="1"/>
            </p:cNvSpPr>
            <p:nvPr/>
          </p:nvSpPr>
          <p:spPr bwMode="auto">
            <a:xfrm>
              <a:off x="3946" y="1721"/>
              <a:ext cx="11" cy="11"/>
            </a:xfrm>
            <a:prstGeom prst="line">
              <a:avLst/>
            </a:prstGeom>
            <a:noFill/>
            <a:ln w="7938">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6" name="Line 3298"/>
            <p:cNvSpPr>
              <a:spLocks noChangeShapeType="1"/>
            </p:cNvSpPr>
            <p:nvPr/>
          </p:nvSpPr>
          <p:spPr bwMode="auto">
            <a:xfrm>
              <a:off x="3957" y="1732"/>
              <a:ext cx="11" cy="10"/>
            </a:xfrm>
            <a:prstGeom prst="line">
              <a:avLst/>
            </a:prstGeom>
            <a:noFill/>
            <a:ln w="7938">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7" name="Line 3299"/>
            <p:cNvSpPr>
              <a:spLocks noChangeShapeType="1"/>
            </p:cNvSpPr>
            <p:nvPr/>
          </p:nvSpPr>
          <p:spPr bwMode="auto">
            <a:xfrm>
              <a:off x="3968" y="1742"/>
              <a:ext cx="12" cy="9"/>
            </a:xfrm>
            <a:prstGeom prst="line">
              <a:avLst/>
            </a:prstGeom>
            <a:noFill/>
            <a:ln w="7938">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8" name="Line 3300"/>
            <p:cNvSpPr>
              <a:spLocks noChangeShapeType="1"/>
            </p:cNvSpPr>
            <p:nvPr/>
          </p:nvSpPr>
          <p:spPr bwMode="auto">
            <a:xfrm>
              <a:off x="3980" y="1751"/>
              <a:ext cx="11" cy="9"/>
            </a:xfrm>
            <a:prstGeom prst="line">
              <a:avLst/>
            </a:prstGeom>
            <a:noFill/>
            <a:ln w="7938">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9" name="Line 3301"/>
            <p:cNvSpPr>
              <a:spLocks noChangeShapeType="1"/>
            </p:cNvSpPr>
            <p:nvPr/>
          </p:nvSpPr>
          <p:spPr bwMode="auto">
            <a:xfrm>
              <a:off x="3991" y="1760"/>
              <a:ext cx="12"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0" name="Line 3302"/>
            <p:cNvSpPr>
              <a:spLocks noChangeShapeType="1"/>
            </p:cNvSpPr>
            <p:nvPr/>
          </p:nvSpPr>
          <p:spPr bwMode="auto">
            <a:xfrm>
              <a:off x="4003" y="1769"/>
              <a:ext cx="12"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1" name="Line 3303"/>
            <p:cNvSpPr>
              <a:spLocks noChangeShapeType="1"/>
            </p:cNvSpPr>
            <p:nvPr/>
          </p:nvSpPr>
          <p:spPr bwMode="auto">
            <a:xfrm>
              <a:off x="4015" y="1777"/>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2" name="Line 3304"/>
            <p:cNvSpPr>
              <a:spLocks noChangeShapeType="1"/>
            </p:cNvSpPr>
            <p:nvPr/>
          </p:nvSpPr>
          <p:spPr bwMode="auto">
            <a:xfrm>
              <a:off x="4026" y="1785"/>
              <a:ext cx="12"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3" name="Line 3305"/>
            <p:cNvSpPr>
              <a:spLocks noChangeShapeType="1"/>
            </p:cNvSpPr>
            <p:nvPr/>
          </p:nvSpPr>
          <p:spPr bwMode="auto">
            <a:xfrm>
              <a:off x="4038" y="1793"/>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4" name="Line 3306"/>
            <p:cNvSpPr>
              <a:spLocks noChangeShapeType="1"/>
            </p:cNvSpPr>
            <p:nvPr/>
          </p:nvSpPr>
          <p:spPr bwMode="auto">
            <a:xfrm>
              <a:off x="4049" y="1800"/>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5" name="Line 3307"/>
            <p:cNvSpPr>
              <a:spLocks noChangeShapeType="1"/>
            </p:cNvSpPr>
            <p:nvPr/>
          </p:nvSpPr>
          <p:spPr bwMode="auto">
            <a:xfrm>
              <a:off x="4060" y="1807"/>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6" name="Line 3308"/>
            <p:cNvSpPr>
              <a:spLocks noChangeShapeType="1"/>
            </p:cNvSpPr>
            <p:nvPr/>
          </p:nvSpPr>
          <p:spPr bwMode="auto">
            <a:xfrm>
              <a:off x="4071" y="1815"/>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7" name="Line 3309"/>
            <p:cNvSpPr>
              <a:spLocks noChangeShapeType="1"/>
            </p:cNvSpPr>
            <p:nvPr/>
          </p:nvSpPr>
          <p:spPr bwMode="auto">
            <a:xfrm>
              <a:off x="4082" y="1822"/>
              <a:ext cx="12"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8" name="Line 3310"/>
            <p:cNvSpPr>
              <a:spLocks noChangeShapeType="1"/>
            </p:cNvSpPr>
            <p:nvPr/>
          </p:nvSpPr>
          <p:spPr bwMode="auto">
            <a:xfrm>
              <a:off x="4094" y="1828"/>
              <a:ext cx="12"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9" name="Line 3311"/>
            <p:cNvSpPr>
              <a:spLocks noChangeShapeType="1"/>
            </p:cNvSpPr>
            <p:nvPr/>
          </p:nvSpPr>
          <p:spPr bwMode="auto">
            <a:xfrm>
              <a:off x="4106" y="1834"/>
              <a:ext cx="13"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0" name="Line 3312"/>
            <p:cNvSpPr>
              <a:spLocks noChangeShapeType="1"/>
            </p:cNvSpPr>
            <p:nvPr/>
          </p:nvSpPr>
          <p:spPr bwMode="auto">
            <a:xfrm>
              <a:off x="4119" y="1840"/>
              <a:ext cx="12"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1" name="Line 3313"/>
            <p:cNvSpPr>
              <a:spLocks noChangeShapeType="1"/>
            </p:cNvSpPr>
            <p:nvPr/>
          </p:nvSpPr>
          <p:spPr bwMode="auto">
            <a:xfrm>
              <a:off x="4131" y="1845"/>
              <a:ext cx="12"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2" name="Line 3314"/>
            <p:cNvSpPr>
              <a:spLocks noChangeShapeType="1"/>
            </p:cNvSpPr>
            <p:nvPr/>
          </p:nvSpPr>
          <p:spPr bwMode="auto">
            <a:xfrm>
              <a:off x="4143" y="1850"/>
              <a:ext cx="13"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3" name="Line 3315"/>
            <p:cNvSpPr>
              <a:spLocks noChangeShapeType="1"/>
            </p:cNvSpPr>
            <p:nvPr/>
          </p:nvSpPr>
          <p:spPr bwMode="auto">
            <a:xfrm>
              <a:off x="4156" y="1855"/>
              <a:ext cx="12"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4" name="Line 3316"/>
            <p:cNvSpPr>
              <a:spLocks noChangeShapeType="1"/>
            </p:cNvSpPr>
            <p:nvPr/>
          </p:nvSpPr>
          <p:spPr bwMode="auto">
            <a:xfrm>
              <a:off x="4168" y="1859"/>
              <a:ext cx="1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5" name="Line 3317"/>
            <p:cNvSpPr>
              <a:spLocks noChangeShapeType="1"/>
            </p:cNvSpPr>
            <p:nvPr/>
          </p:nvSpPr>
          <p:spPr bwMode="auto">
            <a:xfrm>
              <a:off x="4179" y="1863"/>
              <a:ext cx="11"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6" name="Line 3318"/>
            <p:cNvSpPr>
              <a:spLocks noChangeShapeType="1"/>
            </p:cNvSpPr>
            <p:nvPr/>
          </p:nvSpPr>
          <p:spPr bwMode="auto">
            <a:xfrm>
              <a:off x="4190" y="1866"/>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7" name="Line 3319"/>
            <p:cNvSpPr>
              <a:spLocks noChangeShapeType="1"/>
            </p:cNvSpPr>
            <p:nvPr/>
          </p:nvSpPr>
          <p:spPr bwMode="auto">
            <a:xfrm>
              <a:off x="4200" y="1869"/>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8" name="Line 3320"/>
            <p:cNvSpPr>
              <a:spLocks noChangeShapeType="1"/>
            </p:cNvSpPr>
            <p:nvPr/>
          </p:nvSpPr>
          <p:spPr bwMode="auto">
            <a:xfrm>
              <a:off x="4210" y="1872"/>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9" name="Line 3321"/>
            <p:cNvSpPr>
              <a:spLocks noChangeShapeType="1"/>
            </p:cNvSpPr>
            <p:nvPr/>
          </p:nvSpPr>
          <p:spPr bwMode="auto">
            <a:xfrm>
              <a:off x="4219" y="1875"/>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0" name="Line 3322"/>
            <p:cNvSpPr>
              <a:spLocks noChangeShapeType="1"/>
            </p:cNvSpPr>
            <p:nvPr/>
          </p:nvSpPr>
          <p:spPr bwMode="auto">
            <a:xfrm>
              <a:off x="4223" y="1876"/>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1" name="Line 3323"/>
            <p:cNvSpPr>
              <a:spLocks noChangeShapeType="1"/>
            </p:cNvSpPr>
            <p:nvPr/>
          </p:nvSpPr>
          <p:spPr bwMode="auto">
            <a:xfrm>
              <a:off x="4226" y="187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2" name="Line 3324"/>
            <p:cNvSpPr>
              <a:spLocks noChangeShapeType="1"/>
            </p:cNvSpPr>
            <p:nvPr/>
          </p:nvSpPr>
          <p:spPr bwMode="auto">
            <a:xfrm>
              <a:off x="4230" y="1878"/>
              <a:ext cx="3"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3" name="Line 3325"/>
            <p:cNvSpPr>
              <a:spLocks noChangeShapeType="1"/>
            </p:cNvSpPr>
            <p:nvPr/>
          </p:nvSpPr>
          <p:spPr bwMode="auto">
            <a:xfrm>
              <a:off x="4233" y="1880"/>
              <a:ext cx="2"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4" name="Line 3326"/>
            <p:cNvSpPr>
              <a:spLocks noChangeShapeType="1"/>
            </p:cNvSpPr>
            <p:nvPr/>
          </p:nvSpPr>
          <p:spPr bwMode="auto">
            <a:xfrm>
              <a:off x="4235" y="1880"/>
              <a:ext cx="3"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3325" name="Rectangle 3327"/>
          <p:cNvSpPr>
            <a:spLocks noChangeArrowheads="1"/>
          </p:cNvSpPr>
          <p:nvPr/>
        </p:nvSpPr>
        <p:spPr bwMode="auto">
          <a:xfrm>
            <a:off x="2565400" y="3253517"/>
            <a:ext cx="1619250" cy="182563"/>
          </a:xfrm>
          <a:prstGeom prst="rect">
            <a:avLst/>
          </a:prstGeom>
          <a:solidFill>
            <a:srgbClr val="FF3300"/>
          </a:solidFill>
          <a:ln>
            <a:noFill/>
          </a:ln>
          <a:extLst>
            <a:ext uri="{91240B29-F687-4F45-9708-019B960494DF}">
              <a14:hiddenLine xmlns:a14="http://schemas.microsoft.com/office/drawing/2010/main" w="9525">
                <a:solidFill>
                  <a:schemeClr val="bg1"/>
                </a:solidFill>
                <a:miter lim="800000"/>
                <a:headEnd/>
                <a:tailEnd/>
              </a14:hiddenLine>
            </a:ext>
          </a:extLst>
        </p:spPr>
        <p:txBody>
          <a:bodyPr lIns="0" tIns="0" rIns="0" bIns="0"/>
          <a:lstStyle/>
          <a:p>
            <a:pPr algn="ctr"/>
            <a:r>
              <a:rPr lang="it-IT" altLang="it-IT" sz="1200" dirty="0" smtClean="0"/>
              <a:t>Modo </a:t>
            </a:r>
            <a:r>
              <a:rPr lang="it-IT" altLang="it-IT" sz="1200" b="1" dirty="0" smtClean="0"/>
              <a:t>ANTICICLONICO</a:t>
            </a:r>
            <a:endParaRPr lang="it-IT" altLang="it-IT" sz="2400" b="1" dirty="0">
              <a:latin typeface="Times New Roman" panose="02020603050405020304" pitchFamily="18" charset="0"/>
            </a:endParaRPr>
          </a:p>
        </p:txBody>
      </p:sp>
      <p:sp>
        <p:nvSpPr>
          <p:cNvPr id="3326" name="Rectangle 3328"/>
          <p:cNvSpPr>
            <a:spLocks noChangeArrowheads="1"/>
          </p:cNvSpPr>
          <p:nvPr/>
        </p:nvSpPr>
        <p:spPr bwMode="auto">
          <a:xfrm>
            <a:off x="4802188" y="3255105"/>
            <a:ext cx="1635125" cy="182562"/>
          </a:xfrm>
          <a:prstGeom prst="rect">
            <a:avLst/>
          </a:prstGeom>
          <a:solidFill>
            <a:srgbClr val="0000FF"/>
          </a:solidFill>
          <a:ln>
            <a:noFill/>
          </a:ln>
          <a:extLst>
            <a:ext uri="{91240B29-F687-4F45-9708-019B960494DF}">
              <a14:hiddenLine xmlns:a14="http://schemas.microsoft.com/office/drawing/2010/main" w="9525">
                <a:solidFill>
                  <a:schemeClr val="bg1"/>
                </a:solidFill>
                <a:miter lim="800000"/>
                <a:headEnd/>
                <a:tailEnd/>
              </a14:hiddenLine>
            </a:ext>
          </a:extLst>
        </p:spPr>
        <p:txBody>
          <a:bodyPr lIns="0" tIns="0" rIns="0" bIns="0"/>
          <a:lstStyle/>
          <a:p>
            <a:pPr algn="ctr"/>
            <a:r>
              <a:rPr lang="it-IT" altLang="it-IT" sz="1200" dirty="0" smtClean="0"/>
              <a:t>Modo </a:t>
            </a:r>
            <a:r>
              <a:rPr lang="it-IT" altLang="it-IT" sz="1200" b="1" dirty="0" smtClean="0"/>
              <a:t>CICLONICO</a:t>
            </a:r>
            <a:endParaRPr lang="it-IT" altLang="it-IT" sz="2400" b="1" dirty="0">
              <a:latin typeface="Times New Roman" panose="02020603050405020304" pitchFamily="18" charset="0"/>
            </a:endParaRPr>
          </a:p>
        </p:txBody>
      </p:sp>
      <p:grpSp>
        <p:nvGrpSpPr>
          <p:cNvPr id="3327" name="Group 3329"/>
          <p:cNvGrpSpPr>
            <a:grpSpLocks/>
          </p:cNvGrpSpPr>
          <p:nvPr/>
        </p:nvGrpSpPr>
        <p:grpSpPr bwMode="auto">
          <a:xfrm>
            <a:off x="2674938" y="1810480"/>
            <a:ext cx="1149350" cy="919162"/>
            <a:chOff x="1629" y="1161"/>
            <a:chExt cx="724" cy="579"/>
          </a:xfrm>
        </p:grpSpPr>
        <p:sp>
          <p:nvSpPr>
            <p:cNvPr id="3328" name="Freeform 3330"/>
            <p:cNvSpPr>
              <a:spLocks/>
            </p:cNvSpPr>
            <p:nvPr/>
          </p:nvSpPr>
          <p:spPr bwMode="auto">
            <a:xfrm>
              <a:off x="1762" y="1161"/>
              <a:ext cx="591" cy="434"/>
            </a:xfrm>
            <a:custGeom>
              <a:avLst/>
              <a:gdLst>
                <a:gd name="T0" fmla="*/ 5617 w 8883"/>
                <a:gd name="T1" fmla="*/ 4355 h 6533"/>
                <a:gd name="T2" fmla="*/ 3439 w 8883"/>
                <a:gd name="T3" fmla="*/ 2178 h 6533"/>
                <a:gd name="T4" fmla="*/ 1720 w 8883"/>
                <a:gd name="T5" fmla="*/ 3020 h 6533"/>
                <a:gd name="T6" fmla="*/ 0 w 8883"/>
                <a:gd name="T7" fmla="*/ 1684 h 6533"/>
                <a:gd name="T8" fmla="*/ 3439 w 8883"/>
                <a:gd name="T9" fmla="*/ 0 h 6533"/>
                <a:gd name="T10" fmla="*/ 7794 w 8883"/>
                <a:gd name="T11" fmla="*/ 4355 h 6533"/>
                <a:gd name="T12" fmla="*/ 7794 w 8883"/>
                <a:gd name="T13" fmla="*/ 4355 h 6533"/>
                <a:gd name="T14" fmla="*/ 8883 w 8883"/>
                <a:gd name="T15" fmla="*/ 4355 h 6533"/>
                <a:gd name="T16" fmla="*/ 6706 w 8883"/>
                <a:gd name="T17" fmla="*/ 6533 h 6533"/>
                <a:gd name="T18" fmla="*/ 4528 w 8883"/>
                <a:gd name="T19" fmla="*/ 4355 h 6533"/>
                <a:gd name="T20" fmla="*/ 5617 w 8883"/>
                <a:gd name="T21" fmla="*/ 4355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83" h="6533">
                  <a:moveTo>
                    <a:pt x="5617" y="4355"/>
                  </a:moveTo>
                  <a:cubicBezTo>
                    <a:pt x="5617" y="3153"/>
                    <a:pt x="4642" y="2178"/>
                    <a:pt x="3439" y="2178"/>
                  </a:cubicBezTo>
                  <a:cubicBezTo>
                    <a:pt x="2767" y="2178"/>
                    <a:pt x="2132" y="2488"/>
                    <a:pt x="1720" y="3020"/>
                  </a:cubicBezTo>
                  <a:lnTo>
                    <a:pt x="0" y="1684"/>
                  </a:lnTo>
                  <a:cubicBezTo>
                    <a:pt x="825" y="622"/>
                    <a:pt x="2094" y="0"/>
                    <a:pt x="3439" y="0"/>
                  </a:cubicBezTo>
                  <a:cubicBezTo>
                    <a:pt x="5844" y="0"/>
                    <a:pt x="7794" y="1950"/>
                    <a:pt x="7794" y="4355"/>
                  </a:cubicBezTo>
                  <a:lnTo>
                    <a:pt x="7794" y="4355"/>
                  </a:lnTo>
                  <a:lnTo>
                    <a:pt x="8883" y="4355"/>
                  </a:lnTo>
                  <a:lnTo>
                    <a:pt x="6706" y="6533"/>
                  </a:lnTo>
                  <a:lnTo>
                    <a:pt x="4528" y="4355"/>
                  </a:lnTo>
                  <a:lnTo>
                    <a:pt x="5617" y="4355"/>
                  </a:lnTo>
                  <a:close/>
                </a:path>
              </a:pathLst>
            </a:custGeom>
            <a:solidFill>
              <a:srgbClr val="FF3300">
                <a:alpha val="25000"/>
              </a:srgbClr>
            </a:solidFill>
            <a:ln w="0">
              <a:solidFill>
                <a:srgbClr val="000000"/>
              </a:solidFill>
              <a:prstDash val="solid"/>
              <a:round/>
              <a:headEnd/>
              <a:tailEnd/>
            </a:ln>
          </p:spPr>
          <p:txBody>
            <a:bodyPr/>
            <a:lstStyle/>
            <a:p>
              <a:endParaRPr lang="it-IT"/>
            </a:p>
          </p:txBody>
        </p:sp>
        <p:sp>
          <p:nvSpPr>
            <p:cNvPr id="3329" name="Freeform 3331"/>
            <p:cNvSpPr>
              <a:spLocks/>
            </p:cNvSpPr>
            <p:nvPr/>
          </p:nvSpPr>
          <p:spPr bwMode="auto">
            <a:xfrm>
              <a:off x="1629" y="1306"/>
              <a:ext cx="581" cy="434"/>
            </a:xfrm>
            <a:custGeom>
              <a:avLst/>
              <a:gdLst>
                <a:gd name="T0" fmla="*/ 3266 w 8738"/>
                <a:gd name="T1" fmla="*/ 2177 h 6533"/>
                <a:gd name="T2" fmla="*/ 5443 w 8738"/>
                <a:gd name="T3" fmla="*/ 4355 h 6533"/>
                <a:gd name="T4" fmla="*/ 7091 w 8738"/>
                <a:gd name="T5" fmla="*/ 3602 h 6533"/>
                <a:gd name="T6" fmla="*/ 8738 w 8738"/>
                <a:gd name="T7" fmla="*/ 5026 h 6533"/>
                <a:gd name="T8" fmla="*/ 5443 w 8738"/>
                <a:gd name="T9" fmla="*/ 6532 h 6533"/>
                <a:gd name="T10" fmla="*/ 1089 w 8738"/>
                <a:gd name="T11" fmla="*/ 2178 h 6533"/>
                <a:gd name="T12" fmla="*/ 1088 w 8738"/>
                <a:gd name="T13" fmla="*/ 2177 h 6533"/>
                <a:gd name="T14" fmla="*/ 0 w 8738"/>
                <a:gd name="T15" fmla="*/ 2177 h 6533"/>
                <a:gd name="T16" fmla="*/ 2177 w 8738"/>
                <a:gd name="T17" fmla="*/ 0 h 6533"/>
                <a:gd name="T18" fmla="*/ 4355 w 8738"/>
                <a:gd name="T19" fmla="*/ 2177 h 6533"/>
                <a:gd name="T20" fmla="*/ 3266 w 8738"/>
                <a:gd name="T21" fmla="*/ 2177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38" h="6533">
                  <a:moveTo>
                    <a:pt x="3266" y="2177"/>
                  </a:moveTo>
                  <a:cubicBezTo>
                    <a:pt x="3266" y="3380"/>
                    <a:pt x="4241" y="4355"/>
                    <a:pt x="5443" y="4355"/>
                  </a:cubicBezTo>
                  <a:cubicBezTo>
                    <a:pt x="6076" y="4355"/>
                    <a:pt x="6677" y="4080"/>
                    <a:pt x="7091" y="3602"/>
                  </a:cubicBezTo>
                  <a:lnTo>
                    <a:pt x="8738" y="5026"/>
                  </a:lnTo>
                  <a:cubicBezTo>
                    <a:pt x="7911" y="5983"/>
                    <a:pt x="6708" y="6533"/>
                    <a:pt x="5443" y="6532"/>
                  </a:cubicBezTo>
                  <a:cubicBezTo>
                    <a:pt x="3039" y="6532"/>
                    <a:pt x="1089" y="4583"/>
                    <a:pt x="1089" y="2178"/>
                  </a:cubicBezTo>
                  <a:lnTo>
                    <a:pt x="1088" y="2177"/>
                  </a:lnTo>
                  <a:lnTo>
                    <a:pt x="0" y="2177"/>
                  </a:lnTo>
                  <a:lnTo>
                    <a:pt x="2177" y="0"/>
                  </a:lnTo>
                  <a:lnTo>
                    <a:pt x="4355" y="2177"/>
                  </a:lnTo>
                  <a:lnTo>
                    <a:pt x="3266" y="2177"/>
                  </a:lnTo>
                  <a:close/>
                </a:path>
              </a:pathLst>
            </a:custGeom>
            <a:solidFill>
              <a:srgbClr val="FF0000">
                <a:alpha val="25000"/>
              </a:srgbClr>
            </a:solidFill>
            <a:ln w="0">
              <a:solidFill>
                <a:srgbClr val="000000"/>
              </a:solidFill>
              <a:prstDash val="solid"/>
              <a:round/>
              <a:headEnd/>
              <a:tailEnd/>
            </a:ln>
          </p:spPr>
          <p:txBody>
            <a:bodyPr/>
            <a:lstStyle/>
            <a:p>
              <a:endParaRPr lang="it-IT"/>
            </a:p>
          </p:txBody>
        </p:sp>
      </p:grpSp>
      <p:grpSp>
        <p:nvGrpSpPr>
          <p:cNvPr id="3330" name="Group 3332"/>
          <p:cNvGrpSpPr>
            <a:grpSpLocks/>
          </p:cNvGrpSpPr>
          <p:nvPr/>
        </p:nvGrpSpPr>
        <p:grpSpPr bwMode="auto">
          <a:xfrm>
            <a:off x="4919663" y="1810480"/>
            <a:ext cx="1149350" cy="919162"/>
            <a:chOff x="3243" y="1161"/>
            <a:chExt cx="724" cy="579"/>
          </a:xfrm>
        </p:grpSpPr>
        <p:sp>
          <p:nvSpPr>
            <p:cNvPr id="3331" name="Freeform 3333"/>
            <p:cNvSpPr>
              <a:spLocks/>
            </p:cNvSpPr>
            <p:nvPr/>
          </p:nvSpPr>
          <p:spPr bwMode="auto">
            <a:xfrm>
              <a:off x="3243" y="1161"/>
              <a:ext cx="591" cy="435"/>
            </a:xfrm>
            <a:custGeom>
              <a:avLst/>
              <a:gdLst>
                <a:gd name="T0" fmla="*/ 1633 w 4442"/>
                <a:gd name="T1" fmla="*/ 2178 h 3267"/>
                <a:gd name="T2" fmla="*/ 2722 w 4442"/>
                <a:gd name="T3" fmla="*/ 1089 h 3267"/>
                <a:gd name="T4" fmla="*/ 3582 w 4442"/>
                <a:gd name="T5" fmla="*/ 1510 h 3267"/>
                <a:gd name="T6" fmla="*/ 4442 w 4442"/>
                <a:gd name="T7" fmla="*/ 842 h 3267"/>
                <a:gd name="T8" fmla="*/ 2722 w 4442"/>
                <a:gd name="T9" fmla="*/ 0 h 3267"/>
                <a:gd name="T10" fmla="*/ 545 w 4442"/>
                <a:gd name="T11" fmla="*/ 2178 h 3267"/>
                <a:gd name="T12" fmla="*/ 544 w 4442"/>
                <a:gd name="T13" fmla="*/ 2178 h 3267"/>
                <a:gd name="T14" fmla="*/ 0 w 4442"/>
                <a:gd name="T15" fmla="*/ 2178 h 3267"/>
                <a:gd name="T16" fmla="*/ 1089 w 4442"/>
                <a:gd name="T17" fmla="*/ 3267 h 3267"/>
                <a:gd name="T18" fmla="*/ 2178 w 4442"/>
                <a:gd name="T19" fmla="*/ 2178 h 3267"/>
                <a:gd name="T20" fmla="*/ 1633 w 4442"/>
                <a:gd name="T21" fmla="*/ 2178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2" h="3267">
                  <a:moveTo>
                    <a:pt x="1633" y="2178"/>
                  </a:moveTo>
                  <a:cubicBezTo>
                    <a:pt x="1633" y="1577"/>
                    <a:pt x="2121" y="1089"/>
                    <a:pt x="2722" y="1089"/>
                  </a:cubicBezTo>
                  <a:cubicBezTo>
                    <a:pt x="3058" y="1089"/>
                    <a:pt x="3376" y="1244"/>
                    <a:pt x="3582" y="1510"/>
                  </a:cubicBezTo>
                  <a:lnTo>
                    <a:pt x="4442" y="842"/>
                  </a:lnTo>
                  <a:cubicBezTo>
                    <a:pt x="4029" y="311"/>
                    <a:pt x="3395" y="0"/>
                    <a:pt x="2722" y="0"/>
                  </a:cubicBezTo>
                  <a:cubicBezTo>
                    <a:pt x="1520" y="0"/>
                    <a:pt x="545" y="975"/>
                    <a:pt x="545" y="2178"/>
                  </a:cubicBezTo>
                  <a:lnTo>
                    <a:pt x="544" y="2178"/>
                  </a:lnTo>
                  <a:lnTo>
                    <a:pt x="0" y="2178"/>
                  </a:lnTo>
                  <a:lnTo>
                    <a:pt x="1089" y="3267"/>
                  </a:lnTo>
                  <a:lnTo>
                    <a:pt x="2178" y="2178"/>
                  </a:lnTo>
                  <a:lnTo>
                    <a:pt x="1633" y="2178"/>
                  </a:lnTo>
                  <a:close/>
                </a:path>
              </a:pathLst>
            </a:custGeom>
            <a:solidFill>
              <a:srgbClr val="00CCFF">
                <a:alpha val="25000"/>
              </a:srgbClr>
            </a:solidFill>
            <a:ln w="3175" cmpd="sng">
              <a:solidFill>
                <a:srgbClr val="000000"/>
              </a:solidFill>
              <a:prstDash val="solid"/>
              <a:round/>
              <a:headEnd/>
              <a:tailEnd/>
            </a:ln>
          </p:spPr>
          <p:txBody>
            <a:bodyPr/>
            <a:lstStyle/>
            <a:p>
              <a:endParaRPr lang="it-IT"/>
            </a:p>
          </p:txBody>
        </p:sp>
        <p:sp>
          <p:nvSpPr>
            <p:cNvPr id="3332" name="Freeform 3334"/>
            <p:cNvSpPr>
              <a:spLocks/>
            </p:cNvSpPr>
            <p:nvPr/>
          </p:nvSpPr>
          <p:spPr bwMode="auto">
            <a:xfrm>
              <a:off x="3386" y="1306"/>
              <a:ext cx="581" cy="434"/>
            </a:xfrm>
            <a:custGeom>
              <a:avLst/>
              <a:gdLst>
                <a:gd name="T0" fmla="*/ 2736 w 4369"/>
                <a:gd name="T1" fmla="*/ 1089 h 3267"/>
                <a:gd name="T2" fmla="*/ 1647 w 4369"/>
                <a:gd name="T3" fmla="*/ 2178 h 3267"/>
                <a:gd name="T4" fmla="*/ 823 w 4369"/>
                <a:gd name="T5" fmla="*/ 1801 h 3267"/>
                <a:gd name="T6" fmla="*/ 0 w 4369"/>
                <a:gd name="T7" fmla="*/ 2513 h 3267"/>
                <a:gd name="T8" fmla="*/ 1647 w 4369"/>
                <a:gd name="T9" fmla="*/ 3266 h 3267"/>
                <a:gd name="T10" fmla="*/ 3824 w 4369"/>
                <a:gd name="T11" fmla="*/ 1089 h 3267"/>
                <a:gd name="T12" fmla="*/ 3824 w 4369"/>
                <a:gd name="T13" fmla="*/ 1089 h 3267"/>
                <a:gd name="T14" fmla="*/ 4369 w 4369"/>
                <a:gd name="T15" fmla="*/ 1089 h 3267"/>
                <a:gd name="T16" fmla="*/ 3280 w 4369"/>
                <a:gd name="T17" fmla="*/ 0 h 3267"/>
                <a:gd name="T18" fmla="*/ 2191 w 4369"/>
                <a:gd name="T19" fmla="*/ 1089 h 3267"/>
                <a:gd name="T20" fmla="*/ 2736 w 4369"/>
                <a:gd name="T21" fmla="*/ 1089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9" h="3267">
                  <a:moveTo>
                    <a:pt x="2736" y="1089"/>
                  </a:moveTo>
                  <a:cubicBezTo>
                    <a:pt x="2736" y="1690"/>
                    <a:pt x="2248" y="2178"/>
                    <a:pt x="1647" y="2178"/>
                  </a:cubicBezTo>
                  <a:cubicBezTo>
                    <a:pt x="1331" y="2178"/>
                    <a:pt x="1030" y="2040"/>
                    <a:pt x="823" y="1801"/>
                  </a:cubicBezTo>
                  <a:lnTo>
                    <a:pt x="0" y="2513"/>
                  </a:lnTo>
                  <a:cubicBezTo>
                    <a:pt x="413" y="2992"/>
                    <a:pt x="1014" y="3267"/>
                    <a:pt x="1647" y="3266"/>
                  </a:cubicBezTo>
                  <a:cubicBezTo>
                    <a:pt x="2849" y="3266"/>
                    <a:pt x="3824" y="2292"/>
                    <a:pt x="3824" y="1089"/>
                  </a:cubicBezTo>
                  <a:lnTo>
                    <a:pt x="3824" y="1089"/>
                  </a:lnTo>
                  <a:lnTo>
                    <a:pt x="4369" y="1089"/>
                  </a:lnTo>
                  <a:lnTo>
                    <a:pt x="3280" y="0"/>
                  </a:lnTo>
                  <a:lnTo>
                    <a:pt x="2191" y="1089"/>
                  </a:lnTo>
                  <a:lnTo>
                    <a:pt x="2736" y="1089"/>
                  </a:lnTo>
                  <a:close/>
                </a:path>
              </a:pathLst>
            </a:custGeom>
            <a:solidFill>
              <a:srgbClr val="00CCFF">
                <a:alpha val="25000"/>
              </a:srgbClr>
            </a:solidFill>
            <a:ln w="3175" cmpd="sng">
              <a:solidFill>
                <a:srgbClr val="000000"/>
              </a:solidFill>
              <a:prstDash val="solid"/>
              <a:round/>
              <a:headEnd/>
              <a:tailEnd/>
            </a:ln>
          </p:spPr>
          <p:txBody>
            <a:bodyPr/>
            <a:lstStyle/>
            <a:p>
              <a:endParaRPr lang="it-IT"/>
            </a:p>
          </p:txBody>
        </p:sp>
      </p:grpSp>
      <p:sp>
        <p:nvSpPr>
          <p:cNvPr id="3333" name="AutoShape 3335"/>
          <p:cNvSpPr>
            <a:spLocks/>
          </p:cNvSpPr>
          <p:nvPr/>
        </p:nvSpPr>
        <p:spPr bwMode="auto">
          <a:xfrm>
            <a:off x="-1" y="1124680"/>
            <a:ext cx="2270127" cy="697460"/>
          </a:xfrm>
          <a:prstGeom prst="accentCallout1">
            <a:avLst>
              <a:gd name="adj1" fmla="val 48070"/>
              <a:gd name="adj2" fmla="val 104130"/>
              <a:gd name="adj3" fmla="val 74651"/>
              <a:gd name="adj4" fmla="val 146220"/>
            </a:avLst>
          </a:prstGeom>
          <a:noFill/>
          <a:ln w="12700">
            <a:solidFill>
              <a:schemeClr val="tx1"/>
            </a:solidFill>
            <a:miter lim="800000"/>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a:r>
              <a:rPr lang="it-IT" altLang="it-IT" sz="1200" b="1" dirty="0">
                <a:solidFill>
                  <a:srgbClr val="00B0F0"/>
                </a:solidFill>
                <a:latin typeface="Georgia" panose="02040502050405020303" pitchFamily="18" charset="0"/>
              </a:rPr>
              <a:t>a</a:t>
            </a:r>
            <a:r>
              <a:rPr lang="it-IT" altLang="it-IT" sz="1200" b="1" dirty="0" smtClean="0">
                <a:solidFill>
                  <a:srgbClr val="00B0F0"/>
                </a:solidFill>
                <a:latin typeface="Georgia" panose="02040502050405020303" pitchFamily="18" charset="0"/>
              </a:rPr>
              <a:t>cqua Atlantica </a:t>
            </a:r>
            <a:r>
              <a:rPr lang="it-IT" altLang="it-IT" sz="1200" dirty="0" smtClean="0">
                <a:latin typeface="Georgia" panose="02040502050405020303" pitchFamily="18" charset="0"/>
              </a:rPr>
              <a:t>entra</a:t>
            </a:r>
          </a:p>
          <a:p>
            <a:pPr algn="r"/>
            <a:r>
              <a:rPr lang="it-IT" altLang="it-IT" sz="1200" dirty="0" smtClean="0">
                <a:latin typeface="Georgia" panose="02040502050405020303" pitchFamily="18" charset="0"/>
              </a:rPr>
              <a:t>in Adriatico</a:t>
            </a:r>
            <a:endParaRPr lang="it-IT" altLang="it-IT" sz="1200" dirty="0">
              <a:latin typeface="Georgia" panose="02040502050405020303" pitchFamily="18" charset="0"/>
            </a:endParaRPr>
          </a:p>
          <a:p>
            <a:pPr algn="r"/>
            <a:r>
              <a:rPr lang="it-IT" altLang="it-IT" sz="1200" b="1" dirty="0">
                <a:latin typeface="Georgia" panose="02040502050405020303" pitchFamily="18" charset="0"/>
                <a:sym typeface="Wingdings" panose="05000000000000000000" pitchFamily="2" charset="2"/>
              </a:rPr>
              <a:t> </a:t>
            </a:r>
            <a:r>
              <a:rPr lang="it-IT" altLang="it-IT" sz="1200" b="1" dirty="0">
                <a:solidFill>
                  <a:srgbClr val="00B0F0"/>
                </a:solidFill>
                <a:latin typeface="Georgia" panose="02040502050405020303" pitchFamily="18" charset="0"/>
                <a:sym typeface="Wingdings" panose="05000000000000000000" pitchFamily="2" charset="2"/>
              </a:rPr>
              <a:t>S</a:t>
            </a:r>
            <a:r>
              <a:rPr lang="it-IT" altLang="it-IT" sz="1200" dirty="0">
                <a:latin typeface="Georgia" panose="02040502050405020303" pitchFamily="18" charset="0"/>
                <a:sym typeface="Wingdings" panose="05000000000000000000" pitchFamily="2" charset="2"/>
              </a:rPr>
              <a:t> </a:t>
            </a:r>
            <a:r>
              <a:rPr lang="it-IT" altLang="it-IT" sz="1200" dirty="0" smtClean="0">
                <a:latin typeface="Georgia" panose="02040502050405020303" pitchFamily="18" charset="0"/>
                <a:sym typeface="Wingdings" panose="05000000000000000000" pitchFamily="2" charset="2"/>
              </a:rPr>
              <a:t>(e densità) </a:t>
            </a:r>
            <a:r>
              <a:rPr lang="it-IT" altLang="it-IT" sz="1200" b="1" dirty="0" smtClean="0">
                <a:solidFill>
                  <a:srgbClr val="00B0F0"/>
                </a:solidFill>
                <a:latin typeface="Georgia" panose="02040502050405020303" pitchFamily="18" charset="0"/>
                <a:sym typeface="Wingdings" panose="05000000000000000000" pitchFamily="2" charset="2"/>
              </a:rPr>
              <a:t>diminuiscono</a:t>
            </a:r>
            <a:r>
              <a:rPr lang="it-IT" altLang="it-IT" sz="1200" b="1" dirty="0" smtClean="0">
                <a:latin typeface="Georgia" panose="02040502050405020303" pitchFamily="18" charset="0"/>
                <a:sym typeface="Wingdings" panose="05000000000000000000" pitchFamily="2" charset="2"/>
              </a:rPr>
              <a:t> </a:t>
            </a:r>
            <a:r>
              <a:rPr lang="it-IT" altLang="it-IT" sz="1200" dirty="0" smtClean="0">
                <a:latin typeface="Georgia" panose="02040502050405020303" pitchFamily="18" charset="0"/>
                <a:sym typeface="Wingdings" panose="05000000000000000000" pitchFamily="2" charset="2"/>
              </a:rPr>
              <a:t>in Adriatico</a:t>
            </a:r>
            <a:endParaRPr lang="it-IT" altLang="it-IT" sz="1200" dirty="0">
              <a:latin typeface="Georgia" panose="02040502050405020303" pitchFamily="18" charset="0"/>
              <a:sym typeface="Wingdings" panose="05000000000000000000" pitchFamily="2" charset="2"/>
            </a:endParaRPr>
          </a:p>
        </p:txBody>
      </p:sp>
      <p:sp>
        <p:nvSpPr>
          <p:cNvPr id="3334" name="AutoShape 3336"/>
          <p:cNvSpPr>
            <a:spLocks/>
          </p:cNvSpPr>
          <p:nvPr/>
        </p:nvSpPr>
        <p:spPr bwMode="auto">
          <a:xfrm>
            <a:off x="179390" y="2031793"/>
            <a:ext cx="2090735" cy="576887"/>
          </a:xfrm>
          <a:prstGeom prst="accentCallout1">
            <a:avLst>
              <a:gd name="adj1" fmla="val 48189"/>
              <a:gd name="adj2" fmla="val 103929"/>
              <a:gd name="adj3" fmla="val -26252"/>
              <a:gd name="adj4" fmla="val 148586"/>
            </a:avLst>
          </a:prstGeom>
          <a:noFill/>
          <a:ln w="12700">
            <a:solidFill>
              <a:schemeClr val="tx1"/>
            </a:solidFill>
            <a:miter lim="800000"/>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a:r>
              <a:rPr lang="it-IT" altLang="it-IT" sz="1200" b="1" dirty="0" err="1">
                <a:solidFill>
                  <a:srgbClr val="00B0F0"/>
                </a:solidFill>
                <a:latin typeface="Georgia" panose="02040502050405020303" pitchFamily="18" charset="0"/>
              </a:rPr>
              <a:t>upwelling</a:t>
            </a:r>
            <a:r>
              <a:rPr lang="it-IT" altLang="it-IT" sz="1200" dirty="0">
                <a:solidFill>
                  <a:srgbClr val="00B0F0"/>
                </a:solidFill>
                <a:latin typeface="Georgia" panose="02040502050405020303" pitchFamily="18" charset="0"/>
              </a:rPr>
              <a:t> </a:t>
            </a:r>
            <a:r>
              <a:rPr lang="it-IT" altLang="it-IT" sz="1200" dirty="0" smtClean="0">
                <a:latin typeface="Georgia" panose="02040502050405020303" pitchFamily="18" charset="0"/>
              </a:rPr>
              <a:t>al bordo del </a:t>
            </a:r>
            <a:r>
              <a:rPr lang="it-IT" altLang="it-IT" sz="1200" dirty="0" err="1" smtClean="0">
                <a:latin typeface="Georgia" panose="02040502050405020303" pitchFamily="18" charset="0"/>
              </a:rPr>
              <a:t>gyre</a:t>
            </a:r>
            <a:endParaRPr lang="it-IT" altLang="it-IT" sz="1200" dirty="0">
              <a:latin typeface="Georgia" panose="02040502050405020303" pitchFamily="18" charset="0"/>
            </a:endParaRPr>
          </a:p>
          <a:p>
            <a:pPr algn="r"/>
            <a:r>
              <a:rPr lang="it-IT" altLang="it-IT" sz="1200" b="1" dirty="0" smtClean="0">
                <a:latin typeface="Georgia" panose="02040502050405020303" pitchFamily="18" charset="0"/>
                <a:sym typeface="Wingdings" panose="05000000000000000000" pitchFamily="2" charset="2"/>
              </a:rPr>
              <a:t> </a:t>
            </a:r>
            <a:r>
              <a:rPr lang="it-IT" altLang="it-IT" sz="1200" b="1" dirty="0" smtClean="0">
                <a:solidFill>
                  <a:srgbClr val="00B0F0"/>
                </a:solidFill>
                <a:latin typeface="Georgia" panose="02040502050405020303" pitchFamily="18" charset="0"/>
                <a:sym typeface="Wingdings" panose="05000000000000000000" pitchFamily="2" charset="2"/>
              </a:rPr>
              <a:t>più nutrienti </a:t>
            </a:r>
            <a:r>
              <a:rPr lang="it-IT" altLang="it-IT" sz="1200" dirty="0" smtClean="0">
                <a:latin typeface="Georgia" panose="02040502050405020303" pitchFamily="18" charset="0"/>
                <a:sym typeface="Wingdings" panose="05000000000000000000" pitchFamily="2" charset="2"/>
              </a:rPr>
              <a:t>entrano</a:t>
            </a:r>
          </a:p>
          <a:p>
            <a:pPr algn="r"/>
            <a:r>
              <a:rPr lang="it-IT" altLang="it-IT" sz="1200" dirty="0" smtClean="0">
                <a:latin typeface="Georgia" panose="02040502050405020303" pitchFamily="18" charset="0"/>
                <a:sym typeface="Wingdings" panose="05000000000000000000" pitchFamily="2" charset="2"/>
              </a:rPr>
              <a:t>in Adriatico</a:t>
            </a:r>
            <a:endParaRPr lang="it-IT" altLang="it-IT" sz="1200" dirty="0">
              <a:latin typeface="Georgia" panose="02040502050405020303" pitchFamily="18" charset="0"/>
              <a:sym typeface="Wingdings" panose="05000000000000000000" pitchFamily="2" charset="2"/>
            </a:endParaRPr>
          </a:p>
        </p:txBody>
      </p:sp>
      <p:sp>
        <p:nvSpPr>
          <p:cNvPr id="3335" name="AutoShape 3337"/>
          <p:cNvSpPr>
            <a:spLocks/>
          </p:cNvSpPr>
          <p:nvPr/>
        </p:nvSpPr>
        <p:spPr bwMode="auto">
          <a:xfrm>
            <a:off x="6727825" y="1124680"/>
            <a:ext cx="2092765" cy="699047"/>
          </a:xfrm>
          <a:prstGeom prst="accentCallout1">
            <a:avLst>
              <a:gd name="adj1" fmla="val 48892"/>
              <a:gd name="adj2" fmla="val -3936"/>
              <a:gd name="adj3" fmla="val 75102"/>
              <a:gd name="adj4" fmla="val -54085"/>
            </a:avLst>
          </a:prstGeom>
          <a:noFill/>
          <a:ln w="12700">
            <a:solidFill>
              <a:schemeClr val="tx1"/>
            </a:solidFill>
            <a:miter lim="800000"/>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a:r>
              <a:rPr lang="it-IT" altLang="it-IT" sz="1200" b="1" dirty="0">
                <a:solidFill>
                  <a:srgbClr val="00B0F0"/>
                </a:solidFill>
                <a:latin typeface="Georgia" panose="02040502050405020303" pitchFamily="18" charset="0"/>
              </a:rPr>
              <a:t>a</a:t>
            </a:r>
            <a:r>
              <a:rPr lang="it-IT" altLang="it-IT" sz="1200" b="1" dirty="0" smtClean="0">
                <a:solidFill>
                  <a:srgbClr val="00B0F0"/>
                </a:solidFill>
                <a:latin typeface="Georgia" panose="02040502050405020303" pitchFamily="18" charset="0"/>
              </a:rPr>
              <a:t>cqua Atlantica NON </a:t>
            </a:r>
            <a:r>
              <a:rPr lang="it-IT" altLang="it-IT" sz="1200" dirty="0" smtClean="0">
                <a:latin typeface="Georgia" panose="02040502050405020303" pitchFamily="18" charset="0"/>
              </a:rPr>
              <a:t>entra in Adriatico</a:t>
            </a:r>
            <a:endParaRPr lang="it-IT" altLang="it-IT" sz="1200" dirty="0">
              <a:latin typeface="Georgia" panose="02040502050405020303" pitchFamily="18" charset="0"/>
            </a:endParaRPr>
          </a:p>
          <a:p>
            <a:pPr algn="l"/>
            <a:r>
              <a:rPr lang="it-IT" altLang="it-IT" sz="1200" b="1" dirty="0">
                <a:latin typeface="Georgia" panose="02040502050405020303" pitchFamily="18" charset="0"/>
                <a:sym typeface="Wingdings" panose="05000000000000000000" pitchFamily="2" charset="2"/>
              </a:rPr>
              <a:t></a:t>
            </a:r>
            <a:r>
              <a:rPr lang="it-IT" altLang="it-IT" sz="1200" dirty="0">
                <a:latin typeface="Georgia" panose="02040502050405020303" pitchFamily="18" charset="0"/>
                <a:sym typeface="Wingdings" panose="05000000000000000000" pitchFamily="2" charset="2"/>
              </a:rPr>
              <a:t> </a:t>
            </a:r>
            <a:r>
              <a:rPr lang="it-IT" altLang="it-IT" sz="1200" b="1" dirty="0">
                <a:solidFill>
                  <a:srgbClr val="00B0F0"/>
                </a:solidFill>
                <a:latin typeface="Georgia" panose="02040502050405020303" pitchFamily="18" charset="0"/>
                <a:sym typeface="Wingdings" panose="05000000000000000000" pitchFamily="2" charset="2"/>
              </a:rPr>
              <a:t>S</a:t>
            </a:r>
            <a:r>
              <a:rPr lang="it-IT" altLang="it-IT" sz="1200" dirty="0">
                <a:solidFill>
                  <a:srgbClr val="00B0F0"/>
                </a:solidFill>
                <a:latin typeface="Georgia" panose="02040502050405020303" pitchFamily="18" charset="0"/>
                <a:sym typeface="Wingdings" panose="05000000000000000000" pitchFamily="2" charset="2"/>
              </a:rPr>
              <a:t> </a:t>
            </a:r>
            <a:r>
              <a:rPr lang="it-IT" altLang="it-IT" sz="1200" dirty="0" smtClean="0">
                <a:latin typeface="Georgia" panose="02040502050405020303" pitchFamily="18" charset="0"/>
                <a:sym typeface="Wingdings" panose="05000000000000000000" pitchFamily="2" charset="2"/>
              </a:rPr>
              <a:t>(e densità) </a:t>
            </a:r>
            <a:r>
              <a:rPr lang="it-IT" altLang="it-IT" sz="1200" b="1" dirty="0" smtClean="0">
                <a:solidFill>
                  <a:srgbClr val="00B0F0"/>
                </a:solidFill>
                <a:latin typeface="Georgia" panose="02040502050405020303" pitchFamily="18" charset="0"/>
                <a:sym typeface="Wingdings" panose="05000000000000000000" pitchFamily="2" charset="2"/>
              </a:rPr>
              <a:t>aumentano </a:t>
            </a:r>
            <a:r>
              <a:rPr lang="it-IT" altLang="it-IT" sz="1200" dirty="0" smtClean="0">
                <a:latin typeface="Georgia" panose="02040502050405020303" pitchFamily="18" charset="0"/>
                <a:sym typeface="Wingdings" panose="05000000000000000000" pitchFamily="2" charset="2"/>
              </a:rPr>
              <a:t>in Adriatico</a:t>
            </a:r>
            <a:endParaRPr lang="it-IT" altLang="it-IT" sz="1200" dirty="0">
              <a:latin typeface="Georgia" panose="02040502050405020303" pitchFamily="18" charset="0"/>
              <a:sym typeface="Wingdings" panose="05000000000000000000" pitchFamily="2" charset="2"/>
            </a:endParaRPr>
          </a:p>
        </p:txBody>
      </p:sp>
      <p:sp>
        <p:nvSpPr>
          <p:cNvPr id="3336" name="AutoShape 3338"/>
          <p:cNvSpPr>
            <a:spLocks/>
          </p:cNvSpPr>
          <p:nvPr/>
        </p:nvSpPr>
        <p:spPr bwMode="auto">
          <a:xfrm>
            <a:off x="6735807" y="2086164"/>
            <a:ext cx="2279650" cy="564903"/>
          </a:xfrm>
          <a:prstGeom prst="accentCallout1">
            <a:avLst>
              <a:gd name="adj1" fmla="val 51361"/>
              <a:gd name="adj2" fmla="val -3569"/>
              <a:gd name="adj3" fmla="val -35902"/>
              <a:gd name="adj4" fmla="val -52582"/>
            </a:avLst>
          </a:prstGeom>
          <a:noFill/>
          <a:ln w="12700">
            <a:solidFill>
              <a:schemeClr val="tx1"/>
            </a:solidFill>
            <a:miter lim="800000"/>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0800">
            <a:noAutofit/>
          </a:bodyPr>
          <a:lstStyle/>
          <a:p>
            <a:pPr algn="l"/>
            <a:r>
              <a:rPr lang="it-IT" altLang="it-IT" sz="1200" b="1" dirty="0" err="1">
                <a:solidFill>
                  <a:srgbClr val="00B0F0"/>
                </a:solidFill>
                <a:latin typeface="Georgia" panose="02040502050405020303" pitchFamily="18" charset="0"/>
              </a:rPr>
              <a:t>downwelling</a:t>
            </a:r>
            <a:r>
              <a:rPr lang="it-IT" altLang="it-IT" sz="1200" dirty="0">
                <a:solidFill>
                  <a:srgbClr val="FFC000"/>
                </a:solidFill>
                <a:latin typeface="Georgia" panose="02040502050405020303" pitchFamily="18" charset="0"/>
              </a:rPr>
              <a:t> </a:t>
            </a:r>
            <a:r>
              <a:rPr lang="it-IT" altLang="it-IT" sz="1200" dirty="0" smtClean="0">
                <a:latin typeface="Georgia" panose="02040502050405020303" pitchFamily="18" charset="0"/>
              </a:rPr>
              <a:t>al bordo del </a:t>
            </a:r>
            <a:r>
              <a:rPr lang="it-IT" altLang="it-IT" sz="1200" dirty="0" err="1" smtClean="0">
                <a:latin typeface="Georgia" panose="02040502050405020303" pitchFamily="18" charset="0"/>
              </a:rPr>
              <a:t>gyre</a:t>
            </a:r>
            <a:endParaRPr lang="it-IT" altLang="it-IT" sz="1200" dirty="0">
              <a:latin typeface="Georgia" panose="02040502050405020303" pitchFamily="18" charset="0"/>
            </a:endParaRPr>
          </a:p>
          <a:p>
            <a:pPr algn="l"/>
            <a:r>
              <a:rPr lang="it-IT" altLang="it-IT" sz="1200" b="1" dirty="0" smtClean="0">
                <a:latin typeface="Georgia" panose="02040502050405020303" pitchFamily="18" charset="0"/>
                <a:sym typeface="Wingdings" panose="05000000000000000000" pitchFamily="2" charset="2"/>
              </a:rPr>
              <a:t></a:t>
            </a:r>
            <a:r>
              <a:rPr lang="it-IT" altLang="it-IT" sz="1200" b="1" dirty="0" smtClean="0">
                <a:solidFill>
                  <a:srgbClr val="FFC000"/>
                </a:solidFill>
                <a:latin typeface="Georgia" panose="02040502050405020303" pitchFamily="18" charset="0"/>
                <a:sym typeface="Wingdings" panose="05000000000000000000" pitchFamily="2" charset="2"/>
              </a:rPr>
              <a:t> </a:t>
            </a:r>
            <a:r>
              <a:rPr lang="it-IT" altLang="it-IT" sz="1200" b="1" dirty="0" smtClean="0">
                <a:solidFill>
                  <a:srgbClr val="00B0F0"/>
                </a:solidFill>
                <a:latin typeface="Georgia" panose="02040502050405020303" pitchFamily="18" charset="0"/>
                <a:sym typeface="Wingdings" panose="05000000000000000000" pitchFamily="2" charset="2"/>
              </a:rPr>
              <a:t>meno nutrienti </a:t>
            </a:r>
            <a:r>
              <a:rPr lang="it-IT" altLang="it-IT" sz="1200" dirty="0" smtClean="0">
                <a:latin typeface="Georgia" panose="02040502050405020303" pitchFamily="18" charset="0"/>
                <a:sym typeface="Wingdings" panose="05000000000000000000" pitchFamily="2" charset="2"/>
              </a:rPr>
              <a:t>entrano</a:t>
            </a:r>
          </a:p>
          <a:p>
            <a:pPr algn="l"/>
            <a:r>
              <a:rPr lang="it-IT" altLang="it-IT" sz="1200" dirty="0" smtClean="0">
                <a:latin typeface="Georgia" panose="02040502050405020303" pitchFamily="18" charset="0"/>
                <a:sym typeface="Wingdings" panose="05000000000000000000" pitchFamily="2" charset="2"/>
              </a:rPr>
              <a:t>in Adriatico</a:t>
            </a:r>
            <a:endParaRPr lang="it-IT" altLang="it-IT" sz="1200" dirty="0">
              <a:latin typeface="Georgia" panose="02040502050405020303" pitchFamily="18" charset="0"/>
              <a:sym typeface="Wingdings" panose="05000000000000000000" pitchFamily="2" charset="2"/>
            </a:endParaRPr>
          </a:p>
        </p:txBody>
      </p:sp>
      <p:sp>
        <p:nvSpPr>
          <p:cNvPr id="3337" name="Line 3373"/>
          <p:cNvSpPr>
            <a:spLocks noChangeShapeType="1"/>
          </p:cNvSpPr>
          <p:nvPr/>
        </p:nvSpPr>
        <p:spPr bwMode="auto">
          <a:xfrm>
            <a:off x="4303713" y="2094642"/>
            <a:ext cx="369887"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338" name="Line 3374"/>
          <p:cNvSpPr>
            <a:spLocks noChangeShapeType="1"/>
          </p:cNvSpPr>
          <p:nvPr/>
        </p:nvSpPr>
        <p:spPr bwMode="auto">
          <a:xfrm>
            <a:off x="4303713" y="2210530"/>
            <a:ext cx="369887" cy="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346" name="Text Box 116"/>
          <p:cNvSpPr txBox="1">
            <a:spLocks noChangeArrowheads="1"/>
          </p:cNvSpPr>
          <p:nvPr/>
        </p:nvSpPr>
        <p:spPr bwMode="auto">
          <a:xfrm>
            <a:off x="0" y="195830"/>
            <a:ext cx="9144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3200" b="1" cap="small" dirty="0" smtClean="0">
                <a:ln>
                  <a:solidFill>
                    <a:schemeClr val="tx1"/>
                  </a:solidFill>
                </a:ln>
              </a:rPr>
              <a:t>Sistema Oscillatorio Bimodale Adriatico-Ionio </a:t>
            </a:r>
            <a:r>
              <a:rPr lang="it-IT" altLang="it-IT" sz="3200" b="1" dirty="0" smtClean="0">
                <a:ln>
                  <a:solidFill>
                    <a:schemeClr val="tx1"/>
                  </a:solidFill>
                </a:ln>
              </a:rPr>
              <a:t>(</a:t>
            </a:r>
            <a:r>
              <a:rPr lang="it-IT" altLang="it-IT" sz="3200" b="1" cap="small" dirty="0" err="1" smtClean="0">
                <a:ln>
                  <a:solidFill>
                    <a:schemeClr val="tx1"/>
                  </a:solidFill>
                </a:ln>
              </a:rPr>
              <a:t>BiOS</a:t>
            </a:r>
            <a:r>
              <a:rPr lang="it-IT" altLang="it-IT" sz="3200" b="1" dirty="0" smtClean="0">
                <a:ln>
                  <a:solidFill>
                    <a:schemeClr val="tx1"/>
                  </a:solidFill>
                </a:ln>
              </a:rPr>
              <a:t>)</a:t>
            </a:r>
            <a:endParaRPr lang="it-IT" altLang="it-IT" sz="3200" b="1" dirty="0">
              <a:ln>
                <a:solidFill>
                  <a:schemeClr val="tx1"/>
                </a:solidFill>
              </a:ln>
            </a:endParaRPr>
          </a:p>
          <a:p>
            <a:pPr algn="ctr"/>
            <a:r>
              <a:rPr lang="it-IT" altLang="it-IT" sz="1300" dirty="0" smtClean="0"/>
              <a:t>meccanismo a retroazione negativa tra le proprietà termoaline dell’acqua formata in Mare Adriatico e la circolazione nel Mare Ionio</a:t>
            </a:r>
          </a:p>
        </p:txBody>
      </p:sp>
      <p:grpSp>
        <p:nvGrpSpPr>
          <p:cNvPr id="3355" name="Gruppo 3354"/>
          <p:cNvGrpSpPr/>
          <p:nvPr/>
        </p:nvGrpSpPr>
        <p:grpSpPr>
          <a:xfrm>
            <a:off x="1259540" y="3787246"/>
            <a:ext cx="6426928" cy="2882204"/>
            <a:chOff x="1344071" y="3859256"/>
            <a:chExt cx="6426928" cy="2882204"/>
          </a:xfrm>
        </p:grpSpPr>
        <p:grpSp>
          <p:nvGrpSpPr>
            <p:cNvPr id="3349" name="Gruppo 3348"/>
            <p:cNvGrpSpPr/>
            <p:nvPr/>
          </p:nvGrpSpPr>
          <p:grpSpPr>
            <a:xfrm>
              <a:off x="1344071" y="3859256"/>
              <a:ext cx="6426928" cy="2882204"/>
              <a:chOff x="1344071" y="3859256"/>
              <a:chExt cx="6426928" cy="2882204"/>
            </a:xfrm>
          </p:grpSpPr>
          <p:pic>
            <p:nvPicPr>
              <p:cNvPr id="3345" name="Immagine 3344"/>
              <p:cNvPicPr>
                <a:picLocks noChangeAspect="1"/>
              </p:cNvPicPr>
              <p:nvPr/>
            </p:nvPicPr>
            <p:blipFill>
              <a:blip r:embed="rId5"/>
              <a:stretch>
                <a:fillRect/>
              </a:stretch>
            </p:blipFill>
            <p:spPr>
              <a:xfrm>
                <a:off x="1344071" y="3859256"/>
                <a:ext cx="6426928" cy="2882204"/>
              </a:xfrm>
              <a:prstGeom prst="rect">
                <a:avLst/>
              </a:prstGeom>
            </p:spPr>
          </p:pic>
          <p:pic>
            <p:nvPicPr>
              <p:cNvPr id="3348" name="Immagine 3347"/>
              <p:cNvPicPr>
                <a:picLocks noChangeAspect="1"/>
              </p:cNvPicPr>
              <p:nvPr/>
            </p:nvPicPr>
            <p:blipFill>
              <a:blip r:embed="rId6"/>
              <a:stretch>
                <a:fillRect/>
              </a:stretch>
            </p:blipFill>
            <p:spPr>
              <a:xfrm>
                <a:off x="1860193" y="3894917"/>
                <a:ext cx="1639868" cy="718648"/>
              </a:xfrm>
              <a:prstGeom prst="rect">
                <a:avLst/>
              </a:prstGeom>
            </p:spPr>
          </p:pic>
        </p:grpSp>
        <p:sp>
          <p:nvSpPr>
            <p:cNvPr id="3340" name="Rettangolo 3339"/>
            <p:cNvSpPr/>
            <p:nvPr/>
          </p:nvSpPr>
          <p:spPr>
            <a:xfrm>
              <a:off x="1835620" y="6108681"/>
              <a:ext cx="5063944" cy="149286"/>
            </a:xfrm>
            <a:prstGeom prst="rect">
              <a:avLst/>
            </a:prstGeom>
            <a:gradFill flip="none" rotWithShape="1">
              <a:gsLst>
                <a:gs pos="0">
                  <a:srgbClr val="0066FF"/>
                </a:gs>
                <a:gs pos="91000">
                  <a:srgbClr val="0066FF"/>
                </a:gs>
                <a:gs pos="78000">
                  <a:srgbClr val="FF0000"/>
                </a:gs>
                <a:gs pos="59000">
                  <a:srgbClr val="0066FF"/>
                </a:gs>
                <a:gs pos="29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50" name="CasellaDiTesto 3349"/>
            <p:cNvSpPr txBox="1"/>
            <p:nvPr/>
          </p:nvSpPr>
          <p:spPr>
            <a:xfrm>
              <a:off x="2051650" y="6075602"/>
              <a:ext cx="94578" cy="215444"/>
            </a:xfrm>
            <a:prstGeom prst="rect">
              <a:avLst/>
            </a:prstGeom>
            <a:noFill/>
          </p:spPr>
          <p:txBody>
            <a:bodyPr wrap="none" lIns="0" tIns="0" rIns="0" bIns="0" rtlCol="0">
              <a:spAutoFit/>
            </a:bodyPr>
            <a:lstStyle/>
            <a:p>
              <a:r>
                <a:rPr lang="it-IT" sz="1400" b="1" dirty="0" smtClean="0"/>
                <a:t>C</a:t>
              </a:r>
              <a:endParaRPr lang="it-IT" sz="1400" b="1" dirty="0"/>
            </a:p>
          </p:txBody>
        </p:sp>
        <p:sp>
          <p:nvSpPr>
            <p:cNvPr id="3351" name="CasellaDiTesto 3350"/>
            <p:cNvSpPr txBox="1"/>
            <p:nvPr/>
          </p:nvSpPr>
          <p:spPr>
            <a:xfrm>
              <a:off x="3166816" y="6074903"/>
              <a:ext cx="109004" cy="215444"/>
            </a:xfrm>
            <a:prstGeom prst="rect">
              <a:avLst/>
            </a:prstGeom>
            <a:noFill/>
          </p:spPr>
          <p:txBody>
            <a:bodyPr wrap="none" lIns="0" tIns="0" rIns="0" bIns="0" rtlCol="0">
              <a:spAutoFit/>
            </a:bodyPr>
            <a:lstStyle/>
            <a:p>
              <a:r>
                <a:rPr lang="it-IT" sz="1400" b="1" dirty="0" smtClean="0"/>
                <a:t>A</a:t>
              </a:r>
              <a:endParaRPr lang="it-IT" sz="1400" b="1" dirty="0"/>
            </a:p>
          </p:txBody>
        </p:sp>
        <p:sp>
          <p:nvSpPr>
            <p:cNvPr id="3352" name="CasellaDiTesto 3351"/>
            <p:cNvSpPr txBox="1"/>
            <p:nvPr/>
          </p:nvSpPr>
          <p:spPr>
            <a:xfrm>
              <a:off x="5702020" y="6074322"/>
              <a:ext cx="109004" cy="215444"/>
            </a:xfrm>
            <a:prstGeom prst="rect">
              <a:avLst/>
            </a:prstGeom>
            <a:noFill/>
          </p:spPr>
          <p:txBody>
            <a:bodyPr wrap="none" lIns="0" tIns="0" rIns="0" bIns="0" rtlCol="0">
              <a:spAutoFit/>
            </a:bodyPr>
            <a:lstStyle/>
            <a:p>
              <a:r>
                <a:rPr lang="it-IT" sz="1400" b="1" dirty="0" smtClean="0"/>
                <a:t>A</a:t>
              </a:r>
              <a:endParaRPr lang="it-IT" sz="1400" b="1" dirty="0"/>
            </a:p>
          </p:txBody>
        </p:sp>
        <p:sp>
          <p:nvSpPr>
            <p:cNvPr id="3353" name="CasellaDiTesto 3352"/>
            <p:cNvSpPr txBox="1"/>
            <p:nvPr/>
          </p:nvSpPr>
          <p:spPr>
            <a:xfrm>
              <a:off x="4572000" y="6079081"/>
              <a:ext cx="94578" cy="215444"/>
            </a:xfrm>
            <a:prstGeom prst="rect">
              <a:avLst/>
            </a:prstGeom>
            <a:noFill/>
          </p:spPr>
          <p:txBody>
            <a:bodyPr wrap="none" lIns="0" tIns="0" rIns="0" bIns="0" rtlCol="0">
              <a:spAutoFit/>
            </a:bodyPr>
            <a:lstStyle/>
            <a:p>
              <a:r>
                <a:rPr lang="it-IT" sz="1400" b="1" dirty="0" smtClean="0"/>
                <a:t>C</a:t>
              </a:r>
              <a:endParaRPr lang="it-IT" sz="1400" b="1" dirty="0"/>
            </a:p>
          </p:txBody>
        </p:sp>
        <p:sp>
          <p:nvSpPr>
            <p:cNvPr id="3354" name="CasellaDiTesto 3353"/>
            <p:cNvSpPr txBox="1"/>
            <p:nvPr/>
          </p:nvSpPr>
          <p:spPr>
            <a:xfrm>
              <a:off x="6709732" y="6074904"/>
              <a:ext cx="94578" cy="215444"/>
            </a:xfrm>
            <a:prstGeom prst="rect">
              <a:avLst/>
            </a:prstGeom>
            <a:noFill/>
          </p:spPr>
          <p:txBody>
            <a:bodyPr wrap="none" lIns="0" tIns="0" rIns="0" bIns="0" rtlCol="0">
              <a:spAutoFit/>
            </a:bodyPr>
            <a:lstStyle/>
            <a:p>
              <a:r>
                <a:rPr lang="it-IT" sz="1400" b="1" dirty="0" smtClean="0"/>
                <a:t>C</a:t>
              </a:r>
              <a:endParaRPr lang="it-IT" sz="1400" b="1" dirty="0"/>
            </a:p>
          </p:txBody>
        </p:sp>
      </p:grpSp>
      <p:sp>
        <p:nvSpPr>
          <p:cNvPr id="3339" name="AutoShape 3336"/>
          <p:cNvSpPr>
            <a:spLocks/>
          </p:cNvSpPr>
          <p:nvPr/>
        </p:nvSpPr>
        <p:spPr bwMode="auto">
          <a:xfrm>
            <a:off x="179390" y="2862393"/>
            <a:ext cx="2090735" cy="573687"/>
          </a:xfrm>
          <a:prstGeom prst="accentCallout1">
            <a:avLst>
              <a:gd name="adj1" fmla="val 43329"/>
              <a:gd name="adj2" fmla="val 104338"/>
              <a:gd name="adj3" fmla="val 53748"/>
              <a:gd name="adj4" fmla="val 184668"/>
            </a:avLst>
          </a:prstGeom>
          <a:noFill/>
          <a:ln w="12700">
            <a:solidFill>
              <a:schemeClr val="tx1"/>
            </a:solidFill>
            <a:miter lim="800000"/>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a:r>
              <a:rPr lang="it-IT" altLang="it-IT" sz="1200" dirty="0" smtClean="0">
                <a:latin typeface="Georgia" panose="02040502050405020303" pitchFamily="18" charset="0"/>
              </a:rPr>
              <a:t>bacino </a:t>
            </a:r>
            <a:r>
              <a:rPr lang="it-IT" altLang="it-IT" sz="1200" b="1" dirty="0" smtClean="0">
                <a:solidFill>
                  <a:srgbClr val="00B0F0"/>
                </a:solidFill>
                <a:latin typeface="Georgia" panose="02040502050405020303" pitchFamily="18" charset="0"/>
              </a:rPr>
              <a:t>Levantino</a:t>
            </a:r>
            <a:r>
              <a:rPr lang="it-IT" altLang="it-IT" sz="1200" dirty="0" smtClean="0">
                <a:solidFill>
                  <a:srgbClr val="00B0F0"/>
                </a:solidFill>
                <a:latin typeface="Georgia" panose="02040502050405020303" pitchFamily="18" charset="0"/>
              </a:rPr>
              <a:t> </a:t>
            </a:r>
            <a:r>
              <a:rPr lang="it-IT" altLang="it-IT" sz="1200" b="1" dirty="0" smtClean="0">
                <a:solidFill>
                  <a:srgbClr val="00B0F0"/>
                </a:solidFill>
                <a:latin typeface="Georgia" panose="02040502050405020303" pitchFamily="18" charset="0"/>
              </a:rPr>
              <a:t>più salato</a:t>
            </a:r>
            <a:endParaRPr lang="it-IT" altLang="it-IT" sz="1200" b="1" dirty="0">
              <a:solidFill>
                <a:srgbClr val="00B0F0"/>
              </a:solidFill>
              <a:latin typeface="Georgia" panose="02040502050405020303" pitchFamily="18" charset="0"/>
            </a:endParaRPr>
          </a:p>
          <a:p>
            <a:pPr marL="171450" indent="-171450" algn="r">
              <a:buFont typeface="Wingdings" panose="05000000000000000000" pitchFamily="2" charset="2"/>
              <a:buChar char="à"/>
            </a:pPr>
            <a:r>
              <a:rPr lang="it-IT" altLang="it-IT" sz="1200" dirty="0">
                <a:latin typeface="Georgia" panose="02040502050405020303" pitchFamily="18" charset="0"/>
                <a:sym typeface="Wingdings" panose="05000000000000000000" pitchFamily="2" charset="2"/>
              </a:rPr>
              <a:t>p</a:t>
            </a:r>
            <a:r>
              <a:rPr lang="it-IT" altLang="it-IT" sz="1200" dirty="0" smtClean="0">
                <a:latin typeface="Georgia" panose="02040502050405020303" pitchFamily="18" charset="0"/>
                <a:sym typeface="Wingdings" panose="05000000000000000000" pitchFamily="2" charset="2"/>
              </a:rPr>
              <a:t>ossibile </a:t>
            </a:r>
            <a:r>
              <a:rPr lang="it-IT" altLang="it-IT" sz="1200" b="1" dirty="0" err="1" smtClean="0">
                <a:solidFill>
                  <a:srgbClr val="00B0F0"/>
                </a:solidFill>
                <a:latin typeface="Georgia" panose="02040502050405020303" pitchFamily="18" charset="0"/>
                <a:sym typeface="Wingdings" panose="05000000000000000000" pitchFamily="2" charset="2"/>
              </a:rPr>
              <a:t>switch</a:t>
            </a:r>
            <a:r>
              <a:rPr lang="it-IT" altLang="it-IT" sz="1200" dirty="0" smtClean="0">
                <a:solidFill>
                  <a:srgbClr val="00B0F0"/>
                </a:solidFill>
                <a:latin typeface="Georgia" panose="02040502050405020303" pitchFamily="18" charset="0"/>
                <a:sym typeface="Wingdings" panose="05000000000000000000" pitchFamily="2" charset="2"/>
              </a:rPr>
              <a:t> </a:t>
            </a:r>
            <a:r>
              <a:rPr lang="it-IT" altLang="it-IT" sz="1200" dirty="0" smtClean="0">
                <a:latin typeface="Georgia" panose="02040502050405020303" pitchFamily="18" charset="0"/>
                <a:sym typeface="Wingdings" panose="05000000000000000000" pitchFamily="2" charset="2"/>
              </a:rPr>
              <a:t>tra Adriatico e Egeo</a:t>
            </a:r>
            <a:endParaRPr lang="it-IT" altLang="it-IT" sz="1200" dirty="0">
              <a:latin typeface="Georgia" panose="02040502050405020303" pitchFamily="18" charset="0"/>
              <a:sym typeface="Wingdings" panose="05000000000000000000" pitchFamily="2" charset="2"/>
            </a:endParaRPr>
          </a:p>
        </p:txBody>
      </p:sp>
      <p:sp>
        <p:nvSpPr>
          <p:cNvPr id="3341" name="AutoShape 3336"/>
          <p:cNvSpPr>
            <a:spLocks/>
          </p:cNvSpPr>
          <p:nvPr/>
        </p:nvSpPr>
        <p:spPr bwMode="auto">
          <a:xfrm>
            <a:off x="6735807" y="2861228"/>
            <a:ext cx="2347185" cy="574852"/>
          </a:xfrm>
          <a:prstGeom prst="accentCallout1">
            <a:avLst>
              <a:gd name="adj1" fmla="val 39022"/>
              <a:gd name="adj2" fmla="val -2813"/>
              <a:gd name="adj3" fmla="val 56248"/>
              <a:gd name="adj4" fmla="val -17285"/>
            </a:avLst>
          </a:prstGeom>
          <a:noFill/>
          <a:ln w="12700">
            <a:solidFill>
              <a:schemeClr val="tx1"/>
            </a:solidFill>
            <a:miter lim="800000"/>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r>
              <a:rPr lang="it-IT" altLang="it-IT" sz="1200" dirty="0" smtClean="0">
                <a:latin typeface="Georgia" panose="02040502050405020303" pitchFamily="18" charset="0"/>
              </a:rPr>
              <a:t>bacino </a:t>
            </a:r>
            <a:r>
              <a:rPr lang="it-IT" altLang="it-IT" sz="1200" b="1" dirty="0" smtClean="0">
                <a:solidFill>
                  <a:srgbClr val="00B0F0"/>
                </a:solidFill>
                <a:latin typeface="Georgia" panose="02040502050405020303" pitchFamily="18" charset="0"/>
              </a:rPr>
              <a:t>Levantino</a:t>
            </a:r>
            <a:r>
              <a:rPr lang="it-IT" altLang="it-IT" sz="1200" dirty="0" smtClean="0">
                <a:solidFill>
                  <a:srgbClr val="00B0F0"/>
                </a:solidFill>
                <a:latin typeface="Georgia" panose="02040502050405020303" pitchFamily="18" charset="0"/>
              </a:rPr>
              <a:t> </a:t>
            </a:r>
            <a:r>
              <a:rPr lang="it-IT" altLang="it-IT" sz="1200" b="1" dirty="0" smtClean="0">
                <a:solidFill>
                  <a:srgbClr val="00B0F0"/>
                </a:solidFill>
                <a:latin typeface="Georgia" panose="02040502050405020303" pitchFamily="18" charset="0"/>
              </a:rPr>
              <a:t>meno salato</a:t>
            </a:r>
          </a:p>
          <a:p>
            <a:r>
              <a:rPr lang="it-IT" altLang="it-IT" sz="1200" b="1" dirty="0" smtClean="0">
                <a:latin typeface="Georgia" panose="02040502050405020303" pitchFamily="18" charset="0"/>
                <a:sym typeface="Wingdings" panose="05000000000000000000" pitchFamily="2" charset="2"/>
              </a:rPr>
              <a:t></a:t>
            </a:r>
            <a:r>
              <a:rPr lang="it-IT" altLang="it-IT" sz="1200" b="1" dirty="0" smtClean="0">
                <a:solidFill>
                  <a:srgbClr val="FFC000"/>
                </a:solidFill>
                <a:latin typeface="Georgia" panose="02040502050405020303" pitchFamily="18" charset="0"/>
                <a:sym typeface="Wingdings" panose="05000000000000000000" pitchFamily="2" charset="2"/>
              </a:rPr>
              <a:t> </a:t>
            </a:r>
            <a:r>
              <a:rPr lang="it-IT" altLang="it-IT" sz="1200" dirty="0" smtClean="0">
                <a:latin typeface="Georgia" panose="02040502050405020303" pitchFamily="18" charset="0"/>
                <a:sym typeface="Wingdings" panose="05000000000000000000" pitchFamily="2" charset="2"/>
              </a:rPr>
              <a:t>possibile </a:t>
            </a:r>
            <a:r>
              <a:rPr lang="it-IT" altLang="it-IT" sz="1200" b="1" dirty="0" err="1" smtClean="0">
                <a:solidFill>
                  <a:srgbClr val="00B0F0"/>
                </a:solidFill>
                <a:latin typeface="Georgia" panose="02040502050405020303" pitchFamily="18" charset="0"/>
                <a:sym typeface="Wingdings" panose="05000000000000000000" pitchFamily="2" charset="2"/>
              </a:rPr>
              <a:t>switch</a:t>
            </a:r>
            <a:r>
              <a:rPr lang="it-IT" altLang="it-IT" sz="1200" dirty="0" smtClean="0">
                <a:solidFill>
                  <a:srgbClr val="00B0F0"/>
                </a:solidFill>
                <a:latin typeface="Georgia" panose="02040502050405020303" pitchFamily="18" charset="0"/>
                <a:sym typeface="Wingdings" panose="05000000000000000000" pitchFamily="2" charset="2"/>
              </a:rPr>
              <a:t> </a:t>
            </a:r>
            <a:r>
              <a:rPr lang="it-IT" altLang="it-IT" sz="1200" dirty="0" smtClean="0">
                <a:latin typeface="Georgia" panose="02040502050405020303" pitchFamily="18" charset="0"/>
                <a:sym typeface="Wingdings" panose="05000000000000000000" pitchFamily="2" charset="2"/>
              </a:rPr>
              <a:t>tra Egeo e Adriatico</a:t>
            </a:r>
            <a:endParaRPr lang="it-IT" altLang="it-IT" sz="1200" dirty="0">
              <a:latin typeface="Georgia" panose="02040502050405020303" pitchFamily="18" charset="0"/>
              <a:sym typeface="Wingdings" panose="05000000000000000000" pitchFamily="2" charset="2"/>
            </a:endParaRPr>
          </a:p>
        </p:txBody>
      </p:sp>
    </p:spTree>
    <p:extLst>
      <p:ext uri="{BB962C8B-B14F-4D97-AF65-F5344CB8AC3E}">
        <p14:creationId xmlns:p14="http://schemas.microsoft.com/office/powerpoint/2010/main" val="181615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5"/>
                                        </p:tgtEl>
                                        <p:attrNameLst>
                                          <p:attrName>style.visibility</p:attrName>
                                        </p:attrNameLst>
                                      </p:cBhvr>
                                      <p:to>
                                        <p:strVal val="visible"/>
                                      </p:to>
                                    </p:set>
                                    <p:animEffect transition="in" filter="fade">
                                      <p:cBhvr>
                                        <p:cTn id="7" dur="2000"/>
                                        <p:tgtEl>
                                          <p:spTgt spid="335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3327"/>
                                        </p:tgtEl>
                                        <p:attrNameLst>
                                          <p:attrName>style.visibility</p:attrName>
                                        </p:attrNameLst>
                                      </p:cBhvr>
                                      <p:to>
                                        <p:strVal val="visible"/>
                                      </p:to>
                                    </p:set>
                                    <p:animEffect transition="in" filter="fade">
                                      <p:cBhvr>
                                        <p:cTn id="31" dur="2000"/>
                                        <p:tgtEl>
                                          <p:spTgt spid="3327"/>
                                        </p:tgtEl>
                                      </p:cBhvr>
                                    </p:animEffect>
                                  </p:childTnLst>
                                </p:cTn>
                              </p:par>
                              <p:par>
                                <p:cTn id="32" presetID="8" presetClass="emph" presetSubtype="0" repeatCount="indefinite" fill="hold" nodeType="withEffect">
                                  <p:stCondLst>
                                    <p:cond delay="0"/>
                                  </p:stCondLst>
                                  <p:childTnLst>
                                    <p:animRot by="21600000">
                                      <p:cBhvr>
                                        <p:cTn id="33" dur="2000" fill="hold"/>
                                        <p:tgtEl>
                                          <p:spTgt spid="3327"/>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1800"/>
                                        </p:tgtEl>
                                        <p:attrNameLst>
                                          <p:attrName>style.visibility</p:attrName>
                                        </p:attrNameLst>
                                      </p:cBhvr>
                                      <p:to>
                                        <p:strVal val="visible"/>
                                      </p:to>
                                    </p:set>
                                    <p:animEffect transition="in" filter="fade">
                                      <p:cBhvr>
                                        <p:cTn id="36" dur="2000"/>
                                        <p:tgtEl>
                                          <p:spTgt spid="1800"/>
                                        </p:tgtEl>
                                      </p:cBhvr>
                                    </p:animEffect>
                                  </p:childTnLst>
                                </p:cTn>
                              </p:par>
                              <p:par>
                                <p:cTn id="37" presetID="10" presetClass="entr" presetSubtype="0" fill="hold" nodeType="withEffect">
                                  <p:stCondLst>
                                    <p:cond delay="0"/>
                                  </p:stCondLst>
                                  <p:childTnLst>
                                    <p:set>
                                      <p:cBhvr>
                                        <p:cTn id="38" dur="1" fill="hold">
                                          <p:stCondLst>
                                            <p:cond delay="0"/>
                                          </p:stCondLst>
                                        </p:cTn>
                                        <p:tgtEl>
                                          <p:spTgt spid="1365"/>
                                        </p:tgtEl>
                                        <p:attrNameLst>
                                          <p:attrName>style.visibility</p:attrName>
                                        </p:attrNameLst>
                                      </p:cBhvr>
                                      <p:to>
                                        <p:strVal val="visible"/>
                                      </p:to>
                                    </p:set>
                                    <p:animEffect transition="in" filter="fade">
                                      <p:cBhvr>
                                        <p:cTn id="39" dur="2000"/>
                                        <p:tgtEl>
                                          <p:spTgt spid="1365"/>
                                        </p:tgtEl>
                                      </p:cBhvr>
                                    </p:animEffect>
                                  </p:childTnLst>
                                </p:cTn>
                              </p:par>
                              <p:par>
                                <p:cTn id="40" presetID="10" presetClass="entr" presetSubtype="0" fill="hold" nodeType="with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2000"/>
                                        <p:tgtEl>
                                          <p:spTgt spid="173"/>
                                        </p:tgtEl>
                                      </p:cBhvr>
                                    </p:animEffect>
                                  </p:childTnLst>
                                </p:cTn>
                              </p:par>
                              <p:par>
                                <p:cTn id="43" presetID="10" presetClass="entr" presetSubtype="0" fill="hold" nodeType="withEffect">
                                  <p:stCondLst>
                                    <p:cond delay="0"/>
                                  </p:stCondLst>
                                  <p:childTnLst>
                                    <p:set>
                                      <p:cBhvr>
                                        <p:cTn id="44" dur="1" fill="hold">
                                          <p:stCondLst>
                                            <p:cond delay="0"/>
                                          </p:stCondLst>
                                        </p:cTn>
                                        <p:tgtEl>
                                          <p:spTgt spid="916"/>
                                        </p:tgtEl>
                                        <p:attrNameLst>
                                          <p:attrName>style.visibility</p:attrName>
                                        </p:attrNameLst>
                                      </p:cBhvr>
                                      <p:to>
                                        <p:strVal val="visible"/>
                                      </p:to>
                                    </p:set>
                                    <p:animEffect transition="in" filter="fade">
                                      <p:cBhvr>
                                        <p:cTn id="45" dur="2000"/>
                                        <p:tgtEl>
                                          <p:spTgt spid="916"/>
                                        </p:tgtEl>
                                      </p:cBhvr>
                                    </p:animEffect>
                                  </p:childTnLst>
                                </p:cTn>
                              </p:par>
                              <p:par>
                                <p:cTn id="46" presetID="10" presetClass="entr" presetSubtype="0" fill="hold" nodeType="withEffect">
                                  <p:stCondLst>
                                    <p:cond delay="0"/>
                                  </p:stCondLst>
                                  <p:childTnLst>
                                    <p:set>
                                      <p:cBhvr>
                                        <p:cTn id="47" dur="1" fill="hold">
                                          <p:stCondLst>
                                            <p:cond delay="0"/>
                                          </p:stCondLst>
                                        </p:cTn>
                                        <p:tgtEl>
                                          <p:spTgt spid="302"/>
                                        </p:tgtEl>
                                        <p:attrNameLst>
                                          <p:attrName>style.visibility</p:attrName>
                                        </p:attrNameLst>
                                      </p:cBhvr>
                                      <p:to>
                                        <p:strVal val="visible"/>
                                      </p:to>
                                    </p:set>
                                    <p:animEffect transition="in" filter="fade">
                                      <p:cBhvr>
                                        <p:cTn id="48" dur="2000"/>
                                        <p:tgtEl>
                                          <p:spTgt spid="302"/>
                                        </p:tgtEl>
                                      </p:cBhvr>
                                    </p:animEffect>
                                  </p:childTnLst>
                                </p:cTn>
                              </p:par>
                              <p:par>
                                <p:cTn id="49" presetID="10" presetClass="entr" presetSubtype="0" fill="hold" nodeType="withEffect">
                                  <p:stCondLst>
                                    <p:cond delay="0"/>
                                  </p:stCondLst>
                                  <p:childTnLst>
                                    <p:set>
                                      <p:cBhvr>
                                        <p:cTn id="50" dur="1" fill="hold">
                                          <p:stCondLst>
                                            <p:cond delay="0"/>
                                          </p:stCondLst>
                                        </p:cTn>
                                        <p:tgtEl>
                                          <p:spTgt spid="3325"/>
                                        </p:tgtEl>
                                        <p:attrNameLst>
                                          <p:attrName>style.visibility</p:attrName>
                                        </p:attrNameLst>
                                      </p:cBhvr>
                                      <p:to>
                                        <p:strVal val="visible"/>
                                      </p:to>
                                    </p:set>
                                    <p:animEffect transition="in" filter="fade">
                                      <p:cBhvr>
                                        <p:cTn id="51" dur="2000"/>
                                        <p:tgtEl>
                                          <p:spTgt spid="33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33"/>
                                        </p:tgtEl>
                                        <p:attrNameLst>
                                          <p:attrName>style.visibility</p:attrName>
                                        </p:attrNameLst>
                                      </p:cBhvr>
                                      <p:to>
                                        <p:strVal val="visible"/>
                                      </p:to>
                                    </p:set>
                                    <p:animEffect transition="in" filter="fade">
                                      <p:cBhvr>
                                        <p:cTn id="54" dur="1000"/>
                                        <p:tgtEl>
                                          <p:spTgt spid="33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34"/>
                                        </p:tgtEl>
                                        <p:attrNameLst>
                                          <p:attrName>style.visibility</p:attrName>
                                        </p:attrNameLst>
                                      </p:cBhvr>
                                      <p:to>
                                        <p:strVal val="visible"/>
                                      </p:to>
                                    </p:set>
                                    <p:animEffect transition="in" filter="fade">
                                      <p:cBhvr>
                                        <p:cTn id="57" dur="1000"/>
                                        <p:tgtEl>
                                          <p:spTgt spid="333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337"/>
                                        </p:tgtEl>
                                        <p:attrNameLst>
                                          <p:attrName>style.visibility</p:attrName>
                                        </p:attrNameLst>
                                      </p:cBhvr>
                                      <p:to>
                                        <p:strVal val="visible"/>
                                      </p:to>
                                    </p:set>
                                    <p:animEffect transition="in" filter="wipe(left)">
                                      <p:cBhvr>
                                        <p:cTn id="60" dur="1000"/>
                                        <p:tgtEl>
                                          <p:spTgt spid="33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1"/>
                                        </p:tgtEl>
                                        <p:attrNameLst>
                                          <p:attrName>style.visibility</p:attrName>
                                        </p:attrNameLst>
                                      </p:cBhvr>
                                      <p:to>
                                        <p:strVal val="visible"/>
                                      </p:to>
                                    </p:set>
                                    <p:animEffect transition="in" filter="fade">
                                      <p:cBhvr>
                                        <p:cTn id="63" dur="2000"/>
                                        <p:tgtEl>
                                          <p:spTgt spid="301"/>
                                        </p:tgtEl>
                                      </p:cBhvr>
                                    </p:animEffect>
                                  </p:childTnLst>
                                </p:cTn>
                              </p:par>
                              <p:par>
                                <p:cTn id="64" presetID="10"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childTnLst>
                                </p:cTn>
                              </p:par>
                              <p:par>
                                <p:cTn id="67" presetID="10" presetClass="entr" presetSubtype="0" fill="hold" nodeType="withEffect">
                                  <p:stCondLst>
                                    <p:cond delay="0"/>
                                  </p:stCondLst>
                                  <p:childTnLst>
                                    <p:set>
                                      <p:cBhvr>
                                        <p:cTn id="68" dur="1" fill="hold">
                                          <p:stCondLst>
                                            <p:cond delay="0"/>
                                          </p:stCondLst>
                                        </p:cTn>
                                        <p:tgtEl>
                                          <p:spTgt spid="3330"/>
                                        </p:tgtEl>
                                        <p:attrNameLst>
                                          <p:attrName>style.visibility</p:attrName>
                                        </p:attrNameLst>
                                      </p:cBhvr>
                                      <p:to>
                                        <p:strVal val="visible"/>
                                      </p:to>
                                    </p:set>
                                    <p:animEffect transition="in" filter="fade">
                                      <p:cBhvr>
                                        <p:cTn id="69" dur="2000"/>
                                        <p:tgtEl>
                                          <p:spTgt spid="33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fade">
                                      <p:cBhvr>
                                        <p:cTn id="72" dur="2000"/>
                                        <p:tgtEl>
                                          <p:spTgt spid="8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2000"/>
                                        <p:tgtEl>
                                          <p:spTgt spid="9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1"/>
                                        </p:tgtEl>
                                        <p:attrNameLst>
                                          <p:attrName>style.visibility</p:attrName>
                                        </p:attrNameLst>
                                      </p:cBhvr>
                                      <p:to>
                                        <p:strVal val="visible"/>
                                      </p:to>
                                    </p:set>
                                    <p:animEffect transition="in" filter="fade">
                                      <p:cBhvr>
                                        <p:cTn id="78" dur="2000"/>
                                        <p:tgtEl>
                                          <p:spTgt spid="91"/>
                                        </p:tgtEl>
                                      </p:cBhvr>
                                    </p:animEffect>
                                  </p:childTnLst>
                                </p:cTn>
                              </p:par>
                              <p:par>
                                <p:cTn id="79" presetID="10" presetClass="entr" presetSubtype="0" fill="hold" nodeType="with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2000"/>
                                        <p:tgtEl>
                                          <p:spTgt spid="92"/>
                                        </p:tgtEl>
                                      </p:cBhvr>
                                    </p:animEffect>
                                  </p:childTnLst>
                                </p:cTn>
                              </p:par>
                              <p:par>
                                <p:cTn id="82" presetID="10" presetClass="entr" presetSubtype="0" fill="hold" nodeType="withEffect">
                                  <p:stCondLst>
                                    <p:cond delay="0"/>
                                  </p:stCondLst>
                                  <p:childTnLst>
                                    <p:set>
                                      <p:cBhvr>
                                        <p:cTn id="83" dur="1" fill="hold">
                                          <p:stCondLst>
                                            <p:cond delay="0"/>
                                          </p:stCondLst>
                                        </p:cTn>
                                        <p:tgtEl>
                                          <p:spTgt spid="105"/>
                                        </p:tgtEl>
                                        <p:attrNameLst>
                                          <p:attrName>style.visibility</p:attrName>
                                        </p:attrNameLst>
                                      </p:cBhvr>
                                      <p:to>
                                        <p:strVal val="visible"/>
                                      </p:to>
                                    </p:set>
                                    <p:animEffect transition="in" filter="fade">
                                      <p:cBhvr>
                                        <p:cTn id="84" dur="2000"/>
                                        <p:tgtEl>
                                          <p:spTgt spid="105"/>
                                        </p:tgtEl>
                                      </p:cBhvr>
                                    </p:animEffect>
                                  </p:childTnLst>
                                </p:cTn>
                              </p:par>
                              <p:par>
                                <p:cTn id="85" presetID="10" presetClass="entr" presetSubtype="0" fill="hold" nodeType="withEffect">
                                  <p:stCondLst>
                                    <p:cond delay="0"/>
                                  </p:stCondLst>
                                  <p:childTnLst>
                                    <p:set>
                                      <p:cBhvr>
                                        <p:cTn id="86" dur="1" fill="hold">
                                          <p:stCondLst>
                                            <p:cond delay="0"/>
                                          </p:stCondLst>
                                        </p:cTn>
                                        <p:tgtEl>
                                          <p:spTgt spid="118"/>
                                        </p:tgtEl>
                                        <p:attrNameLst>
                                          <p:attrName>style.visibility</p:attrName>
                                        </p:attrNameLst>
                                      </p:cBhvr>
                                      <p:to>
                                        <p:strVal val="visible"/>
                                      </p:to>
                                    </p:set>
                                    <p:animEffect transition="in" filter="fade">
                                      <p:cBhvr>
                                        <p:cTn id="87" dur="2000"/>
                                        <p:tgtEl>
                                          <p:spTgt spid="118"/>
                                        </p:tgtEl>
                                      </p:cBhvr>
                                    </p:animEffect>
                                  </p:childTnLst>
                                </p:cTn>
                              </p:par>
                              <p:par>
                                <p:cTn id="88" presetID="10" presetClass="entr" presetSubtype="0" fill="hold" nodeType="withEffect">
                                  <p:stCondLst>
                                    <p:cond delay="0"/>
                                  </p:stCondLst>
                                  <p:childTnLst>
                                    <p:set>
                                      <p:cBhvr>
                                        <p:cTn id="89" dur="1" fill="hold">
                                          <p:stCondLst>
                                            <p:cond delay="0"/>
                                          </p:stCondLst>
                                        </p:cTn>
                                        <p:tgtEl>
                                          <p:spTgt spid="2106"/>
                                        </p:tgtEl>
                                        <p:attrNameLst>
                                          <p:attrName>style.visibility</p:attrName>
                                        </p:attrNameLst>
                                      </p:cBhvr>
                                      <p:to>
                                        <p:strVal val="visible"/>
                                      </p:to>
                                    </p:set>
                                    <p:animEffect transition="in" filter="fade">
                                      <p:cBhvr>
                                        <p:cTn id="90" dur="2000"/>
                                        <p:tgtEl>
                                          <p:spTgt spid="2106"/>
                                        </p:tgtEl>
                                      </p:cBhvr>
                                    </p:animEffect>
                                  </p:childTnLst>
                                </p:cTn>
                              </p:par>
                              <p:par>
                                <p:cTn id="91" presetID="10" presetClass="entr" presetSubtype="0" fill="hold" nodeType="withEffect">
                                  <p:stCondLst>
                                    <p:cond delay="0"/>
                                  </p:stCondLst>
                                  <p:childTnLst>
                                    <p:set>
                                      <p:cBhvr>
                                        <p:cTn id="92" dur="1" fill="hold">
                                          <p:stCondLst>
                                            <p:cond delay="0"/>
                                          </p:stCondLst>
                                        </p:cTn>
                                        <p:tgtEl>
                                          <p:spTgt spid="2412"/>
                                        </p:tgtEl>
                                        <p:attrNameLst>
                                          <p:attrName>style.visibility</p:attrName>
                                        </p:attrNameLst>
                                      </p:cBhvr>
                                      <p:to>
                                        <p:strVal val="visible"/>
                                      </p:to>
                                    </p:set>
                                    <p:animEffect transition="in" filter="fade">
                                      <p:cBhvr>
                                        <p:cTn id="93" dur="2000"/>
                                        <p:tgtEl>
                                          <p:spTgt spid="2412"/>
                                        </p:tgtEl>
                                      </p:cBhvr>
                                    </p:animEffect>
                                  </p:childTnLst>
                                </p:cTn>
                              </p:par>
                              <p:par>
                                <p:cTn id="94" presetID="10" presetClass="entr" presetSubtype="0" fill="hold" nodeType="withEffect">
                                  <p:stCondLst>
                                    <p:cond delay="0"/>
                                  </p:stCondLst>
                                  <p:childTnLst>
                                    <p:set>
                                      <p:cBhvr>
                                        <p:cTn id="95" dur="1" fill="hold">
                                          <p:stCondLst>
                                            <p:cond delay="0"/>
                                          </p:stCondLst>
                                        </p:cTn>
                                        <p:tgtEl>
                                          <p:spTgt spid="2540"/>
                                        </p:tgtEl>
                                        <p:attrNameLst>
                                          <p:attrName>style.visibility</p:attrName>
                                        </p:attrNameLst>
                                      </p:cBhvr>
                                      <p:to>
                                        <p:strVal val="visible"/>
                                      </p:to>
                                    </p:set>
                                    <p:animEffect transition="in" filter="fade">
                                      <p:cBhvr>
                                        <p:cTn id="96" dur="2000"/>
                                        <p:tgtEl>
                                          <p:spTgt spid="2540"/>
                                        </p:tgtEl>
                                      </p:cBhvr>
                                    </p:animEffect>
                                  </p:childTnLst>
                                </p:cTn>
                              </p:par>
                              <p:par>
                                <p:cTn id="97" presetID="10" presetClass="entr" presetSubtype="0" fill="hold" nodeType="withEffect">
                                  <p:stCondLst>
                                    <p:cond delay="0"/>
                                  </p:stCondLst>
                                  <p:childTnLst>
                                    <p:set>
                                      <p:cBhvr>
                                        <p:cTn id="98" dur="1" fill="hold">
                                          <p:stCondLst>
                                            <p:cond delay="0"/>
                                          </p:stCondLst>
                                        </p:cTn>
                                        <p:tgtEl>
                                          <p:spTgt spid="2963"/>
                                        </p:tgtEl>
                                        <p:attrNameLst>
                                          <p:attrName>style.visibility</p:attrName>
                                        </p:attrNameLst>
                                      </p:cBhvr>
                                      <p:to>
                                        <p:strVal val="visible"/>
                                      </p:to>
                                    </p:set>
                                    <p:animEffect transition="in" filter="fade">
                                      <p:cBhvr>
                                        <p:cTn id="99" dur="2000"/>
                                        <p:tgtEl>
                                          <p:spTgt spid="296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326"/>
                                        </p:tgtEl>
                                        <p:attrNameLst>
                                          <p:attrName>style.visibility</p:attrName>
                                        </p:attrNameLst>
                                      </p:cBhvr>
                                      <p:to>
                                        <p:strVal val="visible"/>
                                      </p:to>
                                    </p:set>
                                    <p:animEffect transition="in" filter="fade">
                                      <p:cBhvr>
                                        <p:cTn id="102" dur="2000"/>
                                        <p:tgtEl>
                                          <p:spTgt spid="3326"/>
                                        </p:tgtEl>
                                      </p:cBhvr>
                                    </p:animEffect>
                                  </p:childTnLst>
                                </p:cTn>
                              </p:par>
                              <p:par>
                                <p:cTn id="103" presetID="8" presetClass="emph" presetSubtype="0" repeatCount="indefinite" fill="hold" nodeType="withEffect">
                                  <p:stCondLst>
                                    <p:cond delay="0"/>
                                  </p:stCondLst>
                                  <p:childTnLst>
                                    <p:animRot by="-21600000">
                                      <p:cBhvr>
                                        <p:cTn id="104" dur="2000" fill="hold"/>
                                        <p:tgtEl>
                                          <p:spTgt spid="3330"/>
                                        </p:tgtEl>
                                        <p:attrNameLst>
                                          <p:attrName>r</p:attrName>
                                        </p:attrNameLst>
                                      </p:cBhvr>
                                    </p:animRot>
                                  </p:childTnLst>
                                </p:cTn>
                              </p:par>
                              <p:par>
                                <p:cTn id="105" presetID="10" presetClass="entr" presetSubtype="0" fill="hold" grpId="0" nodeType="withEffect">
                                  <p:stCondLst>
                                    <p:cond delay="0"/>
                                  </p:stCondLst>
                                  <p:childTnLst>
                                    <p:set>
                                      <p:cBhvr>
                                        <p:cTn id="106" dur="1" fill="hold">
                                          <p:stCondLst>
                                            <p:cond delay="0"/>
                                          </p:stCondLst>
                                        </p:cTn>
                                        <p:tgtEl>
                                          <p:spTgt spid="3335"/>
                                        </p:tgtEl>
                                        <p:attrNameLst>
                                          <p:attrName>style.visibility</p:attrName>
                                        </p:attrNameLst>
                                      </p:cBhvr>
                                      <p:to>
                                        <p:strVal val="visible"/>
                                      </p:to>
                                    </p:set>
                                    <p:animEffect transition="in" filter="fade">
                                      <p:cBhvr>
                                        <p:cTn id="107" dur="1000"/>
                                        <p:tgtEl>
                                          <p:spTgt spid="333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336"/>
                                        </p:tgtEl>
                                        <p:attrNameLst>
                                          <p:attrName>style.visibility</p:attrName>
                                        </p:attrNameLst>
                                      </p:cBhvr>
                                      <p:to>
                                        <p:strVal val="visible"/>
                                      </p:to>
                                    </p:set>
                                    <p:animEffect transition="in" filter="fade">
                                      <p:cBhvr>
                                        <p:cTn id="110" dur="1000"/>
                                        <p:tgtEl>
                                          <p:spTgt spid="333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339"/>
                                        </p:tgtEl>
                                        <p:attrNameLst>
                                          <p:attrName>style.visibility</p:attrName>
                                        </p:attrNameLst>
                                      </p:cBhvr>
                                      <p:to>
                                        <p:strVal val="visible"/>
                                      </p:to>
                                    </p:set>
                                    <p:animEffect transition="in" filter="fade">
                                      <p:cBhvr>
                                        <p:cTn id="113" dur="1000"/>
                                        <p:tgtEl>
                                          <p:spTgt spid="333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341"/>
                                        </p:tgtEl>
                                        <p:attrNameLst>
                                          <p:attrName>style.visibility</p:attrName>
                                        </p:attrNameLst>
                                      </p:cBhvr>
                                      <p:to>
                                        <p:strVal val="visible"/>
                                      </p:to>
                                    </p:set>
                                    <p:animEffect transition="in" filter="fade">
                                      <p:cBhvr>
                                        <p:cTn id="116" dur="1000"/>
                                        <p:tgtEl>
                                          <p:spTgt spid="3341"/>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3338"/>
                                        </p:tgtEl>
                                        <p:attrNameLst>
                                          <p:attrName>style.visibility</p:attrName>
                                        </p:attrNameLst>
                                      </p:cBhvr>
                                      <p:to>
                                        <p:strVal val="visible"/>
                                      </p:to>
                                    </p:set>
                                    <p:animEffect transition="in" filter="wipe(right)">
                                      <p:cBhvr>
                                        <p:cTn id="119" dur="1000"/>
                                        <p:tgtEl>
                                          <p:spTgt spid="3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301" grpId="0" animBg="1"/>
      <p:bldP spid="3326" grpId="0" animBg="1"/>
      <p:bldP spid="3333" grpId="0" animBg="1"/>
      <p:bldP spid="3334" grpId="0" animBg="1"/>
      <p:bldP spid="3335" grpId="0" animBg="1"/>
      <p:bldP spid="3336" grpId="0" animBg="1"/>
      <p:bldP spid="3337" grpId="0" animBg="1"/>
      <p:bldP spid="3338" grpId="0" animBg="1"/>
      <p:bldP spid="3339" grpId="0" animBg="1"/>
      <p:bldP spid="33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40453" y="1196690"/>
            <a:ext cx="6890605" cy="5241254"/>
            <a:chOff x="1040453" y="1412717"/>
            <a:chExt cx="6890605" cy="5241254"/>
          </a:xfrm>
        </p:grpSpPr>
        <p:grpSp>
          <p:nvGrpSpPr>
            <p:cNvPr id="5" name="Group 6"/>
            <p:cNvGrpSpPr/>
            <p:nvPr/>
          </p:nvGrpSpPr>
          <p:grpSpPr>
            <a:xfrm>
              <a:off x="1040453" y="1412717"/>
              <a:ext cx="3282888" cy="2587353"/>
              <a:chOff x="1040453" y="1268701"/>
              <a:chExt cx="3282888" cy="2587353"/>
            </a:xfrm>
          </p:grpSpPr>
          <p:pic>
            <p:nvPicPr>
              <p:cNvPr id="12"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453" y="1268701"/>
                <a:ext cx="3282888" cy="219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ttangolo 2"/>
              <p:cNvSpPr/>
              <p:nvPr/>
            </p:nvSpPr>
            <p:spPr>
              <a:xfrm>
                <a:off x="1369767" y="3425167"/>
                <a:ext cx="2625829" cy="430887"/>
              </a:xfrm>
              <a:prstGeom prst="rect">
                <a:avLst/>
              </a:prstGeom>
            </p:spPr>
            <p:txBody>
              <a:bodyPr wrap="square">
                <a:spAutoFit/>
              </a:bodyPr>
              <a:lstStyle/>
              <a:p>
                <a:pPr algn="ctr">
                  <a:spcBef>
                    <a:spcPct val="50000"/>
                  </a:spcBef>
                  <a:defRPr/>
                </a:pPr>
                <a:r>
                  <a:rPr lang="it-IT" altLang="sr-Latn-RS" sz="1200" dirty="0" smtClean="0">
                    <a:latin typeface="Tahoma" pitchFamily="34" charset="0"/>
                  </a:rPr>
                  <a:t>Canale di </a:t>
                </a:r>
                <a:r>
                  <a:rPr lang="hr-HR" altLang="sr-Latn-RS" sz="1200" dirty="0" smtClean="0">
                    <a:latin typeface="Tahoma" pitchFamily="34" charset="0"/>
                  </a:rPr>
                  <a:t>Velebit, </a:t>
                </a:r>
                <a:r>
                  <a:rPr lang="it-IT" altLang="sr-Latn-RS" sz="1200" dirty="0" smtClean="0">
                    <a:latin typeface="Tahoma" pitchFamily="34" charset="0"/>
                  </a:rPr>
                  <a:t>febbraio</a:t>
                </a:r>
                <a:r>
                  <a:rPr lang="hr-HR" altLang="sr-Latn-RS" sz="1200" dirty="0" smtClean="0">
                    <a:latin typeface="Tahoma" pitchFamily="34" charset="0"/>
                  </a:rPr>
                  <a:t> 2012</a:t>
                </a:r>
                <a:r>
                  <a:rPr lang="it-IT" altLang="sr-Latn-RS" sz="1200" dirty="0" smtClean="0">
                    <a:latin typeface="Tahoma" pitchFamily="34" charset="0"/>
                  </a:rPr>
                  <a:t> </a:t>
                </a:r>
                <a:r>
                  <a:rPr lang="hr-HR" altLang="sr-Latn-RS" sz="1000" i="1" dirty="0" smtClean="0">
                    <a:latin typeface="Tahoma" pitchFamily="34" charset="0"/>
                  </a:rPr>
                  <a:t>(photo </a:t>
                </a:r>
                <a:r>
                  <a:rPr lang="hr-HR" altLang="sr-Latn-RS" sz="1000" i="1" dirty="0">
                    <a:latin typeface="Tahoma" pitchFamily="34" charset="0"/>
                  </a:rPr>
                  <a:t>by A. </a:t>
                </a:r>
                <a:r>
                  <a:rPr lang="hr-HR" altLang="sr-Latn-RS" sz="1000" i="1" dirty="0" smtClean="0">
                    <a:latin typeface="Tahoma" pitchFamily="34" charset="0"/>
                  </a:rPr>
                  <a:t>Gospić</a:t>
                </a:r>
                <a:r>
                  <a:rPr lang="it-IT" altLang="sr-Latn-RS" sz="1000" i="1" dirty="0" smtClean="0">
                    <a:latin typeface="Tahoma" pitchFamily="34" charset="0"/>
                  </a:rPr>
                  <a:t>, </a:t>
                </a:r>
                <a:r>
                  <a:rPr lang="it-IT" altLang="sr-Latn-RS" sz="900" i="1" dirty="0" err="1" smtClean="0">
                    <a:latin typeface="Tahoma" pitchFamily="34" charset="0"/>
                  </a:rPr>
                  <a:t>courtesy</a:t>
                </a:r>
                <a:r>
                  <a:rPr lang="it-IT" altLang="sr-Latn-RS" sz="1000" i="1" dirty="0" smtClean="0">
                    <a:latin typeface="Tahoma" pitchFamily="34" charset="0"/>
                  </a:rPr>
                  <a:t>: </a:t>
                </a:r>
                <a:r>
                  <a:rPr lang="it-IT" altLang="sr-Latn-RS" sz="1000" i="1" dirty="0" err="1" smtClean="0">
                    <a:latin typeface="Tahoma" pitchFamily="34" charset="0"/>
                  </a:rPr>
                  <a:t>Mihanovic</a:t>
                </a:r>
                <a:r>
                  <a:rPr lang="hr-HR" altLang="sr-Latn-RS" sz="1000" i="1" dirty="0" smtClean="0">
                    <a:latin typeface="Tahoma" pitchFamily="34" charset="0"/>
                  </a:rPr>
                  <a:t>)</a:t>
                </a:r>
                <a:endParaRPr lang="hr-HR" altLang="sr-Latn-RS" sz="1000" i="1" dirty="0">
                  <a:latin typeface="Tahoma" pitchFamily="34" charset="0"/>
                </a:endParaRPr>
              </a:p>
            </p:txBody>
          </p:sp>
        </p:grpSp>
        <p:grpSp>
          <p:nvGrpSpPr>
            <p:cNvPr id="6" name="Group 7"/>
            <p:cNvGrpSpPr/>
            <p:nvPr/>
          </p:nvGrpSpPr>
          <p:grpSpPr>
            <a:xfrm>
              <a:off x="4722324" y="1412718"/>
              <a:ext cx="3208734" cy="2588852"/>
              <a:chOff x="5543021" y="3485023"/>
              <a:chExt cx="3208734" cy="2588852"/>
            </a:xfrm>
          </p:grpSpPr>
          <p:pic>
            <p:nvPicPr>
              <p:cNvPr id="10" name="Picture 2" descr="http://www.industriadelturismo.com/wp-content/uploads/2012/02/Trieste-Bora-ghiacciata-06.jpg"/>
              <p:cNvPicPr>
                <a:picLocks noChangeAspect="1" noChangeArrowheads="1"/>
              </p:cNvPicPr>
              <p:nvPr/>
            </p:nvPicPr>
            <p:blipFill>
              <a:blip r:embed="rId3" cstate="print"/>
              <a:srcRect/>
              <a:stretch>
                <a:fillRect/>
              </a:stretch>
            </p:blipFill>
            <p:spPr bwMode="auto">
              <a:xfrm>
                <a:off x="5543021" y="3485023"/>
                <a:ext cx="3208734" cy="2194006"/>
              </a:xfrm>
              <a:prstGeom prst="rect">
                <a:avLst/>
              </a:prstGeom>
              <a:noFill/>
            </p:spPr>
          </p:pic>
          <p:sp>
            <p:nvSpPr>
              <p:cNvPr id="11" name="Rettangolo 2"/>
              <p:cNvSpPr/>
              <p:nvPr/>
            </p:nvSpPr>
            <p:spPr>
              <a:xfrm>
                <a:off x="6054522" y="5658377"/>
                <a:ext cx="2185731" cy="415498"/>
              </a:xfrm>
              <a:prstGeom prst="rect">
                <a:avLst/>
              </a:prstGeom>
            </p:spPr>
            <p:txBody>
              <a:bodyPr wrap="square">
                <a:spAutoFit/>
              </a:bodyPr>
              <a:lstStyle/>
              <a:p>
                <a:pPr algn="ctr">
                  <a:spcBef>
                    <a:spcPct val="50000"/>
                  </a:spcBef>
                  <a:defRPr/>
                </a:pPr>
                <a:r>
                  <a:rPr lang="it-IT" altLang="sr-Latn-RS" sz="1200" dirty="0" smtClean="0">
                    <a:latin typeface="Tahoma" pitchFamily="34" charset="0"/>
                  </a:rPr>
                  <a:t>Trieste</a:t>
                </a:r>
                <a:r>
                  <a:rPr lang="hr-HR" altLang="sr-Latn-RS" sz="1200" dirty="0" smtClean="0">
                    <a:latin typeface="Tahoma" pitchFamily="34" charset="0"/>
                  </a:rPr>
                  <a:t>, </a:t>
                </a:r>
                <a:r>
                  <a:rPr lang="it-IT" altLang="sr-Latn-RS" sz="1200" dirty="0" smtClean="0">
                    <a:latin typeface="Tahoma" pitchFamily="34" charset="0"/>
                  </a:rPr>
                  <a:t>febbraio </a:t>
                </a:r>
                <a:r>
                  <a:rPr lang="hr-HR" altLang="sr-Latn-RS" sz="1200" dirty="0" smtClean="0">
                    <a:latin typeface="Tahoma" pitchFamily="34" charset="0"/>
                  </a:rPr>
                  <a:t>2012</a:t>
                </a:r>
                <a:r>
                  <a:rPr lang="it-IT" altLang="sr-Latn-RS" sz="1200" dirty="0" smtClean="0">
                    <a:latin typeface="Tahoma" pitchFamily="34" charset="0"/>
                  </a:rPr>
                  <a:t> </a:t>
                </a:r>
                <a:r>
                  <a:rPr lang="hr-HR" altLang="sr-Latn-RS" sz="900" i="1" dirty="0" smtClean="0">
                    <a:latin typeface="Tahoma" pitchFamily="34" charset="0"/>
                  </a:rPr>
                  <a:t>(</a:t>
                </a:r>
                <a:r>
                  <a:rPr lang="it-IT" altLang="sr-Latn-RS" sz="900" i="1" dirty="0" smtClean="0">
                    <a:latin typeface="Tahoma" pitchFamily="34" charset="0"/>
                  </a:rPr>
                  <a:t>courtesy: Karuza</a:t>
                </a:r>
                <a:r>
                  <a:rPr lang="hr-HR" altLang="sr-Latn-RS" sz="900" i="1" dirty="0" smtClean="0">
                    <a:latin typeface="Tahoma" pitchFamily="34" charset="0"/>
                  </a:rPr>
                  <a:t>)</a:t>
                </a:r>
                <a:endParaRPr lang="hr-HR" altLang="sr-Latn-RS" sz="900" i="1" dirty="0">
                  <a:latin typeface="Tahoma" pitchFamily="34" charset="0"/>
                </a:endParaRPr>
              </a:p>
            </p:txBody>
          </p:sp>
        </p:grpSp>
        <p:grpSp>
          <p:nvGrpSpPr>
            <p:cNvPr id="7" name="Group 8"/>
            <p:cNvGrpSpPr/>
            <p:nvPr/>
          </p:nvGrpSpPr>
          <p:grpSpPr>
            <a:xfrm>
              <a:off x="1040453" y="4150241"/>
              <a:ext cx="3282888" cy="2503730"/>
              <a:chOff x="1040453" y="4150241"/>
              <a:chExt cx="3282888" cy="2503730"/>
            </a:xfrm>
          </p:grpSpPr>
          <p:pic>
            <p:nvPicPr>
              <p:cNvPr id="8" name="Picture 4" descr="http://www.meteoweb.eu/wp-content/uploads/2012/02/Trieste-Vento-Gelo-300x195.jpg"/>
              <p:cNvPicPr>
                <a:picLocks noChangeAspect="1" noChangeArrowheads="1"/>
              </p:cNvPicPr>
              <p:nvPr/>
            </p:nvPicPr>
            <p:blipFill>
              <a:blip r:embed="rId4" cstate="print"/>
              <a:srcRect/>
              <a:stretch>
                <a:fillRect/>
              </a:stretch>
            </p:blipFill>
            <p:spPr bwMode="auto">
              <a:xfrm>
                <a:off x="1040453" y="4150241"/>
                <a:ext cx="3282888" cy="2095795"/>
              </a:xfrm>
              <a:prstGeom prst="rect">
                <a:avLst/>
              </a:prstGeom>
              <a:noFill/>
            </p:spPr>
          </p:pic>
          <p:sp>
            <p:nvSpPr>
              <p:cNvPr id="9" name="Rettangolo 2"/>
              <p:cNvSpPr/>
              <p:nvPr/>
            </p:nvSpPr>
            <p:spPr>
              <a:xfrm>
                <a:off x="1604672" y="6238473"/>
                <a:ext cx="2154452" cy="415498"/>
              </a:xfrm>
              <a:prstGeom prst="rect">
                <a:avLst/>
              </a:prstGeom>
            </p:spPr>
            <p:txBody>
              <a:bodyPr wrap="square">
                <a:spAutoFit/>
              </a:bodyPr>
              <a:lstStyle/>
              <a:p>
                <a:pPr algn="ctr">
                  <a:spcBef>
                    <a:spcPct val="50000"/>
                  </a:spcBef>
                  <a:defRPr/>
                </a:pPr>
                <a:r>
                  <a:rPr lang="it-IT" altLang="sr-Latn-RS" sz="1200" dirty="0" smtClean="0">
                    <a:latin typeface="Tahoma" pitchFamily="34" charset="0"/>
                  </a:rPr>
                  <a:t>Trieste</a:t>
                </a:r>
                <a:r>
                  <a:rPr lang="hr-HR" altLang="sr-Latn-RS" sz="1200" dirty="0" smtClean="0">
                    <a:latin typeface="Tahoma" pitchFamily="34" charset="0"/>
                  </a:rPr>
                  <a:t>, </a:t>
                </a:r>
                <a:r>
                  <a:rPr lang="it-IT" altLang="sr-Latn-RS" sz="1200" dirty="0" smtClean="0">
                    <a:latin typeface="Tahoma" pitchFamily="34" charset="0"/>
                  </a:rPr>
                  <a:t>febbraio </a:t>
                </a:r>
                <a:r>
                  <a:rPr lang="hr-HR" altLang="sr-Latn-RS" sz="1200" dirty="0" smtClean="0">
                    <a:latin typeface="Tahoma" pitchFamily="34" charset="0"/>
                  </a:rPr>
                  <a:t>2012</a:t>
                </a:r>
                <a:r>
                  <a:rPr lang="it-IT" altLang="sr-Latn-RS" sz="1200" dirty="0" smtClean="0">
                    <a:latin typeface="Tahoma" pitchFamily="34" charset="0"/>
                  </a:rPr>
                  <a:t> </a:t>
                </a:r>
                <a:r>
                  <a:rPr lang="hr-HR" altLang="sr-Latn-RS" sz="900" i="1" dirty="0" smtClean="0">
                    <a:latin typeface="Tahoma" pitchFamily="34" charset="0"/>
                  </a:rPr>
                  <a:t>(</a:t>
                </a:r>
                <a:r>
                  <a:rPr lang="it-IT" altLang="sr-Latn-RS" sz="900" i="1" dirty="0" smtClean="0">
                    <a:latin typeface="Tahoma" pitchFamily="34" charset="0"/>
                  </a:rPr>
                  <a:t>courtesy: Karuza</a:t>
                </a:r>
                <a:r>
                  <a:rPr lang="hr-HR" altLang="sr-Latn-RS" sz="900" i="1" dirty="0" smtClean="0">
                    <a:latin typeface="Tahoma" pitchFamily="34" charset="0"/>
                  </a:rPr>
                  <a:t>)</a:t>
                </a:r>
                <a:endParaRPr lang="hr-HR" altLang="sr-Latn-RS" sz="900" i="1" dirty="0">
                  <a:latin typeface="Tahoma" pitchFamily="34" charset="0"/>
                </a:endParaRPr>
              </a:p>
            </p:txBody>
          </p:sp>
        </p:grpSp>
      </p:grpSp>
      <p:sp>
        <p:nvSpPr>
          <p:cNvPr id="14" name="TextBox 16"/>
          <p:cNvSpPr txBox="1"/>
          <p:nvPr/>
        </p:nvSpPr>
        <p:spPr>
          <a:xfrm>
            <a:off x="4644008" y="3949390"/>
            <a:ext cx="3287050" cy="2215991"/>
          </a:xfrm>
          <a:prstGeom prst="rect">
            <a:avLst/>
          </a:prstGeom>
          <a:noFill/>
        </p:spPr>
        <p:txBody>
          <a:bodyPr wrap="square" lIns="0" tIns="0" rIns="0" bIns="0" rtlCol="0">
            <a:spAutoFit/>
          </a:bodyPr>
          <a:lstStyle/>
          <a:p>
            <a:pPr algn="just"/>
            <a:r>
              <a:rPr lang="it-IT" b="1" dirty="0" smtClean="0">
                <a:solidFill>
                  <a:srgbClr val="FFC000"/>
                </a:solidFill>
              </a:rPr>
              <a:t>L’inverno 2012 </a:t>
            </a:r>
            <a:r>
              <a:rPr lang="it-IT" dirty="0" smtClean="0"/>
              <a:t>fu eccezionalmente severo: la </a:t>
            </a:r>
            <a:r>
              <a:rPr lang="it-IT" b="1" dirty="0" smtClean="0">
                <a:solidFill>
                  <a:srgbClr val="FFC000"/>
                </a:solidFill>
              </a:rPr>
              <a:t>bora</a:t>
            </a:r>
            <a:r>
              <a:rPr lang="it-IT" dirty="0" smtClean="0"/>
              <a:t> soffiò in continua-zione per </a:t>
            </a:r>
            <a:r>
              <a:rPr lang="it-IT" b="1" dirty="0" smtClean="0">
                <a:solidFill>
                  <a:srgbClr val="FFC000"/>
                </a:solidFill>
              </a:rPr>
              <a:t>tre settimane</a:t>
            </a:r>
            <a:r>
              <a:rPr lang="it-IT" dirty="0" smtClean="0"/>
              <a:t>. Un’acqua particolarmente densa venne pro-dotta in nord Adriatico </a:t>
            </a:r>
            <a:r>
              <a:rPr lang="fr-FR" dirty="0" smtClean="0"/>
              <a:t>(</a:t>
            </a:r>
            <a:r>
              <a:rPr lang="fr-FR" dirty="0" err="1" smtClean="0"/>
              <a:t>maggiore</a:t>
            </a:r>
            <a:r>
              <a:rPr lang="fr-FR" dirty="0" smtClean="0"/>
              <a:t> di </a:t>
            </a:r>
            <a:r>
              <a:rPr lang="fr-FR" b="1" dirty="0" smtClean="0">
                <a:solidFill>
                  <a:srgbClr val="FFC000"/>
                </a:solidFill>
              </a:rPr>
              <a:t>1.030 kg/m</a:t>
            </a:r>
            <a:r>
              <a:rPr lang="fr-FR" b="1" baseline="30000" dirty="0" smtClean="0">
                <a:solidFill>
                  <a:srgbClr val="FFC000"/>
                </a:solidFill>
              </a:rPr>
              <a:t>3</a:t>
            </a:r>
            <a:r>
              <a:rPr lang="fr-FR" dirty="0" smtClean="0"/>
              <a:t>, </a:t>
            </a:r>
            <a:r>
              <a:rPr lang="fr-FR" dirty="0" err="1" smtClean="0"/>
              <a:t>valore</a:t>
            </a:r>
            <a:r>
              <a:rPr lang="fr-FR" dirty="0" smtClean="0"/>
              <a:t> </a:t>
            </a:r>
            <a:r>
              <a:rPr lang="fr-FR" dirty="0" err="1" smtClean="0"/>
              <a:t>raggiunto</a:t>
            </a:r>
            <a:r>
              <a:rPr lang="fr-FR" dirty="0" smtClean="0"/>
              <a:t> solo due volte </a:t>
            </a:r>
            <a:r>
              <a:rPr lang="fr-FR" dirty="0" err="1" smtClean="0"/>
              <a:t>negli</a:t>
            </a:r>
            <a:r>
              <a:rPr lang="fr-FR" dirty="0" smtClean="0"/>
              <a:t> </a:t>
            </a:r>
            <a:r>
              <a:rPr lang="fr-FR" dirty="0" err="1" smtClean="0"/>
              <a:t>ultimi</a:t>
            </a:r>
            <a:r>
              <a:rPr lang="fr-FR" dirty="0" smtClean="0"/>
              <a:t> 100 </a:t>
            </a:r>
            <a:r>
              <a:rPr lang="fr-FR" dirty="0" err="1" smtClean="0"/>
              <a:t>anni</a:t>
            </a:r>
            <a:r>
              <a:rPr lang="fr-FR" dirty="0" smtClean="0"/>
              <a:t>).</a:t>
            </a:r>
            <a:endParaRPr lang="it-IT" dirty="0"/>
          </a:p>
        </p:txBody>
      </p:sp>
      <p:sp>
        <p:nvSpPr>
          <p:cNvPr id="16" name="CasellaDiTesto 15"/>
          <p:cNvSpPr txBox="1"/>
          <p:nvPr/>
        </p:nvSpPr>
        <p:spPr>
          <a:xfrm>
            <a:off x="971500" y="188550"/>
            <a:ext cx="7119193" cy="769441"/>
          </a:xfrm>
          <a:prstGeom prst="rect">
            <a:avLst/>
          </a:prstGeom>
          <a:noFill/>
        </p:spPr>
        <p:txBody>
          <a:bodyPr wrap="none" rtlCol="0">
            <a:spAutoFit/>
          </a:bodyPr>
          <a:lstStyle/>
          <a:p>
            <a:r>
              <a:rPr lang="it-IT" sz="4400" b="1" cap="small" dirty="0" smtClean="0"/>
              <a:t>Sensibilità “climatica” del </a:t>
            </a:r>
            <a:r>
              <a:rPr lang="it-IT" sz="4400" b="1" cap="small" dirty="0" err="1" smtClean="0"/>
              <a:t>BiOS</a:t>
            </a:r>
            <a:endParaRPr lang="it-IT" sz="4400" b="1" cap="small" dirty="0" smtClean="0"/>
          </a:p>
        </p:txBody>
      </p:sp>
    </p:spTree>
    <p:extLst>
      <p:ext uri="{BB962C8B-B14F-4D97-AF65-F5344CB8AC3E}">
        <p14:creationId xmlns:p14="http://schemas.microsoft.com/office/powerpoint/2010/main" val="30594946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2"/>
          <p:cNvSpPr/>
          <p:nvPr/>
        </p:nvSpPr>
        <p:spPr>
          <a:xfrm>
            <a:off x="1705307" y="2148084"/>
            <a:ext cx="720080"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4" b="43977"/>
          <a:stretch/>
        </p:blipFill>
        <p:spPr bwMode="auto">
          <a:xfrm>
            <a:off x="344775" y="1196740"/>
            <a:ext cx="3745114" cy="3178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TextBox 14"/>
          <p:cNvSpPr txBox="1"/>
          <p:nvPr/>
        </p:nvSpPr>
        <p:spPr>
          <a:xfrm>
            <a:off x="323410" y="4518988"/>
            <a:ext cx="3766479" cy="392415"/>
          </a:xfrm>
          <a:prstGeom prst="rect">
            <a:avLst/>
          </a:prstGeom>
          <a:solidFill>
            <a:schemeClr val="tx1"/>
          </a:solidFill>
          <a:ln w="6350">
            <a:solidFill>
              <a:schemeClr val="bg1"/>
            </a:solidFill>
          </a:ln>
          <a:effectLst>
            <a:outerShdw blurRad="50800" dist="38100" dir="2700000" algn="tl" rotWithShape="0">
              <a:prstClr val="black">
                <a:alpha val="40000"/>
              </a:prstClr>
            </a:outerShdw>
          </a:effectLst>
        </p:spPr>
        <p:txBody>
          <a:bodyPr wrap="square" lIns="36000" rIns="36000" rtlCol="0">
            <a:spAutoFit/>
          </a:bodyPr>
          <a:lstStyle/>
          <a:p>
            <a:pPr algn="ctr"/>
            <a:r>
              <a:rPr lang="it-IT" sz="1950" b="1" dirty="0" smtClean="0">
                <a:solidFill>
                  <a:schemeClr val="bg1"/>
                </a:solidFill>
              </a:rPr>
              <a:t>Posizionamento dei </a:t>
            </a:r>
            <a:r>
              <a:rPr lang="it-IT" sz="1950" b="1" dirty="0" err="1" smtClean="0">
                <a:solidFill>
                  <a:schemeClr val="bg1"/>
                </a:solidFill>
              </a:rPr>
              <a:t>profilatori</a:t>
            </a:r>
            <a:r>
              <a:rPr lang="it-IT" sz="1950" b="1" dirty="0" smtClean="0">
                <a:solidFill>
                  <a:schemeClr val="bg1"/>
                </a:solidFill>
              </a:rPr>
              <a:t> Argo</a:t>
            </a:r>
            <a:endParaRPr lang="it-IT" sz="1950" b="1" dirty="0">
              <a:solidFill>
                <a:schemeClr val="bg1"/>
              </a:solidFill>
            </a:endParaRPr>
          </a:p>
        </p:txBody>
      </p:sp>
      <p:sp>
        <p:nvSpPr>
          <p:cNvPr id="6" name="Oval 7"/>
          <p:cNvSpPr/>
          <p:nvPr/>
        </p:nvSpPr>
        <p:spPr>
          <a:xfrm>
            <a:off x="1705307" y="2148084"/>
            <a:ext cx="720080" cy="72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Straight Arrow Connector 17"/>
          <p:cNvCxnSpPr/>
          <p:nvPr/>
        </p:nvCxnSpPr>
        <p:spPr>
          <a:xfrm>
            <a:off x="1861954" y="1740866"/>
            <a:ext cx="188367" cy="37977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344775" y="1628750"/>
            <a:ext cx="292933" cy="288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4238208" y="1196690"/>
            <a:ext cx="4788030" cy="3293209"/>
          </a:xfrm>
          <a:prstGeom prst="rect">
            <a:avLst/>
          </a:prstGeom>
          <a:noFill/>
        </p:spPr>
        <p:txBody>
          <a:bodyPr wrap="square" rtlCol="0">
            <a:spAutoFit/>
          </a:bodyPr>
          <a:lstStyle/>
          <a:p>
            <a:r>
              <a:rPr lang="it-IT" sz="2600" dirty="0" smtClean="0"/>
              <a:t>La presenza della flotta di boe profilanti  Argo nello Ionio ha permesso di rilevare la fuoriuscita dell’acqua </a:t>
            </a:r>
            <a:r>
              <a:rPr lang="it-IT" sz="2600" b="1" i="1" dirty="0" err="1" smtClean="0">
                <a:solidFill>
                  <a:srgbClr val="0066FF"/>
                </a:solidFill>
              </a:rPr>
              <a:t>superdensa</a:t>
            </a:r>
            <a:r>
              <a:rPr lang="it-IT" sz="2600" dirty="0" smtClean="0">
                <a:solidFill>
                  <a:srgbClr val="0066FF"/>
                </a:solidFill>
              </a:rPr>
              <a:t> </a:t>
            </a:r>
            <a:r>
              <a:rPr lang="it-IT" sz="2600" dirty="0" smtClean="0"/>
              <a:t>attraverso lo Stretto d’Otranto.</a:t>
            </a:r>
          </a:p>
          <a:p>
            <a:endParaRPr lang="it-IT" sz="2600" dirty="0"/>
          </a:p>
          <a:p>
            <a:r>
              <a:rPr lang="it-IT" sz="2600" b="1" dirty="0" smtClean="0">
                <a:solidFill>
                  <a:srgbClr val="FFC000"/>
                </a:solidFill>
              </a:rPr>
              <a:t>Che cosa è successo alla circolazione dello Ionio nel 2012?</a:t>
            </a:r>
            <a:endParaRPr lang="it-IT" sz="2600" b="1" dirty="0">
              <a:solidFill>
                <a:srgbClr val="FFC000"/>
              </a:solidFill>
            </a:endParaRPr>
          </a:p>
        </p:txBody>
      </p:sp>
      <p:grpSp>
        <p:nvGrpSpPr>
          <p:cNvPr id="11" name="Gruppo 10"/>
          <p:cNvGrpSpPr/>
          <p:nvPr/>
        </p:nvGrpSpPr>
        <p:grpSpPr>
          <a:xfrm>
            <a:off x="0" y="6182906"/>
            <a:ext cx="9144000" cy="684619"/>
            <a:chOff x="0" y="6182906"/>
            <a:chExt cx="9144000" cy="684619"/>
          </a:xfrm>
        </p:grpSpPr>
        <p:cxnSp>
          <p:nvCxnSpPr>
            <p:cNvPr id="12" name="Connettore 1 11"/>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14" name="Immagine 13"/>
            <p:cNvPicPr>
              <a:picLocks noChangeAspect="1"/>
            </p:cNvPicPr>
            <p:nvPr/>
          </p:nvPicPr>
          <p:blipFill rotWithShape="1">
            <a:blip r:embed="rId3"/>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9753652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indefinite"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000"/>
                                        <p:tgtEl>
                                          <p:spTgt spid="7"/>
                                        </p:tgtEl>
                                      </p:cBhvr>
                                    </p:animEffect>
                                  </p:childTnLst>
                                </p:cTn>
                              </p:par>
                              <p:par>
                                <p:cTn id="14" presetID="53" presetClass="entr" presetSubtype="16" repeatCount="indefinite"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Effect transition="in" filter="fade">
                                      <p:cBhvr>
                                        <p:cTn id="18" dur="10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20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wipe(left)">
                                      <p:cBhvr>
                                        <p:cTn id="26"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31495" y="4529790"/>
            <a:ext cx="2279650" cy="2195513"/>
            <a:chOff x="2399730" y="4906730"/>
            <a:chExt cx="2279650" cy="2195513"/>
          </a:xfrm>
        </p:grpSpPr>
        <p:pic>
          <p:nvPicPr>
            <p:cNvPr id="3" name="Picture 12" descr="C:\Documents and Settings\Administrator\Desktop\SSH - Milena\immagini_Ionio_annuali2\2011_map.gif"/>
            <p:cNvPicPr>
              <a:picLocks noChangeAspect="1" noChangeArrowheads="1"/>
            </p:cNvPicPr>
            <p:nvPr/>
          </p:nvPicPr>
          <p:blipFill>
            <a:blip r:embed="rId3" cstate="print">
              <a:extLst>
                <a:ext uri="{28A0092B-C50C-407E-A947-70E740481C1C}">
                  <a14:useLocalDpi xmlns:a14="http://schemas.microsoft.com/office/drawing/2010/main" val="0"/>
                </a:ext>
              </a:extLst>
            </a:blip>
            <a:srcRect l="9627" r="9627"/>
            <a:stretch>
              <a:fillRect/>
            </a:stretch>
          </p:blipFill>
          <p:spPr bwMode="auto">
            <a:xfrm>
              <a:off x="2399730" y="4906730"/>
              <a:ext cx="22796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6"/>
            <p:cNvSpPr txBox="1">
              <a:spLocks noChangeArrowheads="1"/>
            </p:cNvSpPr>
            <p:nvPr/>
          </p:nvSpPr>
          <p:spPr bwMode="auto">
            <a:xfrm>
              <a:off x="2615827" y="6626376"/>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2011</a:t>
              </a:r>
              <a:endParaRPr lang="en-US" altLang="it-IT" b="1" dirty="0"/>
            </a:p>
          </p:txBody>
        </p:sp>
      </p:grpSp>
      <p:grpSp>
        <p:nvGrpSpPr>
          <p:cNvPr id="5" name="Group 8"/>
          <p:cNvGrpSpPr>
            <a:grpSpLocks/>
          </p:cNvGrpSpPr>
          <p:nvPr/>
        </p:nvGrpSpPr>
        <p:grpSpPr bwMode="auto">
          <a:xfrm>
            <a:off x="24320" y="44530"/>
            <a:ext cx="9117013" cy="2198689"/>
            <a:chOff x="12700" y="44624"/>
            <a:chExt cx="9117012" cy="2198307"/>
          </a:xfrm>
        </p:grpSpPr>
        <p:pic>
          <p:nvPicPr>
            <p:cNvPr id="6" name="Picture 3" descr="C:\Documents and Settings\Administrator\Desktop\SSH - Milena\immagini_Ionio_annuali2\1996_map.gif"/>
            <p:cNvPicPr>
              <a:picLocks noChangeAspect="1" noChangeArrowheads="1"/>
            </p:cNvPicPr>
            <p:nvPr/>
          </p:nvPicPr>
          <p:blipFill>
            <a:blip r:embed="rId4" cstate="print">
              <a:extLst>
                <a:ext uri="{28A0092B-C50C-407E-A947-70E740481C1C}">
                  <a14:useLocalDpi xmlns:a14="http://schemas.microsoft.com/office/drawing/2010/main" val="0"/>
                </a:ext>
              </a:extLst>
            </a:blip>
            <a:srcRect l="9908" r="9344"/>
            <a:stretch>
              <a:fillRect/>
            </a:stretch>
          </p:blipFill>
          <p:spPr bwMode="auto">
            <a:xfrm>
              <a:off x="12700" y="44624"/>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Administrator\Desktop\SSH - Milena\immagini_Ionio_annuali2\1997_map.gif"/>
            <p:cNvPicPr>
              <a:picLocks noChangeAspect="1" noChangeArrowheads="1"/>
            </p:cNvPicPr>
            <p:nvPr/>
          </p:nvPicPr>
          <p:blipFill>
            <a:blip r:embed="rId5" cstate="print">
              <a:extLst>
                <a:ext uri="{28A0092B-C50C-407E-A947-70E740481C1C}">
                  <a14:useLocalDpi xmlns:a14="http://schemas.microsoft.com/office/drawing/2010/main" val="0"/>
                </a:ext>
              </a:extLst>
            </a:blip>
            <a:srcRect l="9627" r="9627"/>
            <a:stretch>
              <a:fillRect/>
            </a:stretch>
          </p:blipFill>
          <p:spPr bwMode="auto">
            <a:xfrm>
              <a:off x="2292350" y="44624"/>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Documents and Settings\Administrator\Desktop\SSH - Milena\immagini_Ionio_annuali2\1998_map.gif"/>
            <p:cNvPicPr>
              <a:picLocks noChangeAspect="1" noChangeArrowheads="1"/>
            </p:cNvPicPr>
            <p:nvPr/>
          </p:nvPicPr>
          <p:blipFill>
            <a:blip r:embed="rId6" cstate="print">
              <a:extLst>
                <a:ext uri="{28A0092B-C50C-407E-A947-70E740481C1C}">
                  <a14:useLocalDpi xmlns:a14="http://schemas.microsoft.com/office/drawing/2010/main" val="0"/>
                </a:ext>
              </a:extLst>
            </a:blip>
            <a:srcRect l="9627" r="9627"/>
            <a:stretch>
              <a:fillRect/>
            </a:stretch>
          </p:blipFill>
          <p:spPr bwMode="auto">
            <a:xfrm>
              <a:off x="4571206" y="44624"/>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237034" y="1763524"/>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1996</a:t>
              </a:r>
              <a:endParaRPr lang="en-US" altLang="it-IT" b="1" dirty="0"/>
            </a:p>
          </p:txBody>
        </p:sp>
        <p:sp>
          <p:nvSpPr>
            <p:cNvPr id="10" name="TextBox 19"/>
            <p:cNvSpPr txBox="1">
              <a:spLocks noChangeArrowheads="1"/>
            </p:cNvSpPr>
            <p:nvPr/>
          </p:nvSpPr>
          <p:spPr bwMode="auto">
            <a:xfrm>
              <a:off x="2508447" y="1772816"/>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1997</a:t>
              </a:r>
              <a:endParaRPr lang="en-US" altLang="it-IT" b="1" dirty="0"/>
            </a:p>
          </p:txBody>
        </p:sp>
        <p:sp>
          <p:nvSpPr>
            <p:cNvPr id="11" name="TextBox 20"/>
            <p:cNvSpPr txBox="1">
              <a:spLocks noChangeArrowheads="1"/>
            </p:cNvSpPr>
            <p:nvPr/>
          </p:nvSpPr>
          <p:spPr bwMode="auto">
            <a:xfrm>
              <a:off x="4782884" y="1772816"/>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1998</a:t>
              </a:r>
              <a:endParaRPr lang="en-US" altLang="it-IT" b="1" dirty="0"/>
            </a:p>
          </p:txBody>
        </p:sp>
        <p:pic>
          <p:nvPicPr>
            <p:cNvPr id="12" name="Picture 14" descr="C:\Documents and Settings\Administrator\Desktop\SSH - Milena\immagini_Ionio_annuali2\1999_map.gif"/>
            <p:cNvPicPr>
              <a:picLocks noChangeAspect="1" noChangeArrowheads="1"/>
            </p:cNvPicPr>
            <p:nvPr/>
          </p:nvPicPr>
          <p:blipFill>
            <a:blip r:embed="rId7" cstate="print">
              <a:extLst>
                <a:ext uri="{28A0092B-C50C-407E-A947-70E740481C1C}">
                  <a14:useLocalDpi xmlns:a14="http://schemas.microsoft.com/office/drawing/2010/main" val="0"/>
                </a:ext>
              </a:extLst>
            </a:blip>
            <a:srcRect l="9627" r="9627"/>
            <a:stretch>
              <a:fillRect/>
            </a:stretch>
          </p:blipFill>
          <p:spPr bwMode="auto">
            <a:xfrm>
              <a:off x="6850062" y="48371"/>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9"/>
            <p:cNvSpPr txBox="1">
              <a:spLocks noChangeArrowheads="1"/>
            </p:cNvSpPr>
            <p:nvPr/>
          </p:nvSpPr>
          <p:spPr bwMode="auto">
            <a:xfrm>
              <a:off x="7060530" y="1772816"/>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1999</a:t>
              </a:r>
              <a:endParaRPr lang="en-US" altLang="it-IT" b="1" dirty="0"/>
            </a:p>
          </p:txBody>
        </p:sp>
      </p:grpSp>
      <p:grpSp>
        <p:nvGrpSpPr>
          <p:cNvPr id="14" name="Group 9"/>
          <p:cNvGrpSpPr>
            <a:grpSpLocks/>
          </p:cNvGrpSpPr>
          <p:nvPr/>
        </p:nvGrpSpPr>
        <p:grpSpPr bwMode="auto">
          <a:xfrm>
            <a:off x="24320" y="2287668"/>
            <a:ext cx="9118600" cy="2193925"/>
            <a:chOff x="12700" y="2287330"/>
            <a:chExt cx="9118600" cy="2194560"/>
          </a:xfrm>
        </p:grpSpPr>
        <p:pic>
          <p:nvPicPr>
            <p:cNvPr id="15" name="Picture 7" descr="C:\Documents and Settings\Administrator\Desktop\SSH - Milena\immagini_Ionio_annuali2\2006_map.gif"/>
            <p:cNvPicPr>
              <a:picLocks noChangeAspect="1" noChangeArrowheads="1"/>
            </p:cNvPicPr>
            <p:nvPr/>
          </p:nvPicPr>
          <p:blipFill>
            <a:blip r:embed="rId8" cstate="print">
              <a:extLst>
                <a:ext uri="{28A0092B-C50C-407E-A947-70E740481C1C}">
                  <a14:useLocalDpi xmlns:a14="http://schemas.microsoft.com/office/drawing/2010/main" val="0"/>
                </a:ext>
              </a:extLst>
            </a:blip>
            <a:srcRect l="9627" r="9627"/>
            <a:stretch>
              <a:fillRect/>
            </a:stretch>
          </p:blipFill>
          <p:spPr bwMode="auto">
            <a:xfrm>
              <a:off x="2292350" y="2287330"/>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Documents and Settings\Administrator\Desktop\SSH - Milena\immagini_Ionio_annuali2\2007_map.gif"/>
            <p:cNvPicPr>
              <a:picLocks noChangeAspect="1" noChangeArrowheads="1"/>
            </p:cNvPicPr>
            <p:nvPr/>
          </p:nvPicPr>
          <p:blipFill>
            <a:blip r:embed="rId9" cstate="print">
              <a:extLst>
                <a:ext uri="{28A0092B-C50C-407E-A947-70E740481C1C}">
                  <a14:useLocalDpi xmlns:a14="http://schemas.microsoft.com/office/drawing/2010/main" val="0"/>
                </a:ext>
              </a:extLst>
            </a:blip>
            <a:srcRect l="9256" r="9998"/>
            <a:stretch>
              <a:fillRect/>
            </a:stretch>
          </p:blipFill>
          <p:spPr bwMode="auto">
            <a:xfrm>
              <a:off x="4570411" y="2287330"/>
              <a:ext cx="2279651"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C:\Documents and Settings\Administrator\Desktop\SSH - Milena\immagini_Ionio_annuali2\2005_map.gif"/>
            <p:cNvPicPr>
              <a:picLocks noChangeAspect="1" noChangeArrowheads="1"/>
            </p:cNvPicPr>
            <p:nvPr/>
          </p:nvPicPr>
          <p:blipFill>
            <a:blip r:embed="rId10" cstate="print">
              <a:extLst>
                <a:ext uri="{28A0092B-C50C-407E-A947-70E740481C1C}">
                  <a14:useLocalDpi xmlns:a14="http://schemas.microsoft.com/office/drawing/2010/main" val="0"/>
                </a:ext>
              </a:extLst>
            </a:blip>
            <a:srcRect l="9862" r="9390"/>
            <a:stretch>
              <a:fillRect/>
            </a:stretch>
          </p:blipFill>
          <p:spPr bwMode="auto">
            <a:xfrm>
              <a:off x="12700" y="2287330"/>
              <a:ext cx="227965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1"/>
            <p:cNvSpPr txBox="1">
              <a:spLocks noChangeArrowheads="1"/>
            </p:cNvSpPr>
            <p:nvPr/>
          </p:nvSpPr>
          <p:spPr bwMode="auto">
            <a:xfrm>
              <a:off x="237034" y="4012168"/>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2005</a:t>
              </a:r>
              <a:endParaRPr lang="en-US" altLang="it-IT" b="1" dirty="0"/>
            </a:p>
          </p:txBody>
        </p:sp>
        <p:sp>
          <p:nvSpPr>
            <p:cNvPr id="19" name="TextBox 22"/>
            <p:cNvSpPr txBox="1">
              <a:spLocks noChangeArrowheads="1"/>
            </p:cNvSpPr>
            <p:nvPr/>
          </p:nvSpPr>
          <p:spPr bwMode="auto">
            <a:xfrm>
              <a:off x="2508447" y="4018518"/>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2006</a:t>
              </a:r>
              <a:endParaRPr lang="en-US" altLang="it-IT" b="1" dirty="0"/>
            </a:p>
          </p:txBody>
        </p:sp>
        <p:sp>
          <p:nvSpPr>
            <p:cNvPr id="20" name="TextBox 23"/>
            <p:cNvSpPr txBox="1">
              <a:spLocks noChangeArrowheads="1"/>
            </p:cNvSpPr>
            <p:nvPr/>
          </p:nvSpPr>
          <p:spPr bwMode="auto">
            <a:xfrm>
              <a:off x="4782090" y="4018518"/>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2007</a:t>
              </a:r>
              <a:endParaRPr lang="en-US" altLang="it-IT" b="1" dirty="0"/>
            </a:p>
          </p:txBody>
        </p:sp>
        <p:pic>
          <p:nvPicPr>
            <p:cNvPr id="21" name="Picture 15" descr="C:\Documents and Settings\Administrator\Desktop\SSH - Milena\immagini_Ionio_annuali2\2008_map.gif"/>
            <p:cNvPicPr>
              <a:picLocks noChangeAspect="1" noChangeArrowheads="1"/>
            </p:cNvPicPr>
            <p:nvPr/>
          </p:nvPicPr>
          <p:blipFill>
            <a:blip r:embed="rId11" cstate="print">
              <a:extLst>
                <a:ext uri="{28A0092B-C50C-407E-A947-70E740481C1C}">
                  <a14:useLocalDpi xmlns:a14="http://schemas.microsoft.com/office/drawing/2010/main" val="0"/>
                </a:ext>
              </a:extLst>
            </a:blip>
            <a:srcRect l="9654" r="9627"/>
            <a:stretch>
              <a:fillRect/>
            </a:stretch>
          </p:blipFill>
          <p:spPr bwMode="auto">
            <a:xfrm>
              <a:off x="6852444" y="2287330"/>
              <a:ext cx="2278856"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31"/>
            <p:cNvSpPr txBox="1">
              <a:spLocks noChangeArrowheads="1"/>
            </p:cNvSpPr>
            <p:nvPr/>
          </p:nvSpPr>
          <p:spPr bwMode="auto">
            <a:xfrm>
              <a:off x="7066880" y="4017764"/>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a:t>2008</a:t>
              </a:r>
              <a:endParaRPr lang="en-US" altLang="it-IT" b="1" dirty="0"/>
            </a:p>
          </p:txBody>
        </p:sp>
      </p:grpSp>
      <p:grpSp>
        <p:nvGrpSpPr>
          <p:cNvPr id="23" name="Group 78"/>
          <p:cNvGrpSpPr/>
          <p:nvPr/>
        </p:nvGrpSpPr>
        <p:grpSpPr>
          <a:xfrm>
            <a:off x="4579620" y="4530665"/>
            <a:ext cx="2278856" cy="2219073"/>
            <a:chOff x="6842919" y="4546600"/>
            <a:chExt cx="2278856" cy="2219073"/>
          </a:xfrm>
        </p:grpSpPr>
        <p:pic>
          <p:nvPicPr>
            <p:cNvPr id="24" name="Picture 2" descr="E:\1A - PROGETTI &amp; LAVORI in corso\ADT et al.- Milena\1.immagini_Ionio_ANNUALI\2013_map.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564" t="630" r="10290" b="-1002"/>
            <a:stretch/>
          </p:blipFill>
          <p:spPr bwMode="auto">
            <a:xfrm>
              <a:off x="6842919" y="4546600"/>
              <a:ext cx="2278856" cy="221907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7"/>
            <p:cNvSpPr txBox="1">
              <a:spLocks noChangeArrowheads="1"/>
            </p:cNvSpPr>
            <p:nvPr/>
          </p:nvSpPr>
          <p:spPr bwMode="auto">
            <a:xfrm>
              <a:off x="7063252" y="6268872"/>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smtClean="0"/>
                <a:t>2013</a:t>
              </a:r>
              <a:endParaRPr lang="en-US" altLang="it-IT" b="1" dirty="0"/>
            </a:p>
          </p:txBody>
        </p:sp>
      </p:grpSp>
      <p:grpSp>
        <p:nvGrpSpPr>
          <p:cNvPr id="26" name="Group 77"/>
          <p:cNvGrpSpPr/>
          <p:nvPr/>
        </p:nvGrpSpPr>
        <p:grpSpPr>
          <a:xfrm>
            <a:off x="2302005" y="4528232"/>
            <a:ext cx="2278062" cy="2196000"/>
            <a:chOff x="4572000" y="4547750"/>
            <a:chExt cx="2278062" cy="2196000"/>
          </a:xfrm>
        </p:grpSpPr>
        <p:pic>
          <p:nvPicPr>
            <p:cNvPr id="27" name="Picture 3" descr="E:\1A - PROGETTI &amp; LAVORI in corso\ADT et al.- Milena\1.immagini_Ionio_ANNUALI\2012_map.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145" r="10195"/>
            <a:stretch/>
          </p:blipFill>
          <p:spPr bwMode="auto">
            <a:xfrm>
              <a:off x="4572000" y="4547750"/>
              <a:ext cx="2278062" cy="2196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a:spLocks noChangeArrowheads="1"/>
            </p:cNvSpPr>
            <p:nvPr/>
          </p:nvSpPr>
          <p:spPr bwMode="auto">
            <a:xfrm>
              <a:off x="4788024" y="6270840"/>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smtClean="0"/>
                <a:t>2012</a:t>
              </a:r>
              <a:endParaRPr lang="en-US" altLang="it-IT" b="1" dirty="0"/>
            </a:p>
          </p:txBody>
        </p:sp>
      </p:grpSp>
      <p:grpSp>
        <p:nvGrpSpPr>
          <p:cNvPr id="29" name="Gruppo 28"/>
          <p:cNvGrpSpPr/>
          <p:nvPr/>
        </p:nvGrpSpPr>
        <p:grpSpPr>
          <a:xfrm>
            <a:off x="6855190" y="4533663"/>
            <a:ext cx="2279936" cy="2195504"/>
            <a:chOff x="6855190" y="4533663"/>
            <a:chExt cx="2279936" cy="2195504"/>
          </a:xfrm>
        </p:grpSpPr>
        <p:pic>
          <p:nvPicPr>
            <p:cNvPr id="30" name="Immagine 29"/>
            <p:cNvPicPr>
              <a:picLocks noChangeAspect="1"/>
            </p:cNvPicPr>
            <p:nvPr/>
          </p:nvPicPr>
          <p:blipFill rotWithShape="1">
            <a:blip r:embed="rId14" cstate="print">
              <a:extLst>
                <a:ext uri="{28A0092B-C50C-407E-A947-70E740481C1C}">
                  <a14:useLocalDpi xmlns:a14="http://schemas.microsoft.com/office/drawing/2010/main" val="0"/>
                </a:ext>
              </a:extLst>
            </a:blip>
            <a:srcRect l="10088" t="296" r="9403" b="1"/>
            <a:stretch/>
          </p:blipFill>
          <p:spPr>
            <a:xfrm>
              <a:off x="6855190" y="4533663"/>
              <a:ext cx="2279936" cy="2195504"/>
            </a:xfrm>
            <a:prstGeom prst="rect">
              <a:avLst/>
            </a:prstGeom>
          </p:spPr>
        </p:pic>
        <p:sp>
          <p:nvSpPr>
            <p:cNvPr id="31" name="TextBox 27"/>
            <p:cNvSpPr txBox="1">
              <a:spLocks noChangeArrowheads="1"/>
            </p:cNvSpPr>
            <p:nvPr/>
          </p:nvSpPr>
          <p:spPr bwMode="auto">
            <a:xfrm>
              <a:off x="7039390" y="6263128"/>
              <a:ext cx="648072" cy="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b="1" dirty="0" smtClean="0"/>
                <a:t>2014</a:t>
              </a:r>
              <a:endParaRPr lang="en-US" altLang="it-IT" b="1" dirty="0"/>
            </a:p>
          </p:txBody>
        </p:sp>
      </p:grpSp>
      <p:cxnSp>
        <p:nvCxnSpPr>
          <p:cNvPr id="32" name="Straight Arrow Connector 6"/>
          <p:cNvCxnSpPr/>
          <p:nvPr/>
        </p:nvCxnSpPr>
        <p:spPr>
          <a:xfrm flipV="1">
            <a:off x="938317" y="696140"/>
            <a:ext cx="144016" cy="576064"/>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13"/>
          <p:cNvCxnSpPr/>
          <p:nvPr/>
        </p:nvCxnSpPr>
        <p:spPr>
          <a:xfrm flipH="1">
            <a:off x="5515080" y="652310"/>
            <a:ext cx="137292" cy="526678"/>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Arc 5"/>
          <p:cNvSpPr/>
          <p:nvPr/>
        </p:nvSpPr>
        <p:spPr>
          <a:xfrm>
            <a:off x="5443072" y="530916"/>
            <a:ext cx="432048" cy="432048"/>
          </a:xfrm>
          <a:prstGeom prst="arc">
            <a:avLst>
              <a:gd name="adj1" fmla="val 10801304"/>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5" name="Arc 11"/>
          <p:cNvSpPr/>
          <p:nvPr/>
        </p:nvSpPr>
        <p:spPr>
          <a:xfrm flipH="1">
            <a:off x="885359" y="530916"/>
            <a:ext cx="432048" cy="432048"/>
          </a:xfrm>
          <a:prstGeom prst="arc">
            <a:avLst>
              <a:gd name="adj1" fmla="val 10801304"/>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36" name="Straight Arrow Connector 6"/>
          <p:cNvCxnSpPr/>
          <p:nvPr/>
        </p:nvCxnSpPr>
        <p:spPr>
          <a:xfrm flipV="1">
            <a:off x="3226182" y="2905346"/>
            <a:ext cx="144016" cy="576064"/>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Arc 11"/>
          <p:cNvSpPr/>
          <p:nvPr/>
        </p:nvSpPr>
        <p:spPr>
          <a:xfrm flipH="1">
            <a:off x="3173224" y="2740122"/>
            <a:ext cx="432048" cy="432048"/>
          </a:xfrm>
          <a:prstGeom prst="arc">
            <a:avLst>
              <a:gd name="adj1" fmla="val 10801304"/>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38" name="Straight Arrow Connector 13"/>
          <p:cNvCxnSpPr/>
          <p:nvPr/>
        </p:nvCxnSpPr>
        <p:spPr>
          <a:xfrm flipH="1">
            <a:off x="977052" y="5157240"/>
            <a:ext cx="137292" cy="526678"/>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Arc 5"/>
          <p:cNvSpPr/>
          <p:nvPr/>
        </p:nvSpPr>
        <p:spPr>
          <a:xfrm>
            <a:off x="905044" y="5035846"/>
            <a:ext cx="432048" cy="432048"/>
          </a:xfrm>
          <a:prstGeom prst="arc">
            <a:avLst>
              <a:gd name="adj1" fmla="val 10801304"/>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40" name="Straight Arrow Connector 6"/>
          <p:cNvCxnSpPr/>
          <p:nvPr/>
        </p:nvCxnSpPr>
        <p:spPr>
          <a:xfrm flipV="1">
            <a:off x="3234941" y="5149299"/>
            <a:ext cx="144016" cy="576064"/>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Arc 11"/>
          <p:cNvSpPr/>
          <p:nvPr/>
        </p:nvSpPr>
        <p:spPr>
          <a:xfrm flipH="1">
            <a:off x="3181983" y="4984075"/>
            <a:ext cx="432048" cy="432048"/>
          </a:xfrm>
          <a:prstGeom prst="arc">
            <a:avLst>
              <a:gd name="adj1" fmla="val 10801304"/>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42" name="Straight Arrow Connector 13"/>
          <p:cNvCxnSpPr/>
          <p:nvPr/>
        </p:nvCxnSpPr>
        <p:spPr>
          <a:xfrm flipH="1">
            <a:off x="5544980" y="5122644"/>
            <a:ext cx="137292" cy="526678"/>
          </a:xfrm>
          <a:prstGeom prst="straightConnector1">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Arc 5"/>
          <p:cNvSpPr/>
          <p:nvPr/>
        </p:nvSpPr>
        <p:spPr>
          <a:xfrm>
            <a:off x="5472972" y="5001250"/>
            <a:ext cx="432048" cy="432048"/>
          </a:xfrm>
          <a:prstGeom prst="arc">
            <a:avLst>
              <a:gd name="adj1" fmla="val 10801304"/>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4" name="Rettangolo 43"/>
          <p:cNvSpPr/>
          <p:nvPr/>
        </p:nvSpPr>
        <p:spPr>
          <a:xfrm>
            <a:off x="2311145" y="4526042"/>
            <a:ext cx="6832855" cy="2223696"/>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59638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1000"/>
                                        <p:tgtEl>
                                          <p:spTgt spid="32"/>
                                        </p:tgtEl>
                                      </p:cBhvr>
                                    </p:animEffect>
                                  </p:childTnLst>
                                </p:cTn>
                              </p:par>
                              <p:par>
                                <p:cTn id="8" presetID="22" presetClass="entr" presetSubtype="8" repeatCount="indefinite"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1000"/>
                                        <p:tgtEl>
                                          <p:spTgt spid="35"/>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1000"/>
                                        <p:tgtEl>
                                          <p:spTgt spid="33"/>
                                        </p:tgtEl>
                                      </p:cBhvr>
                                    </p:animEffect>
                                  </p:childTnLst>
                                </p:cTn>
                              </p:par>
                              <p:par>
                                <p:cTn id="14" presetID="22" presetClass="entr" presetSubtype="2" repeatCount="indefinite"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right)">
                                      <p:cBhvr>
                                        <p:cTn id="16" dur="1000"/>
                                        <p:tgtEl>
                                          <p:spTgt spid="34"/>
                                        </p:tgtEl>
                                      </p:cBhvr>
                                    </p:animEffect>
                                  </p:childTnLst>
                                </p:cTn>
                              </p:par>
                              <p:par>
                                <p:cTn id="17" presetID="22" presetClass="entr" presetSubtype="4" repeatCount="indefinite"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1000"/>
                                        <p:tgtEl>
                                          <p:spTgt spid="36"/>
                                        </p:tgtEl>
                                      </p:cBhvr>
                                    </p:animEffect>
                                  </p:childTnLst>
                                </p:cTn>
                              </p:par>
                              <p:par>
                                <p:cTn id="20" presetID="22" presetClass="entr" presetSubtype="8" repeatCount="indefinite"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1000"/>
                                        <p:tgtEl>
                                          <p:spTgt spid="37"/>
                                        </p:tgtEl>
                                      </p:cBhvr>
                                    </p:animEffect>
                                  </p:childTnLst>
                                </p:cTn>
                              </p:par>
                              <p:par>
                                <p:cTn id="23" presetID="22" presetClass="entr" presetSubtype="1" repeatCount="indefinite"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1000"/>
                                        <p:tgtEl>
                                          <p:spTgt spid="38"/>
                                        </p:tgtEl>
                                      </p:cBhvr>
                                    </p:animEffect>
                                  </p:childTnLst>
                                </p:cTn>
                              </p:par>
                              <p:par>
                                <p:cTn id="26" presetID="22" presetClass="entr" presetSubtype="2" repeatCount="indefinite"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1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44"/>
                                        </p:tgtEl>
                                      </p:cBhvr>
                                    </p:animEffect>
                                    <p:set>
                                      <p:cBhvr>
                                        <p:cTn id="33" dur="1" fill="hold">
                                          <p:stCondLst>
                                            <p:cond delay="499"/>
                                          </p:stCondLst>
                                        </p:cTn>
                                        <p:tgtEl>
                                          <p:spTgt spid="44"/>
                                        </p:tgtEl>
                                        <p:attrNameLst>
                                          <p:attrName>style.visibility</p:attrName>
                                        </p:attrNameLst>
                                      </p:cBhvr>
                                      <p:to>
                                        <p:strVal val="hidden"/>
                                      </p:to>
                                    </p:set>
                                  </p:childTnLst>
                                </p:cTn>
                              </p:par>
                            </p:childTnLst>
                          </p:cTn>
                        </p:par>
                        <p:par>
                          <p:cTn id="34" fill="hold">
                            <p:stCondLst>
                              <p:cond delay="500"/>
                            </p:stCondLst>
                            <p:childTnLst>
                              <p:par>
                                <p:cTn id="35" presetID="22" presetClass="entr" presetSubtype="4" repeatCount="indefinite"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1000"/>
                                        <p:tgtEl>
                                          <p:spTgt spid="40"/>
                                        </p:tgtEl>
                                      </p:cBhvr>
                                    </p:animEffect>
                                  </p:childTnLst>
                                </p:cTn>
                              </p:par>
                              <p:par>
                                <p:cTn id="38" presetID="22" presetClass="entr" presetSubtype="8" repeatCount="indefinite"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1000"/>
                                        <p:tgtEl>
                                          <p:spTgt spid="41"/>
                                        </p:tgtEl>
                                      </p:cBhvr>
                                    </p:animEffect>
                                  </p:childTnLst>
                                </p:cTn>
                              </p:par>
                              <p:par>
                                <p:cTn id="41" presetID="22" presetClass="entr" presetSubtype="1" repeatCount="indefinite"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up)">
                                      <p:cBhvr>
                                        <p:cTn id="43" dur="1000"/>
                                        <p:tgtEl>
                                          <p:spTgt spid="42"/>
                                        </p:tgtEl>
                                      </p:cBhvr>
                                    </p:animEffect>
                                  </p:childTnLst>
                                </p:cTn>
                              </p:par>
                              <p:par>
                                <p:cTn id="44" presetID="22" presetClass="entr" presetSubtype="2" repeatCount="indefinite"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right)">
                                      <p:cBhvr>
                                        <p:cTn id="46"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9" grpId="0" animBg="1"/>
      <p:bldP spid="41"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MedMap"/>
          <p:cNvPicPr>
            <a:picLocks noChangeAspect="1" noChangeArrowheads="1"/>
          </p:cNvPicPr>
          <p:nvPr/>
        </p:nvPicPr>
        <p:blipFill>
          <a:blip r:embed="rId2" cstate="print">
            <a:extLst>
              <a:ext uri="{28A0092B-C50C-407E-A947-70E740481C1C}">
                <a14:useLocalDpi xmlns:a14="http://schemas.microsoft.com/office/drawing/2010/main" val="0"/>
              </a:ext>
            </a:extLst>
          </a:blip>
          <a:srcRect l="13840" t="24496" r="46091" b="39922"/>
          <a:stretch>
            <a:fillRect/>
          </a:stretch>
        </p:blipFill>
        <p:spPr bwMode="auto">
          <a:xfrm>
            <a:off x="35496" y="1436804"/>
            <a:ext cx="4273550" cy="2366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10"/>
          <p:cNvGrpSpPr>
            <a:grpSpLocks/>
          </p:cNvGrpSpPr>
          <p:nvPr/>
        </p:nvGrpSpPr>
        <p:grpSpPr bwMode="auto">
          <a:xfrm>
            <a:off x="1694434" y="2506779"/>
            <a:ext cx="1149350" cy="919163"/>
            <a:chOff x="1629" y="1161"/>
            <a:chExt cx="724" cy="579"/>
          </a:xfrm>
        </p:grpSpPr>
        <p:sp>
          <p:nvSpPr>
            <p:cNvPr id="5" name="Freeform 11"/>
            <p:cNvSpPr>
              <a:spLocks/>
            </p:cNvSpPr>
            <p:nvPr/>
          </p:nvSpPr>
          <p:spPr bwMode="auto">
            <a:xfrm>
              <a:off x="1762" y="1161"/>
              <a:ext cx="591" cy="434"/>
            </a:xfrm>
            <a:custGeom>
              <a:avLst/>
              <a:gdLst>
                <a:gd name="T0" fmla="*/ 5617 w 8883"/>
                <a:gd name="T1" fmla="*/ 4355 h 6533"/>
                <a:gd name="T2" fmla="*/ 3439 w 8883"/>
                <a:gd name="T3" fmla="*/ 2178 h 6533"/>
                <a:gd name="T4" fmla="*/ 1720 w 8883"/>
                <a:gd name="T5" fmla="*/ 3020 h 6533"/>
                <a:gd name="T6" fmla="*/ 0 w 8883"/>
                <a:gd name="T7" fmla="*/ 1684 h 6533"/>
                <a:gd name="T8" fmla="*/ 3439 w 8883"/>
                <a:gd name="T9" fmla="*/ 0 h 6533"/>
                <a:gd name="T10" fmla="*/ 7794 w 8883"/>
                <a:gd name="T11" fmla="*/ 4355 h 6533"/>
                <a:gd name="T12" fmla="*/ 7794 w 8883"/>
                <a:gd name="T13" fmla="*/ 4355 h 6533"/>
                <a:gd name="T14" fmla="*/ 8883 w 8883"/>
                <a:gd name="T15" fmla="*/ 4355 h 6533"/>
                <a:gd name="T16" fmla="*/ 6706 w 8883"/>
                <a:gd name="T17" fmla="*/ 6533 h 6533"/>
                <a:gd name="T18" fmla="*/ 4528 w 8883"/>
                <a:gd name="T19" fmla="*/ 4355 h 6533"/>
                <a:gd name="T20" fmla="*/ 5617 w 8883"/>
                <a:gd name="T21" fmla="*/ 4355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83" h="6533">
                  <a:moveTo>
                    <a:pt x="5617" y="4355"/>
                  </a:moveTo>
                  <a:cubicBezTo>
                    <a:pt x="5617" y="3153"/>
                    <a:pt x="4642" y="2178"/>
                    <a:pt x="3439" y="2178"/>
                  </a:cubicBezTo>
                  <a:cubicBezTo>
                    <a:pt x="2767" y="2178"/>
                    <a:pt x="2132" y="2488"/>
                    <a:pt x="1720" y="3020"/>
                  </a:cubicBezTo>
                  <a:lnTo>
                    <a:pt x="0" y="1684"/>
                  </a:lnTo>
                  <a:cubicBezTo>
                    <a:pt x="825" y="622"/>
                    <a:pt x="2094" y="0"/>
                    <a:pt x="3439" y="0"/>
                  </a:cubicBezTo>
                  <a:cubicBezTo>
                    <a:pt x="5844" y="0"/>
                    <a:pt x="7794" y="1950"/>
                    <a:pt x="7794" y="4355"/>
                  </a:cubicBezTo>
                  <a:lnTo>
                    <a:pt x="7794" y="4355"/>
                  </a:lnTo>
                  <a:lnTo>
                    <a:pt x="8883" y="4355"/>
                  </a:lnTo>
                  <a:lnTo>
                    <a:pt x="6706" y="6533"/>
                  </a:lnTo>
                  <a:lnTo>
                    <a:pt x="4528" y="4355"/>
                  </a:lnTo>
                  <a:lnTo>
                    <a:pt x="5617" y="4355"/>
                  </a:lnTo>
                  <a:close/>
                </a:path>
              </a:pathLst>
            </a:custGeom>
            <a:solidFill>
              <a:srgbClr val="FF0000">
                <a:alpha val="25000"/>
              </a:srgbClr>
            </a:solidFill>
            <a:ln w="0">
              <a:solidFill>
                <a:srgbClr val="000000"/>
              </a:solidFill>
              <a:prstDash val="solid"/>
              <a:round/>
              <a:headEnd/>
              <a:tailEnd/>
            </a:ln>
          </p:spPr>
          <p:txBody>
            <a:bodyPr/>
            <a:lstStyle/>
            <a:p>
              <a:endParaRPr lang="en-US"/>
            </a:p>
          </p:txBody>
        </p:sp>
        <p:sp>
          <p:nvSpPr>
            <p:cNvPr id="6" name="Freeform 12"/>
            <p:cNvSpPr>
              <a:spLocks/>
            </p:cNvSpPr>
            <p:nvPr/>
          </p:nvSpPr>
          <p:spPr bwMode="auto">
            <a:xfrm>
              <a:off x="1629" y="1306"/>
              <a:ext cx="581" cy="434"/>
            </a:xfrm>
            <a:custGeom>
              <a:avLst/>
              <a:gdLst>
                <a:gd name="T0" fmla="*/ 3266 w 8738"/>
                <a:gd name="T1" fmla="*/ 2177 h 6533"/>
                <a:gd name="T2" fmla="*/ 5443 w 8738"/>
                <a:gd name="T3" fmla="*/ 4355 h 6533"/>
                <a:gd name="T4" fmla="*/ 7091 w 8738"/>
                <a:gd name="T5" fmla="*/ 3602 h 6533"/>
                <a:gd name="T6" fmla="*/ 8738 w 8738"/>
                <a:gd name="T7" fmla="*/ 5026 h 6533"/>
                <a:gd name="T8" fmla="*/ 5443 w 8738"/>
                <a:gd name="T9" fmla="*/ 6532 h 6533"/>
                <a:gd name="T10" fmla="*/ 1089 w 8738"/>
                <a:gd name="T11" fmla="*/ 2178 h 6533"/>
                <a:gd name="T12" fmla="*/ 1088 w 8738"/>
                <a:gd name="T13" fmla="*/ 2177 h 6533"/>
                <a:gd name="T14" fmla="*/ 0 w 8738"/>
                <a:gd name="T15" fmla="*/ 2177 h 6533"/>
                <a:gd name="T16" fmla="*/ 2177 w 8738"/>
                <a:gd name="T17" fmla="*/ 0 h 6533"/>
                <a:gd name="T18" fmla="*/ 4355 w 8738"/>
                <a:gd name="T19" fmla="*/ 2177 h 6533"/>
                <a:gd name="T20" fmla="*/ 3266 w 8738"/>
                <a:gd name="T21" fmla="*/ 2177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38" h="6533">
                  <a:moveTo>
                    <a:pt x="3266" y="2177"/>
                  </a:moveTo>
                  <a:cubicBezTo>
                    <a:pt x="3266" y="3380"/>
                    <a:pt x="4241" y="4355"/>
                    <a:pt x="5443" y="4355"/>
                  </a:cubicBezTo>
                  <a:cubicBezTo>
                    <a:pt x="6076" y="4355"/>
                    <a:pt x="6677" y="4080"/>
                    <a:pt x="7091" y="3602"/>
                  </a:cubicBezTo>
                  <a:lnTo>
                    <a:pt x="8738" y="5026"/>
                  </a:lnTo>
                  <a:cubicBezTo>
                    <a:pt x="7911" y="5983"/>
                    <a:pt x="6708" y="6533"/>
                    <a:pt x="5443" y="6532"/>
                  </a:cubicBezTo>
                  <a:cubicBezTo>
                    <a:pt x="3039" y="6532"/>
                    <a:pt x="1089" y="4583"/>
                    <a:pt x="1089" y="2178"/>
                  </a:cubicBezTo>
                  <a:lnTo>
                    <a:pt x="1088" y="2177"/>
                  </a:lnTo>
                  <a:lnTo>
                    <a:pt x="0" y="2177"/>
                  </a:lnTo>
                  <a:lnTo>
                    <a:pt x="2177" y="0"/>
                  </a:lnTo>
                  <a:lnTo>
                    <a:pt x="4355" y="2177"/>
                  </a:lnTo>
                  <a:lnTo>
                    <a:pt x="3266" y="2177"/>
                  </a:lnTo>
                  <a:close/>
                </a:path>
              </a:pathLst>
            </a:custGeom>
            <a:solidFill>
              <a:srgbClr val="FF0000">
                <a:alpha val="25000"/>
              </a:srgbClr>
            </a:solidFill>
            <a:ln w="0">
              <a:solidFill>
                <a:srgbClr val="000000"/>
              </a:solidFill>
              <a:prstDash val="solid"/>
              <a:round/>
              <a:headEnd/>
              <a:tailEnd/>
            </a:ln>
          </p:spPr>
          <p:txBody>
            <a:bodyPr/>
            <a:lstStyle/>
            <a:p>
              <a:endParaRPr lang="en-US"/>
            </a:p>
          </p:txBody>
        </p:sp>
      </p:grpSp>
      <p:pic>
        <p:nvPicPr>
          <p:cNvPr id="16" name="Picture 38" descr="MedMap"/>
          <p:cNvPicPr>
            <a:picLocks noChangeAspect="1" noChangeArrowheads="1"/>
          </p:cNvPicPr>
          <p:nvPr/>
        </p:nvPicPr>
        <p:blipFill>
          <a:blip r:embed="rId2" cstate="print">
            <a:extLst>
              <a:ext uri="{28A0092B-C50C-407E-A947-70E740481C1C}">
                <a14:useLocalDpi xmlns:a14="http://schemas.microsoft.com/office/drawing/2010/main" val="0"/>
              </a:ext>
            </a:extLst>
          </a:blip>
          <a:srcRect l="14168" t="24689" r="46091" b="39922"/>
          <a:stretch>
            <a:fillRect/>
          </a:stretch>
        </p:blipFill>
        <p:spPr bwMode="auto">
          <a:xfrm>
            <a:off x="35496" y="4235567"/>
            <a:ext cx="4238625" cy="23542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roup 40"/>
          <p:cNvGrpSpPr>
            <a:grpSpLocks/>
          </p:cNvGrpSpPr>
          <p:nvPr/>
        </p:nvGrpSpPr>
        <p:grpSpPr bwMode="auto">
          <a:xfrm>
            <a:off x="1619821" y="5294783"/>
            <a:ext cx="1149350" cy="919162"/>
            <a:chOff x="3243" y="1161"/>
            <a:chExt cx="724" cy="579"/>
          </a:xfrm>
        </p:grpSpPr>
        <p:sp>
          <p:nvSpPr>
            <p:cNvPr id="18" name="Freeform 41"/>
            <p:cNvSpPr>
              <a:spLocks/>
            </p:cNvSpPr>
            <p:nvPr/>
          </p:nvSpPr>
          <p:spPr bwMode="auto">
            <a:xfrm>
              <a:off x="3243" y="1161"/>
              <a:ext cx="591" cy="435"/>
            </a:xfrm>
            <a:custGeom>
              <a:avLst/>
              <a:gdLst>
                <a:gd name="T0" fmla="*/ 1633 w 4442"/>
                <a:gd name="T1" fmla="*/ 2178 h 3267"/>
                <a:gd name="T2" fmla="*/ 2722 w 4442"/>
                <a:gd name="T3" fmla="*/ 1089 h 3267"/>
                <a:gd name="T4" fmla="*/ 3582 w 4442"/>
                <a:gd name="T5" fmla="*/ 1510 h 3267"/>
                <a:gd name="T6" fmla="*/ 4442 w 4442"/>
                <a:gd name="T7" fmla="*/ 842 h 3267"/>
                <a:gd name="T8" fmla="*/ 2722 w 4442"/>
                <a:gd name="T9" fmla="*/ 0 h 3267"/>
                <a:gd name="T10" fmla="*/ 545 w 4442"/>
                <a:gd name="T11" fmla="*/ 2178 h 3267"/>
                <a:gd name="T12" fmla="*/ 544 w 4442"/>
                <a:gd name="T13" fmla="*/ 2178 h 3267"/>
                <a:gd name="T14" fmla="*/ 0 w 4442"/>
                <a:gd name="T15" fmla="*/ 2178 h 3267"/>
                <a:gd name="T16" fmla="*/ 1089 w 4442"/>
                <a:gd name="T17" fmla="*/ 3267 h 3267"/>
                <a:gd name="T18" fmla="*/ 2178 w 4442"/>
                <a:gd name="T19" fmla="*/ 2178 h 3267"/>
                <a:gd name="T20" fmla="*/ 1633 w 4442"/>
                <a:gd name="T21" fmla="*/ 2178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2" h="3267">
                  <a:moveTo>
                    <a:pt x="1633" y="2178"/>
                  </a:moveTo>
                  <a:cubicBezTo>
                    <a:pt x="1633" y="1577"/>
                    <a:pt x="2121" y="1089"/>
                    <a:pt x="2722" y="1089"/>
                  </a:cubicBezTo>
                  <a:cubicBezTo>
                    <a:pt x="3058" y="1089"/>
                    <a:pt x="3376" y="1244"/>
                    <a:pt x="3582" y="1510"/>
                  </a:cubicBezTo>
                  <a:lnTo>
                    <a:pt x="4442" y="842"/>
                  </a:lnTo>
                  <a:cubicBezTo>
                    <a:pt x="4029" y="311"/>
                    <a:pt x="3395" y="0"/>
                    <a:pt x="2722" y="0"/>
                  </a:cubicBezTo>
                  <a:cubicBezTo>
                    <a:pt x="1520" y="0"/>
                    <a:pt x="545" y="975"/>
                    <a:pt x="545" y="2178"/>
                  </a:cubicBezTo>
                  <a:lnTo>
                    <a:pt x="544" y="2178"/>
                  </a:lnTo>
                  <a:lnTo>
                    <a:pt x="0" y="2178"/>
                  </a:lnTo>
                  <a:lnTo>
                    <a:pt x="1089" y="3267"/>
                  </a:lnTo>
                  <a:lnTo>
                    <a:pt x="2178" y="2178"/>
                  </a:lnTo>
                  <a:lnTo>
                    <a:pt x="1633" y="2178"/>
                  </a:lnTo>
                  <a:close/>
                </a:path>
              </a:pathLst>
            </a:custGeom>
            <a:solidFill>
              <a:srgbClr val="00CCFF">
                <a:alpha val="25000"/>
              </a:srgbClr>
            </a:solidFill>
            <a:ln w="0">
              <a:solidFill>
                <a:srgbClr val="000000"/>
              </a:solidFill>
              <a:prstDash val="solid"/>
              <a:round/>
              <a:headEnd/>
              <a:tailEnd/>
            </a:ln>
          </p:spPr>
          <p:txBody>
            <a:bodyPr/>
            <a:lstStyle/>
            <a:p>
              <a:endParaRPr lang="en-US"/>
            </a:p>
          </p:txBody>
        </p:sp>
        <p:sp>
          <p:nvSpPr>
            <p:cNvPr id="19" name="Freeform 42"/>
            <p:cNvSpPr>
              <a:spLocks/>
            </p:cNvSpPr>
            <p:nvPr/>
          </p:nvSpPr>
          <p:spPr bwMode="auto">
            <a:xfrm>
              <a:off x="3386" y="1306"/>
              <a:ext cx="581" cy="434"/>
            </a:xfrm>
            <a:custGeom>
              <a:avLst/>
              <a:gdLst>
                <a:gd name="T0" fmla="*/ 2736 w 4369"/>
                <a:gd name="T1" fmla="*/ 1089 h 3267"/>
                <a:gd name="T2" fmla="*/ 1647 w 4369"/>
                <a:gd name="T3" fmla="*/ 2178 h 3267"/>
                <a:gd name="T4" fmla="*/ 823 w 4369"/>
                <a:gd name="T5" fmla="*/ 1801 h 3267"/>
                <a:gd name="T6" fmla="*/ 0 w 4369"/>
                <a:gd name="T7" fmla="*/ 2513 h 3267"/>
                <a:gd name="T8" fmla="*/ 1647 w 4369"/>
                <a:gd name="T9" fmla="*/ 3266 h 3267"/>
                <a:gd name="T10" fmla="*/ 3824 w 4369"/>
                <a:gd name="T11" fmla="*/ 1089 h 3267"/>
                <a:gd name="T12" fmla="*/ 3824 w 4369"/>
                <a:gd name="T13" fmla="*/ 1089 h 3267"/>
                <a:gd name="T14" fmla="*/ 4369 w 4369"/>
                <a:gd name="T15" fmla="*/ 1089 h 3267"/>
                <a:gd name="T16" fmla="*/ 3280 w 4369"/>
                <a:gd name="T17" fmla="*/ 0 h 3267"/>
                <a:gd name="T18" fmla="*/ 2191 w 4369"/>
                <a:gd name="T19" fmla="*/ 1089 h 3267"/>
                <a:gd name="T20" fmla="*/ 2736 w 4369"/>
                <a:gd name="T21" fmla="*/ 1089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9" h="3267">
                  <a:moveTo>
                    <a:pt x="2736" y="1089"/>
                  </a:moveTo>
                  <a:cubicBezTo>
                    <a:pt x="2736" y="1690"/>
                    <a:pt x="2248" y="2178"/>
                    <a:pt x="1647" y="2178"/>
                  </a:cubicBezTo>
                  <a:cubicBezTo>
                    <a:pt x="1331" y="2178"/>
                    <a:pt x="1030" y="2040"/>
                    <a:pt x="823" y="1801"/>
                  </a:cubicBezTo>
                  <a:lnTo>
                    <a:pt x="0" y="2513"/>
                  </a:lnTo>
                  <a:cubicBezTo>
                    <a:pt x="413" y="2992"/>
                    <a:pt x="1014" y="3267"/>
                    <a:pt x="1647" y="3266"/>
                  </a:cubicBezTo>
                  <a:cubicBezTo>
                    <a:pt x="2849" y="3266"/>
                    <a:pt x="3824" y="2292"/>
                    <a:pt x="3824" y="1089"/>
                  </a:cubicBezTo>
                  <a:lnTo>
                    <a:pt x="3824" y="1089"/>
                  </a:lnTo>
                  <a:lnTo>
                    <a:pt x="4369" y="1089"/>
                  </a:lnTo>
                  <a:lnTo>
                    <a:pt x="3280" y="0"/>
                  </a:lnTo>
                  <a:lnTo>
                    <a:pt x="2191" y="1089"/>
                  </a:lnTo>
                  <a:lnTo>
                    <a:pt x="2736" y="1089"/>
                  </a:lnTo>
                  <a:close/>
                </a:path>
              </a:pathLst>
            </a:custGeom>
            <a:solidFill>
              <a:srgbClr val="00CCFF">
                <a:alpha val="25000"/>
              </a:srgbClr>
            </a:solidFill>
            <a:ln w="0">
              <a:solidFill>
                <a:srgbClr val="000000"/>
              </a:solidFill>
              <a:prstDash val="solid"/>
              <a:round/>
              <a:headEnd/>
              <a:tailEnd/>
            </a:ln>
          </p:spPr>
          <p:txBody>
            <a:bodyPr/>
            <a:lstStyle/>
            <a:p>
              <a:endParaRPr lang="en-US"/>
            </a:p>
          </p:txBody>
        </p:sp>
      </p:grpSp>
      <p:grpSp>
        <p:nvGrpSpPr>
          <p:cNvPr id="26" name="Group 26"/>
          <p:cNvGrpSpPr/>
          <p:nvPr/>
        </p:nvGrpSpPr>
        <p:grpSpPr>
          <a:xfrm>
            <a:off x="4283968" y="1574262"/>
            <a:ext cx="2133895" cy="2303890"/>
            <a:chOff x="4344970" y="1412776"/>
            <a:chExt cx="2133895" cy="2303890"/>
          </a:xfrm>
        </p:grpSpPr>
        <p:sp>
          <p:nvSpPr>
            <p:cNvPr id="27" name="TextBox 27"/>
            <p:cNvSpPr txBox="1"/>
            <p:nvPr/>
          </p:nvSpPr>
          <p:spPr>
            <a:xfrm>
              <a:off x="4355976" y="1900784"/>
              <a:ext cx="2122889" cy="1815882"/>
            </a:xfrm>
            <a:prstGeom prst="rect">
              <a:avLst/>
            </a:prstGeom>
            <a:noFill/>
          </p:spPr>
          <p:txBody>
            <a:bodyPr wrap="none" rtlCol="0">
              <a:spAutoFit/>
            </a:bodyPr>
            <a:lstStyle/>
            <a:p>
              <a:r>
                <a:rPr lang="it-IT" sz="1600" dirty="0" smtClean="0"/>
                <a:t>Muggiaea atlantica</a:t>
              </a:r>
            </a:p>
            <a:p>
              <a:r>
                <a:rPr lang="it-IT" sz="1600" dirty="0" smtClean="0"/>
                <a:t>Desmopterus papilio</a:t>
              </a:r>
            </a:p>
            <a:p>
              <a:r>
                <a:rPr lang="it-IT" sz="1600" dirty="0" smtClean="0"/>
                <a:t>Protatlante souleyeti</a:t>
              </a:r>
            </a:p>
            <a:p>
              <a:r>
                <a:rPr lang="it-IT" sz="1600" dirty="0" smtClean="0"/>
                <a:t>Protorhabdonella curta</a:t>
              </a:r>
            </a:p>
            <a:p>
              <a:r>
                <a:rPr lang="it-IT" sz="1600" dirty="0" smtClean="0"/>
                <a:t>Ascampbelliela armilla</a:t>
              </a:r>
            </a:p>
            <a:p>
              <a:r>
                <a:rPr lang="it-IT" sz="1600" dirty="0" smtClean="0"/>
                <a:t>Rhabdonella amor</a:t>
              </a:r>
            </a:p>
            <a:p>
              <a:r>
                <a:rPr lang="it-IT" sz="1600" dirty="0" smtClean="0"/>
                <a:t>Acanthostomella lata</a:t>
              </a:r>
            </a:p>
          </p:txBody>
        </p:sp>
        <p:sp>
          <p:nvSpPr>
            <p:cNvPr id="28" name="TextBox 28"/>
            <p:cNvSpPr txBox="1"/>
            <p:nvPr/>
          </p:nvSpPr>
          <p:spPr>
            <a:xfrm>
              <a:off x="4344970" y="1412776"/>
              <a:ext cx="1523174" cy="461665"/>
            </a:xfrm>
            <a:prstGeom prst="rect">
              <a:avLst/>
            </a:prstGeom>
            <a:noFill/>
          </p:spPr>
          <p:txBody>
            <a:bodyPr wrap="none" rtlCol="0">
              <a:spAutoFit/>
            </a:bodyPr>
            <a:lstStyle/>
            <a:p>
              <a:pPr algn="ctr"/>
              <a:r>
                <a:rPr lang="it-IT" sz="2400" b="1" dirty="0" smtClean="0"/>
                <a:t>1993-1995</a:t>
              </a:r>
              <a:endParaRPr lang="it-IT" sz="2400" b="1" dirty="0"/>
            </a:p>
          </p:txBody>
        </p:sp>
      </p:grpSp>
      <p:grpSp>
        <p:nvGrpSpPr>
          <p:cNvPr id="29" name="Group 29"/>
          <p:cNvGrpSpPr/>
          <p:nvPr/>
        </p:nvGrpSpPr>
        <p:grpSpPr>
          <a:xfrm>
            <a:off x="6685928" y="1573059"/>
            <a:ext cx="2202975" cy="1325528"/>
            <a:chOff x="6732240" y="1412776"/>
            <a:chExt cx="2202975" cy="1325528"/>
          </a:xfrm>
        </p:grpSpPr>
        <p:sp>
          <p:nvSpPr>
            <p:cNvPr id="30" name="TextBox 30"/>
            <p:cNvSpPr txBox="1"/>
            <p:nvPr/>
          </p:nvSpPr>
          <p:spPr>
            <a:xfrm>
              <a:off x="6732240" y="1907307"/>
              <a:ext cx="2202975" cy="830997"/>
            </a:xfrm>
            <a:prstGeom prst="rect">
              <a:avLst/>
            </a:prstGeom>
            <a:noFill/>
          </p:spPr>
          <p:txBody>
            <a:bodyPr wrap="none" rtlCol="0">
              <a:spAutoFit/>
            </a:bodyPr>
            <a:lstStyle/>
            <a:p>
              <a:r>
                <a:rPr lang="it-IT" sz="1600" dirty="0" smtClean="0"/>
                <a:t>Sagitta megalophthalma</a:t>
              </a:r>
            </a:p>
            <a:p>
              <a:r>
                <a:rPr lang="it-IT" sz="1600" dirty="0"/>
                <a:t>Desmopterus papilio</a:t>
              </a:r>
            </a:p>
            <a:p>
              <a:r>
                <a:rPr lang="it-IT" sz="1600" dirty="0" smtClean="0"/>
                <a:t>Brooksia rostrata</a:t>
              </a:r>
              <a:endParaRPr lang="it-IT" sz="1600" dirty="0"/>
            </a:p>
          </p:txBody>
        </p:sp>
        <p:sp>
          <p:nvSpPr>
            <p:cNvPr id="31" name="TextBox 31"/>
            <p:cNvSpPr txBox="1"/>
            <p:nvPr/>
          </p:nvSpPr>
          <p:spPr>
            <a:xfrm>
              <a:off x="6732240" y="1412776"/>
              <a:ext cx="1523174" cy="461665"/>
            </a:xfrm>
            <a:prstGeom prst="rect">
              <a:avLst/>
            </a:prstGeom>
            <a:noFill/>
          </p:spPr>
          <p:txBody>
            <a:bodyPr wrap="none" rtlCol="0">
              <a:spAutoFit/>
            </a:bodyPr>
            <a:lstStyle/>
            <a:p>
              <a:r>
                <a:rPr lang="it-IT" sz="2400" b="1" dirty="0" smtClean="0"/>
                <a:t>2008-2010</a:t>
              </a:r>
              <a:endParaRPr lang="it-IT" sz="2400" b="1" dirty="0"/>
            </a:p>
          </p:txBody>
        </p:sp>
      </p:grpSp>
      <p:grpSp>
        <p:nvGrpSpPr>
          <p:cNvPr id="32" name="Group 32"/>
          <p:cNvGrpSpPr/>
          <p:nvPr/>
        </p:nvGrpSpPr>
        <p:grpSpPr>
          <a:xfrm>
            <a:off x="4294974" y="4107378"/>
            <a:ext cx="2424566" cy="2562072"/>
            <a:chOff x="4355976" y="3946668"/>
            <a:chExt cx="2424566" cy="2562072"/>
          </a:xfrm>
        </p:grpSpPr>
        <p:sp>
          <p:nvSpPr>
            <p:cNvPr id="33" name="TextBox 33"/>
            <p:cNvSpPr txBox="1"/>
            <p:nvPr/>
          </p:nvSpPr>
          <p:spPr>
            <a:xfrm>
              <a:off x="4355976" y="4446637"/>
              <a:ext cx="2424566" cy="2062103"/>
            </a:xfrm>
            <a:prstGeom prst="rect">
              <a:avLst/>
            </a:prstGeom>
            <a:noFill/>
          </p:spPr>
          <p:txBody>
            <a:bodyPr wrap="square" rtlCol="0">
              <a:spAutoFit/>
            </a:bodyPr>
            <a:lstStyle/>
            <a:p>
              <a:r>
                <a:rPr lang="it-IT" sz="1600" dirty="0" smtClean="0"/>
                <a:t>Niobia dendrotentaculata</a:t>
              </a:r>
            </a:p>
            <a:p>
              <a:r>
                <a:rPr lang="it-IT" sz="1600" dirty="0" smtClean="0"/>
                <a:t>Lensia subtiloides</a:t>
              </a:r>
            </a:p>
            <a:p>
              <a:r>
                <a:rPr lang="it-IT" sz="1600" dirty="0" smtClean="0"/>
                <a:t>Oxygyrus inflatus</a:t>
              </a:r>
            </a:p>
            <a:p>
              <a:r>
                <a:rPr lang="it-IT" sz="1600" dirty="0" smtClean="0"/>
                <a:t>Pontodora pelagica</a:t>
              </a:r>
            </a:p>
            <a:p>
              <a:r>
                <a:rPr lang="it-IT" sz="1600" dirty="0" smtClean="0"/>
                <a:t>Phalocrophorus pictus</a:t>
              </a:r>
            </a:p>
            <a:p>
              <a:r>
                <a:rPr lang="it-IT" sz="1600" dirty="0" smtClean="0"/>
                <a:t>Ferosagitta galerita</a:t>
              </a:r>
            </a:p>
            <a:p>
              <a:r>
                <a:rPr lang="it-IT" sz="1600" dirty="0" smtClean="0"/>
                <a:t>Thalia orientalis</a:t>
              </a:r>
            </a:p>
            <a:p>
              <a:r>
                <a:rPr lang="it-IT" sz="1600" dirty="0" smtClean="0"/>
                <a:t>Charistephane fugiens</a:t>
              </a:r>
              <a:endParaRPr lang="it-IT" sz="1600" dirty="0"/>
            </a:p>
          </p:txBody>
        </p:sp>
        <p:sp>
          <p:nvSpPr>
            <p:cNvPr id="34" name="TextBox 34"/>
            <p:cNvSpPr txBox="1"/>
            <p:nvPr/>
          </p:nvSpPr>
          <p:spPr>
            <a:xfrm>
              <a:off x="4355976" y="3946668"/>
              <a:ext cx="1523174" cy="461665"/>
            </a:xfrm>
            <a:prstGeom prst="rect">
              <a:avLst/>
            </a:prstGeom>
            <a:noFill/>
          </p:spPr>
          <p:txBody>
            <a:bodyPr wrap="none" rtlCol="0">
              <a:spAutoFit/>
            </a:bodyPr>
            <a:lstStyle/>
            <a:p>
              <a:r>
                <a:rPr lang="it-IT" sz="2400" b="1" dirty="0" smtClean="0"/>
                <a:t>2001-2006</a:t>
              </a:r>
              <a:endParaRPr lang="it-IT" sz="2400" b="1" dirty="0"/>
            </a:p>
          </p:txBody>
        </p:sp>
      </p:grpSp>
      <p:sp>
        <p:nvSpPr>
          <p:cNvPr id="35" name="TextBox 35"/>
          <p:cNvSpPr txBox="1"/>
          <p:nvPr/>
        </p:nvSpPr>
        <p:spPr>
          <a:xfrm>
            <a:off x="6776921" y="3530129"/>
            <a:ext cx="2353113" cy="3139321"/>
          </a:xfrm>
          <a:prstGeom prst="rect">
            <a:avLst/>
          </a:prstGeom>
          <a:noFill/>
        </p:spPr>
        <p:txBody>
          <a:bodyPr wrap="square" lIns="0" rIns="0" rtlCol="0">
            <a:spAutoFit/>
          </a:bodyPr>
          <a:lstStyle/>
          <a:p>
            <a:r>
              <a:rPr lang="it-IT" dirty="0"/>
              <a:t>Variazioni nelle </a:t>
            </a:r>
            <a:r>
              <a:rPr lang="it-IT" b="1" dirty="0" smtClean="0">
                <a:solidFill>
                  <a:srgbClr val="0066FF"/>
                </a:solidFill>
              </a:rPr>
              <a:t>abbondanze</a:t>
            </a:r>
            <a:r>
              <a:rPr lang="it-IT" b="1" dirty="0" smtClean="0"/>
              <a:t>,</a:t>
            </a:r>
            <a:r>
              <a:rPr lang="it-IT" dirty="0" smtClean="0">
                <a:solidFill>
                  <a:srgbClr val="FFC000"/>
                </a:solidFill>
              </a:rPr>
              <a:t> </a:t>
            </a:r>
            <a:r>
              <a:rPr lang="it-IT" dirty="0" smtClean="0"/>
              <a:t>nella </a:t>
            </a:r>
            <a:r>
              <a:rPr lang="it-IT" b="1" dirty="0" smtClean="0">
                <a:solidFill>
                  <a:srgbClr val="0066FF"/>
                </a:solidFill>
              </a:rPr>
              <a:t>biodiversità</a:t>
            </a:r>
            <a:r>
              <a:rPr lang="it-IT" dirty="0" smtClean="0">
                <a:solidFill>
                  <a:srgbClr val="0066FF"/>
                </a:solidFill>
              </a:rPr>
              <a:t> </a:t>
            </a:r>
            <a:r>
              <a:rPr lang="it-IT" dirty="0" smtClean="0"/>
              <a:t>e nel </a:t>
            </a:r>
            <a:r>
              <a:rPr lang="it-IT" b="1" dirty="0" smtClean="0">
                <a:solidFill>
                  <a:srgbClr val="0066FF"/>
                </a:solidFill>
              </a:rPr>
              <a:t>timing</a:t>
            </a:r>
            <a:r>
              <a:rPr lang="it-IT" dirty="0" smtClean="0">
                <a:solidFill>
                  <a:srgbClr val="0066FF"/>
                </a:solidFill>
              </a:rPr>
              <a:t> </a:t>
            </a:r>
            <a:r>
              <a:rPr lang="it-IT" dirty="0" smtClean="0"/>
              <a:t>di comparsa di organismi sono in parte associate alle inversioni di circolazione dello Ionio e alla variabilità delle masse d’acqua entranti in Adriatico durante gli ultimi 30 anni.</a:t>
            </a:r>
            <a:endParaRPr lang="it-IT" dirty="0"/>
          </a:p>
        </p:txBody>
      </p:sp>
      <p:cxnSp>
        <p:nvCxnSpPr>
          <p:cNvPr id="42" name="Straight Connector 42"/>
          <p:cNvCxnSpPr/>
          <p:nvPr/>
        </p:nvCxnSpPr>
        <p:spPr>
          <a:xfrm flipV="1">
            <a:off x="6694200" y="3662122"/>
            <a:ext cx="0" cy="2889387"/>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CasellaDiTesto 45"/>
          <p:cNvSpPr txBox="1"/>
          <p:nvPr/>
        </p:nvSpPr>
        <p:spPr>
          <a:xfrm>
            <a:off x="1131436" y="44530"/>
            <a:ext cx="6919074" cy="1013226"/>
          </a:xfrm>
          <a:prstGeom prst="rect">
            <a:avLst/>
          </a:prstGeom>
          <a:noFill/>
        </p:spPr>
        <p:txBody>
          <a:bodyPr wrap="none" rtlCol="0">
            <a:spAutoFit/>
          </a:bodyPr>
          <a:lstStyle/>
          <a:p>
            <a:pPr algn="ctr">
              <a:lnSpc>
                <a:spcPts val="3500"/>
              </a:lnSpc>
            </a:pPr>
            <a:r>
              <a:rPr lang="it-IT" sz="4000" b="1" cap="small" dirty="0" smtClean="0"/>
              <a:t>Impatto della circolazione ionica</a:t>
            </a:r>
          </a:p>
          <a:p>
            <a:pPr algn="ctr">
              <a:lnSpc>
                <a:spcPts val="3500"/>
              </a:lnSpc>
            </a:pPr>
            <a:r>
              <a:rPr lang="it-IT" sz="4000" b="1" cap="small" dirty="0" smtClean="0"/>
              <a:t>sulla biologia dell’Adriatico</a:t>
            </a:r>
            <a:endParaRPr lang="it-IT" sz="4000" b="1" cap="small" dirty="0"/>
          </a:p>
        </p:txBody>
      </p:sp>
      <p:sp>
        <p:nvSpPr>
          <p:cNvPr id="25" name="Freeform 39"/>
          <p:cNvSpPr>
            <a:spLocks/>
          </p:cNvSpPr>
          <p:nvPr/>
        </p:nvSpPr>
        <p:spPr bwMode="auto">
          <a:xfrm>
            <a:off x="1592991" y="3808934"/>
            <a:ext cx="1657191" cy="3292576"/>
          </a:xfrm>
          <a:custGeom>
            <a:avLst/>
            <a:gdLst>
              <a:gd name="T0" fmla="*/ 1084 w 1084"/>
              <a:gd name="T1" fmla="*/ 1999 h 1999"/>
              <a:gd name="T2" fmla="*/ 764 w 1084"/>
              <a:gd name="T3" fmla="*/ 1695 h 1999"/>
              <a:gd name="T4" fmla="*/ 746 w 1084"/>
              <a:gd name="T5" fmla="*/ 1159 h 1999"/>
              <a:gd name="T6" fmla="*/ 630 w 1084"/>
              <a:gd name="T7" fmla="*/ 735 h 1999"/>
              <a:gd name="T8" fmla="*/ 0 w 1084"/>
              <a:gd name="T9" fmla="*/ 0 h 1999"/>
              <a:gd name="connsiteX0" fmla="*/ 10000 w 10000"/>
              <a:gd name="connsiteY0" fmla="*/ 10000 h 10000"/>
              <a:gd name="connsiteX1" fmla="*/ 7048 w 10000"/>
              <a:gd name="connsiteY1" fmla="*/ 8479 h 10000"/>
              <a:gd name="connsiteX2" fmla="*/ 6882 w 10000"/>
              <a:gd name="connsiteY2" fmla="*/ 5798 h 10000"/>
              <a:gd name="connsiteX3" fmla="*/ 5951 w 10000"/>
              <a:gd name="connsiteY3" fmla="*/ 3451 h 10000"/>
              <a:gd name="connsiteX4" fmla="*/ 0 w 10000"/>
              <a:gd name="connsiteY4" fmla="*/ 0 h 10000"/>
              <a:gd name="connsiteX0" fmla="*/ 8337 w 8337"/>
              <a:gd name="connsiteY0" fmla="*/ 9724 h 9724"/>
              <a:gd name="connsiteX1" fmla="*/ 5385 w 8337"/>
              <a:gd name="connsiteY1" fmla="*/ 8203 h 9724"/>
              <a:gd name="connsiteX2" fmla="*/ 5219 w 8337"/>
              <a:gd name="connsiteY2" fmla="*/ 5522 h 9724"/>
              <a:gd name="connsiteX3" fmla="*/ 4288 w 8337"/>
              <a:gd name="connsiteY3" fmla="*/ 3175 h 9724"/>
              <a:gd name="connsiteX4" fmla="*/ 0 w 8337"/>
              <a:gd name="connsiteY4" fmla="*/ 0 h 9724"/>
              <a:gd name="connsiteX0" fmla="*/ 10000 w 10000"/>
              <a:gd name="connsiteY0" fmla="*/ 10000 h 10000"/>
              <a:gd name="connsiteX1" fmla="*/ 6459 w 10000"/>
              <a:gd name="connsiteY1" fmla="*/ 8436 h 10000"/>
              <a:gd name="connsiteX2" fmla="*/ 6260 w 10000"/>
              <a:gd name="connsiteY2" fmla="*/ 5679 h 10000"/>
              <a:gd name="connsiteX3" fmla="*/ 5143 w 10000"/>
              <a:gd name="connsiteY3" fmla="*/ 3265 h 10000"/>
              <a:gd name="connsiteX4" fmla="*/ 3555 w 10000"/>
              <a:gd name="connsiteY4" fmla="*/ 2168 h 10000"/>
              <a:gd name="connsiteX5" fmla="*/ 0 w 10000"/>
              <a:gd name="connsiteY5" fmla="*/ 0 h 10000"/>
              <a:gd name="connsiteX0" fmla="*/ 10000 w 10000"/>
              <a:gd name="connsiteY0" fmla="*/ 10000 h 10000"/>
              <a:gd name="connsiteX1" fmla="*/ 6459 w 10000"/>
              <a:gd name="connsiteY1" fmla="*/ 8436 h 10000"/>
              <a:gd name="connsiteX2" fmla="*/ 6260 w 10000"/>
              <a:gd name="connsiteY2" fmla="*/ 5679 h 10000"/>
              <a:gd name="connsiteX3" fmla="*/ 5143 w 10000"/>
              <a:gd name="connsiteY3" fmla="*/ 3265 h 10000"/>
              <a:gd name="connsiteX4" fmla="*/ 3998 w 10000"/>
              <a:gd name="connsiteY4" fmla="*/ 2065 h 10000"/>
              <a:gd name="connsiteX5" fmla="*/ 0 w 10000"/>
              <a:gd name="connsiteY5" fmla="*/ 0 h 10000"/>
              <a:gd name="connsiteX0" fmla="*/ 11108 w 11108"/>
              <a:gd name="connsiteY0" fmla="*/ 10412 h 10412"/>
              <a:gd name="connsiteX1" fmla="*/ 7567 w 11108"/>
              <a:gd name="connsiteY1" fmla="*/ 8848 h 10412"/>
              <a:gd name="connsiteX2" fmla="*/ 7368 w 11108"/>
              <a:gd name="connsiteY2" fmla="*/ 6091 h 10412"/>
              <a:gd name="connsiteX3" fmla="*/ 6251 w 11108"/>
              <a:gd name="connsiteY3" fmla="*/ 3677 h 10412"/>
              <a:gd name="connsiteX4" fmla="*/ 5106 w 11108"/>
              <a:gd name="connsiteY4" fmla="*/ 2477 h 10412"/>
              <a:gd name="connsiteX5" fmla="*/ 0 w 11108"/>
              <a:gd name="connsiteY5" fmla="*/ 0 h 10412"/>
              <a:gd name="connsiteX0" fmla="*/ 11551 w 11551"/>
              <a:gd name="connsiteY0" fmla="*/ 10670 h 10670"/>
              <a:gd name="connsiteX1" fmla="*/ 8010 w 11551"/>
              <a:gd name="connsiteY1" fmla="*/ 9106 h 10670"/>
              <a:gd name="connsiteX2" fmla="*/ 7811 w 11551"/>
              <a:gd name="connsiteY2" fmla="*/ 6349 h 10670"/>
              <a:gd name="connsiteX3" fmla="*/ 6694 w 11551"/>
              <a:gd name="connsiteY3" fmla="*/ 3935 h 10670"/>
              <a:gd name="connsiteX4" fmla="*/ 5549 w 11551"/>
              <a:gd name="connsiteY4" fmla="*/ 2735 h 10670"/>
              <a:gd name="connsiteX5" fmla="*/ 0 w 11551"/>
              <a:gd name="connsiteY5" fmla="*/ 0 h 1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1" h="10670">
                <a:moveTo>
                  <a:pt x="11551" y="10670"/>
                </a:moveTo>
                <a:cubicBezTo>
                  <a:pt x="10964" y="10408"/>
                  <a:pt x="8630" y="9827"/>
                  <a:pt x="8010" y="9106"/>
                </a:cubicBezTo>
                <a:cubicBezTo>
                  <a:pt x="7390" y="8386"/>
                  <a:pt x="8031" y="7211"/>
                  <a:pt x="7811" y="6349"/>
                </a:cubicBezTo>
                <a:cubicBezTo>
                  <a:pt x="7592" y="5487"/>
                  <a:pt x="7145" y="4520"/>
                  <a:pt x="6694" y="3935"/>
                </a:cubicBezTo>
                <a:cubicBezTo>
                  <a:pt x="6243" y="3350"/>
                  <a:pt x="6406" y="3279"/>
                  <a:pt x="5549" y="2735"/>
                </a:cubicBezTo>
                <a:cubicBezTo>
                  <a:pt x="4692" y="2191"/>
                  <a:pt x="592" y="361"/>
                  <a:pt x="0" y="0"/>
                </a:cubicBezTo>
              </a:path>
            </a:pathLst>
          </a:custGeom>
          <a:noFill/>
          <a:ln w="127000" cap="flat" cmpd="sng">
            <a:solidFill>
              <a:srgbClr val="FF3300">
                <a:alpha val="64999"/>
              </a:srgbClr>
            </a:solidFill>
            <a:prstDash val="solid"/>
            <a:round/>
            <a:headEnd type="none" w="med" len="med"/>
            <a:tailEnd type="triangle" w="sm" len="med"/>
          </a:ln>
          <a:effectLst/>
          <a:scene3d>
            <a:camera prst="legacyPerspectiveBottomLeft">
              <a:rot lat="20099999" lon="1800000" rev="0"/>
            </a:camera>
            <a:lightRig rig="legacyFlat1" dir="t"/>
          </a:scene3d>
          <a:sp3d prstMaterial="legacyPlastic">
            <a:bevelT w="13500" h="13500" prst="angle"/>
            <a:bevelB w="13500" h="13500" prst="angle"/>
            <a:extrusionClr>
              <a:srgbClr val="FF3300"/>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nvGrpSpPr>
          <p:cNvPr id="47" name="Gruppo 46"/>
          <p:cNvGrpSpPr/>
          <p:nvPr/>
        </p:nvGrpSpPr>
        <p:grpSpPr>
          <a:xfrm>
            <a:off x="1368996" y="3864092"/>
            <a:ext cx="2843213" cy="1744662"/>
            <a:chOff x="1368996" y="3864092"/>
            <a:chExt cx="2843213" cy="1744662"/>
          </a:xfrm>
        </p:grpSpPr>
        <p:grpSp>
          <p:nvGrpSpPr>
            <p:cNvPr id="20" name="Group 47"/>
            <p:cNvGrpSpPr>
              <a:grpSpLocks/>
            </p:cNvGrpSpPr>
            <p:nvPr/>
          </p:nvGrpSpPr>
          <p:grpSpPr bwMode="auto">
            <a:xfrm>
              <a:off x="1691259" y="3864092"/>
              <a:ext cx="2520950" cy="1744662"/>
              <a:chOff x="4014" y="2514"/>
              <a:chExt cx="1704" cy="1179"/>
            </a:xfrm>
          </p:grpSpPr>
          <p:pic>
            <p:nvPicPr>
              <p:cNvPr id="21" name="Picture 48" descr="sagitta galeri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3" y="2581"/>
                <a:ext cx="505" cy="5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49" descr="Ditylum_brightwellii"/>
              <p:cNvPicPr>
                <a:picLocks noChangeAspect="1" noChangeArrowheads="1"/>
              </p:cNvPicPr>
              <p:nvPr/>
            </p:nvPicPr>
            <p:blipFill>
              <a:blip r:embed="rId4" cstate="print">
                <a:lum contrast="30000"/>
                <a:extLst>
                  <a:ext uri="{28A0092B-C50C-407E-A947-70E740481C1C}">
                    <a14:useLocalDpi xmlns:a14="http://schemas.microsoft.com/office/drawing/2010/main" val="0"/>
                  </a:ext>
                </a:extLst>
              </a:blip>
              <a:srcRect l="5898" t="8200"/>
              <a:stretch>
                <a:fillRect/>
              </a:stretch>
            </p:blipFill>
            <p:spPr bwMode="auto">
              <a:xfrm>
                <a:off x="4550" y="2686"/>
                <a:ext cx="734" cy="51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50" descr="neocerato"/>
              <p:cNvPicPr>
                <a:picLocks noChangeAspect="1" noChangeArrowheads="1"/>
              </p:cNvPicPr>
              <p:nvPr/>
            </p:nvPicPr>
            <p:blipFill>
              <a:blip r:embed="rId5" cstate="print">
                <a:extLst>
                  <a:ext uri="{28A0092B-C50C-407E-A947-70E740481C1C}">
                    <a14:useLocalDpi xmlns:a14="http://schemas.microsoft.com/office/drawing/2010/main" val="0"/>
                  </a:ext>
                </a:extLst>
              </a:blip>
              <a:srcRect l="5719" t="3104" r="12064" b="10919"/>
              <a:stretch>
                <a:fillRect/>
              </a:stretch>
            </p:blipFill>
            <p:spPr bwMode="auto">
              <a:xfrm>
                <a:off x="4911" y="3104"/>
                <a:ext cx="464" cy="58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51" descr="Thysanoteuthis rhomb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4" y="2514"/>
                <a:ext cx="663" cy="46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6" name="Group 43"/>
            <p:cNvGrpSpPr>
              <a:grpSpLocks/>
            </p:cNvGrpSpPr>
            <p:nvPr/>
          </p:nvGrpSpPr>
          <p:grpSpPr bwMode="auto">
            <a:xfrm>
              <a:off x="1368996" y="4573704"/>
              <a:ext cx="684213" cy="268288"/>
              <a:chOff x="1084" y="1239"/>
              <a:chExt cx="329" cy="129"/>
            </a:xfrm>
          </p:grpSpPr>
          <p:pic>
            <p:nvPicPr>
              <p:cNvPr id="37" name="Picture 44" descr="sardine"/>
              <p:cNvPicPr>
                <a:picLocks noChangeAspect="1" noChangeArrowheads="1"/>
              </p:cNvPicPr>
              <p:nvPr/>
            </p:nvPicPr>
            <p:blipFill>
              <a:blip r:embed="rId7"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b="32198"/>
              <a:stretch>
                <a:fillRect/>
              </a:stretch>
            </p:blipFill>
            <p:spPr bwMode="auto">
              <a:xfrm rot="713319">
                <a:off x="1183" y="1239"/>
                <a:ext cx="198" cy="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5" descr="sardine"/>
              <p:cNvPicPr>
                <a:picLocks noChangeAspect="1" noChangeArrowheads="1"/>
              </p:cNvPicPr>
              <p:nvPr/>
            </p:nvPicPr>
            <p:blipFill>
              <a:blip r:embed="rId7"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b="32198"/>
              <a:stretch>
                <a:fillRect/>
              </a:stretch>
            </p:blipFill>
            <p:spPr bwMode="auto">
              <a:xfrm flipH="1">
                <a:off x="1084" y="1268"/>
                <a:ext cx="198" cy="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6" descr="sardine"/>
              <p:cNvPicPr>
                <a:picLocks noChangeAspect="1" noChangeArrowheads="1"/>
              </p:cNvPicPr>
              <p:nvPr/>
            </p:nvPicPr>
            <p:blipFill>
              <a:blip r:embed="rId7"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b="32198"/>
              <a:stretch>
                <a:fillRect/>
              </a:stretch>
            </p:blipFill>
            <p:spPr bwMode="auto">
              <a:xfrm rot="-449752">
                <a:off x="1215" y="1293"/>
                <a:ext cx="198" cy="7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Freeform 9"/>
          <p:cNvSpPr>
            <a:spLocks/>
          </p:cNvSpPr>
          <p:nvPr/>
        </p:nvSpPr>
        <p:spPr bwMode="auto">
          <a:xfrm>
            <a:off x="402209" y="1578092"/>
            <a:ext cx="2132012" cy="1806575"/>
          </a:xfrm>
          <a:custGeom>
            <a:avLst/>
            <a:gdLst>
              <a:gd name="T0" fmla="*/ 0 w 1343"/>
              <a:gd name="T1" fmla="*/ 1067 h 1138"/>
              <a:gd name="T2" fmla="*/ 205 w 1343"/>
              <a:gd name="T3" fmla="*/ 1107 h 1138"/>
              <a:gd name="T4" fmla="*/ 806 w 1343"/>
              <a:gd name="T5" fmla="*/ 880 h 1138"/>
              <a:gd name="T6" fmla="*/ 1288 w 1343"/>
              <a:gd name="T7" fmla="*/ 790 h 1138"/>
              <a:gd name="T8" fmla="*/ 1136 w 1343"/>
              <a:gd name="T9" fmla="*/ 420 h 1138"/>
              <a:gd name="T10" fmla="*/ 703 w 1343"/>
              <a:gd name="T11" fmla="*/ 0 h 1138"/>
            </a:gdLst>
            <a:ahLst/>
            <a:cxnLst>
              <a:cxn ang="0">
                <a:pos x="T0" y="T1"/>
              </a:cxn>
              <a:cxn ang="0">
                <a:pos x="T2" y="T3"/>
              </a:cxn>
              <a:cxn ang="0">
                <a:pos x="T4" y="T5"/>
              </a:cxn>
              <a:cxn ang="0">
                <a:pos x="T6" y="T7"/>
              </a:cxn>
              <a:cxn ang="0">
                <a:pos x="T8" y="T9"/>
              </a:cxn>
              <a:cxn ang="0">
                <a:pos x="T10" y="T11"/>
              </a:cxn>
            </a:cxnLst>
            <a:rect l="0" t="0" r="r" b="b"/>
            <a:pathLst>
              <a:path w="1343" h="1138">
                <a:moveTo>
                  <a:pt x="0" y="1067"/>
                </a:moveTo>
                <a:cubicBezTo>
                  <a:pt x="34" y="1074"/>
                  <a:pt x="71" y="1138"/>
                  <a:pt x="205" y="1107"/>
                </a:cubicBezTo>
                <a:cubicBezTo>
                  <a:pt x="339" y="1076"/>
                  <a:pt x="626" y="933"/>
                  <a:pt x="806" y="880"/>
                </a:cubicBezTo>
                <a:cubicBezTo>
                  <a:pt x="986" y="827"/>
                  <a:pt x="1233" y="867"/>
                  <a:pt x="1288" y="790"/>
                </a:cubicBezTo>
                <a:cubicBezTo>
                  <a:pt x="1343" y="713"/>
                  <a:pt x="1234" y="552"/>
                  <a:pt x="1136" y="420"/>
                </a:cubicBezTo>
                <a:cubicBezTo>
                  <a:pt x="1038" y="288"/>
                  <a:pt x="793" y="87"/>
                  <a:pt x="703" y="0"/>
                </a:cubicBezTo>
              </a:path>
            </a:pathLst>
          </a:custGeom>
          <a:noFill/>
          <a:ln w="127000" cap="flat" cmpd="sng">
            <a:solidFill>
              <a:srgbClr val="33CC33">
                <a:alpha val="46001"/>
              </a:srgbClr>
            </a:solidFill>
            <a:prstDash val="solid"/>
            <a:round/>
            <a:headEnd type="none" w="med" len="med"/>
            <a:tailEnd type="triangle" w="sm" len="sm"/>
          </a:ln>
          <a:effectLst/>
          <a:scene3d>
            <a:camera prst="legacyPerspectiveBottomLeft">
              <a:rot lat="20099999" lon="1800000" rev="0"/>
            </a:camera>
            <a:lightRig rig="legacyFlat1" dir="t"/>
          </a:scene3d>
          <a:sp3d prstMaterial="legacyPlastic">
            <a:bevelT w="13500" h="13500" prst="angle"/>
            <a:bevelB w="13500" h="13500" prst="angle"/>
            <a:extrusionClr>
              <a:srgbClr val="33CC33"/>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nvGrpSpPr>
          <p:cNvPr id="7" name="Group 13"/>
          <p:cNvGrpSpPr>
            <a:grpSpLocks/>
          </p:cNvGrpSpPr>
          <p:nvPr/>
        </p:nvGrpSpPr>
        <p:grpSpPr bwMode="auto">
          <a:xfrm>
            <a:off x="1357884" y="1084380"/>
            <a:ext cx="2173287" cy="1123950"/>
            <a:chOff x="1066" y="708"/>
            <a:chExt cx="1369" cy="708"/>
          </a:xfrm>
        </p:grpSpPr>
        <p:pic>
          <p:nvPicPr>
            <p:cNvPr id="8" name="Picture 14" descr="Pelagobia_longicirrata_800x600"/>
            <p:cNvPicPr>
              <a:picLocks noChangeAspect="1" noChangeArrowheads="1"/>
            </p:cNvPicPr>
            <p:nvPr/>
          </p:nvPicPr>
          <p:blipFill>
            <a:blip r:embed="rId8" cstate="print">
              <a:extLst>
                <a:ext uri="{28A0092B-C50C-407E-A947-70E740481C1C}">
                  <a14:useLocalDpi xmlns:a14="http://schemas.microsoft.com/office/drawing/2010/main" val="0"/>
                </a:ext>
              </a:extLst>
            </a:blip>
            <a:srcRect l="4358" t="10866" r="3897" b="6236"/>
            <a:stretch>
              <a:fillRect/>
            </a:stretch>
          </p:blipFill>
          <p:spPr bwMode="auto">
            <a:xfrm>
              <a:off x="1927" y="845"/>
              <a:ext cx="508" cy="3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5" descr="m"/>
            <p:cNvPicPr>
              <a:picLocks noChangeAspect="1" noChangeArrowheads="1"/>
            </p:cNvPicPr>
            <p:nvPr/>
          </p:nvPicPr>
          <p:blipFill>
            <a:blip r:embed="rId9" cstate="print">
              <a:lum bright="-36000" contrast="54000"/>
              <a:extLst>
                <a:ext uri="{28A0092B-C50C-407E-A947-70E740481C1C}">
                  <a14:useLocalDpi xmlns:a14="http://schemas.microsoft.com/office/drawing/2010/main" val="0"/>
                </a:ext>
              </a:extLst>
            </a:blip>
            <a:srcRect/>
            <a:stretch>
              <a:fillRect/>
            </a:stretch>
          </p:blipFill>
          <p:spPr bwMode="auto">
            <a:xfrm>
              <a:off x="1515" y="987"/>
              <a:ext cx="95" cy="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6" descr="m"/>
            <p:cNvPicPr>
              <a:picLocks noChangeAspect="1" noChangeArrowheads="1"/>
            </p:cNvPicPr>
            <p:nvPr/>
          </p:nvPicPr>
          <p:blipFill>
            <a:blip r:embed="rId10" cstate="print">
              <a:lum bright="-36000" contrast="54000"/>
              <a:extLst>
                <a:ext uri="{28A0092B-C50C-407E-A947-70E740481C1C}">
                  <a14:useLocalDpi xmlns:a14="http://schemas.microsoft.com/office/drawing/2010/main" val="0"/>
                </a:ext>
              </a:extLst>
            </a:blip>
            <a:srcRect/>
            <a:stretch>
              <a:fillRect/>
            </a:stretch>
          </p:blipFill>
          <p:spPr bwMode="auto">
            <a:xfrm>
              <a:off x="1189" y="708"/>
              <a:ext cx="120" cy="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7" descr="Desmopterus papilio"/>
            <p:cNvPicPr>
              <a:picLocks noChangeAspect="1" noChangeArrowheads="1"/>
            </p:cNvPicPr>
            <p:nvPr/>
          </p:nvPicPr>
          <p:blipFill>
            <a:blip r:embed="rId11" cstate="print">
              <a:lum bright="6000"/>
              <a:extLst>
                <a:ext uri="{28A0092B-C50C-407E-A947-70E740481C1C}">
                  <a14:useLocalDpi xmlns:a14="http://schemas.microsoft.com/office/drawing/2010/main" val="0"/>
                </a:ext>
              </a:extLst>
            </a:blip>
            <a:srcRect l="19867" t="8263" r="17400" b="13960"/>
            <a:stretch>
              <a:fillRect/>
            </a:stretch>
          </p:blipFill>
          <p:spPr bwMode="auto">
            <a:xfrm>
              <a:off x="1701" y="1072"/>
              <a:ext cx="395" cy="3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8"/>
            <p:cNvGrpSpPr>
              <a:grpSpLocks/>
            </p:cNvGrpSpPr>
            <p:nvPr/>
          </p:nvGrpSpPr>
          <p:grpSpPr bwMode="auto">
            <a:xfrm>
              <a:off x="1066" y="1188"/>
              <a:ext cx="431" cy="169"/>
              <a:chOff x="1084" y="1239"/>
              <a:chExt cx="329" cy="129"/>
            </a:xfrm>
          </p:grpSpPr>
          <p:pic>
            <p:nvPicPr>
              <p:cNvPr id="13" name="Picture 19" descr="sardine"/>
              <p:cNvPicPr>
                <a:picLocks noChangeAspect="1" noChangeArrowheads="1"/>
              </p:cNvPicPr>
              <p:nvPr/>
            </p:nvPicPr>
            <p:blipFill>
              <a:blip r:embed="rId7"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b="32198"/>
              <a:stretch>
                <a:fillRect/>
              </a:stretch>
            </p:blipFill>
            <p:spPr bwMode="auto">
              <a:xfrm rot="713319">
                <a:off x="1183" y="1239"/>
                <a:ext cx="198" cy="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sardine"/>
              <p:cNvPicPr>
                <a:picLocks noChangeAspect="1" noChangeArrowheads="1"/>
              </p:cNvPicPr>
              <p:nvPr/>
            </p:nvPicPr>
            <p:blipFill>
              <a:blip r:embed="rId7"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b="32198"/>
              <a:stretch>
                <a:fillRect/>
              </a:stretch>
            </p:blipFill>
            <p:spPr bwMode="auto">
              <a:xfrm flipH="1">
                <a:off x="1084" y="1268"/>
                <a:ext cx="198" cy="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1" descr="sardine"/>
              <p:cNvPicPr>
                <a:picLocks noChangeAspect="1" noChangeArrowheads="1"/>
              </p:cNvPicPr>
              <p:nvPr/>
            </p:nvPicPr>
            <p:blipFill>
              <a:blip r:embed="rId7"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b="32198"/>
              <a:stretch>
                <a:fillRect/>
              </a:stretch>
            </p:blipFill>
            <p:spPr bwMode="auto">
              <a:xfrm rot="-449752">
                <a:off x="1215" y="1293"/>
                <a:ext cx="198" cy="7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5268417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20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0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par>
                                <p:cTn id="36" presetID="8" presetClass="emph" presetSubtype="0" repeatCount="indefinite" fill="hold" nodeType="withEffect">
                                  <p:stCondLst>
                                    <p:cond delay="0"/>
                                  </p:stCondLst>
                                  <p:childTnLst>
                                    <p:animRot by="-21600000">
                                      <p:cBhvr>
                                        <p:cTn id="37" dur="3000" fill="hold"/>
                                        <p:tgtEl>
                                          <p:spTgt spid="17"/>
                                        </p:tgtEl>
                                        <p:attrNameLst>
                                          <p:attrName>r</p:attrName>
                                        </p:attrNameLst>
                                      </p:cBhvr>
                                    </p:animRo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2000"/>
                                        <p:tgtEl>
                                          <p:spTgt spid="25"/>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2000"/>
                                        <p:tgtEl>
                                          <p:spTgt spid="47"/>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20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up)">
                                      <p:cBhvr>
                                        <p:cTn id="53" dur="2000"/>
                                        <p:tgtEl>
                                          <p:spTgt spid="4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5"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0784" y="3784573"/>
            <a:ext cx="1620838"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988" y="3784573"/>
            <a:ext cx="1620837"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sp>
        <p:nvSpPr>
          <p:cNvPr id="5" name="Rectangle 7"/>
          <p:cNvSpPr>
            <a:spLocks noChangeArrowheads="1"/>
          </p:cNvSpPr>
          <p:nvPr/>
        </p:nvSpPr>
        <p:spPr bwMode="auto">
          <a:xfrm>
            <a:off x="1665863" y="3808385"/>
            <a:ext cx="1603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dirty="0" smtClean="0">
                <a:solidFill>
                  <a:srgbClr val="00FF00"/>
                </a:solidFill>
                <a:latin typeface="Arial Black" panose="020B0A04020102020204" pitchFamily="34" charset="0"/>
              </a:rPr>
              <a:t>AW</a:t>
            </a:r>
            <a:endParaRPr lang="it-IT" altLang="it-IT" sz="2400" dirty="0">
              <a:latin typeface="Times New Roman" panose="02020603050405020304" pitchFamily="18" charset="0"/>
            </a:endParaRPr>
          </a:p>
        </p:txBody>
      </p:sp>
      <p:sp>
        <p:nvSpPr>
          <p:cNvPr id="6" name="Rectangle 8"/>
          <p:cNvSpPr>
            <a:spLocks noChangeArrowheads="1"/>
          </p:cNvSpPr>
          <p:nvPr/>
        </p:nvSpPr>
        <p:spPr bwMode="auto">
          <a:xfrm>
            <a:off x="1665863" y="3924273"/>
            <a:ext cx="18256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a:solidFill>
                  <a:srgbClr val="FF0000"/>
                </a:solidFill>
                <a:latin typeface="Arial Black" panose="020B0A04020102020204" pitchFamily="34" charset="0"/>
              </a:rPr>
              <a:t>LIW</a:t>
            </a:r>
            <a:endParaRPr lang="it-IT" altLang="it-IT" sz="2400">
              <a:latin typeface="Times New Roman" panose="02020603050405020304" pitchFamily="18" charset="0"/>
            </a:endParaRPr>
          </a:p>
        </p:txBody>
      </p:sp>
      <p:sp>
        <p:nvSpPr>
          <p:cNvPr id="7" name="Rectangle 9"/>
          <p:cNvSpPr>
            <a:spLocks noChangeArrowheads="1"/>
          </p:cNvSpPr>
          <p:nvPr/>
        </p:nvSpPr>
        <p:spPr bwMode="auto">
          <a:xfrm>
            <a:off x="1664275" y="4040160"/>
            <a:ext cx="2286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a:solidFill>
                  <a:srgbClr val="0033CC"/>
                </a:solidFill>
                <a:latin typeface="Arial Black" panose="020B0A04020102020204" pitchFamily="34" charset="0"/>
              </a:rPr>
              <a:t>ADW</a:t>
            </a:r>
            <a:endParaRPr lang="it-IT" altLang="it-IT" sz="2400">
              <a:latin typeface="Times New Roman" panose="02020603050405020304" pitchFamily="18" charset="0"/>
            </a:endParaRPr>
          </a:p>
        </p:txBody>
      </p:sp>
      <p:grpSp>
        <p:nvGrpSpPr>
          <p:cNvPr id="8" name="Group 10"/>
          <p:cNvGrpSpPr>
            <a:grpSpLocks/>
          </p:cNvGrpSpPr>
          <p:nvPr/>
        </p:nvGrpSpPr>
        <p:grpSpPr bwMode="auto">
          <a:xfrm>
            <a:off x="1372175" y="3856010"/>
            <a:ext cx="263525" cy="100013"/>
            <a:chOff x="2171" y="792"/>
            <a:chExt cx="166" cy="63"/>
          </a:xfrm>
        </p:grpSpPr>
        <p:sp>
          <p:nvSpPr>
            <p:cNvPr id="9" name="Freeform 11"/>
            <p:cNvSpPr>
              <a:spLocks/>
            </p:cNvSpPr>
            <p:nvPr/>
          </p:nvSpPr>
          <p:spPr bwMode="auto">
            <a:xfrm>
              <a:off x="2172" y="825"/>
              <a:ext cx="90" cy="30"/>
            </a:xfrm>
            <a:custGeom>
              <a:avLst/>
              <a:gdLst>
                <a:gd name="T0" fmla="*/ 0 w 90"/>
                <a:gd name="T1" fmla="*/ 25 h 30"/>
                <a:gd name="T2" fmla="*/ 86 w 90"/>
                <a:gd name="T3" fmla="*/ 0 h 30"/>
                <a:gd name="T4" fmla="*/ 90 w 90"/>
                <a:gd name="T5" fmla="*/ 5 h 30"/>
                <a:gd name="T6" fmla="*/ 5 w 90"/>
                <a:gd name="T7" fmla="*/ 30 h 30"/>
                <a:gd name="T8" fmla="*/ 0 w 90"/>
                <a:gd name="T9" fmla="*/ 25 h 30"/>
              </a:gdLst>
              <a:ahLst/>
              <a:cxnLst>
                <a:cxn ang="0">
                  <a:pos x="T0" y="T1"/>
                </a:cxn>
                <a:cxn ang="0">
                  <a:pos x="T2" y="T3"/>
                </a:cxn>
                <a:cxn ang="0">
                  <a:pos x="T4" y="T5"/>
                </a:cxn>
                <a:cxn ang="0">
                  <a:pos x="T6" y="T7"/>
                </a:cxn>
                <a:cxn ang="0">
                  <a:pos x="T8" y="T9"/>
                </a:cxn>
              </a:cxnLst>
              <a:rect l="0" t="0" r="r" b="b"/>
              <a:pathLst>
                <a:path w="90" h="30">
                  <a:moveTo>
                    <a:pt x="0" y="25"/>
                  </a:moveTo>
                  <a:lnTo>
                    <a:pt x="86" y="0"/>
                  </a:lnTo>
                  <a:lnTo>
                    <a:pt x="90" y="5"/>
                  </a:lnTo>
                  <a:lnTo>
                    <a:pt x="5" y="30"/>
                  </a:lnTo>
                  <a:lnTo>
                    <a:pt x="0" y="25"/>
                  </a:lnTo>
                  <a:close/>
                </a:path>
              </a:pathLst>
            </a:custGeom>
            <a:solidFill>
              <a:srgbClr val="31C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 name="Line 12"/>
            <p:cNvSpPr>
              <a:spLocks noChangeShapeType="1"/>
            </p:cNvSpPr>
            <p:nvPr/>
          </p:nvSpPr>
          <p:spPr bwMode="auto">
            <a:xfrm>
              <a:off x="2172" y="850"/>
              <a:ext cx="5" cy="5"/>
            </a:xfrm>
            <a:prstGeom prst="line">
              <a:avLst/>
            </a:prstGeom>
            <a:noFill/>
            <a:ln w="0">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 name="Freeform 13"/>
            <p:cNvSpPr>
              <a:spLocks/>
            </p:cNvSpPr>
            <p:nvPr/>
          </p:nvSpPr>
          <p:spPr bwMode="auto">
            <a:xfrm>
              <a:off x="2259" y="792"/>
              <a:ext cx="78" cy="50"/>
            </a:xfrm>
            <a:custGeom>
              <a:avLst/>
              <a:gdLst>
                <a:gd name="T0" fmla="*/ 0 w 78"/>
                <a:gd name="T1" fmla="*/ 45 h 50"/>
                <a:gd name="T2" fmla="*/ 74 w 78"/>
                <a:gd name="T3" fmla="*/ 0 h 50"/>
                <a:gd name="T4" fmla="*/ 78 w 78"/>
                <a:gd name="T5" fmla="*/ 5 h 50"/>
                <a:gd name="T6" fmla="*/ 4 w 78"/>
                <a:gd name="T7" fmla="*/ 50 h 50"/>
                <a:gd name="T8" fmla="*/ 0 w 78"/>
                <a:gd name="T9" fmla="*/ 45 h 50"/>
              </a:gdLst>
              <a:ahLst/>
              <a:cxnLst>
                <a:cxn ang="0">
                  <a:pos x="T0" y="T1"/>
                </a:cxn>
                <a:cxn ang="0">
                  <a:pos x="T2" y="T3"/>
                </a:cxn>
                <a:cxn ang="0">
                  <a:pos x="T4" y="T5"/>
                </a:cxn>
                <a:cxn ang="0">
                  <a:pos x="T6" y="T7"/>
                </a:cxn>
                <a:cxn ang="0">
                  <a:pos x="T8" y="T9"/>
                </a:cxn>
              </a:cxnLst>
              <a:rect l="0" t="0" r="r" b="b"/>
              <a:pathLst>
                <a:path w="78" h="50">
                  <a:moveTo>
                    <a:pt x="0" y="45"/>
                  </a:moveTo>
                  <a:lnTo>
                    <a:pt x="74" y="0"/>
                  </a:lnTo>
                  <a:lnTo>
                    <a:pt x="78" y="5"/>
                  </a:lnTo>
                  <a:lnTo>
                    <a:pt x="4" y="50"/>
                  </a:lnTo>
                  <a:lnTo>
                    <a:pt x="0" y="45"/>
                  </a:lnTo>
                  <a:close/>
                </a:path>
              </a:pathLst>
            </a:custGeom>
            <a:solidFill>
              <a:srgbClr val="36D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Line 14"/>
            <p:cNvSpPr>
              <a:spLocks noChangeShapeType="1"/>
            </p:cNvSpPr>
            <p:nvPr/>
          </p:nvSpPr>
          <p:spPr bwMode="auto">
            <a:xfrm>
              <a:off x="2259" y="837"/>
              <a:ext cx="4" cy="5"/>
            </a:xfrm>
            <a:prstGeom prst="line">
              <a:avLst/>
            </a:prstGeom>
            <a:noFill/>
            <a:ln w="0">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 name="Freeform 15"/>
            <p:cNvSpPr>
              <a:spLocks/>
            </p:cNvSpPr>
            <p:nvPr/>
          </p:nvSpPr>
          <p:spPr bwMode="auto">
            <a:xfrm>
              <a:off x="2171" y="792"/>
              <a:ext cx="162" cy="58"/>
            </a:xfrm>
            <a:custGeom>
              <a:avLst/>
              <a:gdLst>
                <a:gd name="T0" fmla="*/ 0 w 162"/>
                <a:gd name="T1" fmla="*/ 36 h 58"/>
                <a:gd name="T2" fmla="*/ 1 w 162"/>
                <a:gd name="T3" fmla="*/ 58 h 58"/>
                <a:gd name="T4" fmla="*/ 87 w 162"/>
                <a:gd name="T5" fmla="*/ 33 h 58"/>
                <a:gd name="T6" fmla="*/ 88 w 162"/>
                <a:gd name="T7" fmla="*/ 45 h 58"/>
                <a:gd name="T8" fmla="*/ 162 w 162"/>
                <a:gd name="T9" fmla="*/ 0 h 58"/>
                <a:gd name="T10" fmla="*/ 84 w 162"/>
                <a:gd name="T11" fmla="*/ 0 h 58"/>
                <a:gd name="T12" fmla="*/ 85 w 162"/>
                <a:gd name="T13" fmla="*/ 11 h 58"/>
                <a:gd name="T14" fmla="*/ 0 w 162"/>
                <a:gd name="T15" fmla="*/ 36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8">
                  <a:moveTo>
                    <a:pt x="0" y="36"/>
                  </a:moveTo>
                  <a:lnTo>
                    <a:pt x="1" y="58"/>
                  </a:lnTo>
                  <a:lnTo>
                    <a:pt x="87" y="33"/>
                  </a:lnTo>
                  <a:lnTo>
                    <a:pt x="88" y="45"/>
                  </a:lnTo>
                  <a:lnTo>
                    <a:pt x="162" y="0"/>
                  </a:lnTo>
                  <a:lnTo>
                    <a:pt x="84" y="0"/>
                  </a:lnTo>
                  <a:lnTo>
                    <a:pt x="85" y="11"/>
                  </a:lnTo>
                  <a:lnTo>
                    <a:pt x="0" y="36"/>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Line 16"/>
            <p:cNvSpPr>
              <a:spLocks noChangeShapeType="1"/>
            </p:cNvSpPr>
            <p:nvPr/>
          </p:nvSpPr>
          <p:spPr bwMode="auto">
            <a:xfrm>
              <a:off x="2171" y="828"/>
              <a:ext cx="1" cy="2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 name="Line 17"/>
            <p:cNvSpPr>
              <a:spLocks noChangeShapeType="1"/>
            </p:cNvSpPr>
            <p:nvPr/>
          </p:nvSpPr>
          <p:spPr bwMode="auto">
            <a:xfrm flipV="1">
              <a:off x="2172" y="825"/>
              <a:ext cx="86" cy="25"/>
            </a:xfrm>
            <a:prstGeom prst="line">
              <a:avLst/>
            </a:prstGeom>
            <a:noFill/>
            <a:ln w="7938">
              <a:solidFill>
                <a:srgbClr val="48FF4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 name="Line 18"/>
            <p:cNvSpPr>
              <a:spLocks noChangeShapeType="1"/>
            </p:cNvSpPr>
            <p:nvPr/>
          </p:nvSpPr>
          <p:spPr bwMode="auto">
            <a:xfrm>
              <a:off x="2258" y="825"/>
              <a:ext cx="1" cy="1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 name="Line 19"/>
            <p:cNvSpPr>
              <a:spLocks noChangeShapeType="1"/>
            </p:cNvSpPr>
            <p:nvPr/>
          </p:nvSpPr>
          <p:spPr bwMode="auto">
            <a:xfrm flipV="1">
              <a:off x="2259" y="792"/>
              <a:ext cx="74" cy="45"/>
            </a:xfrm>
            <a:prstGeom prst="line">
              <a:avLst/>
            </a:prstGeom>
            <a:noFill/>
            <a:ln w="7938">
              <a:solidFill>
                <a:srgbClr val="6FFF6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 name="Line 20"/>
            <p:cNvSpPr>
              <a:spLocks noChangeShapeType="1"/>
            </p:cNvSpPr>
            <p:nvPr/>
          </p:nvSpPr>
          <p:spPr bwMode="auto">
            <a:xfrm flipH="1">
              <a:off x="2255" y="792"/>
              <a:ext cx="78" cy="0"/>
            </a:xfrm>
            <a:prstGeom prst="line">
              <a:avLst/>
            </a:prstGeom>
            <a:noFill/>
            <a:ln w="7938">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 name="Line 21"/>
            <p:cNvSpPr>
              <a:spLocks noChangeShapeType="1"/>
            </p:cNvSpPr>
            <p:nvPr/>
          </p:nvSpPr>
          <p:spPr bwMode="auto">
            <a:xfrm>
              <a:off x="2255" y="792"/>
              <a:ext cx="1" cy="11"/>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 name="Line 22"/>
            <p:cNvSpPr>
              <a:spLocks noChangeShapeType="1"/>
            </p:cNvSpPr>
            <p:nvPr/>
          </p:nvSpPr>
          <p:spPr bwMode="auto">
            <a:xfrm flipH="1">
              <a:off x="2171" y="803"/>
              <a:ext cx="85" cy="25"/>
            </a:xfrm>
            <a:prstGeom prst="line">
              <a:avLst/>
            </a:prstGeom>
            <a:noFill/>
            <a:ln w="7938">
              <a:solidFill>
                <a:srgbClr val="2BA82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1" name="Group 23"/>
          <p:cNvGrpSpPr>
            <a:grpSpLocks/>
          </p:cNvGrpSpPr>
          <p:nvPr/>
        </p:nvGrpSpPr>
        <p:grpSpPr bwMode="auto">
          <a:xfrm>
            <a:off x="1378525" y="3973485"/>
            <a:ext cx="263525" cy="101600"/>
            <a:chOff x="2175" y="866"/>
            <a:chExt cx="166" cy="64"/>
          </a:xfrm>
        </p:grpSpPr>
        <p:sp>
          <p:nvSpPr>
            <p:cNvPr id="22" name="Freeform 24"/>
            <p:cNvSpPr>
              <a:spLocks/>
            </p:cNvSpPr>
            <p:nvPr/>
          </p:nvSpPr>
          <p:spPr bwMode="auto">
            <a:xfrm>
              <a:off x="2176" y="900"/>
              <a:ext cx="90" cy="30"/>
            </a:xfrm>
            <a:custGeom>
              <a:avLst/>
              <a:gdLst>
                <a:gd name="T0" fmla="*/ 0 w 90"/>
                <a:gd name="T1" fmla="*/ 25 h 30"/>
                <a:gd name="T2" fmla="*/ 86 w 90"/>
                <a:gd name="T3" fmla="*/ 0 h 30"/>
                <a:gd name="T4" fmla="*/ 90 w 90"/>
                <a:gd name="T5" fmla="*/ 5 h 30"/>
                <a:gd name="T6" fmla="*/ 5 w 90"/>
                <a:gd name="T7" fmla="*/ 30 h 30"/>
                <a:gd name="T8" fmla="*/ 0 w 90"/>
                <a:gd name="T9" fmla="*/ 25 h 30"/>
              </a:gdLst>
              <a:ahLst/>
              <a:cxnLst>
                <a:cxn ang="0">
                  <a:pos x="T0" y="T1"/>
                </a:cxn>
                <a:cxn ang="0">
                  <a:pos x="T2" y="T3"/>
                </a:cxn>
                <a:cxn ang="0">
                  <a:pos x="T4" y="T5"/>
                </a:cxn>
                <a:cxn ang="0">
                  <a:pos x="T6" y="T7"/>
                </a:cxn>
                <a:cxn ang="0">
                  <a:pos x="T8" y="T9"/>
                </a:cxn>
              </a:cxnLst>
              <a:rect l="0" t="0" r="r" b="b"/>
              <a:pathLst>
                <a:path w="90" h="30">
                  <a:moveTo>
                    <a:pt x="0" y="25"/>
                  </a:moveTo>
                  <a:lnTo>
                    <a:pt x="86" y="0"/>
                  </a:lnTo>
                  <a:lnTo>
                    <a:pt x="90" y="5"/>
                  </a:lnTo>
                  <a:lnTo>
                    <a:pt x="5" y="30"/>
                  </a:lnTo>
                  <a:lnTo>
                    <a:pt x="0" y="25"/>
                  </a:lnTo>
                  <a:close/>
                </a:path>
              </a:pathLst>
            </a:custGeom>
            <a:solidFill>
              <a:srgbClr val="F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Line 25"/>
            <p:cNvSpPr>
              <a:spLocks noChangeShapeType="1"/>
            </p:cNvSpPr>
            <p:nvPr/>
          </p:nvSpPr>
          <p:spPr bwMode="auto">
            <a:xfrm>
              <a:off x="2176" y="925"/>
              <a:ext cx="5" cy="5"/>
            </a:xfrm>
            <a:prstGeom prst="line">
              <a:avLst/>
            </a:prstGeom>
            <a:noFill/>
            <a:ln w="0">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 name="Freeform 26"/>
            <p:cNvSpPr>
              <a:spLocks/>
            </p:cNvSpPr>
            <p:nvPr/>
          </p:nvSpPr>
          <p:spPr bwMode="auto">
            <a:xfrm>
              <a:off x="2263" y="867"/>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 name="Line 27"/>
            <p:cNvSpPr>
              <a:spLocks noChangeShapeType="1"/>
            </p:cNvSpPr>
            <p:nvPr/>
          </p:nvSpPr>
          <p:spPr bwMode="auto">
            <a:xfrm>
              <a:off x="2263" y="91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 name="Freeform 28"/>
            <p:cNvSpPr>
              <a:spLocks/>
            </p:cNvSpPr>
            <p:nvPr/>
          </p:nvSpPr>
          <p:spPr bwMode="auto">
            <a:xfrm>
              <a:off x="2175" y="866"/>
              <a:ext cx="162" cy="59"/>
            </a:xfrm>
            <a:custGeom>
              <a:avLst/>
              <a:gdLst>
                <a:gd name="T0" fmla="*/ 0 w 162"/>
                <a:gd name="T1" fmla="*/ 36 h 59"/>
                <a:gd name="T2" fmla="*/ 1 w 162"/>
                <a:gd name="T3" fmla="*/ 59 h 59"/>
                <a:gd name="T4" fmla="*/ 87 w 162"/>
                <a:gd name="T5" fmla="*/ 34 h 59"/>
                <a:gd name="T6" fmla="*/ 88 w 162"/>
                <a:gd name="T7" fmla="*/ 45 h 59"/>
                <a:gd name="T8" fmla="*/ 162 w 162"/>
                <a:gd name="T9" fmla="*/ 1 h 59"/>
                <a:gd name="T10" fmla="*/ 84 w 162"/>
                <a:gd name="T11" fmla="*/ 0 h 59"/>
                <a:gd name="T12" fmla="*/ 85 w 162"/>
                <a:gd name="T13" fmla="*/ 11 h 59"/>
                <a:gd name="T14" fmla="*/ 0 w 162"/>
                <a:gd name="T15" fmla="*/ 36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6"/>
                  </a:moveTo>
                  <a:lnTo>
                    <a:pt x="1" y="59"/>
                  </a:lnTo>
                  <a:lnTo>
                    <a:pt x="87" y="34"/>
                  </a:lnTo>
                  <a:lnTo>
                    <a:pt x="88" y="45"/>
                  </a:lnTo>
                  <a:lnTo>
                    <a:pt x="162" y="1"/>
                  </a:lnTo>
                  <a:lnTo>
                    <a:pt x="84" y="0"/>
                  </a:lnTo>
                  <a:lnTo>
                    <a:pt x="85" y="11"/>
                  </a:lnTo>
                  <a:lnTo>
                    <a:pt x="0"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 name="Line 29"/>
            <p:cNvSpPr>
              <a:spLocks noChangeShapeType="1"/>
            </p:cNvSpPr>
            <p:nvPr/>
          </p:nvSpPr>
          <p:spPr bwMode="auto">
            <a:xfrm>
              <a:off x="2175" y="902"/>
              <a:ext cx="1" cy="23"/>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 name="Line 30"/>
            <p:cNvSpPr>
              <a:spLocks noChangeShapeType="1"/>
            </p:cNvSpPr>
            <p:nvPr/>
          </p:nvSpPr>
          <p:spPr bwMode="auto">
            <a:xfrm flipV="1">
              <a:off x="2176" y="900"/>
              <a:ext cx="86" cy="25"/>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 name="Line 31"/>
            <p:cNvSpPr>
              <a:spLocks noChangeShapeType="1"/>
            </p:cNvSpPr>
            <p:nvPr/>
          </p:nvSpPr>
          <p:spPr bwMode="auto">
            <a:xfrm>
              <a:off x="2262" y="900"/>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 name="Line 32"/>
            <p:cNvSpPr>
              <a:spLocks noChangeShapeType="1"/>
            </p:cNvSpPr>
            <p:nvPr/>
          </p:nvSpPr>
          <p:spPr bwMode="auto">
            <a:xfrm flipV="1">
              <a:off x="2263" y="867"/>
              <a:ext cx="74" cy="44"/>
            </a:xfrm>
            <a:prstGeom prst="line">
              <a:avLst/>
            </a:prstGeom>
            <a:noFill/>
            <a:ln w="7938">
              <a:solidFill>
                <a:srgbClr val="FF27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 name="Line 33"/>
            <p:cNvSpPr>
              <a:spLocks noChangeShapeType="1"/>
            </p:cNvSpPr>
            <p:nvPr/>
          </p:nvSpPr>
          <p:spPr bwMode="auto">
            <a:xfrm flipH="1" flipV="1">
              <a:off x="2259" y="866"/>
              <a:ext cx="78" cy="1"/>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 name="Line 34"/>
            <p:cNvSpPr>
              <a:spLocks noChangeShapeType="1"/>
            </p:cNvSpPr>
            <p:nvPr/>
          </p:nvSpPr>
          <p:spPr bwMode="auto">
            <a:xfrm>
              <a:off x="2259" y="866"/>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3" name="Line 35"/>
            <p:cNvSpPr>
              <a:spLocks noChangeShapeType="1"/>
            </p:cNvSpPr>
            <p:nvPr/>
          </p:nvSpPr>
          <p:spPr bwMode="auto">
            <a:xfrm flipH="1">
              <a:off x="2175" y="877"/>
              <a:ext cx="85" cy="25"/>
            </a:xfrm>
            <a:prstGeom prst="line">
              <a:avLst/>
            </a:prstGeom>
            <a:noFill/>
            <a:ln w="7938">
              <a:solidFill>
                <a:srgbClr val="D20101"/>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34" name="Group 36"/>
          <p:cNvGrpSpPr>
            <a:grpSpLocks/>
          </p:cNvGrpSpPr>
          <p:nvPr/>
        </p:nvGrpSpPr>
        <p:grpSpPr bwMode="auto">
          <a:xfrm>
            <a:off x="1378525" y="4095723"/>
            <a:ext cx="263525" cy="101600"/>
            <a:chOff x="2175" y="943"/>
            <a:chExt cx="166" cy="64"/>
          </a:xfrm>
        </p:grpSpPr>
        <p:sp>
          <p:nvSpPr>
            <p:cNvPr id="35" name="Freeform 37"/>
            <p:cNvSpPr>
              <a:spLocks/>
            </p:cNvSpPr>
            <p:nvPr/>
          </p:nvSpPr>
          <p:spPr bwMode="auto">
            <a:xfrm>
              <a:off x="2176" y="977"/>
              <a:ext cx="90" cy="30"/>
            </a:xfrm>
            <a:custGeom>
              <a:avLst/>
              <a:gdLst>
                <a:gd name="T0" fmla="*/ 0 w 90"/>
                <a:gd name="T1" fmla="*/ 25 h 30"/>
                <a:gd name="T2" fmla="*/ 86 w 90"/>
                <a:gd name="T3" fmla="*/ 0 h 30"/>
                <a:gd name="T4" fmla="*/ 90 w 90"/>
                <a:gd name="T5" fmla="*/ 5 h 30"/>
                <a:gd name="T6" fmla="*/ 5 w 90"/>
                <a:gd name="T7" fmla="*/ 30 h 30"/>
                <a:gd name="T8" fmla="*/ 0 w 90"/>
                <a:gd name="T9" fmla="*/ 25 h 30"/>
              </a:gdLst>
              <a:ahLst/>
              <a:cxnLst>
                <a:cxn ang="0">
                  <a:pos x="T0" y="T1"/>
                </a:cxn>
                <a:cxn ang="0">
                  <a:pos x="T2" y="T3"/>
                </a:cxn>
                <a:cxn ang="0">
                  <a:pos x="T4" y="T5"/>
                </a:cxn>
                <a:cxn ang="0">
                  <a:pos x="T6" y="T7"/>
                </a:cxn>
                <a:cxn ang="0">
                  <a:pos x="T8" y="T9"/>
                </a:cxn>
              </a:cxnLst>
              <a:rect l="0" t="0" r="r" b="b"/>
              <a:pathLst>
                <a:path w="90" h="30">
                  <a:moveTo>
                    <a:pt x="0" y="25"/>
                  </a:moveTo>
                  <a:lnTo>
                    <a:pt x="86" y="0"/>
                  </a:lnTo>
                  <a:lnTo>
                    <a:pt x="90" y="5"/>
                  </a:lnTo>
                  <a:lnTo>
                    <a:pt x="5" y="30"/>
                  </a:lnTo>
                  <a:lnTo>
                    <a:pt x="0" y="25"/>
                  </a:lnTo>
                  <a:close/>
                </a:path>
              </a:pathLst>
            </a:custGeom>
            <a:solidFill>
              <a:srgbClr val="0000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 name="Line 38"/>
            <p:cNvSpPr>
              <a:spLocks noChangeShapeType="1"/>
            </p:cNvSpPr>
            <p:nvPr/>
          </p:nvSpPr>
          <p:spPr bwMode="auto">
            <a:xfrm>
              <a:off x="2176" y="1002"/>
              <a:ext cx="5" cy="5"/>
            </a:xfrm>
            <a:prstGeom prst="line">
              <a:avLst/>
            </a:prstGeom>
            <a:noFill/>
            <a:ln w="0">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7" name="Freeform 39"/>
            <p:cNvSpPr>
              <a:spLocks/>
            </p:cNvSpPr>
            <p:nvPr/>
          </p:nvSpPr>
          <p:spPr bwMode="auto">
            <a:xfrm>
              <a:off x="2263" y="944"/>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8" name="Line 40"/>
            <p:cNvSpPr>
              <a:spLocks noChangeShapeType="1"/>
            </p:cNvSpPr>
            <p:nvPr/>
          </p:nvSpPr>
          <p:spPr bwMode="auto">
            <a:xfrm>
              <a:off x="2263" y="988"/>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9" name="Freeform 41"/>
            <p:cNvSpPr>
              <a:spLocks/>
            </p:cNvSpPr>
            <p:nvPr/>
          </p:nvSpPr>
          <p:spPr bwMode="auto">
            <a:xfrm>
              <a:off x="2175" y="943"/>
              <a:ext cx="162" cy="59"/>
            </a:xfrm>
            <a:custGeom>
              <a:avLst/>
              <a:gdLst>
                <a:gd name="T0" fmla="*/ 0 w 162"/>
                <a:gd name="T1" fmla="*/ 37 h 59"/>
                <a:gd name="T2" fmla="*/ 1 w 162"/>
                <a:gd name="T3" fmla="*/ 59 h 59"/>
                <a:gd name="T4" fmla="*/ 87 w 162"/>
                <a:gd name="T5" fmla="*/ 34 h 59"/>
                <a:gd name="T6" fmla="*/ 88 w 162"/>
                <a:gd name="T7" fmla="*/ 45 h 59"/>
                <a:gd name="T8" fmla="*/ 162 w 162"/>
                <a:gd name="T9" fmla="*/ 1 h 59"/>
                <a:gd name="T10" fmla="*/ 84 w 162"/>
                <a:gd name="T11" fmla="*/ 0 h 59"/>
                <a:gd name="T12" fmla="*/ 85 w 162"/>
                <a:gd name="T13" fmla="*/ 12 h 59"/>
                <a:gd name="T14" fmla="*/ 0 w 162"/>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7"/>
                  </a:moveTo>
                  <a:lnTo>
                    <a:pt x="1" y="59"/>
                  </a:lnTo>
                  <a:lnTo>
                    <a:pt x="87" y="34"/>
                  </a:lnTo>
                  <a:lnTo>
                    <a:pt x="88" y="45"/>
                  </a:lnTo>
                  <a:lnTo>
                    <a:pt x="162" y="1"/>
                  </a:lnTo>
                  <a:lnTo>
                    <a:pt x="84" y="0"/>
                  </a:lnTo>
                  <a:lnTo>
                    <a:pt x="85" y="12"/>
                  </a:lnTo>
                  <a:lnTo>
                    <a:pt x="0" y="3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0" name="Line 42"/>
            <p:cNvSpPr>
              <a:spLocks noChangeShapeType="1"/>
            </p:cNvSpPr>
            <p:nvPr/>
          </p:nvSpPr>
          <p:spPr bwMode="auto">
            <a:xfrm>
              <a:off x="2175" y="980"/>
              <a:ext cx="1" cy="2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1" name="Line 43"/>
            <p:cNvSpPr>
              <a:spLocks noChangeShapeType="1"/>
            </p:cNvSpPr>
            <p:nvPr/>
          </p:nvSpPr>
          <p:spPr bwMode="auto">
            <a:xfrm flipV="1">
              <a:off x="2176" y="977"/>
              <a:ext cx="86" cy="25"/>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2" name="Line 44"/>
            <p:cNvSpPr>
              <a:spLocks noChangeShapeType="1"/>
            </p:cNvSpPr>
            <p:nvPr/>
          </p:nvSpPr>
          <p:spPr bwMode="auto">
            <a:xfrm>
              <a:off x="2262" y="977"/>
              <a:ext cx="1" cy="11"/>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3" name="Line 45"/>
            <p:cNvSpPr>
              <a:spLocks noChangeShapeType="1"/>
            </p:cNvSpPr>
            <p:nvPr/>
          </p:nvSpPr>
          <p:spPr bwMode="auto">
            <a:xfrm flipV="1">
              <a:off x="2263" y="944"/>
              <a:ext cx="74" cy="44"/>
            </a:xfrm>
            <a:prstGeom prst="line">
              <a:avLst/>
            </a:prstGeom>
            <a:noFill/>
            <a:ln w="7938">
              <a:solidFill>
                <a:srgbClr val="2727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4" name="Line 46"/>
            <p:cNvSpPr>
              <a:spLocks noChangeShapeType="1"/>
            </p:cNvSpPr>
            <p:nvPr/>
          </p:nvSpPr>
          <p:spPr bwMode="auto">
            <a:xfrm flipH="1" flipV="1">
              <a:off x="2259" y="943"/>
              <a:ext cx="78" cy="1"/>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5" name="Line 47"/>
            <p:cNvSpPr>
              <a:spLocks noChangeShapeType="1"/>
            </p:cNvSpPr>
            <p:nvPr/>
          </p:nvSpPr>
          <p:spPr bwMode="auto">
            <a:xfrm>
              <a:off x="2259" y="943"/>
              <a:ext cx="1" cy="1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46" name="Line 48"/>
            <p:cNvSpPr>
              <a:spLocks noChangeShapeType="1"/>
            </p:cNvSpPr>
            <p:nvPr/>
          </p:nvSpPr>
          <p:spPr bwMode="auto">
            <a:xfrm flipH="1">
              <a:off x="2175" y="955"/>
              <a:ext cx="85" cy="25"/>
            </a:xfrm>
            <a:prstGeom prst="line">
              <a:avLst/>
            </a:prstGeom>
            <a:noFill/>
            <a:ln w="7938">
              <a:solidFill>
                <a:srgbClr val="0101D2"/>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47" name="Rectangle 91"/>
          <p:cNvSpPr>
            <a:spLocks noChangeArrowheads="1"/>
          </p:cNvSpPr>
          <p:nvPr/>
        </p:nvSpPr>
        <p:spPr bwMode="auto">
          <a:xfrm>
            <a:off x="3716184" y="3813148"/>
            <a:ext cx="1603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dirty="0" smtClean="0">
                <a:solidFill>
                  <a:srgbClr val="00FF00"/>
                </a:solidFill>
                <a:latin typeface="Arial Black" panose="020B0A04020102020204" pitchFamily="34" charset="0"/>
              </a:rPr>
              <a:t>AW</a:t>
            </a:r>
            <a:endParaRPr lang="it-IT" altLang="it-IT" sz="2400" dirty="0">
              <a:latin typeface="Times New Roman" panose="02020603050405020304" pitchFamily="18" charset="0"/>
            </a:endParaRPr>
          </a:p>
        </p:txBody>
      </p:sp>
      <p:sp>
        <p:nvSpPr>
          <p:cNvPr id="48" name="Rectangle 92"/>
          <p:cNvSpPr>
            <a:spLocks noChangeArrowheads="1"/>
          </p:cNvSpPr>
          <p:nvPr/>
        </p:nvSpPr>
        <p:spPr bwMode="auto">
          <a:xfrm>
            <a:off x="3714597" y="3927448"/>
            <a:ext cx="18256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a:solidFill>
                  <a:srgbClr val="FF0000"/>
                </a:solidFill>
                <a:latin typeface="Arial Black" panose="020B0A04020102020204" pitchFamily="34" charset="0"/>
              </a:rPr>
              <a:t>LIW</a:t>
            </a:r>
            <a:endParaRPr lang="it-IT" altLang="it-IT" sz="2400">
              <a:latin typeface="Times New Roman" panose="02020603050405020304" pitchFamily="18" charset="0"/>
            </a:endParaRPr>
          </a:p>
        </p:txBody>
      </p:sp>
      <p:sp>
        <p:nvSpPr>
          <p:cNvPr id="49" name="Rectangle 93"/>
          <p:cNvSpPr>
            <a:spLocks noChangeArrowheads="1"/>
          </p:cNvSpPr>
          <p:nvPr/>
        </p:nvSpPr>
        <p:spPr bwMode="auto">
          <a:xfrm>
            <a:off x="3714597" y="4043335"/>
            <a:ext cx="22860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it-IT" altLang="it-IT" sz="700" b="1" dirty="0">
                <a:solidFill>
                  <a:srgbClr val="0033CC"/>
                </a:solidFill>
                <a:latin typeface="Arial Black" panose="020B0A04020102020204" pitchFamily="34" charset="0"/>
              </a:rPr>
              <a:t>ADW</a:t>
            </a:r>
            <a:endParaRPr lang="it-IT" altLang="it-IT" sz="2400" dirty="0">
              <a:latin typeface="Times New Roman" panose="02020603050405020304" pitchFamily="18" charset="0"/>
            </a:endParaRPr>
          </a:p>
        </p:txBody>
      </p:sp>
      <p:grpSp>
        <p:nvGrpSpPr>
          <p:cNvPr id="50" name="Group 94"/>
          <p:cNvGrpSpPr>
            <a:grpSpLocks/>
          </p:cNvGrpSpPr>
          <p:nvPr/>
        </p:nvGrpSpPr>
        <p:grpSpPr bwMode="auto">
          <a:xfrm>
            <a:off x="3422497" y="3859185"/>
            <a:ext cx="263525" cy="100013"/>
            <a:chOff x="3790" y="794"/>
            <a:chExt cx="166" cy="63"/>
          </a:xfrm>
        </p:grpSpPr>
        <p:sp>
          <p:nvSpPr>
            <p:cNvPr id="51" name="Freeform 95"/>
            <p:cNvSpPr>
              <a:spLocks/>
            </p:cNvSpPr>
            <p:nvPr/>
          </p:nvSpPr>
          <p:spPr bwMode="auto">
            <a:xfrm>
              <a:off x="3792" y="827"/>
              <a:ext cx="89" cy="30"/>
            </a:xfrm>
            <a:custGeom>
              <a:avLst/>
              <a:gdLst>
                <a:gd name="T0" fmla="*/ 0 w 89"/>
                <a:gd name="T1" fmla="*/ 25 h 30"/>
                <a:gd name="T2" fmla="*/ 85 w 89"/>
                <a:gd name="T3" fmla="*/ 0 h 30"/>
                <a:gd name="T4" fmla="*/ 89 w 89"/>
                <a:gd name="T5" fmla="*/ 6 h 30"/>
                <a:gd name="T6" fmla="*/ 4 w 89"/>
                <a:gd name="T7" fmla="*/ 30 h 30"/>
                <a:gd name="T8" fmla="*/ 0 w 89"/>
                <a:gd name="T9" fmla="*/ 25 h 30"/>
              </a:gdLst>
              <a:ahLst/>
              <a:cxnLst>
                <a:cxn ang="0">
                  <a:pos x="T0" y="T1"/>
                </a:cxn>
                <a:cxn ang="0">
                  <a:pos x="T2" y="T3"/>
                </a:cxn>
                <a:cxn ang="0">
                  <a:pos x="T4" y="T5"/>
                </a:cxn>
                <a:cxn ang="0">
                  <a:pos x="T6" y="T7"/>
                </a:cxn>
                <a:cxn ang="0">
                  <a:pos x="T8" y="T9"/>
                </a:cxn>
              </a:cxnLst>
              <a:rect l="0" t="0" r="r" b="b"/>
              <a:pathLst>
                <a:path w="89" h="30">
                  <a:moveTo>
                    <a:pt x="0" y="25"/>
                  </a:moveTo>
                  <a:lnTo>
                    <a:pt x="85" y="0"/>
                  </a:lnTo>
                  <a:lnTo>
                    <a:pt x="89" y="6"/>
                  </a:lnTo>
                  <a:lnTo>
                    <a:pt x="4" y="30"/>
                  </a:lnTo>
                  <a:lnTo>
                    <a:pt x="0" y="25"/>
                  </a:lnTo>
                  <a:close/>
                </a:path>
              </a:pathLst>
            </a:custGeom>
            <a:solidFill>
              <a:srgbClr val="31C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 name="Line 96"/>
            <p:cNvSpPr>
              <a:spLocks noChangeShapeType="1"/>
            </p:cNvSpPr>
            <p:nvPr/>
          </p:nvSpPr>
          <p:spPr bwMode="auto">
            <a:xfrm>
              <a:off x="3792" y="852"/>
              <a:ext cx="4" cy="5"/>
            </a:xfrm>
            <a:prstGeom prst="line">
              <a:avLst/>
            </a:prstGeom>
            <a:noFill/>
            <a:ln w="0">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53" name="Freeform 97"/>
            <p:cNvSpPr>
              <a:spLocks/>
            </p:cNvSpPr>
            <p:nvPr/>
          </p:nvSpPr>
          <p:spPr bwMode="auto">
            <a:xfrm>
              <a:off x="3878" y="794"/>
              <a:ext cx="78" cy="50"/>
            </a:xfrm>
            <a:custGeom>
              <a:avLst/>
              <a:gdLst>
                <a:gd name="T0" fmla="*/ 0 w 78"/>
                <a:gd name="T1" fmla="*/ 45 h 50"/>
                <a:gd name="T2" fmla="*/ 74 w 78"/>
                <a:gd name="T3" fmla="*/ 0 h 50"/>
                <a:gd name="T4" fmla="*/ 78 w 78"/>
                <a:gd name="T5" fmla="*/ 5 h 50"/>
                <a:gd name="T6" fmla="*/ 4 w 78"/>
                <a:gd name="T7" fmla="*/ 50 h 50"/>
                <a:gd name="T8" fmla="*/ 0 w 78"/>
                <a:gd name="T9" fmla="*/ 45 h 50"/>
              </a:gdLst>
              <a:ahLst/>
              <a:cxnLst>
                <a:cxn ang="0">
                  <a:pos x="T0" y="T1"/>
                </a:cxn>
                <a:cxn ang="0">
                  <a:pos x="T2" y="T3"/>
                </a:cxn>
                <a:cxn ang="0">
                  <a:pos x="T4" y="T5"/>
                </a:cxn>
                <a:cxn ang="0">
                  <a:pos x="T6" y="T7"/>
                </a:cxn>
                <a:cxn ang="0">
                  <a:pos x="T8" y="T9"/>
                </a:cxn>
              </a:cxnLst>
              <a:rect l="0" t="0" r="r" b="b"/>
              <a:pathLst>
                <a:path w="78" h="50">
                  <a:moveTo>
                    <a:pt x="0" y="45"/>
                  </a:moveTo>
                  <a:lnTo>
                    <a:pt x="74" y="0"/>
                  </a:lnTo>
                  <a:lnTo>
                    <a:pt x="78" y="5"/>
                  </a:lnTo>
                  <a:lnTo>
                    <a:pt x="4" y="50"/>
                  </a:lnTo>
                  <a:lnTo>
                    <a:pt x="0" y="45"/>
                  </a:lnTo>
                  <a:close/>
                </a:path>
              </a:pathLst>
            </a:custGeom>
            <a:solidFill>
              <a:srgbClr val="36D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4" name="Line 98"/>
            <p:cNvSpPr>
              <a:spLocks noChangeShapeType="1"/>
            </p:cNvSpPr>
            <p:nvPr/>
          </p:nvSpPr>
          <p:spPr bwMode="auto">
            <a:xfrm>
              <a:off x="3878" y="839"/>
              <a:ext cx="4" cy="5"/>
            </a:xfrm>
            <a:prstGeom prst="line">
              <a:avLst/>
            </a:prstGeom>
            <a:noFill/>
            <a:ln w="0">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55" name="Freeform 99"/>
            <p:cNvSpPr>
              <a:spLocks/>
            </p:cNvSpPr>
            <p:nvPr/>
          </p:nvSpPr>
          <p:spPr bwMode="auto">
            <a:xfrm>
              <a:off x="3790" y="794"/>
              <a:ext cx="162" cy="58"/>
            </a:xfrm>
            <a:custGeom>
              <a:avLst/>
              <a:gdLst>
                <a:gd name="T0" fmla="*/ 0 w 162"/>
                <a:gd name="T1" fmla="*/ 36 h 58"/>
                <a:gd name="T2" fmla="*/ 2 w 162"/>
                <a:gd name="T3" fmla="*/ 58 h 58"/>
                <a:gd name="T4" fmla="*/ 87 w 162"/>
                <a:gd name="T5" fmla="*/ 33 h 58"/>
                <a:gd name="T6" fmla="*/ 88 w 162"/>
                <a:gd name="T7" fmla="*/ 45 h 58"/>
                <a:gd name="T8" fmla="*/ 162 w 162"/>
                <a:gd name="T9" fmla="*/ 0 h 58"/>
                <a:gd name="T10" fmla="*/ 84 w 162"/>
                <a:gd name="T11" fmla="*/ 0 h 58"/>
                <a:gd name="T12" fmla="*/ 85 w 162"/>
                <a:gd name="T13" fmla="*/ 11 h 58"/>
                <a:gd name="T14" fmla="*/ 0 w 162"/>
                <a:gd name="T15" fmla="*/ 36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8">
                  <a:moveTo>
                    <a:pt x="0" y="36"/>
                  </a:moveTo>
                  <a:lnTo>
                    <a:pt x="2" y="58"/>
                  </a:lnTo>
                  <a:lnTo>
                    <a:pt x="87" y="33"/>
                  </a:lnTo>
                  <a:lnTo>
                    <a:pt x="88" y="45"/>
                  </a:lnTo>
                  <a:lnTo>
                    <a:pt x="162" y="0"/>
                  </a:lnTo>
                  <a:lnTo>
                    <a:pt x="84" y="0"/>
                  </a:lnTo>
                  <a:lnTo>
                    <a:pt x="85" y="11"/>
                  </a:lnTo>
                  <a:lnTo>
                    <a:pt x="0" y="36"/>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 name="Line 100"/>
            <p:cNvSpPr>
              <a:spLocks noChangeShapeType="1"/>
            </p:cNvSpPr>
            <p:nvPr/>
          </p:nvSpPr>
          <p:spPr bwMode="auto">
            <a:xfrm>
              <a:off x="3790" y="830"/>
              <a:ext cx="2" cy="2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57" name="Line 101"/>
            <p:cNvSpPr>
              <a:spLocks noChangeShapeType="1"/>
            </p:cNvSpPr>
            <p:nvPr/>
          </p:nvSpPr>
          <p:spPr bwMode="auto">
            <a:xfrm flipV="1">
              <a:off x="3792" y="827"/>
              <a:ext cx="85" cy="25"/>
            </a:xfrm>
            <a:prstGeom prst="line">
              <a:avLst/>
            </a:prstGeom>
            <a:noFill/>
            <a:ln w="7938">
              <a:solidFill>
                <a:srgbClr val="48FF4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58" name="Line 102"/>
            <p:cNvSpPr>
              <a:spLocks noChangeShapeType="1"/>
            </p:cNvSpPr>
            <p:nvPr/>
          </p:nvSpPr>
          <p:spPr bwMode="auto">
            <a:xfrm>
              <a:off x="3877" y="827"/>
              <a:ext cx="1" cy="1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59" name="Line 103"/>
            <p:cNvSpPr>
              <a:spLocks noChangeShapeType="1"/>
            </p:cNvSpPr>
            <p:nvPr/>
          </p:nvSpPr>
          <p:spPr bwMode="auto">
            <a:xfrm flipV="1">
              <a:off x="3878" y="794"/>
              <a:ext cx="74" cy="45"/>
            </a:xfrm>
            <a:prstGeom prst="line">
              <a:avLst/>
            </a:prstGeom>
            <a:noFill/>
            <a:ln w="7938">
              <a:solidFill>
                <a:srgbClr val="6FFF6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60" name="Line 104"/>
            <p:cNvSpPr>
              <a:spLocks noChangeShapeType="1"/>
            </p:cNvSpPr>
            <p:nvPr/>
          </p:nvSpPr>
          <p:spPr bwMode="auto">
            <a:xfrm flipH="1">
              <a:off x="3874" y="794"/>
              <a:ext cx="78" cy="0"/>
            </a:xfrm>
            <a:prstGeom prst="line">
              <a:avLst/>
            </a:prstGeom>
            <a:noFill/>
            <a:ln w="7938">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61" name="Line 105"/>
            <p:cNvSpPr>
              <a:spLocks noChangeShapeType="1"/>
            </p:cNvSpPr>
            <p:nvPr/>
          </p:nvSpPr>
          <p:spPr bwMode="auto">
            <a:xfrm>
              <a:off x="3874" y="794"/>
              <a:ext cx="1" cy="11"/>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62" name="Line 106"/>
            <p:cNvSpPr>
              <a:spLocks noChangeShapeType="1"/>
            </p:cNvSpPr>
            <p:nvPr/>
          </p:nvSpPr>
          <p:spPr bwMode="auto">
            <a:xfrm flipH="1">
              <a:off x="3790" y="805"/>
              <a:ext cx="85" cy="25"/>
            </a:xfrm>
            <a:prstGeom prst="line">
              <a:avLst/>
            </a:prstGeom>
            <a:noFill/>
            <a:ln w="7938">
              <a:solidFill>
                <a:srgbClr val="2BA82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63" name="Group 107"/>
          <p:cNvGrpSpPr>
            <a:grpSpLocks/>
          </p:cNvGrpSpPr>
          <p:nvPr/>
        </p:nvGrpSpPr>
        <p:grpSpPr bwMode="auto">
          <a:xfrm>
            <a:off x="3428847" y="3976660"/>
            <a:ext cx="263525" cy="101600"/>
            <a:chOff x="3794" y="868"/>
            <a:chExt cx="166" cy="64"/>
          </a:xfrm>
        </p:grpSpPr>
        <p:sp>
          <p:nvSpPr>
            <p:cNvPr id="64" name="Freeform 108"/>
            <p:cNvSpPr>
              <a:spLocks/>
            </p:cNvSpPr>
            <p:nvPr/>
          </p:nvSpPr>
          <p:spPr bwMode="auto">
            <a:xfrm>
              <a:off x="3796" y="902"/>
              <a:ext cx="89" cy="30"/>
            </a:xfrm>
            <a:custGeom>
              <a:avLst/>
              <a:gdLst>
                <a:gd name="T0" fmla="*/ 0 w 89"/>
                <a:gd name="T1" fmla="*/ 25 h 30"/>
                <a:gd name="T2" fmla="*/ 85 w 89"/>
                <a:gd name="T3" fmla="*/ 0 h 30"/>
                <a:gd name="T4" fmla="*/ 89 w 89"/>
                <a:gd name="T5" fmla="*/ 5 h 30"/>
                <a:gd name="T6" fmla="*/ 4 w 89"/>
                <a:gd name="T7" fmla="*/ 30 h 30"/>
                <a:gd name="T8" fmla="*/ 0 w 89"/>
                <a:gd name="T9" fmla="*/ 25 h 30"/>
              </a:gdLst>
              <a:ahLst/>
              <a:cxnLst>
                <a:cxn ang="0">
                  <a:pos x="T0" y="T1"/>
                </a:cxn>
                <a:cxn ang="0">
                  <a:pos x="T2" y="T3"/>
                </a:cxn>
                <a:cxn ang="0">
                  <a:pos x="T4" y="T5"/>
                </a:cxn>
                <a:cxn ang="0">
                  <a:pos x="T6" y="T7"/>
                </a:cxn>
                <a:cxn ang="0">
                  <a:pos x="T8" y="T9"/>
                </a:cxn>
              </a:cxnLst>
              <a:rect l="0" t="0" r="r" b="b"/>
              <a:pathLst>
                <a:path w="89" h="30">
                  <a:moveTo>
                    <a:pt x="0" y="25"/>
                  </a:moveTo>
                  <a:lnTo>
                    <a:pt x="85" y="0"/>
                  </a:lnTo>
                  <a:lnTo>
                    <a:pt x="89" y="5"/>
                  </a:lnTo>
                  <a:lnTo>
                    <a:pt x="4" y="30"/>
                  </a:lnTo>
                  <a:lnTo>
                    <a:pt x="0" y="25"/>
                  </a:lnTo>
                  <a:close/>
                </a:path>
              </a:pathLst>
            </a:custGeom>
            <a:solidFill>
              <a:srgbClr val="F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5" name="Line 109"/>
            <p:cNvSpPr>
              <a:spLocks noChangeShapeType="1"/>
            </p:cNvSpPr>
            <p:nvPr/>
          </p:nvSpPr>
          <p:spPr bwMode="auto">
            <a:xfrm>
              <a:off x="3796" y="927"/>
              <a:ext cx="4" cy="5"/>
            </a:xfrm>
            <a:prstGeom prst="line">
              <a:avLst/>
            </a:prstGeom>
            <a:noFill/>
            <a:ln w="0">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66" name="Freeform 110"/>
            <p:cNvSpPr>
              <a:spLocks/>
            </p:cNvSpPr>
            <p:nvPr/>
          </p:nvSpPr>
          <p:spPr bwMode="auto">
            <a:xfrm>
              <a:off x="3882" y="869"/>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7" name="Line 111"/>
            <p:cNvSpPr>
              <a:spLocks noChangeShapeType="1"/>
            </p:cNvSpPr>
            <p:nvPr/>
          </p:nvSpPr>
          <p:spPr bwMode="auto">
            <a:xfrm>
              <a:off x="3882" y="913"/>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68" name="Freeform 112"/>
            <p:cNvSpPr>
              <a:spLocks/>
            </p:cNvSpPr>
            <p:nvPr/>
          </p:nvSpPr>
          <p:spPr bwMode="auto">
            <a:xfrm>
              <a:off x="3794" y="868"/>
              <a:ext cx="162" cy="59"/>
            </a:xfrm>
            <a:custGeom>
              <a:avLst/>
              <a:gdLst>
                <a:gd name="T0" fmla="*/ 0 w 162"/>
                <a:gd name="T1" fmla="*/ 37 h 59"/>
                <a:gd name="T2" fmla="*/ 2 w 162"/>
                <a:gd name="T3" fmla="*/ 59 h 59"/>
                <a:gd name="T4" fmla="*/ 87 w 162"/>
                <a:gd name="T5" fmla="*/ 34 h 59"/>
                <a:gd name="T6" fmla="*/ 88 w 162"/>
                <a:gd name="T7" fmla="*/ 45 h 59"/>
                <a:gd name="T8" fmla="*/ 162 w 162"/>
                <a:gd name="T9" fmla="*/ 1 h 59"/>
                <a:gd name="T10" fmla="*/ 84 w 162"/>
                <a:gd name="T11" fmla="*/ 0 h 59"/>
                <a:gd name="T12" fmla="*/ 85 w 162"/>
                <a:gd name="T13" fmla="*/ 11 h 59"/>
                <a:gd name="T14" fmla="*/ 0 w 162"/>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7"/>
                  </a:moveTo>
                  <a:lnTo>
                    <a:pt x="2" y="59"/>
                  </a:lnTo>
                  <a:lnTo>
                    <a:pt x="87" y="34"/>
                  </a:lnTo>
                  <a:lnTo>
                    <a:pt x="88" y="45"/>
                  </a:lnTo>
                  <a:lnTo>
                    <a:pt x="162" y="1"/>
                  </a:lnTo>
                  <a:lnTo>
                    <a:pt x="84" y="0"/>
                  </a:lnTo>
                  <a:lnTo>
                    <a:pt x="85" y="11"/>
                  </a:lnTo>
                  <a:lnTo>
                    <a:pt x="0"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9" name="Line 113"/>
            <p:cNvSpPr>
              <a:spLocks noChangeShapeType="1"/>
            </p:cNvSpPr>
            <p:nvPr/>
          </p:nvSpPr>
          <p:spPr bwMode="auto">
            <a:xfrm>
              <a:off x="3794" y="905"/>
              <a:ext cx="2" cy="22"/>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70" name="Line 114"/>
            <p:cNvSpPr>
              <a:spLocks noChangeShapeType="1"/>
            </p:cNvSpPr>
            <p:nvPr/>
          </p:nvSpPr>
          <p:spPr bwMode="auto">
            <a:xfrm flipV="1">
              <a:off x="3796" y="902"/>
              <a:ext cx="85" cy="25"/>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71" name="Line 115"/>
            <p:cNvSpPr>
              <a:spLocks noChangeShapeType="1"/>
            </p:cNvSpPr>
            <p:nvPr/>
          </p:nvSpPr>
          <p:spPr bwMode="auto">
            <a:xfrm>
              <a:off x="3881" y="902"/>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72" name="Line 116"/>
            <p:cNvSpPr>
              <a:spLocks noChangeShapeType="1"/>
            </p:cNvSpPr>
            <p:nvPr/>
          </p:nvSpPr>
          <p:spPr bwMode="auto">
            <a:xfrm flipV="1">
              <a:off x="3882" y="869"/>
              <a:ext cx="74" cy="44"/>
            </a:xfrm>
            <a:prstGeom prst="line">
              <a:avLst/>
            </a:prstGeom>
            <a:noFill/>
            <a:ln w="7938">
              <a:solidFill>
                <a:srgbClr val="FF27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73" name="Line 117"/>
            <p:cNvSpPr>
              <a:spLocks noChangeShapeType="1"/>
            </p:cNvSpPr>
            <p:nvPr/>
          </p:nvSpPr>
          <p:spPr bwMode="auto">
            <a:xfrm flipH="1" flipV="1">
              <a:off x="3878" y="868"/>
              <a:ext cx="78" cy="1"/>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74" name="Line 118"/>
            <p:cNvSpPr>
              <a:spLocks noChangeShapeType="1"/>
            </p:cNvSpPr>
            <p:nvPr/>
          </p:nvSpPr>
          <p:spPr bwMode="auto">
            <a:xfrm>
              <a:off x="3878" y="868"/>
              <a:ext cx="1" cy="11"/>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75" name="Line 119"/>
            <p:cNvSpPr>
              <a:spLocks noChangeShapeType="1"/>
            </p:cNvSpPr>
            <p:nvPr/>
          </p:nvSpPr>
          <p:spPr bwMode="auto">
            <a:xfrm flipH="1">
              <a:off x="3794" y="879"/>
              <a:ext cx="85" cy="26"/>
            </a:xfrm>
            <a:prstGeom prst="line">
              <a:avLst/>
            </a:prstGeom>
            <a:noFill/>
            <a:ln w="7938">
              <a:solidFill>
                <a:srgbClr val="D20101"/>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76" name="Group 120"/>
          <p:cNvGrpSpPr>
            <a:grpSpLocks/>
          </p:cNvGrpSpPr>
          <p:nvPr/>
        </p:nvGrpSpPr>
        <p:grpSpPr bwMode="auto">
          <a:xfrm>
            <a:off x="3428847" y="4098898"/>
            <a:ext cx="263525" cy="101600"/>
            <a:chOff x="3794" y="945"/>
            <a:chExt cx="166" cy="64"/>
          </a:xfrm>
        </p:grpSpPr>
        <p:sp>
          <p:nvSpPr>
            <p:cNvPr id="77" name="Freeform 121"/>
            <p:cNvSpPr>
              <a:spLocks/>
            </p:cNvSpPr>
            <p:nvPr/>
          </p:nvSpPr>
          <p:spPr bwMode="auto">
            <a:xfrm>
              <a:off x="3796" y="979"/>
              <a:ext cx="89" cy="30"/>
            </a:xfrm>
            <a:custGeom>
              <a:avLst/>
              <a:gdLst>
                <a:gd name="T0" fmla="*/ 0 w 89"/>
                <a:gd name="T1" fmla="*/ 25 h 30"/>
                <a:gd name="T2" fmla="*/ 85 w 89"/>
                <a:gd name="T3" fmla="*/ 0 h 30"/>
                <a:gd name="T4" fmla="*/ 89 w 89"/>
                <a:gd name="T5" fmla="*/ 5 h 30"/>
                <a:gd name="T6" fmla="*/ 4 w 89"/>
                <a:gd name="T7" fmla="*/ 30 h 30"/>
                <a:gd name="T8" fmla="*/ 0 w 89"/>
                <a:gd name="T9" fmla="*/ 25 h 30"/>
              </a:gdLst>
              <a:ahLst/>
              <a:cxnLst>
                <a:cxn ang="0">
                  <a:pos x="T0" y="T1"/>
                </a:cxn>
                <a:cxn ang="0">
                  <a:pos x="T2" y="T3"/>
                </a:cxn>
                <a:cxn ang="0">
                  <a:pos x="T4" y="T5"/>
                </a:cxn>
                <a:cxn ang="0">
                  <a:pos x="T6" y="T7"/>
                </a:cxn>
                <a:cxn ang="0">
                  <a:pos x="T8" y="T9"/>
                </a:cxn>
              </a:cxnLst>
              <a:rect l="0" t="0" r="r" b="b"/>
              <a:pathLst>
                <a:path w="89" h="30">
                  <a:moveTo>
                    <a:pt x="0" y="25"/>
                  </a:moveTo>
                  <a:lnTo>
                    <a:pt x="85" y="0"/>
                  </a:lnTo>
                  <a:lnTo>
                    <a:pt x="89" y="5"/>
                  </a:lnTo>
                  <a:lnTo>
                    <a:pt x="4" y="30"/>
                  </a:lnTo>
                  <a:lnTo>
                    <a:pt x="0" y="25"/>
                  </a:lnTo>
                  <a:close/>
                </a:path>
              </a:pathLst>
            </a:custGeom>
            <a:solidFill>
              <a:srgbClr val="0000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8" name="Line 122"/>
            <p:cNvSpPr>
              <a:spLocks noChangeShapeType="1"/>
            </p:cNvSpPr>
            <p:nvPr/>
          </p:nvSpPr>
          <p:spPr bwMode="auto">
            <a:xfrm>
              <a:off x="3796" y="1004"/>
              <a:ext cx="4" cy="5"/>
            </a:xfrm>
            <a:prstGeom prst="line">
              <a:avLst/>
            </a:prstGeom>
            <a:noFill/>
            <a:ln w="0">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79" name="Freeform 123"/>
            <p:cNvSpPr>
              <a:spLocks/>
            </p:cNvSpPr>
            <p:nvPr/>
          </p:nvSpPr>
          <p:spPr bwMode="auto">
            <a:xfrm>
              <a:off x="3882" y="946"/>
              <a:ext cx="78" cy="49"/>
            </a:xfrm>
            <a:custGeom>
              <a:avLst/>
              <a:gdLst>
                <a:gd name="T0" fmla="*/ 0 w 78"/>
                <a:gd name="T1" fmla="*/ 44 h 49"/>
                <a:gd name="T2" fmla="*/ 74 w 78"/>
                <a:gd name="T3" fmla="*/ 0 h 49"/>
                <a:gd name="T4" fmla="*/ 78 w 78"/>
                <a:gd name="T5" fmla="*/ 5 h 49"/>
                <a:gd name="T6" fmla="*/ 4 w 78"/>
                <a:gd name="T7" fmla="*/ 49 h 49"/>
                <a:gd name="T8" fmla="*/ 0 w 78"/>
                <a:gd name="T9" fmla="*/ 44 h 49"/>
              </a:gdLst>
              <a:ahLst/>
              <a:cxnLst>
                <a:cxn ang="0">
                  <a:pos x="T0" y="T1"/>
                </a:cxn>
                <a:cxn ang="0">
                  <a:pos x="T2" y="T3"/>
                </a:cxn>
                <a:cxn ang="0">
                  <a:pos x="T4" y="T5"/>
                </a:cxn>
                <a:cxn ang="0">
                  <a:pos x="T6" y="T7"/>
                </a:cxn>
                <a:cxn ang="0">
                  <a:pos x="T8" y="T9"/>
                </a:cxn>
              </a:cxnLst>
              <a:rect l="0" t="0" r="r" b="b"/>
              <a:pathLst>
                <a:path w="78" h="49">
                  <a:moveTo>
                    <a:pt x="0" y="44"/>
                  </a:moveTo>
                  <a:lnTo>
                    <a:pt x="74" y="0"/>
                  </a:lnTo>
                  <a:lnTo>
                    <a:pt x="78" y="5"/>
                  </a:lnTo>
                  <a:lnTo>
                    <a:pt x="4" y="49"/>
                  </a:lnTo>
                  <a:lnTo>
                    <a:pt x="0" y="4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0" name="Line 124"/>
            <p:cNvSpPr>
              <a:spLocks noChangeShapeType="1"/>
            </p:cNvSpPr>
            <p:nvPr/>
          </p:nvSpPr>
          <p:spPr bwMode="auto">
            <a:xfrm>
              <a:off x="3882" y="990"/>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1" name="Freeform 125"/>
            <p:cNvSpPr>
              <a:spLocks/>
            </p:cNvSpPr>
            <p:nvPr/>
          </p:nvSpPr>
          <p:spPr bwMode="auto">
            <a:xfrm>
              <a:off x="3794" y="945"/>
              <a:ext cx="162" cy="59"/>
            </a:xfrm>
            <a:custGeom>
              <a:avLst/>
              <a:gdLst>
                <a:gd name="T0" fmla="*/ 0 w 162"/>
                <a:gd name="T1" fmla="*/ 37 h 59"/>
                <a:gd name="T2" fmla="*/ 2 w 162"/>
                <a:gd name="T3" fmla="*/ 59 h 59"/>
                <a:gd name="T4" fmla="*/ 87 w 162"/>
                <a:gd name="T5" fmla="*/ 34 h 59"/>
                <a:gd name="T6" fmla="*/ 88 w 162"/>
                <a:gd name="T7" fmla="*/ 45 h 59"/>
                <a:gd name="T8" fmla="*/ 162 w 162"/>
                <a:gd name="T9" fmla="*/ 1 h 59"/>
                <a:gd name="T10" fmla="*/ 84 w 162"/>
                <a:gd name="T11" fmla="*/ 0 h 59"/>
                <a:gd name="T12" fmla="*/ 85 w 162"/>
                <a:gd name="T13" fmla="*/ 12 h 59"/>
                <a:gd name="T14" fmla="*/ 0 w 162"/>
                <a:gd name="T15" fmla="*/ 37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59">
                  <a:moveTo>
                    <a:pt x="0" y="37"/>
                  </a:moveTo>
                  <a:lnTo>
                    <a:pt x="2" y="59"/>
                  </a:lnTo>
                  <a:lnTo>
                    <a:pt x="87" y="34"/>
                  </a:lnTo>
                  <a:lnTo>
                    <a:pt x="88" y="45"/>
                  </a:lnTo>
                  <a:lnTo>
                    <a:pt x="162" y="1"/>
                  </a:lnTo>
                  <a:lnTo>
                    <a:pt x="84" y="0"/>
                  </a:lnTo>
                  <a:lnTo>
                    <a:pt x="85" y="12"/>
                  </a:lnTo>
                  <a:lnTo>
                    <a:pt x="0" y="3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 name="Line 126"/>
            <p:cNvSpPr>
              <a:spLocks noChangeShapeType="1"/>
            </p:cNvSpPr>
            <p:nvPr/>
          </p:nvSpPr>
          <p:spPr bwMode="auto">
            <a:xfrm>
              <a:off x="3794" y="982"/>
              <a:ext cx="2" cy="2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3" name="Line 127"/>
            <p:cNvSpPr>
              <a:spLocks noChangeShapeType="1"/>
            </p:cNvSpPr>
            <p:nvPr/>
          </p:nvSpPr>
          <p:spPr bwMode="auto">
            <a:xfrm flipV="1">
              <a:off x="3796" y="979"/>
              <a:ext cx="85" cy="25"/>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 name="Line 128"/>
            <p:cNvSpPr>
              <a:spLocks noChangeShapeType="1"/>
            </p:cNvSpPr>
            <p:nvPr/>
          </p:nvSpPr>
          <p:spPr bwMode="auto">
            <a:xfrm>
              <a:off x="3881" y="979"/>
              <a:ext cx="1" cy="11"/>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 name="Line 129"/>
            <p:cNvSpPr>
              <a:spLocks noChangeShapeType="1"/>
            </p:cNvSpPr>
            <p:nvPr/>
          </p:nvSpPr>
          <p:spPr bwMode="auto">
            <a:xfrm flipV="1">
              <a:off x="3882" y="946"/>
              <a:ext cx="74" cy="44"/>
            </a:xfrm>
            <a:prstGeom prst="line">
              <a:avLst/>
            </a:prstGeom>
            <a:noFill/>
            <a:ln w="7938">
              <a:solidFill>
                <a:srgbClr val="2727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 name="Line 130"/>
            <p:cNvSpPr>
              <a:spLocks noChangeShapeType="1"/>
            </p:cNvSpPr>
            <p:nvPr/>
          </p:nvSpPr>
          <p:spPr bwMode="auto">
            <a:xfrm flipH="1" flipV="1">
              <a:off x="3878" y="945"/>
              <a:ext cx="78" cy="1"/>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 name="Line 131"/>
            <p:cNvSpPr>
              <a:spLocks noChangeShapeType="1"/>
            </p:cNvSpPr>
            <p:nvPr/>
          </p:nvSpPr>
          <p:spPr bwMode="auto">
            <a:xfrm>
              <a:off x="3878" y="945"/>
              <a:ext cx="1" cy="12"/>
            </a:xfrm>
            <a:prstGeom prst="line">
              <a:avLst/>
            </a:prstGeom>
            <a:noFill/>
            <a:ln w="7938">
              <a:solidFill>
                <a:srgbClr val="0101C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8" name="Line 132"/>
            <p:cNvSpPr>
              <a:spLocks noChangeShapeType="1"/>
            </p:cNvSpPr>
            <p:nvPr/>
          </p:nvSpPr>
          <p:spPr bwMode="auto">
            <a:xfrm flipH="1">
              <a:off x="3794" y="957"/>
              <a:ext cx="85" cy="25"/>
            </a:xfrm>
            <a:prstGeom prst="line">
              <a:avLst/>
            </a:prstGeom>
            <a:noFill/>
            <a:ln w="7938">
              <a:solidFill>
                <a:srgbClr val="0101D2"/>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89" name="Group 175"/>
          <p:cNvGrpSpPr>
            <a:grpSpLocks/>
          </p:cNvGrpSpPr>
          <p:nvPr/>
        </p:nvGrpSpPr>
        <p:grpSpPr bwMode="auto">
          <a:xfrm>
            <a:off x="780038" y="3795685"/>
            <a:ext cx="341312" cy="504825"/>
            <a:chOff x="1813" y="784"/>
            <a:chExt cx="215" cy="318"/>
          </a:xfrm>
        </p:grpSpPr>
        <p:sp>
          <p:nvSpPr>
            <p:cNvPr id="90" name="Freeform 176"/>
            <p:cNvSpPr>
              <a:spLocks/>
            </p:cNvSpPr>
            <p:nvPr/>
          </p:nvSpPr>
          <p:spPr bwMode="auto">
            <a:xfrm>
              <a:off x="1813" y="818"/>
              <a:ext cx="7" cy="8"/>
            </a:xfrm>
            <a:custGeom>
              <a:avLst/>
              <a:gdLst>
                <a:gd name="T0" fmla="*/ 0 w 7"/>
                <a:gd name="T1" fmla="*/ 0 h 8"/>
                <a:gd name="T2" fmla="*/ 2 w 7"/>
                <a:gd name="T3" fmla="*/ 3 h 8"/>
                <a:gd name="T4" fmla="*/ 7 w 7"/>
                <a:gd name="T5" fmla="*/ 8 h 8"/>
                <a:gd name="T6" fmla="*/ 4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2" y="3"/>
                  </a:lnTo>
                  <a:lnTo>
                    <a:pt x="7" y="8"/>
                  </a:lnTo>
                  <a:lnTo>
                    <a:pt x="4" y="6"/>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1" name="Line 177"/>
            <p:cNvSpPr>
              <a:spLocks noChangeShapeType="1"/>
            </p:cNvSpPr>
            <p:nvPr/>
          </p:nvSpPr>
          <p:spPr bwMode="auto">
            <a:xfrm>
              <a:off x="1813" y="818"/>
              <a:ext cx="4" cy="6"/>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 name="Freeform 178"/>
            <p:cNvSpPr>
              <a:spLocks/>
            </p:cNvSpPr>
            <p:nvPr/>
          </p:nvSpPr>
          <p:spPr bwMode="auto">
            <a:xfrm>
              <a:off x="1815" y="821"/>
              <a:ext cx="7" cy="8"/>
            </a:xfrm>
            <a:custGeom>
              <a:avLst/>
              <a:gdLst>
                <a:gd name="T0" fmla="*/ 0 w 7"/>
                <a:gd name="T1" fmla="*/ 0 h 8"/>
                <a:gd name="T2" fmla="*/ 3 w 7"/>
                <a:gd name="T3" fmla="*/ 3 h 8"/>
                <a:gd name="T4" fmla="*/ 7 w 7"/>
                <a:gd name="T5" fmla="*/ 8 h 8"/>
                <a:gd name="T6" fmla="*/ 5 w 7"/>
                <a:gd name="T7" fmla="*/ 5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3"/>
                  </a:lnTo>
                  <a:lnTo>
                    <a:pt x="7" y="8"/>
                  </a:lnTo>
                  <a:lnTo>
                    <a:pt x="5"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3" name="Line 179"/>
            <p:cNvSpPr>
              <a:spLocks noChangeShapeType="1"/>
            </p:cNvSpPr>
            <p:nvPr/>
          </p:nvSpPr>
          <p:spPr bwMode="auto">
            <a:xfrm>
              <a:off x="1815" y="821"/>
              <a:ext cx="5"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 name="Freeform 180"/>
            <p:cNvSpPr>
              <a:spLocks/>
            </p:cNvSpPr>
            <p:nvPr/>
          </p:nvSpPr>
          <p:spPr bwMode="auto">
            <a:xfrm>
              <a:off x="1818" y="824"/>
              <a:ext cx="7" cy="8"/>
            </a:xfrm>
            <a:custGeom>
              <a:avLst/>
              <a:gdLst>
                <a:gd name="T0" fmla="*/ 0 w 7"/>
                <a:gd name="T1" fmla="*/ 0 h 8"/>
                <a:gd name="T2" fmla="*/ 3 w 7"/>
                <a:gd name="T3" fmla="*/ 3 h 8"/>
                <a:gd name="T4" fmla="*/ 7 w 7"/>
                <a:gd name="T5" fmla="*/ 8 h 8"/>
                <a:gd name="T6" fmla="*/ 4 w 7"/>
                <a:gd name="T7" fmla="*/ 5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3"/>
                  </a:lnTo>
                  <a:lnTo>
                    <a:pt x="7" y="8"/>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5" name="Line 181"/>
            <p:cNvSpPr>
              <a:spLocks noChangeShapeType="1"/>
            </p:cNvSpPr>
            <p:nvPr/>
          </p:nvSpPr>
          <p:spPr bwMode="auto">
            <a:xfrm>
              <a:off x="1818" y="824"/>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 name="Freeform 182"/>
            <p:cNvSpPr>
              <a:spLocks/>
            </p:cNvSpPr>
            <p:nvPr/>
          </p:nvSpPr>
          <p:spPr bwMode="auto">
            <a:xfrm>
              <a:off x="1821" y="827"/>
              <a:ext cx="7" cy="8"/>
            </a:xfrm>
            <a:custGeom>
              <a:avLst/>
              <a:gdLst>
                <a:gd name="T0" fmla="*/ 0 w 7"/>
                <a:gd name="T1" fmla="*/ 0 h 8"/>
                <a:gd name="T2" fmla="*/ 3 w 7"/>
                <a:gd name="T3" fmla="*/ 3 h 8"/>
                <a:gd name="T4" fmla="*/ 7 w 7"/>
                <a:gd name="T5" fmla="*/ 8 h 8"/>
                <a:gd name="T6" fmla="*/ 4 w 7"/>
                <a:gd name="T7" fmla="*/ 5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3"/>
                  </a:lnTo>
                  <a:lnTo>
                    <a:pt x="7" y="8"/>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 name="Line 183"/>
            <p:cNvSpPr>
              <a:spLocks noChangeShapeType="1"/>
            </p:cNvSpPr>
            <p:nvPr/>
          </p:nvSpPr>
          <p:spPr bwMode="auto">
            <a:xfrm>
              <a:off x="1821" y="827"/>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 name="Freeform 184"/>
            <p:cNvSpPr>
              <a:spLocks/>
            </p:cNvSpPr>
            <p:nvPr/>
          </p:nvSpPr>
          <p:spPr bwMode="auto">
            <a:xfrm>
              <a:off x="1824" y="830"/>
              <a:ext cx="8" cy="9"/>
            </a:xfrm>
            <a:custGeom>
              <a:avLst/>
              <a:gdLst>
                <a:gd name="T0" fmla="*/ 0 w 8"/>
                <a:gd name="T1" fmla="*/ 0 h 9"/>
                <a:gd name="T2" fmla="*/ 4 w 8"/>
                <a:gd name="T3" fmla="*/ 3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3"/>
                  </a:lnTo>
                  <a:lnTo>
                    <a:pt x="8" y="9"/>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9" name="Line 185"/>
            <p:cNvSpPr>
              <a:spLocks noChangeShapeType="1"/>
            </p:cNvSpPr>
            <p:nvPr/>
          </p:nvSpPr>
          <p:spPr bwMode="auto">
            <a:xfrm>
              <a:off x="1824" y="830"/>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 name="Freeform 186"/>
            <p:cNvSpPr>
              <a:spLocks/>
            </p:cNvSpPr>
            <p:nvPr/>
          </p:nvSpPr>
          <p:spPr bwMode="auto">
            <a:xfrm>
              <a:off x="1828" y="833"/>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1" name="Line 187"/>
            <p:cNvSpPr>
              <a:spLocks noChangeShapeType="1"/>
            </p:cNvSpPr>
            <p:nvPr/>
          </p:nvSpPr>
          <p:spPr bwMode="auto">
            <a:xfrm>
              <a:off x="1828" y="833"/>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 name="Freeform 188"/>
            <p:cNvSpPr>
              <a:spLocks/>
            </p:cNvSpPr>
            <p:nvPr/>
          </p:nvSpPr>
          <p:spPr bwMode="auto">
            <a:xfrm>
              <a:off x="1832" y="837"/>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 name="Line 189"/>
            <p:cNvSpPr>
              <a:spLocks noChangeShapeType="1"/>
            </p:cNvSpPr>
            <p:nvPr/>
          </p:nvSpPr>
          <p:spPr bwMode="auto">
            <a:xfrm>
              <a:off x="1832" y="837"/>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 name="Freeform 190"/>
            <p:cNvSpPr>
              <a:spLocks/>
            </p:cNvSpPr>
            <p:nvPr/>
          </p:nvSpPr>
          <p:spPr bwMode="auto">
            <a:xfrm>
              <a:off x="1836" y="841"/>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 name="Line 191"/>
            <p:cNvSpPr>
              <a:spLocks noChangeShapeType="1"/>
            </p:cNvSpPr>
            <p:nvPr/>
          </p:nvSpPr>
          <p:spPr bwMode="auto">
            <a:xfrm>
              <a:off x="1836" y="841"/>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 name="Freeform 192"/>
            <p:cNvSpPr>
              <a:spLocks/>
            </p:cNvSpPr>
            <p:nvPr/>
          </p:nvSpPr>
          <p:spPr bwMode="auto">
            <a:xfrm>
              <a:off x="1840" y="845"/>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 name="Line 193"/>
            <p:cNvSpPr>
              <a:spLocks noChangeShapeType="1"/>
            </p:cNvSpPr>
            <p:nvPr/>
          </p:nvSpPr>
          <p:spPr bwMode="auto">
            <a:xfrm>
              <a:off x="1840" y="845"/>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 name="Freeform 194"/>
            <p:cNvSpPr>
              <a:spLocks/>
            </p:cNvSpPr>
            <p:nvPr/>
          </p:nvSpPr>
          <p:spPr bwMode="auto">
            <a:xfrm>
              <a:off x="1844" y="849"/>
              <a:ext cx="9" cy="10"/>
            </a:xfrm>
            <a:custGeom>
              <a:avLst/>
              <a:gdLst>
                <a:gd name="T0" fmla="*/ 0 w 9"/>
                <a:gd name="T1" fmla="*/ 0 h 10"/>
                <a:gd name="T2" fmla="*/ 5 w 9"/>
                <a:gd name="T3" fmla="*/ 5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 name="Line 195"/>
            <p:cNvSpPr>
              <a:spLocks noChangeShapeType="1"/>
            </p:cNvSpPr>
            <p:nvPr/>
          </p:nvSpPr>
          <p:spPr bwMode="auto">
            <a:xfrm>
              <a:off x="1844" y="849"/>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 name="Freeform 196"/>
            <p:cNvSpPr>
              <a:spLocks/>
            </p:cNvSpPr>
            <p:nvPr/>
          </p:nvSpPr>
          <p:spPr bwMode="auto">
            <a:xfrm>
              <a:off x="1849" y="854"/>
              <a:ext cx="8" cy="10"/>
            </a:xfrm>
            <a:custGeom>
              <a:avLst/>
              <a:gdLst>
                <a:gd name="T0" fmla="*/ 0 w 8"/>
                <a:gd name="T1" fmla="*/ 0 h 10"/>
                <a:gd name="T2" fmla="*/ 4 w 8"/>
                <a:gd name="T3" fmla="*/ 4 h 10"/>
                <a:gd name="T4" fmla="*/ 8 w 8"/>
                <a:gd name="T5" fmla="*/ 10 h 10"/>
                <a:gd name="T6" fmla="*/ 4 w 8"/>
                <a:gd name="T7" fmla="*/ 5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 name="Line 197"/>
            <p:cNvSpPr>
              <a:spLocks noChangeShapeType="1"/>
            </p:cNvSpPr>
            <p:nvPr/>
          </p:nvSpPr>
          <p:spPr bwMode="auto">
            <a:xfrm>
              <a:off x="1849" y="854"/>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 name="Freeform 198"/>
            <p:cNvSpPr>
              <a:spLocks/>
            </p:cNvSpPr>
            <p:nvPr/>
          </p:nvSpPr>
          <p:spPr bwMode="auto">
            <a:xfrm>
              <a:off x="1853" y="858"/>
              <a:ext cx="9" cy="11"/>
            </a:xfrm>
            <a:custGeom>
              <a:avLst/>
              <a:gdLst>
                <a:gd name="T0" fmla="*/ 0 w 9"/>
                <a:gd name="T1" fmla="*/ 0 h 11"/>
                <a:gd name="T2" fmla="*/ 5 w 9"/>
                <a:gd name="T3" fmla="*/ 5 h 11"/>
                <a:gd name="T4" fmla="*/ 9 w 9"/>
                <a:gd name="T5" fmla="*/ 11 h 11"/>
                <a:gd name="T6" fmla="*/ 4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 name="Line 199"/>
            <p:cNvSpPr>
              <a:spLocks noChangeShapeType="1"/>
            </p:cNvSpPr>
            <p:nvPr/>
          </p:nvSpPr>
          <p:spPr bwMode="auto">
            <a:xfrm>
              <a:off x="1853" y="858"/>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 name="Freeform 200"/>
            <p:cNvSpPr>
              <a:spLocks/>
            </p:cNvSpPr>
            <p:nvPr/>
          </p:nvSpPr>
          <p:spPr bwMode="auto">
            <a:xfrm>
              <a:off x="1858" y="863"/>
              <a:ext cx="14" cy="16"/>
            </a:xfrm>
            <a:custGeom>
              <a:avLst/>
              <a:gdLst>
                <a:gd name="T0" fmla="*/ 0 w 14"/>
                <a:gd name="T1" fmla="*/ 0 h 16"/>
                <a:gd name="T2" fmla="*/ 10 w 14"/>
                <a:gd name="T3" fmla="*/ 10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Line 201"/>
            <p:cNvSpPr>
              <a:spLocks noChangeShapeType="1"/>
            </p:cNvSpPr>
            <p:nvPr/>
          </p:nvSpPr>
          <p:spPr bwMode="auto">
            <a:xfrm>
              <a:off x="1858" y="863"/>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 name="Freeform 202"/>
            <p:cNvSpPr>
              <a:spLocks/>
            </p:cNvSpPr>
            <p:nvPr/>
          </p:nvSpPr>
          <p:spPr bwMode="auto">
            <a:xfrm>
              <a:off x="1868" y="873"/>
              <a:ext cx="14" cy="16"/>
            </a:xfrm>
            <a:custGeom>
              <a:avLst/>
              <a:gdLst>
                <a:gd name="T0" fmla="*/ 0 w 14"/>
                <a:gd name="T1" fmla="*/ 0 h 16"/>
                <a:gd name="T2" fmla="*/ 10 w 14"/>
                <a:gd name="T3" fmla="*/ 10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Line 203"/>
            <p:cNvSpPr>
              <a:spLocks noChangeShapeType="1"/>
            </p:cNvSpPr>
            <p:nvPr/>
          </p:nvSpPr>
          <p:spPr bwMode="auto">
            <a:xfrm>
              <a:off x="1868" y="873"/>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 name="Freeform 204"/>
            <p:cNvSpPr>
              <a:spLocks/>
            </p:cNvSpPr>
            <p:nvPr/>
          </p:nvSpPr>
          <p:spPr bwMode="auto">
            <a:xfrm>
              <a:off x="1878" y="883"/>
              <a:ext cx="14" cy="16"/>
            </a:xfrm>
            <a:custGeom>
              <a:avLst/>
              <a:gdLst>
                <a:gd name="T0" fmla="*/ 0 w 14"/>
                <a:gd name="T1" fmla="*/ 0 h 16"/>
                <a:gd name="T2" fmla="*/ 10 w 14"/>
                <a:gd name="T3" fmla="*/ 11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Line 205"/>
            <p:cNvSpPr>
              <a:spLocks noChangeShapeType="1"/>
            </p:cNvSpPr>
            <p:nvPr/>
          </p:nvSpPr>
          <p:spPr bwMode="auto">
            <a:xfrm>
              <a:off x="1878" y="883"/>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 name="Freeform 206"/>
            <p:cNvSpPr>
              <a:spLocks/>
            </p:cNvSpPr>
            <p:nvPr/>
          </p:nvSpPr>
          <p:spPr bwMode="auto">
            <a:xfrm>
              <a:off x="1888" y="894"/>
              <a:ext cx="14" cy="16"/>
            </a:xfrm>
            <a:custGeom>
              <a:avLst/>
              <a:gdLst>
                <a:gd name="T0" fmla="*/ 0 w 14"/>
                <a:gd name="T1" fmla="*/ 0 h 16"/>
                <a:gd name="T2" fmla="*/ 10 w 14"/>
                <a:gd name="T3" fmla="*/ 11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5"/>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 name="Line 207"/>
            <p:cNvSpPr>
              <a:spLocks noChangeShapeType="1"/>
            </p:cNvSpPr>
            <p:nvPr/>
          </p:nvSpPr>
          <p:spPr bwMode="auto">
            <a:xfrm>
              <a:off x="1888" y="894"/>
              <a:ext cx="4" cy="5"/>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 name="Freeform 208"/>
            <p:cNvSpPr>
              <a:spLocks/>
            </p:cNvSpPr>
            <p:nvPr/>
          </p:nvSpPr>
          <p:spPr bwMode="auto">
            <a:xfrm>
              <a:off x="1898" y="905"/>
              <a:ext cx="14" cy="16"/>
            </a:xfrm>
            <a:custGeom>
              <a:avLst/>
              <a:gdLst>
                <a:gd name="T0" fmla="*/ 0 w 14"/>
                <a:gd name="T1" fmla="*/ 0 h 16"/>
                <a:gd name="T2" fmla="*/ 10 w 14"/>
                <a:gd name="T3" fmla="*/ 10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5"/>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 name="Line 209"/>
            <p:cNvSpPr>
              <a:spLocks noChangeShapeType="1"/>
            </p:cNvSpPr>
            <p:nvPr/>
          </p:nvSpPr>
          <p:spPr bwMode="auto">
            <a:xfrm>
              <a:off x="1898" y="905"/>
              <a:ext cx="4" cy="5"/>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 name="Freeform 210"/>
            <p:cNvSpPr>
              <a:spLocks/>
            </p:cNvSpPr>
            <p:nvPr/>
          </p:nvSpPr>
          <p:spPr bwMode="auto">
            <a:xfrm>
              <a:off x="1908" y="915"/>
              <a:ext cx="13" cy="17"/>
            </a:xfrm>
            <a:custGeom>
              <a:avLst/>
              <a:gdLst>
                <a:gd name="T0" fmla="*/ 0 w 13"/>
                <a:gd name="T1" fmla="*/ 0 h 17"/>
                <a:gd name="T2" fmla="*/ 9 w 13"/>
                <a:gd name="T3" fmla="*/ 11 h 17"/>
                <a:gd name="T4" fmla="*/ 13 w 13"/>
                <a:gd name="T5" fmla="*/ 17 h 17"/>
                <a:gd name="T6" fmla="*/ 4 w 13"/>
                <a:gd name="T7" fmla="*/ 6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9" y="11"/>
                  </a:lnTo>
                  <a:lnTo>
                    <a:pt x="13" y="17"/>
                  </a:lnTo>
                  <a:lnTo>
                    <a:pt x="4" y="6"/>
                  </a:lnTo>
                  <a:lnTo>
                    <a:pt x="0" y="0"/>
                  </a:lnTo>
                  <a:close/>
                </a:path>
              </a:pathLst>
            </a:custGeom>
            <a:solidFill>
              <a:srgbClr val="0000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 name="Line 211"/>
            <p:cNvSpPr>
              <a:spLocks noChangeShapeType="1"/>
            </p:cNvSpPr>
            <p:nvPr/>
          </p:nvSpPr>
          <p:spPr bwMode="auto">
            <a:xfrm>
              <a:off x="1908" y="915"/>
              <a:ext cx="4" cy="6"/>
            </a:xfrm>
            <a:prstGeom prst="line">
              <a:avLst/>
            </a:prstGeom>
            <a:noFill/>
            <a:ln w="0">
              <a:solidFill>
                <a:srgbClr val="00008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 name="Freeform 212"/>
            <p:cNvSpPr>
              <a:spLocks/>
            </p:cNvSpPr>
            <p:nvPr/>
          </p:nvSpPr>
          <p:spPr bwMode="auto">
            <a:xfrm>
              <a:off x="1917" y="926"/>
              <a:ext cx="8" cy="11"/>
            </a:xfrm>
            <a:custGeom>
              <a:avLst/>
              <a:gdLst>
                <a:gd name="T0" fmla="*/ 0 w 8"/>
                <a:gd name="T1" fmla="*/ 0 h 11"/>
                <a:gd name="T2" fmla="*/ 5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5" y="5"/>
                  </a:lnTo>
                  <a:lnTo>
                    <a:pt x="8" y="11"/>
                  </a:lnTo>
                  <a:lnTo>
                    <a:pt x="4" y="6"/>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 name="Line 213"/>
            <p:cNvSpPr>
              <a:spLocks noChangeShapeType="1"/>
            </p:cNvSpPr>
            <p:nvPr/>
          </p:nvSpPr>
          <p:spPr bwMode="auto">
            <a:xfrm>
              <a:off x="1917" y="926"/>
              <a:ext cx="4" cy="6"/>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 name="Freeform 214"/>
            <p:cNvSpPr>
              <a:spLocks/>
            </p:cNvSpPr>
            <p:nvPr/>
          </p:nvSpPr>
          <p:spPr bwMode="auto">
            <a:xfrm>
              <a:off x="1922" y="931"/>
              <a:ext cx="8" cy="11"/>
            </a:xfrm>
            <a:custGeom>
              <a:avLst/>
              <a:gdLst>
                <a:gd name="T0" fmla="*/ 0 w 8"/>
                <a:gd name="T1" fmla="*/ 0 h 11"/>
                <a:gd name="T2" fmla="*/ 4 w 8"/>
                <a:gd name="T3" fmla="*/ 6 h 11"/>
                <a:gd name="T4" fmla="*/ 8 w 8"/>
                <a:gd name="T5" fmla="*/ 11 h 11"/>
                <a:gd name="T6" fmla="*/ 3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6"/>
                  </a:lnTo>
                  <a:lnTo>
                    <a:pt x="8" y="11"/>
                  </a:lnTo>
                  <a:lnTo>
                    <a:pt x="3" y="6"/>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 name="Line 215"/>
            <p:cNvSpPr>
              <a:spLocks noChangeShapeType="1"/>
            </p:cNvSpPr>
            <p:nvPr/>
          </p:nvSpPr>
          <p:spPr bwMode="auto">
            <a:xfrm>
              <a:off x="1922" y="931"/>
              <a:ext cx="3" cy="6"/>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 name="Freeform 216"/>
            <p:cNvSpPr>
              <a:spLocks/>
            </p:cNvSpPr>
            <p:nvPr/>
          </p:nvSpPr>
          <p:spPr bwMode="auto">
            <a:xfrm>
              <a:off x="1926" y="937"/>
              <a:ext cx="7" cy="10"/>
            </a:xfrm>
            <a:custGeom>
              <a:avLst/>
              <a:gdLst>
                <a:gd name="T0" fmla="*/ 0 w 7"/>
                <a:gd name="T1" fmla="*/ 0 h 10"/>
                <a:gd name="T2" fmla="*/ 4 w 7"/>
                <a:gd name="T3" fmla="*/ 5 h 10"/>
                <a:gd name="T4" fmla="*/ 7 w 7"/>
                <a:gd name="T5" fmla="*/ 10 h 10"/>
                <a:gd name="T6" fmla="*/ 4 w 7"/>
                <a:gd name="T7" fmla="*/ 5 h 10"/>
                <a:gd name="T8" fmla="*/ 0 w 7"/>
                <a:gd name="T9" fmla="*/ 0 h 10"/>
              </a:gdLst>
              <a:ahLst/>
              <a:cxnLst>
                <a:cxn ang="0">
                  <a:pos x="T0" y="T1"/>
                </a:cxn>
                <a:cxn ang="0">
                  <a:pos x="T2" y="T3"/>
                </a:cxn>
                <a:cxn ang="0">
                  <a:pos x="T4" y="T5"/>
                </a:cxn>
                <a:cxn ang="0">
                  <a:pos x="T6" y="T7"/>
                </a:cxn>
                <a:cxn ang="0">
                  <a:pos x="T8" y="T9"/>
                </a:cxn>
              </a:cxnLst>
              <a:rect l="0" t="0" r="r" b="b"/>
              <a:pathLst>
                <a:path w="7" h="10">
                  <a:moveTo>
                    <a:pt x="0" y="0"/>
                  </a:moveTo>
                  <a:lnTo>
                    <a:pt x="4" y="5"/>
                  </a:lnTo>
                  <a:lnTo>
                    <a:pt x="7" y="10"/>
                  </a:lnTo>
                  <a:lnTo>
                    <a:pt x="4" y="5"/>
                  </a:lnTo>
                  <a:lnTo>
                    <a:pt x="0" y="0"/>
                  </a:lnTo>
                  <a:close/>
                </a:path>
              </a:pathLst>
            </a:custGeom>
            <a:solidFill>
              <a:srgbClr val="0000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 name="Line 217"/>
            <p:cNvSpPr>
              <a:spLocks noChangeShapeType="1"/>
            </p:cNvSpPr>
            <p:nvPr/>
          </p:nvSpPr>
          <p:spPr bwMode="auto">
            <a:xfrm>
              <a:off x="1926" y="937"/>
              <a:ext cx="4" cy="5"/>
            </a:xfrm>
            <a:prstGeom prst="line">
              <a:avLst/>
            </a:prstGeom>
            <a:noFill/>
            <a:ln w="0">
              <a:solidFill>
                <a:srgbClr val="0000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 name="Freeform 218"/>
            <p:cNvSpPr>
              <a:spLocks/>
            </p:cNvSpPr>
            <p:nvPr/>
          </p:nvSpPr>
          <p:spPr bwMode="auto">
            <a:xfrm>
              <a:off x="1930" y="942"/>
              <a:ext cx="7" cy="10"/>
            </a:xfrm>
            <a:custGeom>
              <a:avLst/>
              <a:gdLst>
                <a:gd name="T0" fmla="*/ 0 w 7"/>
                <a:gd name="T1" fmla="*/ 0 h 10"/>
                <a:gd name="T2" fmla="*/ 3 w 7"/>
                <a:gd name="T3" fmla="*/ 5 h 10"/>
                <a:gd name="T4" fmla="*/ 7 w 7"/>
                <a:gd name="T5" fmla="*/ 10 h 10"/>
                <a:gd name="T6" fmla="*/ 3 w 7"/>
                <a:gd name="T7" fmla="*/ 5 h 10"/>
                <a:gd name="T8" fmla="*/ 0 w 7"/>
                <a:gd name="T9" fmla="*/ 0 h 10"/>
              </a:gdLst>
              <a:ahLst/>
              <a:cxnLst>
                <a:cxn ang="0">
                  <a:pos x="T0" y="T1"/>
                </a:cxn>
                <a:cxn ang="0">
                  <a:pos x="T2" y="T3"/>
                </a:cxn>
                <a:cxn ang="0">
                  <a:pos x="T4" y="T5"/>
                </a:cxn>
                <a:cxn ang="0">
                  <a:pos x="T6" y="T7"/>
                </a:cxn>
                <a:cxn ang="0">
                  <a:pos x="T8" y="T9"/>
                </a:cxn>
              </a:cxnLst>
              <a:rect l="0" t="0" r="r" b="b"/>
              <a:pathLst>
                <a:path w="7" h="10">
                  <a:moveTo>
                    <a:pt x="0" y="0"/>
                  </a:moveTo>
                  <a:lnTo>
                    <a:pt x="3" y="5"/>
                  </a:lnTo>
                  <a:lnTo>
                    <a:pt x="7" y="10"/>
                  </a:lnTo>
                  <a:lnTo>
                    <a:pt x="3" y="5"/>
                  </a:lnTo>
                  <a:lnTo>
                    <a:pt x="0" y="0"/>
                  </a:lnTo>
                  <a:close/>
                </a:path>
              </a:pathLst>
            </a:custGeom>
            <a:solidFill>
              <a:srgbClr val="0000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 name="Line 219"/>
            <p:cNvSpPr>
              <a:spLocks noChangeShapeType="1"/>
            </p:cNvSpPr>
            <p:nvPr/>
          </p:nvSpPr>
          <p:spPr bwMode="auto">
            <a:xfrm>
              <a:off x="1930" y="942"/>
              <a:ext cx="3" cy="5"/>
            </a:xfrm>
            <a:prstGeom prst="line">
              <a:avLst/>
            </a:prstGeom>
            <a:noFill/>
            <a:ln w="0">
              <a:solidFill>
                <a:srgbClr val="00008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 name="Freeform 220"/>
            <p:cNvSpPr>
              <a:spLocks/>
            </p:cNvSpPr>
            <p:nvPr/>
          </p:nvSpPr>
          <p:spPr bwMode="auto">
            <a:xfrm>
              <a:off x="1998" y="951"/>
              <a:ext cx="4" cy="8"/>
            </a:xfrm>
            <a:custGeom>
              <a:avLst/>
              <a:gdLst>
                <a:gd name="T0" fmla="*/ 0 w 4"/>
                <a:gd name="T1" fmla="*/ 2 h 8"/>
                <a:gd name="T2" fmla="*/ 0 w 4"/>
                <a:gd name="T3" fmla="*/ 0 h 8"/>
                <a:gd name="T4" fmla="*/ 4 w 4"/>
                <a:gd name="T5" fmla="*/ 5 h 8"/>
                <a:gd name="T6" fmla="*/ 4 w 4"/>
                <a:gd name="T7" fmla="*/ 8 h 8"/>
                <a:gd name="T8" fmla="*/ 0 w 4"/>
                <a:gd name="T9" fmla="*/ 2 h 8"/>
              </a:gdLst>
              <a:ahLst/>
              <a:cxnLst>
                <a:cxn ang="0">
                  <a:pos x="T0" y="T1"/>
                </a:cxn>
                <a:cxn ang="0">
                  <a:pos x="T2" y="T3"/>
                </a:cxn>
                <a:cxn ang="0">
                  <a:pos x="T4" y="T5"/>
                </a:cxn>
                <a:cxn ang="0">
                  <a:pos x="T6" y="T7"/>
                </a:cxn>
                <a:cxn ang="0">
                  <a:pos x="T8" y="T9"/>
                </a:cxn>
              </a:cxnLst>
              <a:rect l="0" t="0" r="r" b="b"/>
              <a:pathLst>
                <a:path w="4" h="8">
                  <a:moveTo>
                    <a:pt x="0" y="2"/>
                  </a:moveTo>
                  <a:lnTo>
                    <a:pt x="0" y="0"/>
                  </a:lnTo>
                  <a:lnTo>
                    <a:pt x="4" y="5"/>
                  </a:lnTo>
                  <a:lnTo>
                    <a:pt x="4" y="8"/>
                  </a:lnTo>
                  <a:lnTo>
                    <a:pt x="0" y="2"/>
                  </a:lnTo>
                  <a:close/>
                </a:path>
              </a:pathLst>
            </a:custGeom>
            <a:solidFill>
              <a:srgbClr val="0000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5" name="Line 221"/>
            <p:cNvSpPr>
              <a:spLocks noChangeShapeType="1"/>
            </p:cNvSpPr>
            <p:nvPr/>
          </p:nvSpPr>
          <p:spPr bwMode="auto">
            <a:xfrm>
              <a:off x="1998" y="953"/>
              <a:ext cx="4" cy="6"/>
            </a:xfrm>
            <a:prstGeom prst="line">
              <a:avLst/>
            </a:prstGeom>
            <a:noFill/>
            <a:ln w="0">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 name="Freeform 222"/>
            <p:cNvSpPr>
              <a:spLocks/>
            </p:cNvSpPr>
            <p:nvPr/>
          </p:nvSpPr>
          <p:spPr bwMode="auto">
            <a:xfrm>
              <a:off x="1997" y="948"/>
              <a:ext cx="5" cy="8"/>
            </a:xfrm>
            <a:custGeom>
              <a:avLst/>
              <a:gdLst>
                <a:gd name="T0" fmla="*/ 1 w 5"/>
                <a:gd name="T1" fmla="*/ 3 h 8"/>
                <a:gd name="T2" fmla="*/ 0 w 5"/>
                <a:gd name="T3" fmla="*/ 0 h 8"/>
                <a:gd name="T4" fmla="*/ 4 w 5"/>
                <a:gd name="T5" fmla="*/ 6 h 8"/>
                <a:gd name="T6" fmla="*/ 5 w 5"/>
                <a:gd name="T7" fmla="*/ 8 h 8"/>
                <a:gd name="T8" fmla="*/ 1 w 5"/>
                <a:gd name="T9" fmla="*/ 3 h 8"/>
              </a:gdLst>
              <a:ahLst/>
              <a:cxnLst>
                <a:cxn ang="0">
                  <a:pos x="T0" y="T1"/>
                </a:cxn>
                <a:cxn ang="0">
                  <a:pos x="T2" y="T3"/>
                </a:cxn>
                <a:cxn ang="0">
                  <a:pos x="T4" y="T5"/>
                </a:cxn>
                <a:cxn ang="0">
                  <a:pos x="T6" y="T7"/>
                </a:cxn>
                <a:cxn ang="0">
                  <a:pos x="T8" y="T9"/>
                </a:cxn>
              </a:cxnLst>
              <a:rect l="0" t="0" r="r" b="b"/>
              <a:pathLst>
                <a:path w="5" h="8">
                  <a:moveTo>
                    <a:pt x="1" y="3"/>
                  </a:moveTo>
                  <a:lnTo>
                    <a:pt x="0" y="0"/>
                  </a:lnTo>
                  <a:lnTo>
                    <a:pt x="4" y="6"/>
                  </a:lnTo>
                  <a:lnTo>
                    <a:pt x="5" y="8"/>
                  </a:lnTo>
                  <a:lnTo>
                    <a:pt x="1" y="3"/>
                  </a:lnTo>
                  <a:close/>
                </a:path>
              </a:pathLst>
            </a:custGeom>
            <a:solidFill>
              <a:srgbClr val="0000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7" name="Line 223"/>
            <p:cNvSpPr>
              <a:spLocks noChangeShapeType="1"/>
            </p:cNvSpPr>
            <p:nvPr/>
          </p:nvSpPr>
          <p:spPr bwMode="auto">
            <a:xfrm>
              <a:off x="1998" y="951"/>
              <a:ext cx="4" cy="5"/>
            </a:xfrm>
            <a:prstGeom prst="line">
              <a:avLst/>
            </a:prstGeom>
            <a:noFill/>
            <a:ln w="0">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 name="Freeform 224"/>
            <p:cNvSpPr>
              <a:spLocks/>
            </p:cNvSpPr>
            <p:nvPr/>
          </p:nvSpPr>
          <p:spPr bwMode="auto">
            <a:xfrm>
              <a:off x="1996" y="946"/>
              <a:ext cx="5" cy="8"/>
            </a:xfrm>
            <a:custGeom>
              <a:avLst/>
              <a:gdLst>
                <a:gd name="T0" fmla="*/ 1 w 5"/>
                <a:gd name="T1" fmla="*/ 2 h 8"/>
                <a:gd name="T2" fmla="*/ 0 w 5"/>
                <a:gd name="T3" fmla="*/ 0 h 8"/>
                <a:gd name="T4" fmla="*/ 4 w 5"/>
                <a:gd name="T5" fmla="*/ 5 h 8"/>
                <a:gd name="T6" fmla="*/ 5 w 5"/>
                <a:gd name="T7" fmla="*/ 8 h 8"/>
                <a:gd name="T8" fmla="*/ 1 w 5"/>
                <a:gd name="T9" fmla="*/ 2 h 8"/>
              </a:gdLst>
              <a:ahLst/>
              <a:cxnLst>
                <a:cxn ang="0">
                  <a:pos x="T0" y="T1"/>
                </a:cxn>
                <a:cxn ang="0">
                  <a:pos x="T2" y="T3"/>
                </a:cxn>
                <a:cxn ang="0">
                  <a:pos x="T4" y="T5"/>
                </a:cxn>
                <a:cxn ang="0">
                  <a:pos x="T6" y="T7"/>
                </a:cxn>
                <a:cxn ang="0">
                  <a:pos x="T8" y="T9"/>
                </a:cxn>
              </a:cxnLst>
              <a:rect l="0" t="0" r="r" b="b"/>
              <a:pathLst>
                <a:path w="5" h="8">
                  <a:moveTo>
                    <a:pt x="1" y="2"/>
                  </a:moveTo>
                  <a:lnTo>
                    <a:pt x="0" y="0"/>
                  </a:lnTo>
                  <a:lnTo>
                    <a:pt x="4" y="5"/>
                  </a:lnTo>
                  <a:lnTo>
                    <a:pt x="5" y="8"/>
                  </a:lnTo>
                  <a:lnTo>
                    <a:pt x="1" y="2"/>
                  </a:ln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9" name="Line 225"/>
            <p:cNvSpPr>
              <a:spLocks noChangeShapeType="1"/>
            </p:cNvSpPr>
            <p:nvPr/>
          </p:nvSpPr>
          <p:spPr bwMode="auto">
            <a:xfrm>
              <a:off x="1997" y="948"/>
              <a:ext cx="4" cy="6"/>
            </a:xfrm>
            <a:prstGeom prst="line">
              <a:avLst/>
            </a:prstGeom>
            <a:noFill/>
            <a:ln w="0">
              <a:solidFill>
                <a:srgbClr val="0000E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 name="Freeform 226"/>
            <p:cNvSpPr>
              <a:spLocks/>
            </p:cNvSpPr>
            <p:nvPr/>
          </p:nvSpPr>
          <p:spPr bwMode="auto">
            <a:xfrm>
              <a:off x="1994" y="940"/>
              <a:ext cx="6" cy="11"/>
            </a:xfrm>
            <a:custGeom>
              <a:avLst/>
              <a:gdLst>
                <a:gd name="T0" fmla="*/ 2 w 6"/>
                <a:gd name="T1" fmla="*/ 6 h 11"/>
                <a:gd name="T2" fmla="*/ 0 w 6"/>
                <a:gd name="T3" fmla="*/ 0 h 11"/>
                <a:gd name="T4" fmla="*/ 4 w 6"/>
                <a:gd name="T5" fmla="*/ 6 h 11"/>
                <a:gd name="T6" fmla="*/ 6 w 6"/>
                <a:gd name="T7" fmla="*/ 11 h 11"/>
                <a:gd name="T8" fmla="*/ 2 w 6"/>
                <a:gd name="T9" fmla="*/ 6 h 11"/>
              </a:gdLst>
              <a:ahLst/>
              <a:cxnLst>
                <a:cxn ang="0">
                  <a:pos x="T0" y="T1"/>
                </a:cxn>
                <a:cxn ang="0">
                  <a:pos x="T2" y="T3"/>
                </a:cxn>
                <a:cxn ang="0">
                  <a:pos x="T4" y="T5"/>
                </a:cxn>
                <a:cxn ang="0">
                  <a:pos x="T6" y="T7"/>
                </a:cxn>
                <a:cxn ang="0">
                  <a:pos x="T8" y="T9"/>
                </a:cxn>
              </a:cxnLst>
              <a:rect l="0" t="0" r="r" b="b"/>
              <a:pathLst>
                <a:path w="6" h="11">
                  <a:moveTo>
                    <a:pt x="2" y="6"/>
                  </a:moveTo>
                  <a:lnTo>
                    <a:pt x="0" y="0"/>
                  </a:lnTo>
                  <a:lnTo>
                    <a:pt x="4" y="6"/>
                  </a:lnTo>
                  <a:lnTo>
                    <a:pt x="6" y="11"/>
                  </a:lnTo>
                  <a:lnTo>
                    <a:pt x="2" y="6"/>
                  </a:lnTo>
                  <a:close/>
                </a:path>
              </a:pathLst>
            </a:custGeom>
            <a:solidFill>
              <a:srgbClr val="000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 name="Line 227"/>
            <p:cNvSpPr>
              <a:spLocks noChangeShapeType="1"/>
            </p:cNvSpPr>
            <p:nvPr/>
          </p:nvSpPr>
          <p:spPr bwMode="auto">
            <a:xfrm>
              <a:off x="1996" y="946"/>
              <a:ext cx="4" cy="5"/>
            </a:xfrm>
            <a:prstGeom prst="line">
              <a:avLst/>
            </a:prstGeom>
            <a:noFill/>
            <a:ln w="0">
              <a:solidFill>
                <a:srgbClr val="0000D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 name="Freeform 228"/>
            <p:cNvSpPr>
              <a:spLocks/>
            </p:cNvSpPr>
            <p:nvPr/>
          </p:nvSpPr>
          <p:spPr bwMode="auto">
            <a:xfrm>
              <a:off x="1991" y="935"/>
              <a:ext cx="7" cy="11"/>
            </a:xfrm>
            <a:custGeom>
              <a:avLst/>
              <a:gdLst>
                <a:gd name="T0" fmla="*/ 3 w 7"/>
                <a:gd name="T1" fmla="*/ 5 h 11"/>
                <a:gd name="T2" fmla="*/ 0 w 7"/>
                <a:gd name="T3" fmla="*/ 0 h 11"/>
                <a:gd name="T4" fmla="*/ 4 w 7"/>
                <a:gd name="T5" fmla="*/ 6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6"/>
                  </a:lnTo>
                  <a:lnTo>
                    <a:pt x="7" y="11"/>
                  </a:lnTo>
                  <a:lnTo>
                    <a:pt x="3" y="5"/>
                  </a:lnTo>
                  <a:close/>
                </a:path>
              </a:pathLst>
            </a:custGeom>
            <a:solidFill>
              <a:srgbClr val="00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3" name="Line 229"/>
            <p:cNvSpPr>
              <a:spLocks noChangeShapeType="1"/>
            </p:cNvSpPr>
            <p:nvPr/>
          </p:nvSpPr>
          <p:spPr bwMode="auto">
            <a:xfrm>
              <a:off x="1994" y="940"/>
              <a:ext cx="4" cy="6"/>
            </a:xfrm>
            <a:prstGeom prst="line">
              <a:avLst/>
            </a:prstGeom>
            <a:noFill/>
            <a:ln w="0">
              <a:solidFill>
                <a:srgbClr val="0000D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 name="Freeform 230"/>
            <p:cNvSpPr>
              <a:spLocks/>
            </p:cNvSpPr>
            <p:nvPr/>
          </p:nvSpPr>
          <p:spPr bwMode="auto">
            <a:xfrm>
              <a:off x="1988" y="930"/>
              <a:ext cx="7" cy="11"/>
            </a:xfrm>
            <a:custGeom>
              <a:avLst/>
              <a:gdLst>
                <a:gd name="T0" fmla="*/ 3 w 7"/>
                <a:gd name="T1" fmla="*/ 5 h 11"/>
                <a:gd name="T2" fmla="*/ 0 w 7"/>
                <a:gd name="T3" fmla="*/ 0 h 11"/>
                <a:gd name="T4" fmla="*/ 4 w 7"/>
                <a:gd name="T5" fmla="*/ 5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5"/>
                  </a:lnTo>
                  <a:lnTo>
                    <a:pt x="7" y="11"/>
                  </a:lnTo>
                  <a:lnTo>
                    <a:pt x="3" y="5"/>
                  </a:lnTo>
                  <a:close/>
                </a:path>
              </a:pathLst>
            </a:custGeom>
            <a:solidFill>
              <a:srgbClr val="0000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5" name="Line 231"/>
            <p:cNvSpPr>
              <a:spLocks noChangeShapeType="1"/>
            </p:cNvSpPr>
            <p:nvPr/>
          </p:nvSpPr>
          <p:spPr bwMode="auto">
            <a:xfrm>
              <a:off x="1991" y="935"/>
              <a:ext cx="4" cy="6"/>
            </a:xfrm>
            <a:prstGeom prst="line">
              <a:avLst/>
            </a:prstGeom>
            <a:noFill/>
            <a:ln w="0">
              <a:solidFill>
                <a:srgbClr val="0000D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 name="Freeform 232"/>
            <p:cNvSpPr>
              <a:spLocks/>
            </p:cNvSpPr>
            <p:nvPr/>
          </p:nvSpPr>
          <p:spPr bwMode="auto">
            <a:xfrm>
              <a:off x="1985" y="924"/>
              <a:ext cx="7" cy="11"/>
            </a:xfrm>
            <a:custGeom>
              <a:avLst/>
              <a:gdLst>
                <a:gd name="T0" fmla="*/ 3 w 7"/>
                <a:gd name="T1" fmla="*/ 6 h 11"/>
                <a:gd name="T2" fmla="*/ 0 w 7"/>
                <a:gd name="T3" fmla="*/ 0 h 11"/>
                <a:gd name="T4" fmla="*/ 4 w 7"/>
                <a:gd name="T5" fmla="*/ 6 h 11"/>
                <a:gd name="T6" fmla="*/ 7 w 7"/>
                <a:gd name="T7" fmla="*/ 11 h 11"/>
                <a:gd name="T8" fmla="*/ 3 w 7"/>
                <a:gd name="T9" fmla="*/ 6 h 11"/>
              </a:gdLst>
              <a:ahLst/>
              <a:cxnLst>
                <a:cxn ang="0">
                  <a:pos x="T0" y="T1"/>
                </a:cxn>
                <a:cxn ang="0">
                  <a:pos x="T2" y="T3"/>
                </a:cxn>
                <a:cxn ang="0">
                  <a:pos x="T4" y="T5"/>
                </a:cxn>
                <a:cxn ang="0">
                  <a:pos x="T6" y="T7"/>
                </a:cxn>
                <a:cxn ang="0">
                  <a:pos x="T8" y="T9"/>
                </a:cxn>
              </a:cxnLst>
              <a:rect l="0" t="0" r="r" b="b"/>
              <a:pathLst>
                <a:path w="7" h="11">
                  <a:moveTo>
                    <a:pt x="3" y="6"/>
                  </a:moveTo>
                  <a:lnTo>
                    <a:pt x="0" y="0"/>
                  </a:lnTo>
                  <a:lnTo>
                    <a:pt x="4" y="6"/>
                  </a:lnTo>
                  <a:lnTo>
                    <a:pt x="7" y="11"/>
                  </a:lnTo>
                  <a:lnTo>
                    <a:pt x="3" y="6"/>
                  </a:lnTo>
                  <a:close/>
                </a:path>
              </a:pathLst>
            </a:custGeom>
            <a:solidFill>
              <a:srgbClr val="000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7" name="Line 233"/>
            <p:cNvSpPr>
              <a:spLocks noChangeShapeType="1"/>
            </p:cNvSpPr>
            <p:nvPr/>
          </p:nvSpPr>
          <p:spPr bwMode="auto">
            <a:xfrm>
              <a:off x="1988" y="930"/>
              <a:ext cx="4" cy="5"/>
            </a:xfrm>
            <a:prstGeom prst="line">
              <a:avLst/>
            </a:prstGeom>
            <a:noFill/>
            <a:ln w="0">
              <a:solidFill>
                <a:srgbClr val="0000D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 name="Freeform 234"/>
            <p:cNvSpPr>
              <a:spLocks/>
            </p:cNvSpPr>
            <p:nvPr/>
          </p:nvSpPr>
          <p:spPr bwMode="auto">
            <a:xfrm>
              <a:off x="1981" y="919"/>
              <a:ext cx="8" cy="11"/>
            </a:xfrm>
            <a:custGeom>
              <a:avLst/>
              <a:gdLst>
                <a:gd name="T0" fmla="*/ 4 w 8"/>
                <a:gd name="T1" fmla="*/ 5 h 11"/>
                <a:gd name="T2" fmla="*/ 0 w 8"/>
                <a:gd name="T3" fmla="*/ 0 h 11"/>
                <a:gd name="T4" fmla="*/ 4 w 8"/>
                <a:gd name="T5" fmla="*/ 6 h 11"/>
                <a:gd name="T6" fmla="*/ 8 w 8"/>
                <a:gd name="T7" fmla="*/ 11 h 11"/>
                <a:gd name="T8" fmla="*/ 4 w 8"/>
                <a:gd name="T9" fmla="*/ 5 h 11"/>
              </a:gdLst>
              <a:ahLst/>
              <a:cxnLst>
                <a:cxn ang="0">
                  <a:pos x="T0" y="T1"/>
                </a:cxn>
                <a:cxn ang="0">
                  <a:pos x="T2" y="T3"/>
                </a:cxn>
                <a:cxn ang="0">
                  <a:pos x="T4" y="T5"/>
                </a:cxn>
                <a:cxn ang="0">
                  <a:pos x="T6" y="T7"/>
                </a:cxn>
                <a:cxn ang="0">
                  <a:pos x="T8" y="T9"/>
                </a:cxn>
              </a:cxnLst>
              <a:rect l="0" t="0" r="r" b="b"/>
              <a:pathLst>
                <a:path w="8" h="11">
                  <a:moveTo>
                    <a:pt x="4" y="5"/>
                  </a:moveTo>
                  <a:lnTo>
                    <a:pt x="0" y="0"/>
                  </a:lnTo>
                  <a:lnTo>
                    <a:pt x="4" y="6"/>
                  </a:lnTo>
                  <a:lnTo>
                    <a:pt x="8" y="11"/>
                  </a:lnTo>
                  <a:lnTo>
                    <a:pt x="4" y="5"/>
                  </a:lnTo>
                  <a:close/>
                </a:path>
              </a:pathLst>
            </a:custGeom>
            <a:solidFill>
              <a:srgbClr val="000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9" name="Line 235"/>
            <p:cNvSpPr>
              <a:spLocks noChangeShapeType="1"/>
            </p:cNvSpPr>
            <p:nvPr/>
          </p:nvSpPr>
          <p:spPr bwMode="auto">
            <a:xfrm>
              <a:off x="1985" y="924"/>
              <a:ext cx="4" cy="6"/>
            </a:xfrm>
            <a:prstGeom prst="line">
              <a:avLst/>
            </a:prstGeom>
            <a:noFill/>
            <a:ln w="0">
              <a:solidFill>
                <a:srgbClr val="0000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 name="Freeform 236"/>
            <p:cNvSpPr>
              <a:spLocks/>
            </p:cNvSpPr>
            <p:nvPr/>
          </p:nvSpPr>
          <p:spPr bwMode="auto">
            <a:xfrm>
              <a:off x="1987" y="945"/>
              <a:ext cx="41" cy="157"/>
            </a:xfrm>
            <a:custGeom>
              <a:avLst/>
              <a:gdLst>
                <a:gd name="T0" fmla="*/ 0 w 41"/>
                <a:gd name="T1" fmla="*/ 152 h 157"/>
                <a:gd name="T2" fmla="*/ 37 w 41"/>
                <a:gd name="T3" fmla="*/ 0 h 157"/>
                <a:gd name="T4" fmla="*/ 41 w 41"/>
                <a:gd name="T5" fmla="*/ 5 h 157"/>
                <a:gd name="T6" fmla="*/ 4 w 41"/>
                <a:gd name="T7" fmla="*/ 157 h 157"/>
                <a:gd name="T8" fmla="*/ 0 w 41"/>
                <a:gd name="T9" fmla="*/ 152 h 157"/>
              </a:gdLst>
              <a:ahLst/>
              <a:cxnLst>
                <a:cxn ang="0">
                  <a:pos x="T0" y="T1"/>
                </a:cxn>
                <a:cxn ang="0">
                  <a:pos x="T2" y="T3"/>
                </a:cxn>
                <a:cxn ang="0">
                  <a:pos x="T4" y="T5"/>
                </a:cxn>
                <a:cxn ang="0">
                  <a:pos x="T6" y="T7"/>
                </a:cxn>
                <a:cxn ang="0">
                  <a:pos x="T8" y="T9"/>
                </a:cxn>
              </a:cxnLst>
              <a:rect l="0" t="0" r="r" b="b"/>
              <a:pathLst>
                <a:path w="41" h="157">
                  <a:moveTo>
                    <a:pt x="0" y="152"/>
                  </a:moveTo>
                  <a:lnTo>
                    <a:pt x="37" y="0"/>
                  </a:lnTo>
                  <a:lnTo>
                    <a:pt x="41" y="5"/>
                  </a:lnTo>
                  <a:lnTo>
                    <a:pt x="4" y="157"/>
                  </a:lnTo>
                  <a:lnTo>
                    <a:pt x="0" y="15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1" name="Line 237"/>
            <p:cNvSpPr>
              <a:spLocks noChangeShapeType="1"/>
            </p:cNvSpPr>
            <p:nvPr/>
          </p:nvSpPr>
          <p:spPr bwMode="auto">
            <a:xfrm>
              <a:off x="1987" y="1097"/>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 name="Freeform 238"/>
            <p:cNvSpPr>
              <a:spLocks/>
            </p:cNvSpPr>
            <p:nvPr/>
          </p:nvSpPr>
          <p:spPr bwMode="auto">
            <a:xfrm>
              <a:off x="1813" y="784"/>
              <a:ext cx="211" cy="313"/>
            </a:xfrm>
            <a:custGeom>
              <a:avLst/>
              <a:gdLst>
                <a:gd name="T0" fmla="*/ 0 w 211"/>
                <a:gd name="T1" fmla="*/ 34 h 313"/>
                <a:gd name="T2" fmla="*/ 5 w 211"/>
                <a:gd name="T3" fmla="*/ 40 h 313"/>
                <a:gd name="T4" fmla="*/ 11 w 211"/>
                <a:gd name="T5" fmla="*/ 46 h 313"/>
                <a:gd name="T6" fmla="*/ 19 w 211"/>
                <a:gd name="T7" fmla="*/ 53 h 313"/>
                <a:gd name="T8" fmla="*/ 27 w 211"/>
                <a:gd name="T9" fmla="*/ 61 h 313"/>
                <a:gd name="T10" fmla="*/ 36 w 211"/>
                <a:gd name="T11" fmla="*/ 70 h 313"/>
                <a:gd name="T12" fmla="*/ 45 w 211"/>
                <a:gd name="T13" fmla="*/ 79 h 313"/>
                <a:gd name="T14" fmla="*/ 65 w 211"/>
                <a:gd name="T15" fmla="*/ 99 h 313"/>
                <a:gd name="T16" fmla="*/ 85 w 211"/>
                <a:gd name="T17" fmla="*/ 121 h 313"/>
                <a:gd name="T18" fmla="*/ 104 w 211"/>
                <a:gd name="T19" fmla="*/ 142 h 313"/>
                <a:gd name="T20" fmla="*/ 113 w 211"/>
                <a:gd name="T21" fmla="*/ 153 h 313"/>
                <a:gd name="T22" fmla="*/ 120 w 211"/>
                <a:gd name="T23" fmla="*/ 163 h 313"/>
                <a:gd name="T24" fmla="*/ 127 w 211"/>
                <a:gd name="T25" fmla="*/ 172 h 313"/>
                <a:gd name="T26" fmla="*/ 132 w 211"/>
                <a:gd name="T27" fmla="*/ 181 h 313"/>
                <a:gd name="T28" fmla="*/ 134 w 211"/>
                <a:gd name="T29" fmla="*/ 186 h 313"/>
                <a:gd name="T30" fmla="*/ 174 w 211"/>
                <a:gd name="T31" fmla="*/ 313 h 313"/>
                <a:gd name="T32" fmla="*/ 185 w 211"/>
                <a:gd name="T33" fmla="*/ 169 h 313"/>
                <a:gd name="T34" fmla="*/ 184 w 211"/>
                <a:gd name="T35" fmla="*/ 164 h 313"/>
                <a:gd name="T36" fmla="*/ 181 w 211"/>
                <a:gd name="T37" fmla="*/ 156 h 313"/>
                <a:gd name="T38" fmla="*/ 175 w 211"/>
                <a:gd name="T39" fmla="*/ 146 h 313"/>
                <a:gd name="T40" fmla="*/ 168 w 211"/>
                <a:gd name="T41" fmla="*/ 135 h 313"/>
                <a:gd name="T42" fmla="*/ 160 w 211"/>
                <a:gd name="T43" fmla="*/ 124 h 313"/>
                <a:gd name="T44" fmla="*/ 151 w 211"/>
                <a:gd name="T45" fmla="*/ 113 h 313"/>
                <a:gd name="T46" fmla="*/ 137 w 211"/>
                <a:gd name="T47" fmla="*/ 96 h 313"/>
                <a:gd name="T48" fmla="*/ 116 w 211"/>
                <a:gd name="T49" fmla="*/ 74 h 313"/>
                <a:gd name="T50" fmla="*/ 95 w 211"/>
                <a:gd name="T51" fmla="*/ 53 h 313"/>
                <a:gd name="T52" fmla="*/ 80 w 211"/>
                <a:gd name="T53" fmla="*/ 38 h 313"/>
                <a:gd name="T54" fmla="*/ 71 w 211"/>
                <a:gd name="T55" fmla="*/ 29 h 313"/>
                <a:gd name="T56" fmla="*/ 62 w 211"/>
                <a:gd name="T57" fmla="*/ 21 h 313"/>
                <a:gd name="T58" fmla="*/ 54 w 211"/>
                <a:gd name="T59" fmla="*/ 14 h 313"/>
                <a:gd name="T60" fmla="*/ 48 w 211"/>
                <a:gd name="T61" fmla="*/ 7 h 313"/>
                <a:gd name="T62" fmla="*/ 43 w 211"/>
                <a:gd name="T63" fmla="*/ 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 h="313">
                  <a:moveTo>
                    <a:pt x="40" y="0"/>
                  </a:moveTo>
                  <a:lnTo>
                    <a:pt x="0" y="34"/>
                  </a:lnTo>
                  <a:lnTo>
                    <a:pt x="2" y="37"/>
                  </a:lnTo>
                  <a:lnTo>
                    <a:pt x="5" y="40"/>
                  </a:lnTo>
                  <a:lnTo>
                    <a:pt x="8" y="43"/>
                  </a:lnTo>
                  <a:lnTo>
                    <a:pt x="11" y="46"/>
                  </a:lnTo>
                  <a:lnTo>
                    <a:pt x="15" y="49"/>
                  </a:lnTo>
                  <a:lnTo>
                    <a:pt x="19" y="53"/>
                  </a:lnTo>
                  <a:lnTo>
                    <a:pt x="23" y="57"/>
                  </a:lnTo>
                  <a:lnTo>
                    <a:pt x="27" y="61"/>
                  </a:lnTo>
                  <a:lnTo>
                    <a:pt x="31" y="65"/>
                  </a:lnTo>
                  <a:lnTo>
                    <a:pt x="36" y="70"/>
                  </a:lnTo>
                  <a:lnTo>
                    <a:pt x="40" y="74"/>
                  </a:lnTo>
                  <a:lnTo>
                    <a:pt x="45" y="79"/>
                  </a:lnTo>
                  <a:lnTo>
                    <a:pt x="55" y="89"/>
                  </a:lnTo>
                  <a:lnTo>
                    <a:pt x="65" y="99"/>
                  </a:lnTo>
                  <a:lnTo>
                    <a:pt x="75" y="110"/>
                  </a:lnTo>
                  <a:lnTo>
                    <a:pt x="85" y="121"/>
                  </a:lnTo>
                  <a:lnTo>
                    <a:pt x="95" y="131"/>
                  </a:lnTo>
                  <a:lnTo>
                    <a:pt x="104" y="142"/>
                  </a:lnTo>
                  <a:lnTo>
                    <a:pt x="109" y="147"/>
                  </a:lnTo>
                  <a:lnTo>
                    <a:pt x="113" y="153"/>
                  </a:lnTo>
                  <a:lnTo>
                    <a:pt x="117" y="158"/>
                  </a:lnTo>
                  <a:lnTo>
                    <a:pt x="120" y="163"/>
                  </a:lnTo>
                  <a:lnTo>
                    <a:pt x="124" y="168"/>
                  </a:lnTo>
                  <a:lnTo>
                    <a:pt x="127" y="172"/>
                  </a:lnTo>
                  <a:lnTo>
                    <a:pt x="129" y="177"/>
                  </a:lnTo>
                  <a:lnTo>
                    <a:pt x="132" y="181"/>
                  </a:lnTo>
                  <a:lnTo>
                    <a:pt x="134" y="185"/>
                  </a:lnTo>
                  <a:lnTo>
                    <a:pt x="134" y="186"/>
                  </a:lnTo>
                  <a:lnTo>
                    <a:pt x="110" y="194"/>
                  </a:lnTo>
                  <a:lnTo>
                    <a:pt x="174" y="313"/>
                  </a:lnTo>
                  <a:lnTo>
                    <a:pt x="211" y="161"/>
                  </a:lnTo>
                  <a:lnTo>
                    <a:pt x="185" y="169"/>
                  </a:lnTo>
                  <a:lnTo>
                    <a:pt x="185" y="167"/>
                  </a:lnTo>
                  <a:lnTo>
                    <a:pt x="184" y="164"/>
                  </a:lnTo>
                  <a:lnTo>
                    <a:pt x="183" y="162"/>
                  </a:lnTo>
                  <a:lnTo>
                    <a:pt x="181" y="156"/>
                  </a:lnTo>
                  <a:lnTo>
                    <a:pt x="178" y="151"/>
                  </a:lnTo>
                  <a:lnTo>
                    <a:pt x="175" y="146"/>
                  </a:lnTo>
                  <a:lnTo>
                    <a:pt x="172" y="140"/>
                  </a:lnTo>
                  <a:lnTo>
                    <a:pt x="168" y="135"/>
                  </a:lnTo>
                  <a:lnTo>
                    <a:pt x="164" y="130"/>
                  </a:lnTo>
                  <a:lnTo>
                    <a:pt x="160" y="124"/>
                  </a:lnTo>
                  <a:lnTo>
                    <a:pt x="156" y="119"/>
                  </a:lnTo>
                  <a:lnTo>
                    <a:pt x="151" y="113"/>
                  </a:lnTo>
                  <a:lnTo>
                    <a:pt x="147" y="107"/>
                  </a:lnTo>
                  <a:lnTo>
                    <a:pt x="137" y="96"/>
                  </a:lnTo>
                  <a:lnTo>
                    <a:pt x="127" y="85"/>
                  </a:lnTo>
                  <a:lnTo>
                    <a:pt x="116" y="74"/>
                  </a:lnTo>
                  <a:lnTo>
                    <a:pt x="106" y="63"/>
                  </a:lnTo>
                  <a:lnTo>
                    <a:pt x="95" y="53"/>
                  </a:lnTo>
                  <a:lnTo>
                    <a:pt x="85" y="43"/>
                  </a:lnTo>
                  <a:lnTo>
                    <a:pt x="80" y="38"/>
                  </a:lnTo>
                  <a:lnTo>
                    <a:pt x="75" y="34"/>
                  </a:lnTo>
                  <a:lnTo>
                    <a:pt x="71" y="29"/>
                  </a:lnTo>
                  <a:lnTo>
                    <a:pt x="66" y="25"/>
                  </a:lnTo>
                  <a:lnTo>
                    <a:pt x="62" y="21"/>
                  </a:lnTo>
                  <a:lnTo>
                    <a:pt x="58" y="17"/>
                  </a:lnTo>
                  <a:lnTo>
                    <a:pt x="54" y="14"/>
                  </a:lnTo>
                  <a:lnTo>
                    <a:pt x="51" y="10"/>
                  </a:lnTo>
                  <a:lnTo>
                    <a:pt x="48" y="7"/>
                  </a:lnTo>
                  <a:lnTo>
                    <a:pt x="45" y="4"/>
                  </a:lnTo>
                  <a:lnTo>
                    <a:pt x="43" y="2"/>
                  </a:lnTo>
                  <a:lnTo>
                    <a:pt x="4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 name="Line 239"/>
            <p:cNvSpPr>
              <a:spLocks noChangeShapeType="1"/>
            </p:cNvSpPr>
            <p:nvPr/>
          </p:nvSpPr>
          <p:spPr bwMode="auto">
            <a:xfrm flipH="1">
              <a:off x="1813" y="784"/>
              <a:ext cx="40" cy="34"/>
            </a:xfrm>
            <a:prstGeom prst="line">
              <a:avLst/>
            </a:prstGeom>
            <a:noFill/>
            <a:ln w="7938">
              <a:solidFill>
                <a:srgbClr val="0E0EC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 name="Line 240"/>
            <p:cNvSpPr>
              <a:spLocks noChangeShapeType="1"/>
            </p:cNvSpPr>
            <p:nvPr/>
          </p:nvSpPr>
          <p:spPr bwMode="auto">
            <a:xfrm>
              <a:off x="1813" y="818"/>
              <a:ext cx="2" cy="3"/>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 name="Line 241"/>
            <p:cNvSpPr>
              <a:spLocks noChangeShapeType="1"/>
            </p:cNvSpPr>
            <p:nvPr/>
          </p:nvSpPr>
          <p:spPr bwMode="auto">
            <a:xfrm>
              <a:off x="1815" y="821"/>
              <a:ext cx="3" cy="3"/>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 name="Line 242"/>
            <p:cNvSpPr>
              <a:spLocks noChangeShapeType="1"/>
            </p:cNvSpPr>
            <p:nvPr/>
          </p:nvSpPr>
          <p:spPr bwMode="auto">
            <a:xfrm>
              <a:off x="1818" y="824"/>
              <a:ext cx="3" cy="3"/>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 name="Line 243"/>
            <p:cNvSpPr>
              <a:spLocks noChangeShapeType="1"/>
            </p:cNvSpPr>
            <p:nvPr/>
          </p:nvSpPr>
          <p:spPr bwMode="auto">
            <a:xfrm>
              <a:off x="1821" y="827"/>
              <a:ext cx="3" cy="3"/>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 name="Line 244"/>
            <p:cNvSpPr>
              <a:spLocks noChangeShapeType="1"/>
            </p:cNvSpPr>
            <p:nvPr/>
          </p:nvSpPr>
          <p:spPr bwMode="auto">
            <a:xfrm>
              <a:off x="1824" y="830"/>
              <a:ext cx="4" cy="3"/>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 name="Line 245"/>
            <p:cNvSpPr>
              <a:spLocks noChangeShapeType="1"/>
            </p:cNvSpPr>
            <p:nvPr/>
          </p:nvSpPr>
          <p:spPr bwMode="auto">
            <a:xfrm>
              <a:off x="1828" y="833"/>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 name="Line 246"/>
            <p:cNvSpPr>
              <a:spLocks noChangeShapeType="1"/>
            </p:cNvSpPr>
            <p:nvPr/>
          </p:nvSpPr>
          <p:spPr bwMode="auto">
            <a:xfrm>
              <a:off x="1832" y="837"/>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 name="Line 247"/>
            <p:cNvSpPr>
              <a:spLocks noChangeShapeType="1"/>
            </p:cNvSpPr>
            <p:nvPr/>
          </p:nvSpPr>
          <p:spPr bwMode="auto">
            <a:xfrm>
              <a:off x="1836" y="841"/>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 name="Line 248"/>
            <p:cNvSpPr>
              <a:spLocks noChangeShapeType="1"/>
            </p:cNvSpPr>
            <p:nvPr/>
          </p:nvSpPr>
          <p:spPr bwMode="auto">
            <a:xfrm>
              <a:off x="1840" y="845"/>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 name="Line 249"/>
            <p:cNvSpPr>
              <a:spLocks noChangeShapeType="1"/>
            </p:cNvSpPr>
            <p:nvPr/>
          </p:nvSpPr>
          <p:spPr bwMode="auto">
            <a:xfrm>
              <a:off x="1844" y="849"/>
              <a:ext cx="5" cy="5"/>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 name="Line 250"/>
            <p:cNvSpPr>
              <a:spLocks noChangeShapeType="1"/>
            </p:cNvSpPr>
            <p:nvPr/>
          </p:nvSpPr>
          <p:spPr bwMode="auto">
            <a:xfrm>
              <a:off x="1849" y="854"/>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 name="Line 251"/>
            <p:cNvSpPr>
              <a:spLocks noChangeShapeType="1"/>
            </p:cNvSpPr>
            <p:nvPr/>
          </p:nvSpPr>
          <p:spPr bwMode="auto">
            <a:xfrm>
              <a:off x="1853" y="858"/>
              <a:ext cx="5" cy="5"/>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 name="Line 252"/>
            <p:cNvSpPr>
              <a:spLocks noChangeShapeType="1"/>
            </p:cNvSpPr>
            <p:nvPr/>
          </p:nvSpPr>
          <p:spPr bwMode="auto">
            <a:xfrm>
              <a:off x="1858" y="863"/>
              <a:ext cx="10" cy="10"/>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 name="Line 253"/>
            <p:cNvSpPr>
              <a:spLocks noChangeShapeType="1"/>
            </p:cNvSpPr>
            <p:nvPr/>
          </p:nvSpPr>
          <p:spPr bwMode="auto">
            <a:xfrm>
              <a:off x="1868" y="873"/>
              <a:ext cx="10" cy="10"/>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 name="Line 254"/>
            <p:cNvSpPr>
              <a:spLocks noChangeShapeType="1"/>
            </p:cNvSpPr>
            <p:nvPr/>
          </p:nvSpPr>
          <p:spPr bwMode="auto">
            <a:xfrm>
              <a:off x="1878" y="883"/>
              <a:ext cx="10" cy="11"/>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 name="Line 255"/>
            <p:cNvSpPr>
              <a:spLocks noChangeShapeType="1"/>
            </p:cNvSpPr>
            <p:nvPr/>
          </p:nvSpPr>
          <p:spPr bwMode="auto">
            <a:xfrm>
              <a:off x="1888" y="894"/>
              <a:ext cx="10" cy="11"/>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 name="Line 256"/>
            <p:cNvSpPr>
              <a:spLocks noChangeShapeType="1"/>
            </p:cNvSpPr>
            <p:nvPr/>
          </p:nvSpPr>
          <p:spPr bwMode="auto">
            <a:xfrm>
              <a:off x="1898" y="905"/>
              <a:ext cx="10" cy="10"/>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 name="Line 257"/>
            <p:cNvSpPr>
              <a:spLocks noChangeShapeType="1"/>
            </p:cNvSpPr>
            <p:nvPr/>
          </p:nvSpPr>
          <p:spPr bwMode="auto">
            <a:xfrm>
              <a:off x="1908" y="915"/>
              <a:ext cx="9" cy="11"/>
            </a:xfrm>
            <a:prstGeom prst="line">
              <a:avLst/>
            </a:prstGeom>
            <a:noFill/>
            <a:ln w="7938">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2" name="Line 258"/>
            <p:cNvSpPr>
              <a:spLocks noChangeShapeType="1"/>
            </p:cNvSpPr>
            <p:nvPr/>
          </p:nvSpPr>
          <p:spPr bwMode="auto">
            <a:xfrm>
              <a:off x="1917" y="926"/>
              <a:ext cx="5" cy="5"/>
            </a:xfrm>
            <a:prstGeom prst="line">
              <a:avLst/>
            </a:prstGeom>
            <a:noFill/>
            <a:ln w="7938">
              <a:solidFill>
                <a:srgbClr val="0000F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3" name="Line 259"/>
            <p:cNvSpPr>
              <a:spLocks noChangeShapeType="1"/>
            </p:cNvSpPr>
            <p:nvPr/>
          </p:nvSpPr>
          <p:spPr bwMode="auto">
            <a:xfrm>
              <a:off x="1922" y="931"/>
              <a:ext cx="4" cy="6"/>
            </a:xfrm>
            <a:prstGeom prst="line">
              <a:avLst/>
            </a:prstGeom>
            <a:noFill/>
            <a:ln w="7938">
              <a:solidFill>
                <a:srgbClr val="0000F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4" name="Line 260"/>
            <p:cNvSpPr>
              <a:spLocks noChangeShapeType="1"/>
            </p:cNvSpPr>
            <p:nvPr/>
          </p:nvSpPr>
          <p:spPr bwMode="auto">
            <a:xfrm>
              <a:off x="1926" y="937"/>
              <a:ext cx="4" cy="5"/>
            </a:xfrm>
            <a:prstGeom prst="line">
              <a:avLst/>
            </a:prstGeom>
            <a:noFill/>
            <a:ln w="7938">
              <a:solidFill>
                <a:srgbClr val="0000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5" name="Line 261"/>
            <p:cNvSpPr>
              <a:spLocks noChangeShapeType="1"/>
            </p:cNvSpPr>
            <p:nvPr/>
          </p:nvSpPr>
          <p:spPr bwMode="auto">
            <a:xfrm>
              <a:off x="1930" y="942"/>
              <a:ext cx="3" cy="5"/>
            </a:xfrm>
            <a:prstGeom prst="line">
              <a:avLst/>
            </a:prstGeom>
            <a:noFill/>
            <a:ln w="7938">
              <a:solidFill>
                <a:srgbClr val="0000E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6" name="Line 262"/>
            <p:cNvSpPr>
              <a:spLocks noChangeShapeType="1"/>
            </p:cNvSpPr>
            <p:nvPr/>
          </p:nvSpPr>
          <p:spPr bwMode="auto">
            <a:xfrm>
              <a:off x="1933" y="947"/>
              <a:ext cx="4" cy="4"/>
            </a:xfrm>
            <a:prstGeom prst="line">
              <a:avLst/>
            </a:prstGeom>
            <a:noFill/>
            <a:ln w="7938">
              <a:solidFill>
                <a:srgbClr val="0000E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7" name="Line 263"/>
            <p:cNvSpPr>
              <a:spLocks noChangeShapeType="1"/>
            </p:cNvSpPr>
            <p:nvPr/>
          </p:nvSpPr>
          <p:spPr bwMode="auto">
            <a:xfrm>
              <a:off x="1937" y="951"/>
              <a:ext cx="3" cy="5"/>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8" name="Line 264"/>
            <p:cNvSpPr>
              <a:spLocks noChangeShapeType="1"/>
            </p:cNvSpPr>
            <p:nvPr/>
          </p:nvSpPr>
          <p:spPr bwMode="auto">
            <a:xfrm>
              <a:off x="1940" y="956"/>
              <a:ext cx="2" cy="5"/>
            </a:xfrm>
            <a:prstGeom prst="line">
              <a:avLst/>
            </a:prstGeom>
            <a:noFill/>
            <a:ln w="7938">
              <a:solidFill>
                <a:srgbClr val="0000E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9" name="Line 265"/>
            <p:cNvSpPr>
              <a:spLocks noChangeShapeType="1"/>
            </p:cNvSpPr>
            <p:nvPr/>
          </p:nvSpPr>
          <p:spPr bwMode="auto">
            <a:xfrm>
              <a:off x="1942" y="961"/>
              <a:ext cx="3" cy="4"/>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0" name="Line 266"/>
            <p:cNvSpPr>
              <a:spLocks noChangeShapeType="1"/>
            </p:cNvSpPr>
            <p:nvPr/>
          </p:nvSpPr>
          <p:spPr bwMode="auto">
            <a:xfrm>
              <a:off x="1945" y="965"/>
              <a:ext cx="2" cy="4"/>
            </a:xfrm>
            <a:prstGeom prst="line">
              <a:avLst/>
            </a:prstGeom>
            <a:noFill/>
            <a:ln w="7938">
              <a:solidFill>
                <a:srgbClr val="0000E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1" name="Line 267"/>
            <p:cNvSpPr>
              <a:spLocks noChangeShapeType="1"/>
            </p:cNvSpPr>
            <p:nvPr/>
          </p:nvSpPr>
          <p:spPr bwMode="auto">
            <a:xfrm>
              <a:off x="1947" y="969"/>
              <a:ext cx="0" cy="1"/>
            </a:xfrm>
            <a:prstGeom prst="line">
              <a:avLst/>
            </a:prstGeom>
            <a:noFill/>
            <a:ln w="7938">
              <a:solidFill>
                <a:srgbClr val="0000E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2" name="Line 268"/>
            <p:cNvSpPr>
              <a:spLocks noChangeShapeType="1"/>
            </p:cNvSpPr>
            <p:nvPr/>
          </p:nvSpPr>
          <p:spPr bwMode="auto">
            <a:xfrm flipH="1">
              <a:off x="1923" y="970"/>
              <a:ext cx="24"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3" name="Line 269"/>
            <p:cNvSpPr>
              <a:spLocks noChangeShapeType="1"/>
            </p:cNvSpPr>
            <p:nvPr/>
          </p:nvSpPr>
          <p:spPr bwMode="auto">
            <a:xfrm>
              <a:off x="1923" y="978"/>
              <a:ext cx="64" cy="119"/>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4" name="Line 270"/>
            <p:cNvSpPr>
              <a:spLocks noChangeShapeType="1"/>
            </p:cNvSpPr>
            <p:nvPr/>
          </p:nvSpPr>
          <p:spPr bwMode="auto">
            <a:xfrm flipV="1">
              <a:off x="1987" y="945"/>
              <a:ext cx="37" cy="152"/>
            </a:xfrm>
            <a:prstGeom prst="line">
              <a:avLst/>
            </a:prstGeom>
            <a:noFill/>
            <a:ln w="7938">
              <a:solidFill>
                <a:srgbClr val="3636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5" name="Line 271"/>
            <p:cNvSpPr>
              <a:spLocks noChangeShapeType="1"/>
            </p:cNvSpPr>
            <p:nvPr/>
          </p:nvSpPr>
          <p:spPr bwMode="auto">
            <a:xfrm flipH="1">
              <a:off x="1998" y="945"/>
              <a:ext cx="26"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6" name="Line 272"/>
            <p:cNvSpPr>
              <a:spLocks noChangeShapeType="1"/>
            </p:cNvSpPr>
            <p:nvPr/>
          </p:nvSpPr>
          <p:spPr bwMode="auto">
            <a:xfrm flipV="1">
              <a:off x="1998" y="951"/>
              <a:ext cx="0" cy="2"/>
            </a:xfrm>
            <a:prstGeom prst="line">
              <a:avLst/>
            </a:prstGeom>
            <a:noFill/>
            <a:ln w="7938">
              <a:solidFill>
                <a:srgbClr val="0505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7" name="Line 273"/>
            <p:cNvSpPr>
              <a:spLocks noChangeShapeType="1"/>
            </p:cNvSpPr>
            <p:nvPr/>
          </p:nvSpPr>
          <p:spPr bwMode="auto">
            <a:xfrm flipH="1" flipV="1">
              <a:off x="1997" y="948"/>
              <a:ext cx="1" cy="3"/>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8" name="Line 274"/>
            <p:cNvSpPr>
              <a:spLocks noChangeShapeType="1"/>
            </p:cNvSpPr>
            <p:nvPr/>
          </p:nvSpPr>
          <p:spPr bwMode="auto">
            <a:xfrm flipH="1" flipV="1">
              <a:off x="1996" y="946"/>
              <a:ext cx="1" cy="2"/>
            </a:xfrm>
            <a:prstGeom prst="line">
              <a:avLst/>
            </a:prstGeom>
            <a:noFill/>
            <a:ln w="7938">
              <a:solidFill>
                <a:srgbClr val="0101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89" name="Line 275"/>
            <p:cNvSpPr>
              <a:spLocks noChangeShapeType="1"/>
            </p:cNvSpPr>
            <p:nvPr/>
          </p:nvSpPr>
          <p:spPr bwMode="auto">
            <a:xfrm flipH="1" flipV="1">
              <a:off x="1994" y="940"/>
              <a:ext cx="2"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0" name="Line 276"/>
            <p:cNvSpPr>
              <a:spLocks noChangeShapeType="1"/>
            </p:cNvSpPr>
            <p:nvPr/>
          </p:nvSpPr>
          <p:spPr bwMode="auto">
            <a:xfrm flipH="1" flipV="1">
              <a:off x="1991" y="935"/>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1" name="Line 277"/>
            <p:cNvSpPr>
              <a:spLocks noChangeShapeType="1"/>
            </p:cNvSpPr>
            <p:nvPr/>
          </p:nvSpPr>
          <p:spPr bwMode="auto">
            <a:xfrm flipH="1" flipV="1">
              <a:off x="1988" y="930"/>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2" name="Line 278"/>
            <p:cNvSpPr>
              <a:spLocks noChangeShapeType="1"/>
            </p:cNvSpPr>
            <p:nvPr/>
          </p:nvSpPr>
          <p:spPr bwMode="auto">
            <a:xfrm flipH="1" flipV="1">
              <a:off x="1985" y="924"/>
              <a:ext cx="3"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3" name="Line 279"/>
            <p:cNvSpPr>
              <a:spLocks noChangeShapeType="1"/>
            </p:cNvSpPr>
            <p:nvPr/>
          </p:nvSpPr>
          <p:spPr bwMode="auto">
            <a:xfrm flipH="1" flipV="1">
              <a:off x="1981" y="919"/>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4" name="Line 280"/>
            <p:cNvSpPr>
              <a:spLocks noChangeShapeType="1"/>
            </p:cNvSpPr>
            <p:nvPr/>
          </p:nvSpPr>
          <p:spPr bwMode="auto">
            <a:xfrm flipH="1" flipV="1">
              <a:off x="1977" y="914"/>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5" name="Line 281"/>
            <p:cNvSpPr>
              <a:spLocks noChangeShapeType="1"/>
            </p:cNvSpPr>
            <p:nvPr/>
          </p:nvSpPr>
          <p:spPr bwMode="auto">
            <a:xfrm flipH="1" flipV="1">
              <a:off x="1973" y="908"/>
              <a:ext cx="4"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6" name="Line 282"/>
            <p:cNvSpPr>
              <a:spLocks noChangeShapeType="1"/>
            </p:cNvSpPr>
            <p:nvPr/>
          </p:nvSpPr>
          <p:spPr bwMode="auto">
            <a:xfrm flipH="1" flipV="1">
              <a:off x="1969" y="903"/>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7" name="Line 283"/>
            <p:cNvSpPr>
              <a:spLocks noChangeShapeType="1"/>
            </p:cNvSpPr>
            <p:nvPr/>
          </p:nvSpPr>
          <p:spPr bwMode="auto">
            <a:xfrm flipH="1" flipV="1">
              <a:off x="1964" y="897"/>
              <a:ext cx="5"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8" name="Line 284"/>
            <p:cNvSpPr>
              <a:spLocks noChangeShapeType="1"/>
            </p:cNvSpPr>
            <p:nvPr/>
          </p:nvSpPr>
          <p:spPr bwMode="auto">
            <a:xfrm flipH="1" flipV="1">
              <a:off x="1960" y="891"/>
              <a:ext cx="4"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99" name="Line 285"/>
            <p:cNvSpPr>
              <a:spLocks noChangeShapeType="1"/>
            </p:cNvSpPr>
            <p:nvPr/>
          </p:nvSpPr>
          <p:spPr bwMode="auto">
            <a:xfrm flipH="1" flipV="1">
              <a:off x="1950" y="880"/>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0" name="Line 286"/>
            <p:cNvSpPr>
              <a:spLocks noChangeShapeType="1"/>
            </p:cNvSpPr>
            <p:nvPr/>
          </p:nvSpPr>
          <p:spPr bwMode="auto">
            <a:xfrm flipH="1" flipV="1">
              <a:off x="1940" y="869"/>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1" name="Line 287"/>
            <p:cNvSpPr>
              <a:spLocks noChangeShapeType="1"/>
            </p:cNvSpPr>
            <p:nvPr/>
          </p:nvSpPr>
          <p:spPr bwMode="auto">
            <a:xfrm flipH="1" flipV="1">
              <a:off x="1929" y="858"/>
              <a:ext cx="11"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2" name="Line 288"/>
            <p:cNvSpPr>
              <a:spLocks noChangeShapeType="1"/>
            </p:cNvSpPr>
            <p:nvPr/>
          </p:nvSpPr>
          <p:spPr bwMode="auto">
            <a:xfrm flipH="1" flipV="1">
              <a:off x="1919" y="847"/>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 name="Line 289"/>
            <p:cNvSpPr>
              <a:spLocks noChangeShapeType="1"/>
            </p:cNvSpPr>
            <p:nvPr/>
          </p:nvSpPr>
          <p:spPr bwMode="auto">
            <a:xfrm flipH="1" flipV="1">
              <a:off x="1908" y="837"/>
              <a:ext cx="11"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 name="Line 290"/>
            <p:cNvSpPr>
              <a:spLocks noChangeShapeType="1"/>
            </p:cNvSpPr>
            <p:nvPr/>
          </p:nvSpPr>
          <p:spPr bwMode="auto">
            <a:xfrm flipH="1" flipV="1">
              <a:off x="1898" y="827"/>
              <a:ext cx="10"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 name="Line 291"/>
            <p:cNvSpPr>
              <a:spLocks noChangeShapeType="1"/>
            </p:cNvSpPr>
            <p:nvPr/>
          </p:nvSpPr>
          <p:spPr bwMode="auto">
            <a:xfrm flipH="1" flipV="1">
              <a:off x="1893" y="822"/>
              <a:ext cx="5"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 name="Line 292"/>
            <p:cNvSpPr>
              <a:spLocks noChangeShapeType="1"/>
            </p:cNvSpPr>
            <p:nvPr/>
          </p:nvSpPr>
          <p:spPr bwMode="auto">
            <a:xfrm flipH="1" flipV="1">
              <a:off x="1888" y="818"/>
              <a:ext cx="5"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 name="Line 293"/>
            <p:cNvSpPr>
              <a:spLocks noChangeShapeType="1"/>
            </p:cNvSpPr>
            <p:nvPr/>
          </p:nvSpPr>
          <p:spPr bwMode="auto">
            <a:xfrm flipH="1" flipV="1">
              <a:off x="1884" y="813"/>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 name="Line 294"/>
            <p:cNvSpPr>
              <a:spLocks noChangeShapeType="1"/>
            </p:cNvSpPr>
            <p:nvPr/>
          </p:nvSpPr>
          <p:spPr bwMode="auto">
            <a:xfrm flipH="1" flipV="1">
              <a:off x="1879" y="809"/>
              <a:ext cx="5"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 name="Line 295"/>
            <p:cNvSpPr>
              <a:spLocks noChangeShapeType="1"/>
            </p:cNvSpPr>
            <p:nvPr/>
          </p:nvSpPr>
          <p:spPr bwMode="auto">
            <a:xfrm flipH="1" flipV="1">
              <a:off x="1875" y="805"/>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 name="Line 296"/>
            <p:cNvSpPr>
              <a:spLocks noChangeShapeType="1"/>
            </p:cNvSpPr>
            <p:nvPr/>
          </p:nvSpPr>
          <p:spPr bwMode="auto">
            <a:xfrm flipH="1" flipV="1">
              <a:off x="1871" y="801"/>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 name="Line 297"/>
            <p:cNvSpPr>
              <a:spLocks noChangeShapeType="1"/>
            </p:cNvSpPr>
            <p:nvPr/>
          </p:nvSpPr>
          <p:spPr bwMode="auto">
            <a:xfrm flipH="1" flipV="1">
              <a:off x="1867" y="798"/>
              <a:ext cx="4"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 name="Line 298"/>
            <p:cNvSpPr>
              <a:spLocks noChangeShapeType="1"/>
            </p:cNvSpPr>
            <p:nvPr/>
          </p:nvSpPr>
          <p:spPr bwMode="auto">
            <a:xfrm flipH="1" flipV="1">
              <a:off x="1864" y="794"/>
              <a:ext cx="3"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 name="Line 299"/>
            <p:cNvSpPr>
              <a:spLocks noChangeShapeType="1"/>
            </p:cNvSpPr>
            <p:nvPr/>
          </p:nvSpPr>
          <p:spPr bwMode="auto">
            <a:xfrm flipH="1" flipV="1">
              <a:off x="1861" y="791"/>
              <a:ext cx="3"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 name="Line 300"/>
            <p:cNvSpPr>
              <a:spLocks noChangeShapeType="1"/>
            </p:cNvSpPr>
            <p:nvPr/>
          </p:nvSpPr>
          <p:spPr bwMode="auto">
            <a:xfrm flipH="1" flipV="1">
              <a:off x="1858" y="788"/>
              <a:ext cx="3"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 name="Line 301"/>
            <p:cNvSpPr>
              <a:spLocks noChangeShapeType="1"/>
            </p:cNvSpPr>
            <p:nvPr/>
          </p:nvSpPr>
          <p:spPr bwMode="auto">
            <a:xfrm flipH="1" flipV="1">
              <a:off x="1856" y="786"/>
              <a:ext cx="2" cy="2"/>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 name="Line 302"/>
            <p:cNvSpPr>
              <a:spLocks noChangeShapeType="1"/>
            </p:cNvSpPr>
            <p:nvPr/>
          </p:nvSpPr>
          <p:spPr bwMode="auto">
            <a:xfrm flipH="1" flipV="1">
              <a:off x="1853" y="784"/>
              <a:ext cx="3" cy="2"/>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17" name="Line 303"/>
          <p:cNvSpPr>
            <a:spLocks noChangeShapeType="1"/>
          </p:cNvSpPr>
          <p:nvPr/>
        </p:nvSpPr>
        <p:spPr bwMode="auto">
          <a:xfrm flipH="1" flipV="1">
            <a:off x="1395988" y="4792635"/>
            <a:ext cx="22225" cy="4762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218" name="Group 304"/>
          <p:cNvGrpSpPr>
            <a:grpSpLocks/>
          </p:cNvGrpSpPr>
          <p:nvPr/>
        </p:nvGrpSpPr>
        <p:grpSpPr bwMode="auto">
          <a:xfrm>
            <a:off x="608588" y="3713135"/>
            <a:ext cx="738187" cy="1738313"/>
            <a:chOff x="1705" y="732"/>
            <a:chExt cx="465" cy="1095"/>
          </a:xfrm>
          <a:solidFill>
            <a:srgbClr val="FF0000">
              <a:alpha val="30000"/>
            </a:srgbClr>
          </a:solidFill>
        </p:grpSpPr>
        <p:grpSp>
          <p:nvGrpSpPr>
            <p:cNvPr id="219" name="Group 305"/>
            <p:cNvGrpSpPr>
              <a:grpSpLocks/>
            </p:cNvGrpSpPr>
            <p:nvPr/>
          </p:nvGrpSpPr>
          <p:grpSpPr bwMode="auto">
            <a:xfrm>
              <a:off x="1754" y="840"/>
              <a:ext cx="343" cy="799"/>
              <a:chOff x="1754" y="840"/>
              <a:chExt cx="343" cy="799"/>
            </a:xfrm>
            <a:grpFill/>
          </p:grpSpPr>
          <p:sp>
            <p:nvSpPr>
              <p:cNvPr id="632" name="Freeform 306"/>
              <p:cNvSpPr>
                <a:spLocks/>
              </p:cNvSpPr>
              <p:nvPr/>
            </p:nvSpPr>
            <p:spPr bwMode="auto">
              <a:xfrm>
                <a:off x="1963" y="840"/>
                <a:ext cx="27" cy="21"/>
              </a:xfrm>
              <a:custGeom>
                <a:avLst/>
                <a:gdLst>
                  <a:gd name="T0" fmla="*/ 0 w 27"/>
                  <a:gd name="T1" fmla="*/ 14 h 21"/>
                  <a:gd name="T2" fmla="*/ 23 w 27"/>
                  <a:gd name="T3" fmla="*/ 0 h 21"/>
                  <a:gd name="T4" fmla="*/ 27 w 27"/>
                  <a:gd name="T5" fmla="*/ 8 h 21"/>
                  <a:gd name="T6" fmla="*/ 3 w 27"/>
                  <a:gd name="T7" fmla="*/ 21 h 21"/>
                  <a:gd name="T8" fmla="*/ 0 w 27"/>
                  <a:gd name="T9" fmla="*/ 14 h 21"/>
                </a:gdLst>
                <a:ahLst/>
                <a:cxnLst>
                  <a:cxn ang="0">
                    <a:pos x="T0" y="T1"/>
                  </a:cxn>
                  <a:cxn ang="0">
                    <a:pos x="T2" y="T3"/>
                  </a:cxn>
                  <a:cxn ang="0">
                    <a:pos x="T4" y="T5"/>
                  </a:cxn>
                  <a:cxn ang="0">
                    <a:pos x="T6" y="T7"/>
                  </a:cxn>
                  <a:cxn ang="0">
                    <a:pos x="T8" y="T9"/>
                  </a:cxn>
                </a:cxnLst>
                <a:rect l="0" t="0" r="r" b="b"/>
                <a:pathLst>
                  <a:path w="27" h="21">
                    <a:moveTo>
                      <a:pt x="0" y="14"/>
                    </a:moveTo>
                    <a:lnTo>
                      <a:pt x="23" y="0"/>
                    </a:lnTo>
                    <a:lnTo>
                      <a:pt x="27" y="8"/>
                    </a:lnTo>
                    <a:lnTo>
                      <a:pt x="3" y="21"/>
                    </a:lnTo>
                    <a:lnTo>
                      <a:pt x="0" y="14"/>
                    </a:lnTo>
                    <a:close/>
                  </a:path>
                </a:pathLst>
              </a:custGeom>
              <a:grpFill/>
              <a:ln w="3175">
                <a:solidFill>
                  <a:srgbClr val="FF0000">
                    <a:alpha val="25000"/>
                  </a:srgbClr>
                </a:solidFill>
                <a:prstDash val="solid"/>
                <a:round/>
                <a:headEnd/>
                <a:tailEnd/>
              </a:ln>
            </p:spPr>
            <p:txBody>
              <a:bodyPr/>
              <a:lstStyle/>
              <a:p>
                <a:endParaRPr lang="it-IT"/>
              </a:p>
            </p:txBody>
          </p:sp>
          <p:sp>
            <p:nvSpPr>
              <p:cNvPr id="633" name="Line 307"/>
              <p:cNvSpPr>
                <a:spLocks noChangeShapeType="1"/>
              </p:cNvSpPr>
              <p:nvPr/>
            </p:nvSpPr>
            <p:spPr bwMode="auto">
              <a:xfrm>
                <a:off x="1963" y="85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634" name="Freeform 308"/>
              <p:cNvSpPr>
                <a:spLocks/>
              </p:cNvSpPr>
              <p:nvPr/>
            </p:nvSpPr>
            <p:spPr bwMode="auto">
              <a:xfrm>
                <a:off x="1806" y="1622"/>
                <a:ext cx="11" cy="17"/>
              </a:xfrm>
              <a:custGeom>
                <a:avLst/>
                <a:gdLst>
                  <a:gd name="T0" fmla="*/ 7 w 11"/>
                  <a:gd name="T1" fmla="*/ 11 h 17"/>
                  <a:gd name="T2" fmla="*/ 0 w 11"/>
                  <a:gd name="T3" fmla="*/ 0 h 17"/>
                  <a:gd name="T4" fmla="*/ 4 w 11"/>
                  <a:gd name="T5" fmla="*/ 6 h 17"/>
                  <a:gd name="T6" fmla="*/ 11 w 11"/>
                  <a:gd name="T7" fmla="*/ 17 h 17"/>
                  <a:gd name="T8" fmla="*/ 7 w 11"/>
                  <a:gd name="T9" fmla="*/ 11 h 17"/>
                </a:gdLst>
                <a:ahLst/>
                <a:cxnLst>
                  <a:cxn ang="0">
                    <a:pos x="T0" y="T1"/>
                  </a:cxn>
                  <a:cxn ang="0">
                    <a:pos x="T2" y="T3"/>
                  </a:cxn>
                  <a:cxn ang="0">
                    <a:pos x="T4" y="T5"/>
                  </a:cxn>
                  <a:cxn ang="0">
                    <a:pos x="T6" y="T7"/>
                  </a:cxn>
                  <a:cxn ang="0">
                    <a:pos x="T8" y="T9"/>
                  </a:cxn>
                </a:cxnLst>
                <a:rect l="0" t="0" r="r" b="b"/>
                <a:pathLst>
                  <a:path w="11" h="17">
                    <a:moveTo>
                      <a:pt x="7" y="11"/>
                    </a:moveTo>
                    <a:lnTo>
                      <a:pt x="0" y="0"/>
                    </a:lnTo>
                    <a:lnTo>
                      <a:pt x="4" y="6"/>
                    </a:lnTo>
                    <a:lnTo>
                      <a:pt x="11" y="17"/>
                    </a:lnTo>
                    <a:lnTo>
                      <a:pt x="7" y="11"/>
                    </a:lnTo>
                    <a:close/>
                  </a:path>
                </a:pathLst>
              </a:custGeom>
              <a:grpFill/>
              <a:ln w="3175">
                <a:solidFill>
                  <a:srgbClr val="FF0000">
                    <a:alpha val="25000"/>
                  </a:srgbClr>
                </a:solidFill>
                <a:prstDash val="solid"/>
                <a:round/>
                <a:headEnd/>
                <a:tailEnd/>
              </a:ln>
            </p:spPr>
            <p:txBody>
              <a:bodyPr/>
              <a:lstStyle/>
              <a:p>
                <a:endParaRPr lang="it-IT"/>
              </a:p>
            </p:txBody>
          </p:sp>
          <p:sp>
            <p:nvSpPr>
              <p:cNvPr id="635" name="Line 309"/>
              <p:cNvSpPr>
                <a:spLocks noChangeShapeType="1"/>
              </p:cNvSpPr>
              <p:nvPr/>
            </p:nvSpPr>
            <p:spPr bwMode="auto">
              <a:xfrm>
                <a:off x="1813" y="1633"/>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36" name="Freeform 310"/>
              <p:cNvSpPr>
                <a:spLocks/>
              </p:cNvSpPr>
              <p:nvPr/>
            </p:nvSpPr>
            <p:spPr bwMode="auto">
              <a:xfrm>
                <a:off x="1799" y="1611"/>
                <a:ext cx="11" cy="17"/>
              </a:xfrm>
              <a:custGeom>
                <a:avLst/>
                <a:gdLst>
                  <a:gd name="T0" fmla="*/ 7 w 11"/>
                  <a:gd name="T1" fmla="*/ 11 h 17"/>
                  <a:gd name="T2" fmla="*/ 0 w 11"/>
                  <a:gd name="T3" fmla="*/ 0 h 17"/>
                  <a:gd name="T4" fmla="*/ 4 w 11"/>
                  <a:gd name="T5" fmla="*/ 6 h 17"/>
                  <a:gd name="T6" fmla="*/ 11 w 11"/>
                  <a:gd name="T7" fmla="*/ 17 h 17"/>
                  <a:gd name="T8" fmla="*/ 7 w 11"/>
                  <a:gd name="T9" fmla="*/ 11 h 17"/>
                </a:gdLst>
                <a:ahLst/>
                <a:cxnLst>
                  <a:cxn ang="0">
                    <a:pos x="T0" y="T1"/>
                  </a:cxn>
                  <a:cxn ang="0">
                    <a:pos x="T2" y="T3"/>
                  </a:cxn>
                  <a:cxn ang="0">
                    <a:pos x="T4" y="T5"/>
                  </a:cxn>
                  <a:cxn ang="0">
                    <a:pos x="T6" y="T7"/>
                  </a:cxn>
                  <a:cxn ang="0">
                    <a:pos x="T8" y="T9"/>
                  </a:cxn>
                </a:cxnLst>
                <a:rect l="0" t="0" r="r" b="b"/>
                <a:pathLst>
                  <a:path w="11" h="17">
                    <a:moveTo>
                      <a:pt x="7" y="11"/>
                    </a:moveTo>
                    <a:lnTo>
                      <a:pt x="0" y="0"/>
                    </a:lnTo>
                    <a:lnTo>
                      <a:pt x="4" y="6"/>
                    </a:lnTo>
                    <a:lnTo>
                      <a:pt x="11" y="17"/>
                    </a:lnTo>
                    <a:lnTo>
                      <a:pt x="7" y="11"/>
                    </a:lnTo>
                    <a:close/>
                  </a:path>
                </a:pathLst>
              </a:custGeom>
              <a:grpFill/>
              <a:ln w="3175">
                <a:solidFill>
                  <a:srgbClr val="FF0000">
                    <a:alpha val="25000"/>
                  </a:srgbClr>
                </a:solidFill>
                <a:prstDash val="solid"/>
                <a:round/>
                <a:headEnd/>
                <a:tailEnd/>
              </a:ln>
            </p:spPr>
            <p:txBody>
              <a:bodyPr/>
              <a:lstStyle/>
              <a:p>
                <a:endParaRPr lang="it-IT"/>
              </a:p>
            </p:txBody>
          </p:sp>
          <p:sp>
            <p:nvSpPr>
              <p:cNvPr id="637" name="Line 311"/>
              <p:cNvSpPr>
                <a:spLocks noChangeShapeType="1"/>
              </p:cNvSpPr>
              <p:nvPr/>
            </p:nvSpPr>
            <p:spPr bwMode="auto">
              <a:xfrm>
                <a:off x="1806" y="162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38" name="Freeform 312"/>
              <p:cNvSpPr>
                <a:spLocks/>
              </p:cNvSpPr>
              <p:nvPr/>
            </p:nvSpPr>
            <p:spPr bwMode="auto">
              <a:xfrm>
                <a:off x="1793" y="1599"/>
                <a:ext cx="10" cy="18"/>
              </a:xfrm>
              <a:custGeom>
                <a:avLst/>
                <a:gdLst>
                  <a:gd name="T0" fmla="*/ 6 w 10"/>
                  <a:gd name="T1" fmla="*/ 12 h 18"/>
                  <a:gd name="T2" fmla="*/ 0 w 10"/>
                  <a:gd name="T3" fmla="*/ 0 h 18"/>
                  <a:gd name="T4" fmla="*/ 4 w 10"/>
                  <a:gd name="T5" fmla="*/ 6 h 18"/>
                  <a:gd name="T6" fmla="*/ 10 w 10"/>
                  <a:gd name="T7" fmla="*/ 18 h 18"/>
                  <a:gd name="T8" fmla="*/ 6 w 10"/>
                  <a:gd name="T9" fmla="*/ 12 h 18"/>
                </a:gdLst>
                <a:ahLst/>
                <a:cxnLst>
                  <a:cxn ang="0">
                    <a:pos x="T0" y="T1"/>
                  </a:cxn>
                  <a:cxn ang="0">
                    <a:pos x="T2" y="T3"/>
                  </a:cxn>
                  <a:cxn ang="0">
                    <a:pos x="T4" y="T5"/>
                  </a:cxn>
                  <a:cxn ang="0">
                    <a:pos x="T6" y="T7"/>
                  </a:cxn>
                  <a:cxn ang="0">
                    <a:pos x="T8" y="T9"/>
                  </a:cxn>
                </a:cxnLst>
                <a:rect l="0" t="0" r="r" b="b"/>
                <a:pathLst>
                  <a:path w="10" h="18">
                    <a:moveTo>
                      <a:pt x="6" y="12"/>
                    </a:moveTo>
                    <a:lnTo>
                      <a:pt x="0" y="0"/>
                    </a:lnTo>
                    <a:lnTo>
                      <a:pt x="4" y="6"/>
                    </a:lnTo>
                    <a:lnTo>
                      <a:pt x="10" y="18"/>
                    </a:lnTo>
                    <a:lnTo>
                      <a:pt x="6" y="12"/>
                    </a:lnTo>
                    <a:close/>
                  </a:path>
                </a:pathLst>
              </a:custGeom>
              <a:grpFill/>
              <a:ln w="3175">
                <a:solidFill>
                  <a:srgbClr val="FF0000">
                    <a:alpha val="25000"/>
                  </a:srgbClr>
                </a:solidFill>
                <a:prstDash val="solid"/>
                <a:round/>
                <a:headEnd/>
                <a:tailEnd/>
              </a:ln>
            </p:spPr>
            <p:txBody>
              <a:bodyPr/>
              <a:lstStyle/>
              <a:p>
                <a:endParaRPr lang="it-IT"/>
              </a:p>
            </p:txBody>
          </p:sp>
          <p:sp>
            <p:nvSpPr>
              <p:cNvPr id="639" name="Line 313"/>
              <p:cNvSpPr>
                <a:spLocks noChangeShapeType="1"/>
              </p:cNvSpPr>
              <p:nvPr/>
            </p:nvSpPr>
            <p:spPr bwMode="auto">
              <a:xfrm>
                <a:off x="1799" y="161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40" name="Freeform 314"/>
              <p:cNvSpPr>
                <a:spLocks/>
              </p:cNvSpPr>
              <p:nvPr/>
            </p:nvSpPr>
            <p:spPr bwMode="auto">
              <a:xfrm>
                <a:off x="1787" y="1588"/>
                <a:ext cx="10" cy="17"/>
              </a:xfrm>
              <a:custGeom>
                <a:avLst/>
                <a:gdLst>
                  <a:gd name="T0" fmla="*/ 6 w 10"/>
                  <a:gd name="T1" fmla="*/ 11 h 17"/>
                  <a:gd name="T2" fmla="*/ 0 w 10"/>
                  <a:gd name="T3" fmla="*/ 0 h 17"/>
                  <a:gd name="T4" fmla="*/ 4 w 10"/>
                  <a:gd name="T5" fmla="*/ 6 h 17"/>
                  <a:gd name="T6" fmla="*/ 10 w 10"/>
                  <a:gd name="T7" fmla="*/ 17 h 17"/>
                  <a:gd name="T8" fmla="*/ 6 w 10"/>
                  <a:gd name="T9" fmla="*/ 11 h 17"/>
                </a:gdLst>
                <a:ahLst/>
                <a:cxnLst>
                  <a:cxn ang="0">
                    <a:pos x="T0" y="T1"/>
                  </a:cxn>
                  <a:cxn ang="0">
                    <a:pos x="T2" y="T3"/>
                  </a:cxn>
                  <a:cxn ang="0">
                    <a:pos x="T4" y="T5"/>
                  </a:cxn>
                  <a:cxn ang="0">
                    <a:pos x="T6" y="T7"/>
                  </a:cxn>
                  <a:cxn ang="0">
                    <a:pos x="T8" y="T9"/>
                  </a:cxn>
                </a:cxnLst>
                <a:rect l="0" t="0" r="r" b="b"/>
                <a:pathLst>
                  <a:path w="10" h="17">
                    <a:moveTo>
                      <a:pt x="6" y="11"/>
                    </a:moveTo>
                    <a:lnTo>
                      <a:pt x="0" y="0"/>
                    </a:lnTo>
                    <a:lnTo>
                      <a:pt x="4" y="6"/>
                    </a:lnTo>
                    <a:lnTo>
                      <a:pt x="10" y="17"/>
                    </a:lnTo>
                    <a:lnTo>
                      <a:pt x="6" y="11"/>
                    </a:lnTo>
                    <a:close/>
                  </a:path>
                </a:pathLst>
              </a:custGeom>
              <a:grpFill/>
              <a:ln w="3175">
                <a:solidFill>
                  <a:srgbClr val="FF0000">
                    <a:alpha val="25000"/>
                  </a:srgbClr>
                </a:solidFill>
                <a:prstDash val="solid"/>
                <a:round/>
                <a:headEnd/>
                <a:tailEnd/>
              </a:ln>
            </p:spPr>
            <p:txBody>
              <a:bodyPr/>
              <a:lstStyle/>
              <a:p>
                <a:endParaRPr lang="it-IT"/>
              </a:p>
            </p:txBody>
          </p:sp>
          <p:sp>
            <p:nvSpPr>
              <p:cNvPr id="641" name="Line 315"/>
              <p:cNvSpPr>
                <a:spLocks noChangeShapeType="1"/>
              </p:cNvSpPr>
              <p:nvPr/>
            </p:nvSpPr>
            <p:spPr bwMode="auto">
              <a:xfrm>
                <a:off x="1793" y="159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42" name="Freeform 316"/>
              <p:cNvSpPr>
                <a:spLocks/>
              </p:cNvSpPr>
              <p:nvPr/>
            </p:nvSpPr>
            <p:spPr bwMode="auto">
              <a:xfrm>
                <a:off x="1781" y="1575"/>
                <a:ext cx="10" cy="19"/>
              </a:xfrm>
              <a:custGeom>
                <a:avLst/>
                <a:gdLst>
                  <a:gd name="T0" fmla="*/ 6 w 10"/>
                  <a:gd name="T1" fmla="*/ 13 h 19"/>
                  <a:gd name="T2" fmla="*/ 0 w 10"/>
                  <a:gd name="T3" fmla="*/ 0 h 19"/>
                  <a:gd name="T4" fmla="*/ 4 w 10"/>
                  <a:gd name="T5" fmla="*/ 6 h 19"/>
                  <a:gd name="T6" fmla="*/ 10 w 10"/>
                  <a:gd name="T7" fmla="*/ 19 h 19"/>
                  <a:gd name="T8" fmla="*/ 6 w 10"/>
                  <a:gd name="T9" fmla="*/ 13 h 19"/>
                </a:gdLst>
                <a:ahLst/>
                <a:cxnLst>
                  <a:cxn ang="0">
                    <a:pos x="T0" y="T1"/>
                  </a:cxn>
                  <a:cxn ang="0">
                    <a:pos x="T2" y="T3"/>
                  </a:cxn>
                  <a:cxn ang="0">
                    <a:pos x="T4" y="T5"/>
                  </a:cxn>
                  <a:cxn ang="0">
                    <a:pos x="T6" y="T7"/>
                  </a:cxn>
                  <a:cxn ang="0">
                    <a:pos x="T8" y="T9"/>
                  </a:cxn>
                </a:cxnLst>
                <a:rect l="0" t="0" r="r" b="b"/>
                <a:pathLst>
                  <a:path w="10" h="19">
                    <a:moveTo>
                      <a:pt x="6" y="13"/>
                    </a:moveTo>
                    <a:lnTo>
                      <a:pt x="0" y="0"/>
                    </a:lnTo>
                    <a:lnTo>
                      <a:pt x="4" y="6"/>
                    </a:lnTo>
                    <a:lnTo>
                      <a:pt x="10" y="19"/>
                    </a:lnTo>
                    <a:lnTo>
                      <a:pt x="6" y="13"/>
                    </a:lnTo>
                    <a:close/>
                  </a:path>
                </a:pathLst>
              </a:custGeom>
              <a:grpFill/>
              <a:ln w="3175">
                <a:solidFill>
                  <a:srgbClr val="FF0000">
                    <a:alpha val="25000"/>
                  </a:srgbClr>
                </a:solidFill>
                <a:prstDash val="solid"/>
                <a:round/>
                <a:headEnd/>
                <a:tailEnd/>
              </a:ln>
            </p:spPr>
            <p:txBody>
              <a:bodyPr/>
              <a:lstStyle/>
              <a:p>
                <a:endParaRPr lang="it-IT"/>
              </a:p>
            </p:txBody>
          </p:sp>
          <p:sp>
            <p:nvSpPr>
              <p:cNvPr id="643" name="Line 317"/>
              <p:cNvSpPr>
                <a:spLocks noChangeShapeType="1"/>
              </p:cNvSpPr>
              <p:nvPr/>
            </p:nvSpPr>
            <p:spPr bwMode="auto">
              <a:xfrm>
                <a:off x="1787" y="158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44" name="Freeform 318"/>
              <p:cNvSpPr>
                <a:spLocks/>
              </p:cNvSpPr>
              <p:nvPr/>
            </p:nvSpPr>
            <p:spPr bwMode="auto">
              <a:xfrm>
                <a:off x="1776" y="1563"/>
                <a:ext cx="9" cy="18"/>
              </a:xfrm>
              <a:custGeom>
                <a:avLst/>
                <a:gdLst>
                  <a:gd name="T0" fmla="*/ 5 w 9"/>
                  <a:gd name="T1" fmla="*/ 12 h 18"/>
                  <a:gd name="T2" fmla="*/ 0 w 9"/>
                  <a:gd name="T3" fmla="*/ 0 h 18"/>
                  <a:gd name="T4" fmla="*/ 4 w 9"/>
                  <a:gd name="T5" fmla="*/ 6 h 18"/>
                  <a:gd name="T6" fmla="*/ 9 w 9"/>
                  <a:gd name="T7" fmla="*/ 18 h 18"/>
                  <a:gd name="T8" fmla="*/ 5 w 9"/>
                  <a:gd name="T9" fmla="*/ 12 h 18"/>
                </a:gdLst>
                <a:ahLst/>
                <a:cxnLst>
                  <a:cxn ang="0">
                    <a:pos x="T0" y="T1"/>
                  </a:cxn>
                  <a:cxn ang="0">
                    <a:pos x="T2" y="T3"/>
                  </a:cxn>
                  <a:cxn ang="0">
                    <a:pos x="T4" y="T5"/>
                  </a:cxn>
                  <a:cxn ang="0">
                    <a:pos x="T6" y="T7"/>
                  </a:cxn>
                  <a:cxn ang="0">
                    <a:pos x="T8" y="T9"/>
                  </a:cxn>
                </a:cxnLst>
                <a:rect l="0" t="0" r="r" b="b"/>
                <a:pathLst>
                  <a:path w="9" h="18">
                    <a:moveTo>
                      <a:pt x="5" y="12"/>
                    </a:moveTo>
                    <a:lnTo>
                      <a:pt x="0" y="0"/>
                    </a:lnTo>
                    <a:lnTo>
                      <a:pt x="4" y="6"/>
                    </a:lnTo>
                    <a:lnTo>
                      <a:pt x="9" y="18"/>
                    </a:lnTo>
                    <a:lnTo>
                      <a:pt x="5" y="12"/>
                    </a:lnTo>
                    <a:close/>
                  </a:path>
                </a:pathLst>
              </a:custGeom>
              <a:grpFill/>
              <a:ln w="3175">
                <a:solidFill>
                  <a:srgbClr val="FF0000">
                    <a:alpha val="25000"/>
                  </a:srgbClr>
                </a:solidFill>
                <a:prstDash val="solid"/>
                <a:round/>
                <a:headEnd/>
                <a:tailEnd/>
              </a:ln>
            </p:spPr>
            <p:txBody>
              <a:bodyPr/>
              <a:lstStyle/>
              <a:p>
                <a:endParaRPr lang="it-IT"/>
              </a:p>
            </p:txBody>
          </p:sp>
          <p:sp>
            <p:nvSpPr>
              <p:cNvPr id="645" name="Line 319"/>
              <p:cNvSpPr>
                <a:spLocks noChangeShapeType="1"/>
              </p:cNvSpPr>
              <p:nvPr/>
            </p:nvSpPr>
            <p:spPr bwMode="auto">
              <a:xfrm>
                <a:off x="1781" y="1575"/>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46" name="Freeform 320"/>
              <p:cNvSpPr>
                <a:spLocks/>
              </p:cNvSpPr>
              <p:nvPr/>
            </p:nvSpPr>
            <p:spPr bwMode="auto">
              <a:xfrm>
                <a:off x="1771" y="1551"/>
                <a:ext cx="9" cy="18"/>
              </a:xfrm>
              <a:custGeom>
                <a:avLst/>
                <a:gdLst>
                  <a:gd name="T0" fmla="*/ 5 w 9"/>
                  <a:gd name="T1" fmla="*/ 12 h 18"/>
                  <a:gd name="T2" fmla="*/ 0 w 9"/>
                  <a:gd name="T3" fmla="*/ 0 h 18"/>
                  <a:gd name="T4" fmla="*/ 5 w 9"/>
                  <a:gd name="T5" fmla="*/ 6 h 18"/>
                  <a:gd name="T6" fmla="*/ 9 w 9"/>
                  <a:gd name="T7" fmla="*/ 18 h 18"/>
                  <a:gd name="T8" fmla="*/ 5 w 9"/>
                  <a:gd name="T9" fmla="*/ 12 h 18"/>
                </a:gdLst>
                <a:ahLst/>
                <a:cxnLst>
                  <a:cxn ang="0">
                    <a:pos x="T0" y="T1"/>
                  </a:cxn>
                  <a:cxn ang="0">
                    <a:pos x="T2" y="T3"/>
                  </a:cxn>
                  <a:cxn ang="0">
                    <a:pos x="T4" y="T5"/>
                  </a:cxn>
                  <a:cxn ang="0">
                    <a:pos x="T6" y="T7"/>
                  </a:cxn>
                  <a:cxn ang="0">
                    <a:pos x="T8" y="T9"/>
                  </a:cxn>
                </a:cxnLst>
                <a:rect l="0" t="0" r="r" b="b"/>
                <a:pathLst>
                  <a:path w="9" h="18">
                    <a:moveTo>
                      <a:pt x="5" y="12"/>
                    </a:moveTo>
                    <a:lnTo>
                      <a:pt x="0" y="0"/>
                    </a:lnTo>
                    <a:lnTo>
                      <a:pt x="5" y="6"/>
                    </a:lnTo>
                    <a:lnTo>
                      <a:pt x="9" y="18"/>
                    </a:lnTo>
                    <a:lnTo>
                      <a:pt x="5" y="12"/>
                    </a:lnTo>
                    <a:close/>
                  </a:path>
                </a:pathLst>
              </a:custGeom>
              <a:grpFill/>
              <a:ln w="3175">
                <a:solidFill>
                  <a:srgbClr val="FF0000">
                    <a:alpha val="25000"/>
                  </a:srgbClr>
                </a:solidFill>
                <a:prstDash val="solid"/>
                <a:round/>
                <a:headEnd/>
                <a:tailEnd/>
              </a:ln>
            </p:spPr>
            <p:txBody>
              <a:bodyPr/>
              <a:lstStyle/>
              <a:p>
                <a:endParaRPr lang="it-IT"/>
              </a:p>
            </p:txBody>
          </p:sp>
          <p:sp>
            <p:nvSpPr>
              <p:cNvPr id="647" name="Line 321"/>
              <p:cNvSpPr>
                <a:spLocks noChangeShapeType="1"/>
              </p:cNvSpPr>
              <p:nvPr/>
            </p:nvSpPr>
            <p:spPr bwMode="auto">
              <a:xfrm>
                <a:off x="1776" y="1563"/>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48" name="Freeform 322"/>
              <p:cNvSpPr>
                <a:spLocks/>
              </p:cNvSpPr>
              <p:nvPr/>
            </p:nvSpPr>
            <p:spPr bwMode="auto">
              <a:xfrm>
                <a:off x="1767" y="1538"/>
                <a:ext cx="9" cy="19"/>
              </a:xfrm>
              <a:custGeom>
                <a:avLst/>
                <a:gdLst>
                  <a:gd name="T0" fmla="*/ 4 w 9"/>
                  <a:gd name="T1" fmla="*/ 13 h 19"/>
                  <a:gd name="T2" fmla="*/ 0 w 9"/>
                  <a:gd name="T3" fmla="*/ 0 h 19"/>
                  <a:gd name="T4" fmla="*/ 4 w 9"/>
                  <a:gd name="T5" fmla="*/ 6 h 19"/>
                  <a:gd name="T6" fmla="*/ 9 w 9"/>
                  <a:gd name="T7" fmla="*/ 19 h 19"/>
                  <a:gd name="T8" fmla="*/ 4 w 9"/>
                  <a:gd name="T9" fmla="*/ 13 h 19"/>
                </a:gdLst>
                <a:ahLst/>
                <a:cxnLst>
                  <a:cxn ang="0">
                    <a:pos x="T0" y="T1"/>
                  </a:cxn>
                  <a:cxn ang="0">
                    <a:pos x="T2" y="T3"/>
                  </a:cxn>
                  <a:cxn ang="0">
                    <a:pos x="T4" y="T5"/>
                  </a:cxn>
                  <a:cxn ang="0">
                    <a:pos x="T6" y="T7"/>
                  </a:cxn>
                  <a:cxn ang="0">
                    <a:pos x="T8" y="T9"/>
                  </a:cxn>
                </a:cxnLst>
                <a:rect l="0" t="0" r="r" b="b"/>
                <a:pathLst>
                  <a:path w="9" h="19">
                    <a:moveTo>
                      <a:pt x="4" y="13"/>
                    </a:moveTo>
                    <a:lnTo>
                      <a:pt x="0" y="0"/>
                    </a:lnTo>
                    <a:lnTo>
                      <a:pt x="4" y="6"/>
                    </a:lnTo>
                    <a:lnTo>
                      <a:pt x="9" y="19"/>
                    </a:lnTo>
                    <a:lnTo>
                      <a:pt x="4" y="13"/>
                    </a:lnTo>
                    <a:close/>
                  </a:path>
                </a:pathLst>
              </a:custGeom>
              <a:grpFill/>
              <a:ln w="3175">
                <a:solidFill>
                  <a:srgbClr val="FF0000">
                    <a:alpha val="25000"/>
                  </a:srgbClr>
                </a:solidFill>
                <a:prstDash val="solid"/>
                <a:round/>
                <a:headEnd/>
                <a:tailEnd/>
              </a:ln>
            </p:spPr>
            <p:txBody>
              <a:bodyPr/>
              <a:lstStyle/>
              <a:p>
                <a:endParaRPr lang="it-IT"/>
              </a:p>
            </p:txBody>
          </p:sp>
          <p:sp>
            <p:nvSpPr>
              <p:cNvPr id="649" name="Line 323"/>
              <p:cNvSpPr>
                <a:spLocks noChangeShapeType="1"/>
              </p:cNvSpPr>
              <p:nvPr/>
            </p:nvSpPr>
            <p:spPr bwMode="auto">
              <a:xfrm>
                <a:off x="1771" y="1551"/>
                <a:ext cx="5" cy="6"/>
              </a:xfrm>
              <a:prstGeom prst="line">
                <a:avLst/>
              </a:prstGeom>
              <a:grpFill/>
              <a:ln w="3175">
                <a:solidFill>
                  <a:srgbClr val="FF0000">
                    <a:alpha val="25000"/>
                  </a:srgbClr>
                </a:solidFill>
                <a:prstDash val="solid"/>
                <a:round/>
                <a:headEnd/>
                <a:tailEnd/>
              </a:ln>
            </p:spPr>
            <p:txBody>
              <a:bodyPr/>
              <a:lstStyle/>
              <a:p>
                <a:endParaRPr lang="it-IT"/>
              </a:p>
            </p:txBody>
          </p:sp>
          <p:sp>
            <p:nvSpPr>
              <p:cNvPr id="650" name="Freeform 324"/>
              <p:cNvSpPr>
                <a:spLocks/>
              </p:cNvSpPr>
              <p:nvPr/>
            </p:nvSpPr>
            <p:spPr bwMode="auto">
              <a:xfrm>
                <a:off x="1764" y="1526"/>
                <a:ext cx="7" cy="18"/>
              </a:xfrm>
              <a:custGeom>
                <a:avLst/>
                <a:gdLst>
                  <a:gd name="T0" fmla="*/ 3 w 7"/>
                  <a:gd name="T1" fmla="*/ 12 h 18"/>
                  <a:gd name="T2" fmla="*/ 0 w 7"/>
                  <a:gd name="T3" fmla="*/ 0 h 18"/>
                  <a:gd name="T4" fmla="*/ 4 w 7"/>
                  <a:gd name="T5" fmla="*/ 6 h 18"/>
                  <a:gd name="T6" fmla="*/ 7 w 7"/>
                  <a:gd name="T7" fmla="*/ 18 h 18"/>
                  <a:gd name="T8" fmla="*/ 3 w 7"/>
                  <a:gd name="T9" fmla="*/ 12 h 18"/>
                </a:gdLst>
                <a:ahLst/>
                <a:cxnLst>
                  <a:cxn ang="0">
                    <a:pos x="T0" y="T1"/>
                  </a:cxn>
                  <a:cxn ang="0">
                    <a:pos x="T2" y="T3"/>
                  </a:cxn>
                  <a:cxn ang="0">
                    <a:pos x="T4" y="T5"/>
                  </a:cxn>
                  <a:cxn ang="0">
                    <a:pos x="T6" y="T7"/>
                  </a:cxn>
                  <a:cxn ang="0">
                    <a:pos x="T8" y="T9"/>
                  </a:cxn>
                </a:cxnLst>
                <a:rect l="0" t="0" r="r" b="b"/>
                <a:pathLst>
                  <a:path w="7" h="18">
                    <a:moveTo>
                      <a:pt x="3" y="12"/>
                    </a:moveTo>
                    <a:lnTo>
                      <a:pt x="0" y="0"/>
                    </a:lnTo>
                    <a:lnTo>
                      <a:pt x="4" y="6"/>
                    </a:lnTo>
                    <a:lnTo>
                      <a:pt x="7" y="18"/>
                    </a:lnTo>
                    <a:lnTo>
                      <a:pt x="3" y="12"/>
                    </a:lnTo>
                    <a:close/>
                  </a:path>
                </a:pathLst>
              </a:custGeom>
              <a:grpFill/>
              <a:ln w="3175">
                <a:solidFill>
                  <a:srgbClr val="FF0000">
                    <a:alpha val="25000"/>
                  </a:srgbClr>
                </a:solidFill>
                <a:prstDash val="solid"/>
                <a:round/>
                <a:headEnd/>
                <a:tailEnd/>
              </a:ln>
            </p:spPr>
            <p:txBody>
              <a:bodyPr/>
              <a:lstStyle/>
              <a:p>
                <a:endParaRPr lang="it-IT"/>
              </a:p>
            </p:txBody>
          </p:sp>
          <p:sp>
            <p:nvSpPr>
              <p:cNvPr id="651" name="Line 325"/>
              <p:cNvSpPr>
                <a:spLocks noChangeShapeType="1"/>
              </p:cNvSpPr>
              <p:nvPr/>
            </p:nvSpPr>
            <p:spPr bwMode="auto">
              <a:xfrm>
                <a:off x="1767" y="153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52" name="Freeform 326"/>
              <p:cNvSpPr>
                <a:spLocks/>
              </p:cNvSpPr>
              <p:nvPr/>
            </p:nvSpPr>
            <p:spPr bwMode="auto">
              <a:xfrm>
                <a:off x="1761" y="1514"/>
                <a:ext cx="7" cy="18"/>
              </a:xfrm>
              <a:custGeom>
                <a:avLst/>
                <a:gdLst>
                  <a:gd name="T0" fmla="*/ 3 w 7"/>
                  <a:gd name="T1" fmla="*/ 12 h 18"/>
                  <a:gd name="T2" fmla="*/ 0 w 7"/>
                  <a:gd name="T3" fmla="*/ 0 h 18"/>
                  <a:gd name="T4" fmla="*/ 4 w 7"/>
                  <a:gd name="T5" fmla="*/ 6 h 18"/>
                  <a:gd name="T6" fmla="*/ 7 w 7"/>
                  <a:gd name="T7" fmla="*/ 18 h 18"/>
                  <a:gd name="T8" fmla="*/ 3 w 7"/>
                  <a:gd name="T9" fmla="*/ 12 h 18"/>
                </a:gdLst>
                <a:ahLst/>
                <a:cxnLst>
                  <a:cxn ang="0">
                    <a:pos x="T0" y="T1"/>
                  </a:cxn>
                  <a:cxn ang="0">
                    <a:pos x="T2" y="T3"/>
                  </a:cxn>
                  <a:cxn ang="0">
                    <a:pos x="T4" y="T5"/>
                  </a:cxn>
                  <a:cxn ang="0">
                    <a:pos x="T6" y="T7"/>
                  </a:cxn>
                  <a:cxn ang="0">
                    <a:pos x="T8" y="T9"/>
                  </a:cxn>
                </a:cxnLst>
                <a:rect l="0" t="0" r="r" b="b"/>
                <a:pathLst>
                  <a:path w="7" h="18">
                    <a:moveTo>
                      <a:pt x="3" y="12"/>
                    </a:moveTo>
                    <a:lnTo>
                      <a:pt x="0" y="0"/>
                    </a:lnTo>
                    <a:lnTo>
                      <a:pt x="4" y="6"/>
                    </a:lnTo>
                    <a:lnTo>
                      <a:pt x="7" y="18"/>
                    </a:lnTo>
                    <a:lnTo>
                      <a:pt x="3" y="12"/>
                    </a:lnTo>
                    <a:close/>
                  </a:path>
                </a:pathLst>
              </a:custGeom>
              <a:grpFill/>
              <a:ln w="3175">
                <a:solidFill>
                  <a:srgbClr val="FF0000">
                    <a:alpha val="25000"/>
                  </a:srgbClr>
                </a:solidFill>
                <a:prstDash val="solid"/>
                <a:round/>
                <a:headEnd/>
                <a:tailEnd/>
              </a:ln>
            </p:spPr>
            <p:txBody>
              <a:bodyPr/>
              <a:lstStyle/>
              <a:p>
                <a:endParaRPr lang="it-IT"/>
              </a:p>
            </p:txBody>
          </p:sp>
          <p:sp>
            <p:nvSpPr>
              <p:cNvPr id="653" name="Line 327"/>
              <p:cNvSpPr>
                <a:spLocks noChangeShapeType="1"/>
              </p:cNvSpPr>
              <p:nvPr/>
            </p:nvSpPr>
            <p:spPr bwMode="auto">
              <a:xfrm>
                <a:off x="1764" y="152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54" name="Freeform 328"/>
              <p:cNvSpPr>
                <a:spLocks/>
              </p:cNvSpPr>
              <p:nvPr/>
            </p:nvSpPr>
            <p:spPr bwMode="auto">
              <a:xfrm>
                <a:off x="1758" y="1502"/>
                <a:ext cx="7" cy="18"/>
              </a:xfrm>
              <a:custGeom>
                <a:avLst/>
                <a:gdLst>
                  <a:gd name="T0" fmla="*/ 3 w 7"/>
                  <a:gd name="T1" fmla="*/ 12 h 18"/>
                  <a:gd name="T2" fmla="*/ 0 w 7"/>
                  <a:gd name="T3" fmla="*/ 0 h 18"/>
                  <a:gd name="T4" fmla="*/ 4 w 7"/>
                  <a:gd name="T5" fmla="*/ 6 h 18"/>
                  <a:gd name="T6" fmla="*/ 7 w 7"/>
                  <a:gd name="T7" fmla="*/ 18 h 18"/>
                  <a:gd name="T8" fmla="*/ 3 w 7"/>
                  <a:gd name="T9" fmla="*/ 12 h 18"/>
                </a:gdLst>
                <a:ahLst/>
                <a:cxnLst>
                  <a:cxn ang="0">
                    <a:pos x="T0" y="T1"/>
                  </a:cxn>
                  <a:cxn ang="0">
                    <a:pos x="T2" y="T3"/>
                  </a:cxn>
                  <a:cxn ang="0">
                    <a:pos x="T4" y="T5"/>
                  </a:cxn>
                  <a:cxn ang="0">
                    <a:pos x="T6" y="T7"/>
                  </a:cxn>
                  <a:cxn ang="0">
                    <a:pos x="T8" y="T9"/>
                  </a:cxn>
                </a:cxnLst>
                <a:rect l="0" t="0" r="r" b="b"/>
                <a:pathLst>
                  <a:path w="7" h="18">
                    <a:moveTo>
                      <a:pt x="3" y="12"/>
                    </a:moveTo>
                    <a:lnTo>
                      <a:pt x="0" y="0"/>
                    </a:lnTo>
                    <a:lnTo>
                      <a:pt x="4" y="6"/>
                    </a:lnTo>
                    <a:lnTo>
                      <a:pt x="7" y="18"/>
                    </a:lnTo>
                    <a:lnTo>
                      <a:pt x="3" y="12"/>
                    </a:lnTo>
                    <a:close/>
                  </a:path>
                </a:pathLst>
              </a:custGeom>
              <a:grpFill/>
              <a:ln w="3175">
                <a:solidFill>
                  <a:srgbClr val="FF0000">
                    <a:alpha val="25000"/>
                  </a:srgbClr>
                </a:solidFill>
                <a:prstDash val="solid"/>
                <a:round/>
                <a:headEnd/>
                <a:tailEnd/>
              </a:ln>
            </p:spPr>
            <p:txBody>
              <a:bodyPr/>
              <a:lstStyle/>
              <a:p>
                <a:endParaRPr lang="it-IT"/>
              </a:p>
            </p:txBody>
          </p:sp>
          <p:sp>
            <p:nvSpPr>
              <p:cNvPr id="655" name="Line 329"/>
              <p:cNvSpPr>
                <a:spLocks noChangeShapeType="1"/>
              </p:cNvSpPr>
              <p:nvPr/>
            </p:nvSpPr>
            <p:spPr bwMode="auto">
              <a:xfrm>
                <a:off x="1761" y="1514"/>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56" name="Freeform 330"/>
              <p:cNvSpPr>
                <a:spLocks/>
              </p:cNvSpPr>
              <p:nvPr/>
            </p:nvSpPr>
            <p:spPr bwMode="auto">
              <a:xfrm>
                <a:off x="1756" y="1490"/>
                <a:ext cx="6" cy="18"/>
              </a:xfrm>
              <a:custGeom>
                <a:avLst/>
                <a:gdLst>
                  <a:gd name="T0" fmla="*/ 2 w 6"/>
                  <a:gd name="T1" fmla="*/ 12 h 18"/>
                  <a:gd name="T2" fmla="*/ 0 w 6"/>
                  <a:gd name="T3" fmla="*/ 0 h 18"/>
                  <a:gd name="T4" fmla="*/ 4 w 6"/>
                  <a:gd name="T5" fmla="*/ 6 h 18"/>
                  <a:gd name="T6" fmla="*/ 6 w 6"/>
                  <a:gd name="T7" fmla="*/ 18 h 18"/>
                  <a:gd name="T8" fmla="*/ 2 w 6"/>
                  <a:gd name="T9" fmla="*/ 12 h 18"/>
                </a:gdLst>
                <a:ahLst/>
                <a:cxnLst>
                  <a:cxn ang="0">
                    <a:pos x="T0" y="T1"/>
                  </a:cxn>
                  <a:cxn ang="0">
                    <a:pos x="T2" y="T3"/>
                  </a:cxn>
                  <a:cxn ang="0">
                    <a:pos x="T4" y="T5"/>
                  </a:cxn>
                  <a:cxn ang="0">
                    <a:pos x="T6" y="T7"/>
                  </a:cxn>
                  <a:cxn ang="0">
                    <a:pos x="T8" y="T9"/>
                  </a:cxn>
                </a:cxnLst>
                <a:rect l="0" t="0" r="r" b="b"/>
                <a:pathLst>
                  <a:path w="6" h="18">
                    <a:moveTo>
                      <a:pt x="2" y="12"/>
                    </a:moveTo>
                    <a:lnTo>
                      <a:pt x="0" y="0"/>
                    </a:lnTo>
                    <a:lnTo>
                      <a:pt x="4" y="6"/>
                    </a:lnTo>
                    <a:lnTo>
                      <a:pt x="6" y="18"/>
                    </a:lnTo>
                    <a:lnTo>
                      <a:pt x="2" y="12"/>
                    </a:lnTo>
                    <a:close/>
                  </a:path>
                </a:pathLst>
              </a:custGeom>
              <a:grpFill/>
              <a:ln w="3175">
                <a:solidFill>
                  <a:srgbClr val="FF0000">
                    <a:alpha val="25000"/>
                  </a:srgbClr>
                </a:solidFill>
                <a:prstDash val="solid"/>
                <a:round/>
                <a:headEnd/>
                <a:tailEnd/>
              </a:ln>
            </p:spPr>
            <p:txBody>
              <a:bodyPr/>
              <a:lstStyle/>
              <a:p>
                <a:endParaRPr lang="it-IT"/>
              </a:p>
            </p:txBody>
          </p:sp>
          <p:sp>
            <p:nvSpPr>
              <p:cNvPr id="657" name="Line 331"/>
              <p:cNvSpPr>
                <a:spLocks noChangeShapeType="1"/>
              </p:cNvSpPr>
              <p:nvPr/>
            </p:nvSpPr>
            <p:spPr bwMode="auto">
              <a:xfrm>
                <a:off x="1758" y="15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58" name="Freeform 332"/>
              <p:cNvSpPr>
                <a:spLocks/>
              </p:cNvSpPr>
              <p:nvPr/>
            </p:nvSpPr>
            <p:spPr bwMode="auto">
              <a:xfrm>
                <a:off x="1755" y="1478"/>
                <a:ext cx="5" cy="18"/>
              </a:xfrm>
              <a:custGeom>
                <a:avLst/>
                <a:gdLst>
                  <a:gd name="T0" fmla="*/ 1 w 5"/>
                  <a:gd name="T1" fmla="*/ 12 h 18"/>
                  <a:gd name="T2" fmla="*/ 0 w 5"/>
                  <a:gd name="T3" fmla="*/ 0 h 18"/>
                  <a:gd name="T4" fmla="*/ 4 w 5"/>
                  <a:gd name="T5" fmla="*/ 6 h 18"/>
                  <a:gd name="T6" fmla="*/ 5 w 5"/>
                  <a:gd name="T7" fmla="*/ 18 h 18"/>
                  <a:gd name="T8" fmla="*/ 1 w 5"/>
                  <a:gd name="T9" fmla="*/ 12 h 18"/>
                </a:gdLst>
                <a:ahLst/>
                <a:cxnLst>
                  <a:cxn ang="0">
                    <a:pos x="T0" y="T1"/>
                  </a:cxn>
                  <a:cxn ang="0">
                    <a:pos x="T2" y="T3"/>
                  </a:cxn>
                  <a:cxn ang="0">
                    <a:pos x="T4" y="T5"/>
                  </a:cxn>
                  <a:cxn ang="0">
                    <a:pos x="T6" y="T7"/>
                  </a:cxn>
                  <a:cxn ang="0">
                    <a:pos x="T8" y="T9"/>
                  </a:cxn>
                </a:cxnLst>
                <a:rect l="0" t="0" r="r" b="b"/>
                <a:pathLst>
                  <a:path w="5" h="18">
                    <a:moveTo>
                      <a:pt x="1" y="12"/>
                    </a:moveTo>
                    <a:lnTo>
                      <a:pt x="0" y="0"/>
                    </a:lnTo>
                    <a:lnTo>
                      <a:pt x="4" y="6"/>
                    </a:lnTo>
                    <a:lnTo>
                      <a:pt x="5" y="18"/>
                    </a:lnTo>
                    <a:lnTo>
                      <a:pt x="1" y="12"/>
                    </a:lnTo>
                    <a:close/>
                  </a:path>
                </a:pathLst>
              </a:custGeom>
              <a:grpFill/>
              <a:ln w="3175">
                <a:solidFill>
                  <a:srgbClr val="FF0000">
                    <a:alpha val="25000"/>
                  </a:srgbClr>
                </a:solidFill>
                <a:prstDash val="solid"/>
                <a:round/>
                <a:headEnd/>
                <a:tailEnd/>
              </a:ln>
            </p:spPr>
            <p:txBody>
              <a:bodyPr/>
              <a:lstStyle/>
              <a:p>
                <a:endParaRPr lang="it-IT"/>
              </a:p>
            </p:txBody>
          </p:sp>
          <p:sp>
            <p:nvSpPr>
              <p:cNvPr id="659" name="Line 333"/>
              <p:cNvSpPr>
                <a:spLocks noChangeShapeType="1"/>
              </p:cNvSpPr>
              <p:nvPr/>
            </p:nvSpPr>
            <p:spPr bwMode="auto">
              <a:xfrm>
                <a:off x="1756" y="149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60" name="Freeform 334"/>
              <p:cNvSpPr>
                <a:spLocks/>
              </p:cNvSpPr>
              <p:nvPr/>
            </p:nvSpPr>
            <p:spPr bwMode="auto">
              <a:xfrm>
                <a:off x="1754" y="1467"/>
                <a:ext cx="5" cy="17"/>
              </a:xfrm>
              <a:custGeom>
                <a:avLst/>
                <a:gdLst>
                  <a:gd name="T0" fmla="*/ 1 w 5"/>
                  <a:gd name="T1" fmla="*/ 11 h 17"/>
                  <a:gd name="T2" fmla="*/ 0 w 5"/>
                  <a:gd name="T3" fmla="*/ 0 h 17"/>
                  <a:gd name="T4" fmla="*/ 4 w 5"/>
                  <a:gd name="T5" fmla="*/ 6 h 17"/>
                  <a:gd name="T6" fmla="*/ 5 w 5"/>
                  <a:gd name="T7" fmla="*/ 17 h 17"/>
                  <a:gd name="T8" fmla="*/ 1 w 5"/>
                  <a:gd name="T9" fmla="*/ 11 h 17"/>
                </a:gdLst>
                <a:ahLst/>
                <a:cxnLst>
                  <a:cxn ang="0">
                    <a:pos x="T0" y="T1"/>
                  </a:cxn>
                  <a:cxn ang="0">
                    <a:pos x="T2" y="T3"/>
                  </a:cxn>
                  <a:cxn ang="0">
                    <a:pos x="T4" y="T5"/>
                  </a:cxn>
                  <a:cxn ang="0">
                    <a:pos x="T6" y="T7"/>
                  </a:cxn>
                  <a:cxn ang="0">
                    <a:pos x="T8" y="T9"/>
                  </a:cxn>
                </a:cxnLst>
                <a:rect l="0" t="0" r="r" b="b"/>
                <a:pathLst>
                  <a:path w="5" h="17">
                    <a:moveTo>
                      <a:pt x="1" y="11"/>
                    </a:moveTo>
                    <a:lnTo>
                      <a:pt x="0" y="0"/>
                    </a:lnTo>
                    <a:lnTo>
                      <a:pt x="4" y="6"/>
                    </a:lnTo>
                    <a:lnTo>
                      <a:pt x="5" y="17"/>
                    </a:lnTo>
                    <a:lnTo>
                      <a:pt x="1" y="11"/>
                    </a:lnTo>
                    <a:close/>
                  </a:path>
                </a:pathLst>
              </a:custGeom>
              <a:grpFill/>
              <a:ln w="3175">
                <a:solidFill>
                  <a:srgbClr val="FF0000">
                    <a:alpha val="25000"/>
                  </a:srgbClr>
                </a:solidFill>
                <a:prstDash val="solid"/>
                <a:round/>
                <a:headEnd/>
                <a:tailEnd/>
              </a:ln>
            </p:spPr>
            <p:txBody>
              <a:bodyPr/>
              <a:lstStyle/>
              <a:p>
                <a:endParaRPr lang="it-IT"/>
              </a:p>
            </p:txBody>
          </p:sp>
          <p:sp>
            <p:nvSpPr>
              <p:cNvPr id="661" name="Line 335"/>
              <p:cNvSpPr>
                <a:spLocks noChangeShapeType="1"/>
              </p:cNvSpPr>
              <p:nvPr/>
            </p:nvSpPr>
            <p:spPr bwMode="auto">
              <a:xfrm>
                <a:off x="1755" y="147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62" name="Freeform 336"/>
              <p:cNvSpPr>
                <a:spLocks/>
              </p:cNvSpPr>
              <p:nvPr/>
            </p:nvSpPr>
            <p:spPr bwMode="auto">
              <a:xfrm>
                <a:off x="1754" y="1462"/>
                <a:ext cx="4" cy="11"/>
              </a:xfrm>
              <a:custGeom>
                <a:avLst/>
                <a:gdLst>
                  <a:gd name="T0" fmla="*/ 0 w 4"/>
                  <a:gd name="T1" fmla="*/ 5 h 11"/>
                  <a:gd name="T2" fmla="*/ 0 w 4"/>
                  <a:gd name="T3" fmla="*/ 0 h 11"/>
                  <a:gd name="T4" fmla="*/ 4 w 4"/>
                  <a:gd name="T5" fmla="*/ 6 h 11"/>
                  <a:gd name="T6" fmla="*/ 4 w 4"/>
                  <a:gd name="T7" fmla="*/ 11 h 11"/>
                  <a:gd name="T8" fmla="*/ 0 w 4"/>
                  <a:gd name="T9" fmla="*/ 5 h 11"/>
                </a:gdLst>
                <a:ahLst/>
                <a:cxnLst>
                  <a:cxn ang="0">
                    <a:pos x="T0" y="T1"/>
                  </a:cxn>
                  <a:cxn ang="0">
                    <a:pos x="T2" y="T3"/>
                  </a:cxn>
                  <a:cxn ang="0">
                    <a:pos x="T4" y="T5"/>
                  </a:cxn>
                  <a:cxn ang="0">
                    <a:pos x="T6" y="T7"/>
                  </a:cxn>
                  <a:cxn ang="0">
                    <a:pos x="T8" y="T9"/>
                  </a:cxn>
                </a:cxnLst>
                <a:rect l="0" t="0" r="r" b="b"/>
                <a:pathLst>
                  <a:path w="4" h="11">
                    <a:moveTo>
                      <a:pt x="0" y="5"/>
                    </a:moveTo>
                    <a:lnTo>
                      <a:pt x="0" y="0"/>
                    </a:lnTo>
                    <a:lnTo>
                      <a:pt x="4" y="6"/>
                    </a:lnTo>
                    <a:lnTo>
                      <a:pt x="4" y="11"/>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663" name="Line 337"/>
              <p:cNvSpPr>
                <a:spLocks noChangeShapeType="1"/>
              </p:cNvSpPr>
              <p:nvPr/>
            </p:nvSpPr>
            <p:spPr bwMode="auto">
              <a:xfrm>
                <a:off x="1754" y="146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64" name="Freeform 338"/>
              <p:cNvSpPr>
                <a:spLocks/>
              </p:cNvSpPr>
              <p:nvPr/>
            </p:nvSpPr>
            <p:spPr bwMode="auto">
              <a:xfrm>
                <a:off x="1754" y="1456"/>
                <a:ext cx="5" cy="12"/>
              </a:xfrm>
              <a:custGeom>
                <a:avLst/>
                <a:gdLst>
                  <a:gd name="T0" fmla="*/ 0 w 5"/>
                  <a:gd name="T1" fmla="*/ 6 h 12"/>
                  <a:gd name="T2" fmla="*/ 1 w 5"/>
                  <a:gd name="T3" fmla="*/ 0 h 12"/>
                  <a:gd name="T4" fmla="*/ 5 w 5"/>
                  <a:gd name="T5" fmla="*/ 7 h 12"/>
                  <a:gd name="T6" fmla="*/ 4 w 5"/>
                  <a:gd name="T7" fmla="*/ 12 h 12"/>
                  <a:gd name="T8" fmla="*/ 0 w 5"/>
                  <a:gd name="T9" fmla="*/ 6 h 12"/>
                </a:gdLst>
                <a:ahLst/>
                <a:cxnLst>
                  <a:cxn ang="0">
                    <a:pos x="T0" y="T1"/>
                  </a:cxn>
                  <a:cxn ang="0">
                    <a:pos x="T2" y="T3"/>
                  </a:cxn>
                  <a:cxn ang="0">
                    <a:pos x="T4" y="T5"/>
                  </a:cxn>
                  <a:cxn ang="0">
                    <a:pos x="T6" y="T7"/>
                  </a:cxn>
                  <a:cxn ang="0">
                    <a:pos x="T8" y="T9"/>
                  </a:cxn>
                </a:cxnLst>
                <a:rect l="0" t="0" r="r" b="b"/>
                <a:pathLst>
                  <a:path w="5" h="12">
                    <a:moveTo>
                      <a:pt x="0" y="6"/>
                    </a:moveTo>
                    <a:lnTo>
                      <a:pt x="1" y="0"/>
                    </a:lnTo>
                    <a:lnTo>
                      <a:pt x="5" y="7"/>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665" name="Line 339"/>
              <p:cNvSpPr>
                <a:spLocks noChangeShapeType="1"/>
              </p:cNvSpPr>
              <p:nvPr/>
            </p:nvSpPr>
            <p:spPr bwMode="auto">
              <a:xfrm>
                <a:off x="1754" y="146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66" name="Freeform 340"/>
              <p:cNvSpPr>
                <a:spLocks/>
              </p:cNvSpPr>
              <p:nvPr/>
            </p:nvSpPr>
            <p:spPr bwMode="auto">
              <a:xfrm>
                <a:off x="1755" y="1451"/>
                <a:ext cx="4" cy="12"/>
              </a:xfrm>
              <a:custGeom>
                <a:avLst/>
                <a:gdLst>
                  <a:gd name="T0" fmla="*/ 0 w 4"/>
                  <a:gd name="T1" fmla="*/ 5 h 12"/>
                  <a:gd name="T2" fmla="*/ 0 w 4"/>
                  <a:gd name="T3" fmla="*/ 0 h 12"/>
                  <a:gd name="T4" fmla="*/ 4 w 4"/>
                  <a:gd name="T5" fmla="*/ 6 h 12"/>
                  <a:gd name="T6" fmla="*/ 4 w 4"/>
                  <a:gd name="T7" fmla="*/ 12 h 12"/>
                  <a:gd name="T8" fmla="*/ 0 w 4"/>
                  <a:gd name="T9" fmla="*/ 5 h 12"/>
                </a:gdLst>
                <a:ahLst/>
                <a:cxnLst>
                  <a:cxn ang="0">
                    <a:pos x="T0" y="T1"/>
                  </a:cxn>
                  <a:cxn ang="0">
                    <a:pos x="T2" y="T3"/>
                  </a:cxn>
                  <a:cxn ang="0">
                    <a:pos x="T4" y="T5"/>
                  </a:cxn>
                  <a:cxn ang="0">
                    <a:pos x="T6" y="T7"/>
                  </a:cxn>
                  <a:cxn ang="0">
                    <a:pos x="T8" y="T9"/>
                  </a:cxn>
                </a:cxnLst>
                <a:rect l="0" t="0" r="r" b="b"/>
                <a:pathLst>
                  <a:path w="4" h="12">
                    <a:moveTo>
                      <a:pt x="0" y="5"/>
                    </a:moveTo>
                    <a:lnTo>
                      <a:pt x="0" y="0"/>
                    </a:lnTo>
                    <a:lnTo>
                      <a:pt x="4" y="6"/>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667" name="Line 341"/>
              <p:cNvSpPr>
                <a:spLocks noChangeShapeType="1"/>
              </p:cNvSpPr>
              <p:nvPr/>
            </p:nvSpPr>
            <p:spPr bwMode="auto">
              <a:xfrm>
                <a:off x="1755" y="145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668" name="Freeform 342"/>
              <p:cNvSpPr>
                <a:spLocks/>
              </p:cNvSpPr>
              <p:nvPr/>
            </p:nvSpPr>
            <p:spPr bwMode="auto">
              <a:xfrm>
                <a:off x="1755" y="1445"/>
                <a:ext cx="4" cy="12"/>
              </a:xfrm>
              <a:custGeom>
                <a:avLst/>
                <a:gdLst>
                  <a:gd name="T0" fmla="*/ 0 w 4"/>
                  <a:gd name="T1" fmla="*/ 6 h 12"/>
                  <a:gd name="T2" fmla="*/ 0 w 4"/>
                  <a:gd name="T3" fmla="*/ 0 h 12"/>
                  <a:gd name="T4" fmla="*/ 4 w 4"/>
                  <a:gd name="T5" fmla="*/ 6 h 12"/>
                  <a:gd name="T6" fmla="*/ 4 w 4"/>
                  <a:gd name="T7" fmla="*/ 12 h 12"/>
                  <a:gd name="T8" fmla="*/ 0 w 4"/>
                  <a:gd name="T9" fmla="*/ 6 h 12"/>
                </a:gdLst>
                <a:ahLst/>
                <a:cxnLst>
                  <a:cxn ang="0">
                    <a:pos x="T0" y="T1"/>
                  </a:cxn>
                  <a:cxn ang="0">
                    <a:pos x="T2" y="T3"/>
                  </a:cxn>
                  <a:cxn ang="0">
                    <a:pos x="T4" y="T5"/>
                  </a:cxn>
                  <a:cxn ang="0">
                    <a:pos x="T6" y="T7"/>
                  </a:cxn>
                  <a:cxn ang="0">
                    <a:pos x="T8" y="T9"/>
                  </a:cxn>
                </a:cxnLst>
                <a:rect l="0" t="0" r="r" b="b"/>
                <a:pathLst>
                  <a:path w="4" h="12">
                    <a:moveTo>
                      <a:pt x="0" y="6"/>
                    </a:moveTo>
                    <a:lnTo>
                      <a:pt x="0" y="0"/>
                    </a:lnTo>
                    <a:lnTo>
                      <a:pt x="4" y="6"/>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669" name="Line 343"/>
              <p:cNvSpPr>
                <a:spLocks noChangeShapeType="1"/>
              </p:cNvSpPr>
              <p:nvPr/>
            </p:nvSpPr>
            <p:spPr bwMode="auto">
              <a:xfrm>
                <a:off x="1755" y="145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70" name="Freeform 344"/>
              <p:cNvSpPr>
                <a:spLocks/>
              </p:cNvSpPr>
              <p:nvPr/>
            </p:nvSpPr>
            <p:spPr bwMode="auto">
              <a:xfrm>
                <a:off x="1755" y="1433"/>
                <a:ext cx="6" cy="18"/>
              </a:xfrm>
              <a:custGeom>
                <a:avLst/>
                <a:gdLst>
                  <a:gd name="T0" fmla="*/ 0 w 6"/>
                  <a:gd name="T1" fmla="*/ 12 h 18"/>
                  <a:gd name="T2" fmla="*/ 2 w 6"/>
                  <a:gd name="T3" fmla="*/ 0 h 18"/>
                  <a:gd name="T4" fmla="*/ 6 w 6"/>
                  <a:gd name="T5" fmla="*/ 7 h 18"/>
                  <a:gd name="T6" fmla="*/ 4 w 6"/>
                  <a:gd name="T7" fmla="*/ 18 h 18"/>
                  <a:gd name="T8" fmla="*/ 0 w 6"/>
                  <a:gd name="T9" fmla="*/ 12 h 18"/>
                </a:gdLst>
                <a:ahLst/>
                <a:cxnLst>
                  <a:cxn ang="0">
                    <a:pos x="T0" y="T1"/>
                  </a:cxn>
                  <a:cxn ang="0">
                    <a:pos x="T2" y="T3"/>
                  </a:cxn>
                  <a:cxn ang="0">
                    <a:pos x="T4" y="T5"/>
                  </a:cxn>
                  <a:cxn ang="0">
                    <a:pos x="T6" y="T7"/>
                  </a:cxn>
                  <a:cxn ang="0">
                    <a:pos x="T8" y="T9"/>
                  </a:cxn>
                </a:cxnLst>
                <a:rect l="0" t="0" r="r" b="b"/>
                <a:pathLst>
                  <a:path w="6" h="18">
                    <a:moveTo>
                      <a:pt x="0" y="12"/>
                    </a:moveTo>
                    <a:lnTo>
                      <a:pt x="2" y="0"/>
                    </a:lnTo>
                    <a:lnTo>
                      <a:pt x="6" y="7"/>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671" name="Line 345"/>
              <p:cNvSpPr>
                <a:spLocks noChangeShapeType="1"/>
              </p:cNvSpPr>
              <p:nvPr/>
            </p:nvSpPr>
            <p:spPr bwMode="auto">
              <a:xfrm>
                <a:off x="1755" y="1445"/>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72" name="Freeform 346"/>
              <p:cNvSpPr>
                <a:spLocks/>
              </p:cNvSpPr>
              <p:nvPr/>
            </p:nvSpPr>
            <p:spPr bwMode="auto">
              <a:xfrm>
                <a:off x="1757" y="1422"/>
                <a:ext cx="6" cy="18"/>
              </a:xfrm>
              <a:custGeom>
                <a:avLst/>
                <a:gdLst>
                  <a:gd name="T0" fmla="*/ 0 w 6"/>
                  <a:gd name="T1" fmla="*/ 11 h 18"/>
                  <a:gd name="T2" fmla="*/ 2 w 6"/>
                  <a:gd name="T3" fmla="*/ 0 h 18"/>
                  <a:gd name="T4" fmla="*/ 6 w 6"/>
                  <a:gd name="T5" fmla="*/ 6 h 18"/>
                  <a:gd name="T6" fmla="*/ 4 w 6"/>
                  <a:gd name="T7" fmla="*/ 18 h 18"/>
                  <a:gd name="T8" fmla="*/ 0 w 6"/>
                  <a:gd name="T9" fmla="*/ 11 h 18"/>
                </a:gdLst>
                <a:ahLst/>
                <a:cxnLst>
                  <a:cxn ang="0">
                    <a:pos x="T0" y="T1"/>
                  </a:cxn>
                  <a:cxn ang="0">
                    <a:pos x="T2" y="T3"/>
                  </a:cxn>
                  <a:cxn ang="0">
                    <a:pos x="T4" y="T5"/>
                  </a:cxn>
                  <a:cxn ang="0">
                    <a:pos x="T6" y="T7"/>
                  </a:cxn>
                  <a:cxn ang="0">
                    <a:pos x="T8" y="T9"/>
                  </a:cxn>
                </a:cxnLst>
                <a:rect l="0" t="0" r="r" b="b"/>
                <a:pathLst>
                  <a:path w="6" h="18">
                    <a:moveTo>
                      <a:pt x="0" y="11"/>
                    </a:moveTo>
                    <a:lnTo>
                      <a:pt x="2" y="0"/>
                    </a:lnTo>
                    <a:lnTo>
                      <a:pt x="6" y="6"/>
                    </a:lnTo>
                    <a:lnTo>
                      <a:pt x="4" y="18"/>
                    </a:lnTo>
                    <a:lnTo>
                      <a:pt x="0" y="11"/>
                    </a:lnTo>
                    <a:close/>
                  </a:path>
                </a:pathLst>
              </a:custGeom>
              <a:grpFill/>
              <a:ln w="3175">
                <a:solidFill>
                  <a:srgbClr val="FF0000">
                    <a:alpha val="25000"/>
                  </a:srgbClr>
                </a:solidFill>
                <a:prstDash val="solid"/>
                <a:round/>
                <a:headEnd/>
                <a:tailEnd/>
              </a:ln>
            </p:spPr>
            <p:txBody>
              <a:bodyPr/>
              <a:lstStyle/>
              <a:p>
                <a:endParaRPr lang="it-IT"/>
              </a:p>
            </p:txBody>
          </p:sp>
          <p:sp>
            <p:nvSpPr>
              <p:cNvPr id="673" name="Line 347"/>
              <p:cNvSpPr>
                <a:spLocks noChangeShapeType="1"/>
              </p:cNvSpPr>
              <p:nvPr/>
            </p:nvSpPr>
            <p:spPr bwMode="auto">
              <a:xfrm>
                <a:off x="1757" y="143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674" name="Freeform 348"/>
              <p:cNvSpPr>
                <a:spLocks/>
              </p:cNvSpPr>
              <p:nvPr/>
            </p:nvSpPr>
            <p:spPr bwMode="auto">
              <a:xfrm>
                <a:off x="1759" y="1410"/>
                <a:ext cx="7" cy="18"/>
              </a:xfrm>
              <a:custGeom>
                <a:avLst/>
                <a:gdLst>
                  <a:gd name="T0" fmla="*/ 0 w 7"/>
                  <a:gd name="T1" fmla="*/ 12 h 18"/>
                  <a:gd name="T2" fmla="*/ 3 w 7"/>
                  <a:gd name="T3" fmla="*/ 0 h 18"/>
                  <a:gd name="T4" fmla="*/ 7 w 7"/>
                  <a:gd name="T5" fmla="*/ 6 h 18"/>
                  <a:gd name="T6" fmla="*/ 4 w 7"/>
                  <a:gd name="T7" fmla="*/ 18 h 18"/>
                  <a:gd name="T8" fmla="*/ 0 w 7"/>
                  <a:gd name="T9" fmla="*/ 12 h 18"/>
                </a:gdLst>
                <a:ahLst/>
                <a:cxnLst>
                  <a:cxn ang="0">
                    <a:pos x="T0" y="T1"/>
                  </a:cxn>
                  <a:cxn ang="0">
                    <a:pos x="T2" y="T3"/>
                  </a:cxn>
                  <a:cxn ang="0">
                    <a:pos x="T4" y="T5"/>
                  </a:cxn>
                  <a:cxn ang="0">
                    <a:pos x="T6" y="T7"/>
                  </a:cxn>
                  <a:cxn ang="0">
                    <a:pos x="T8" y="T9"/>
                  </a:cxn>
                </a:cxnLst>
                <a:rect l="0" t="0" r="r" b="b"/>
                <a:pathLst>
                  <a:path w="7" h="18">
                    <a:moveTo>
                      <a:pt x="0" y="12"/>
                    </a:moveTo>
                    <a:lnTo>
                      <a:pt x="3" y="0"/>
                    </a:lnTo>
                    <a:lnTo>
                      <a:pt x="7"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675" name="Line 349"/>
              <p:cNvSpPr>
                <a:spLocks noChangeShapeType="1"/>
              </p:cNvSpPr>
              <p:nvPr/>
            </p:nvSpPr>
            <p:spPr bwMode="auto">
              <a:xfrm>
                <a:off x="1759" y="142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76" name="Freeform 350"/>
              <p:cNvSpPr>
                <a:spLocks/>
              </p:cNvSpPr>
              <p:nvPr/>
            </p:nvSpPr>
            <p:spPr bwMode="auto">
              <a:xfrm>
                <a:off x="1762" y="1398"/>
                <a:ext cx="7" cy="18"/>
              </a:xfrm>
              <a:custGeom>
                <a:avLst/>
                <a:gdLst>
                  <a:gd name="T0" fmla="*/ 0 w 7"/>
                  <a:gd name="T1" fmla="*/ 12 h 18"/>
                  <a:gd name="T2" fmla="*/ 3 w 7"/>
                  <a:gd name="T3" fmla="*/ 0 h 18"/>
                  <a:gd name="T4" fmla="*/ 7 w 7"/>
                  <a:gd name="T5" fmla="*/ 6 h 18"/>
                  <a:gd name="T6" fmla="*/ 4 w 7"/>
                  <a:gd name="T7" fmla="*/ 18 h 18"/>
                  <a:gd name="T8" fmla="*/ 0 w 7"/>
                  <a:gd name="T9" fmla="*/ 12 h 18"/>
                </a:gdLst>
                <a:ahLst/>
                <a:cxnLst>
                  <a:cxn ang="0">
                    <a:pos x="T0" y="T1"/>
                  </a:cxn>
                  <a:cxn ang="0">
                    <a:pos x="T2" y="T3"/>
                  </a:cxn>
                  <a:cxn ang="0">
                    <a:pos x="T4" y="T5"/>
                  </a:cxn>
                  <a:cxn ang="0">
                    <a:pos x="T6" y="T7"/>
                  </a:cxn>
                  <a:cxn ang="0">
                    <a:pos x="T8" y="T9"/>
                  </a:cxn>
                </a:cxnLst>
                <a:rect l="0" t="0" r="r" b="b"/>
                <a:pathLst>
                  <a:path w="7" h="18">
                    <a:moveTo>
                      <a:pt x="0" y="12"/>
                    </a:moveTo>
                    <a:lnTo>
                      <a:pt x="3" y="0"/>
                    </a:lnTo>
                    <a:lnTo>
                      <a:pt x="7"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677" name="Line 351"/>
              <p:cNvSpPr>
                <a:spLocks noChangeShapeType="1"/>
              </p:cNvSpPr>
              <p:nvPr/>
            </p:nvSpPr>
            <p:spPr bwMode="auto">
              <a:xfrm>
                <a:off x="1762" y="141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78" name="Freeform 352"/>
              <p:cNvSpPr>
                <a:spLocks/>
              </p:cNvSpPr>
              <p:nvPr/>
            </p:nvSpPr>
            <p:spPr bwMode="auto">
              <a:xfrm>
                <a:off x="1765" y="1386"/>
                <a:ext cx="8" cy="18"/>
              </a:xfrm>
              <a:custGeom>
                <a:avLst/>
                <a:gdLst>
                  <a:gd name="T0" fmla="*/ 0 w 8"/>
                  <a:gd name="T1" fmla="*/ 12 h 18"/>
                  <a:gd name="T2" fmla="*/ 4 w 8"/>
                  <a:gd name="T3" fmla="*/ 0 h 18"/>
                  <a:gd name="T4" fmla="*/ 8 w 8"/>
                  <a:gd name="T5" fmla="*/ 6 h 18"/>
                  <a:gd name="T6" fmla="*/ 4 w 8"/>
                  <a:gd name="T7" fmla="*/ 18 h 18"/>
                  <a:gd name="T8" fmla="*/ 0 w 8"/>
                  <a:gd name="T9" fmla="*/ 12 h 18"/>
                </a:gdLst>
                <a:ahLst/>
                <a:cxnLst>
                  <a:cxn ang="0">
                    <a:pos x="T0" y="T1"/>
                  </a:cxn>
                  <a:cxn ang="0">
                    <a:pos x="T2" y="T3"/>
                  </a:cxn>
                  <a:cxn ang="0">
                    <a:pos x="T4" y="T5"/>
                  </a:cxn>
                  <a:cxn ang="0">
                    <a:pos x="T6" y="T7"/>
                  </a:cxn>
                  <a:cxn ang="0">
                    <a:pos x="T8" y="T9"/>
                  </a:cxn>
                </a:cxnLst>
                <a:rect l="0" t="0" r="r" b="b"/>
                <a:pathLst>
                  <a:path w="8" h="18">
                    <a:moveTo>
                      <a:pt x="0" y="12"/>
                    </a:moveTo>
                    <a:lnTo>
                      <a:pt x="4" y="0"/>
                    </a:lnTo>
                    <a:lnTo>
                      <a:pt x="8"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679" name="Line 353"/>
              <p:cNvSpPr>
                <a:spLocks noChangeShapeType="1"/>
              </p:cNvSpPr>
              <p:nvPr/>
            </p:nvSpPr>
            <p:spPr bwMode="auto">
              <a:xfrm>
                <a:off x="1765" y="139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80" name="Freeform 354"/>
              <p:cNvSpPr>
                <a:spLocks/>
              </p:cNvSpPr>
              <p:nvPr/>
            </p:nvSpPr>
            <p:spPr bwMode="auto">
              <a:xfrm>
                <a:off x="1769" y="1374"/>
                <a:ext cx="8" cy="18"/>
              </a:xfrm>
              <a:custGeom>
                <a:avLst/>
                <a:gdLst>
                  <a:gd name="T0" fmla="*/ 0 w 8"/>
                  <a:gd name="T1" fmla="*/ 12 h 18"/>
                  <a:gd name="T2" fmla="*/ 4 w 8"/>
                  <a:gd name="T3" fmla="*/ 0 h 18"/>
                  <a:gd name="T4" fmla="*/ 8 w 8"/>
                  <a:gd name="T5" fmla="*/ 6 h 18"/>
                  <a:gd name="T6" fmla="*/ 4 w 8"/>
                  <a:gd name="T7" fmla="*/ 18 h 18"/>
                  <a:gd name="T8" fmla="*/ 0 w 8"/>
                  <a:gd name="T9" fmla="*/ 12 h 18"/>
                </a:gdLst>
                <a:ahLst/>
                <a:cxnLst>
                  <a:cxn ang="0">
                    <a:pos x="T0" y="T1"/>
                  </a:cxn>
                  <a:cxn ang="0">
                    <a:pos x="T2" y="T3"/>
                  </a:cxn>
                  <a:cxn ang="0">
                    <a:pos x="T4" y="T5"/>
                  </a:cxn>
                  <a:cxn ang="0">
                    <a:pos x="T6" y="T7"/>
                  </a:cxn>
                  <a:cxn ang="0">
                    <a:pos x="T8" y="T9"/>
                  </a:cxn>
                </a:cxnLst>
                <a:rect l="0" t="0" r="r" b="b"/>
                <a:pathLst>
                  <a:path w="8" h="18">
                    <a:moveTo>
                      <a:pt x="0" y="12"/>
                    </a:moveTo>
                    <a:lnTo>
                      <a:pt x="4" y="0"/>
                    </a:lnTo>
                    <a:lnTo>
                      <a:pt x="8"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681" name="Line 355"/>
              <p:cNvSpPr>
                <a:spLocks noChangeShapeType="1"/>
              </p:cNvSpPr>
              <p:nvPr/>
            </p:nvSpPr>
            <p:spPr bwMode="auto">
              <a:xfrm>
                <a:off x="1769" y="138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82" name="Freeform 356"/>
              <p:cNvSpPr>
                <a:spLocks/>
              </p:cNvSpPr>
              <p:nvPr/>
            </p:nvSpPr>
            <p:spPr bwMode="auto">
              <a:xfrm>
                <a:off x="1773" y="1362"/>
                <a:ext cx="8" cy="18"/>
              </a:xfrm>
              <a:custGeom>
                <a:avLst/>
                <a:gdLst>
                  <a:gd name="T0" fmla="*/ 0 w 8"/>
                  <a:gd name="T1" fmla="*/ 12 h 18"/>
                  <a:gd name="T2" fmla="*/ 4 w 8"/>
                  <a:gd name="T3" fmla="*/ 0 h 18"/>
                  <a:gd name="T4" fmla="*/ 8 w 8"/>
                  <a:gd name="T5" fmla="*/ 6 h 18"/>
                  <a:gd name="T6" fmla="*/ 4 w 8"/>
                  <a:gd name="T7" fmla="*/ 18 h 18"/>
                  <a:gd name="T8" fmla="*/ 0 w 8"/>
                  <a:gd name="T9" fmla="*/ 12 h 18"/>
                </a:gdLst>
                <a:ahLst/>
                <a:cxnLst>
                  <a:cxn ang="0">
                    <a:pos x="T0" y="T1"/>
                  </a:cxn>
                  <a:cxn ang="0">
                    <a:pos x="T2" y="T3"/>
                  </a:cxn>
                  <a:cxn ang="0">
                    <a:pos x="T4" y="T5"/>
                  </a:cxn>
                  <a:cxn ang="0">
                    <a:pos x="T6" y="T7"/>
                  </a:cxn>
                  <a:cxn ang="0">
                    <a:pos x="T8" y="T9"/>
                  </a:cxn>
                </a:cxnLst>
                <a:rect l="0" t="0" r="r" b="b"/>
                <a:pathLst>
                  <a:path w="8" h="18">
                    <a:moveTo>
                      <a:pt x="0" y="12"/>
                    </a:moveTo>
                    <a:lnTo>
                      <a:pt x="4" y="0"/>
                    </a:lnTo>
                    <a:lnTo>
                      <a:pt x="8" y="6"/>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683" name="Line 357"/>
              <p:cNvSpPr>
                <a:spLocks noChangeShapeType="1"/>
              </p:cNvSpPr>
              <p:nvPr/>
            </p:nvSpPr>
            <p:spPr bwMode="auto">
              <a:xfrm>
                <a:off x="1773" y="1374"/>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84" name="Freeform 358"/>
              <p:cNvSpPr>
                <a:spLocks/>
              </p:cNvSpPr>
              <p:nvPr/>
            </p:nvSpPr>
            <p:spPr bwMode="auto">
              <a:xfrm>
                <a:off x="1777" y="1351"/>
                <a:ext cx="9" cy="17"/>
              </a:xfrm>
              <a:custGeom>
                <a:avLst/>
                <a:gdLst>
                  <a:gd name="T0" fmla="*/ 0 w 9"/>
                  <a:gd name="T1" fmla="*/ 11 h 17"/>
                  <a:gd name="T2" fmla="*/ 5 w 9"/>
                  <a:gd name="T3" fmla="*/ 0 h 17"/>
                  <a:gd name="T4" fmla="*/ 9 w 9"/>
                  <a:gd name="T5" fmla="*/ 6 h 17"/>
                  <a:gd name="T6" fmla="*/ 4 w 9"/>
                  <a:gd name="T7" fmla="*/ 17 h 17"/>
                  <a:gd name="T8" fmla="*/ 0 w 9"/>
                  <a:gd name="T9" fmla="*/ 11 h 17"/>
                </a:gdLst>
                <a:ahLst/>
                <a:cxnLst>
                  <a:cxn ang="0">
                    <a:pos x="T0" y="T1"/>
                  </a:cxn>
                  <a:cxn ang="0">
                    <a:pos x="T2" y="T3"/>
                  </a:cxn>
                  <a:cxn ang="0">
                    <a:pos x="T4" y="T5"/>
                  </a:cxn>
                  <a:cxn ang="0">
                    <a:pos x="T6" y="T7"/>
                  </a:cxn>
                  <a:cxn ang="0">
                    <a:pos x="T8" y="T9"/>
                  </a:cxn>
                </a:cxnLst>
                <a:rect l="0" t="0" r="r" b="b"/>
                <a:pathLst>
                  <a:path w="9" h="17">
                    <a:moveTo>
                      <a:pt x="0" y="11"/>
                    </a:moveTo>
                    <a:lnTo>
                      <a:pt x="5" y="0"/>
                    </a:lnTo>
                    <a:lnTo>
                      <a:pt x="9" y="6"/>
                    </a:lnTo>
                    <a:lnTo>
                      <a:pt x="4" y="17"/>
                    </a:lnTo>
                    <a:lnTo>
                      <a:pt x="0" y="11"/>
                    </a:lnTo>
                    <a:close/>
                  </a:path>
                </a:pathLst>
              </a:custGeom>
              <a:grpFill/>
              <a:ln w="3175">
                <a:solidFill>
                  <a:srgbClr val="FF0000">
                    <a:alpha val="25000"/>
                  </a:srgbClr>
                </a:solidFill>
                <a:prstDash val="solid"/>
                <a:round/>
                <a:headEnd/>
                <a:tailEnd/>
              </a:ln>
            </p:spPr>
            <p:txBody>
              <a:bodyPr/>
              <a:lstStyle/>
              <a:p>
                <a:endParaRPr lang="it-IT"/>
              </a:p>
            </p:txBody>
          </p:sp>
          <p:sp>
            <p:nvSpPr>
              <p:cNvPr id="685" name="Line 359"/>
              <p:cNvSpPr>
                <a:spLocks noChangeShapeType="1"/>
              </p:cNvSpPr>
              <p:nvPr/>
            </p:nvSpPr>
            <p:spPr bwMode="auto">
              <a:xfrm>
                <a:off x="1777" y="136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86" name="Freeform 360"/>
              <p:cNvSpPr>
                <a:spLocks/>
              </p:cNvSpPr>
              <p:nvPr/>
            </p:nvSpPr>
            <p:spPr bwMode="auto">
              <a:xfrm>
                <a:off x="1782" y="1339"/>
                <a:ext cx="9" cy="18"/>
              </a:xfrm>
              <a:custGeom>
                <a:avLst/>
                <a:gdLst>
                  <a:gd name="T0" fmla="*/ 0 w 9"/>
                  <a:gd name="T1" fmla="*/ 12 h 18"/>
                  <a:gd name="T2" fmla="*/ 6 w 9"/>
                  <a:gd name="T3" fmla="*/ 0 h 18"/>
                  <a:gd name="T4" fmla="*/ 9 w 9"/>
                  <a:gd name="T5" fmla="*/ 7 h 18"/>
                  <a:gd name="T6" fmla="*/ 4 w 9"/>
                  <a:gd name="T7" fmla="*/ 18 h 18"/>
                  <a:gd name="T8" fmla="*/ 0 w 9"/>
                  <a:gd name="T9" fmla="*/ 12 h 18"/>
                </a:gdLst>
                <a:ahLst/>
                <a:cxnLst>
                  <a:cxn ang="0">
                    <a:pos x="T0" y="T1"/>
                  </a:cxn>
                  <a:cxn ang="0">
                    <a:pos x="T2" y="T3"/>
                  </a:cxn>
                  <a:cxn ang="0">
                    <a:pos x="T4" y="T5"/>
                  </a:cxn>
                  <a:cxn ang="0">
                    <a:pos x="T6" y="T7"/>
                  </a:cxn>
                  <a:cxn ang="0">
                    <a:pos x="T8" y="T9"/>
                  </a:cxn>
                </a:cxnLst>
                <a:rect l="0" t="0" r="r" b="b"/>
                <a:pathLst>
                  <a:path w="9" h="18">
                    <a:moveTo>
                      <a:pt x="0" y="12"/>
                    </a:moveTo>
                    <a:lnTo>
                      <a:pt x="6" y="0"/>
                    </a:lnTo>
                    <a:lnTo>
                      <a:pt x="9" y="7"/>
                    </a:lnTo>
                    <a:lnTo>
                      <a:pt x="4" y="18"/>
                    </a:lnTo>
                    <a:lnTo>
                      <a:pt x="0" y="12"/>
                    </a:lnTo>
                    <a:close/>
                  </a:path>
                </a:pathLst>
              </a:custGeom>
              <a:grpFill/>
              <a:ln w="3175">
                <a:solidFill>
                  <a:srgbClr val="FF0000">
                    <a:alpha val="25000"/>
                  </a:srgbClr>
                </a:solidFill>
                <a:prstDash val="solid"/>
                <a:round/>
                <a:headEnd/>
                <a:tailEnd/>
              </a:ln>
            </p:spPr>
            <p:txBody>
              <a:bodyPr/>
              <a:lstStyle/>
              <a:p>
                <a:endParaRPr lang="it-IT"/>
              </a:p>
            </p:txBody>
          </p:sp>
          <p:sp>
            <p:nvSpPr>
              <p:cNvPr id="687" name="Line 361"/>
              <p:cNvSpPr>
                <a:spLocks noChangeShapeType="1"/>
              </p:cNvSpPr>
              <p:nvPr/>
            </p:nvSpPr>
            <p:spPr bwMode="auto">
              <a:xfrm>
                <a:off x="1782" y="135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88" name="Freeform 362"/>
              <p:cNvSpPr>
                <a:spLocks/>
              </p:cNvSpPr>
              <p:nvPr/>
            </p:nvSpPr>
            <p:spPr bwMode="auto">
              <a:xfrm>
                <a:off x="1788" y="1328"/>
                <a:ext cx="9" cy="18"/>
              </a:xfrm>
              <a:custGeom>
                <a:avLst/>
                <a:gdLst>
                  <a:gd name="T0" fmla="*/ 0 w 9"/>
                  <a:gd name="T1" fmla="*/ 11 h 18"/>
                  <a:gd name="T2" fmla="*/ 5 w 9"/>
                  <a:gd name="T3" fmla="*/ 0 h 18"/>
                  <a:gd name="T4" fmla="*/ 9 w 9"/>
                  <a:gd name="T5" fmla="*/ 7 h 18"/>
                  <a:gd name="T6" fmla="*/ 3 w 9"/>
                  <a:gd name="T7" fmla="*/ 18 h 18"/>
                  <a:gd name="T8" fmla="*/ 0 w 9"/>
                  <a:gd name="T9" fmla="*/ 11 h 18"/>
                </a:gdLst>
                <a:ahLst/>
                <a:cxnLst>
                  <a:cxn ang="0">
                    <a:pos x="T0" y="T1"/>
                  </a:cxn>
                  <a:cxn ang="0">
                    <a:pos x="T2" y="T3"/>
                  </a:cxn>
                  <a:cxn ang="0">
                    <a:pos x="T4" y="T5"/>
                  </a:cxn>
                  <a:cxn ang="0">
                    <a:pos x="T6" y="T7"/>
                  </a:cxn>
                  <a:cxn ang="0">
                    <a:pos x="T8" y="T9"/>
                  </a:cxn>
                </a:cxnLst>
                <a:rect l="0" t="0" r="r" b="b"/>
                <a:pathLst>
                  <a:path w="9" h="18">
                    <a:moveTo>
                      <a:pt x="0" y="11"/>
                    </a:moveTo>
                    <a:lnTo>
                      <a:pt x="5" y="0"/>
                    </a:lnTo>
                    <a:lnTo>
                      <a:pt x="9" y="7"/>
                    </a:lnTo>
                    <a:lnTo>
                      <a:pt x="3" y="18"/>
                    </a:lnTo>
                    <a:lnTo>
                      <a:pt x="0" y="11"/>
                    </a:lnTo>
                    <a:close/>
                  </a:path>
                </a:pathLst>
              </a:custGeom>
              <a:grpFill/>
              <a:ln w="3175">
                <a:solidFill>
                  <a:srgbClr val="FF0000">
                    <a:alpha val="25000"/>
                  </a:srgbClr>
                </a:solidFill>
                <a:prstDash val="solid"/>
                <a:round/>
                <a:headEnd/>
                <a:tailEnd/>
              </a:ln>
            </p:spPr>
            <p:txBody>
              <a:bodyPr/>
              <a:lstStyle/>
              <a:p>
                <a:endParaRPr lang="it-IT"/>
              </a:p>
            </p:txBody>
          </p:sp>
          <p:sp>
            <p:nvSpPr>
              <p:cNvPr id="689" name="Line 363"/>
              <p:cNvSpPr>
                <a:spLocks noChangeShapeType="1"/>
              </p:cNvSpPr>
              <p:nvPr/>
            </p:nvSpPr>
            <p:spPr bwMode="auto">
              <a:xfrm>
                <a:off x="1788" y="1339"/>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690" name="Freeform 364"/>
              <p:cNvSpPr>
                <a:spLocks/>
              </p:cNvSpPr>
              <p:nvPr/>
            </p:nvSpPr>
            <p:spPr bwMode="auto">
              <a:xfrm>
                <a:off x="1793" y="1318"/>
                <a:ext cx="9" cy="17"/>
              </a:xfrm>
              <a:custGeom>
                <a:avLst/>
                <a:gdLst>
                  <a:gd name="T0" fmla="*/ 0 w 9"/>
                  <a:gd name="T1" fmla="*/ 10 h 17"/>
                  <a:gd name="T2" fmla="*/ 6 w 9"/>
                  <a:gd name="T3" fmla="*/ 0 h 17"/>
                  <a:gd name="T4" fmla="*/ 9 w 9"/>
                  <a:gd name="T5" fmla="*/ 6 h 17"/>
                  <a:gd name="T6" fmla="*/ 4 w 9"/>
                  <a:gd name="T7" fmla="*/ 17 h 17"/>
                  <a:gd name="T8" fmla="*/ 0 w 9"/>
                  <a:gd name="T9" fmla="*/ 10 h 17"/>
                </a:gdLst>
                <a:ahLst/>
                <a:cxnLst>
                  <a:cxn ang="0">
                    <a:pos x="T0" y="T1"/>
                  </a:cxn>
                  <a:cxn ang="0">
                    <a:pos x="T2" y="T3"/>
                  </a:cxn>
                  <a:cxn ang="0">
                    <a:pos x="T4" y="T5"/>
                  </a:cxn>
                  <a:cxn ang="0">
                    <a:pos x="T6" y="T7"/>
                  </a:cxn>
                  <a:cxn ang="0">
                    <a:pos x="T8" y="T9"/>
                  </a:cxn>
                </a:cxnLst>
                <a:rect l="0" t="0" r="r" b="b"/>
                <a:pathLst>
                  <a:path w="9" h="17">
                    <a:moveTo>
                      <a:pt x="0" y="10"/>
                    </a:moveTo>
                    <a:lnTo>
                      <a:pt x="6" y="0"/>
                    </a:lnTo>
                    <a:lnTo>
                      <a:pt x="9" y="6"/>
                    </a:lnTo>
                    <a:lnTo>
                      <a:pt x="4" y="17"/>
                    </a:lnTo>
                    <a:lnTo>
                      <a:pt x="0" y="10"/>
                    </a:lnTo>
                    <a:close/>
                  </a:path>
                </a:pathLst>
              </a:custGeom>
              <a:grpFill/>
              <a:ln w="3175">
                <a:solidFill>
                  <a:srgbClr val="FF0000">
                    <a:alpha val="25000"/>
                  </a:srgbClr>
                </a:solidFill>
                <a:prstDash val="solid"/>
                <a:round/>
                <a:headEnd/>
                <a:tailEnd/>
              </a:ln>
            </p:spPr>
            <p:txBody>
              <a:bodyPr/>
              <a:lstStyle/>
              <a:p>
                <a:endParaRPr lang="it-IT"/>
              </a:p>
            </p:txBody>
          </p:sp>
          <p:sp>
            <p:nvSpPr>
              <p:cNvPr id="691" name="Line 365"/>
              <p:cNvSpPr>
                <a:spLocks noChangeShapeType="1"/>
              </p:cNvSpPr>
              <p:nvPr/>
            </p:nvSpPr>
            <p:spPr bwMode="auto">
              <a:xfrm>
                <a:off x="1793" y="1328"/>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692" name="Freeform 366"/>
              <p:cNvSpPr>
                <a:spLocks/>
              </p:cNvSpPr>
              <p:nvPr/>
            </p:nvSpPr>
            <p:spPr bwMode="auto">
              <a:xfrm>
                <a:off x="1799" y="1308"/>
                <a:ext cx="9" cy="16"/>
              </a:xfrm>
              <a:custGeom>
                <a:avLst/>
                <a:gdLst>
                  <a:gd name="T0" fmla="*/ 0 w 9"/>
                  <a:gd name="T1" fmla="*/ 10 h 16"/>
                  <a:gd name="T2" fmla="*/ 5 w 9"/>
                  <a:gd name="T3" fmla="*/ 0 h 16"/>
                  <a:gd name="T4" fmla="*/ 9 w 9"/>
                  <a:gd name="T5" fmla="*/ 6 h 16"/>
                  <a:gd name="T6" fmla="*/ 3 w 9"/>
                  <a:gd name="T7" fmla="*/ 16 h 16"/>
                  <a:gd name="T8" fmla="*/ 0 w 9"/>
                  <a:gd name="T9" fmla="*/ 10 h 16"/>
                </a:gdLst>
                <a:ahLst/>
                <a:cxnLst>
                  <a:cxn ang="0">
                    <a:pos x="T0" y="T1"/>
                  </a:cxn>
                  <a:cxn ang="0">
                    <a:pos x="T2" y="T3"/>
                  </a:cxn>
                  <a:cxn ang="0">
                    <a:pos x="T4" y="T5"/>
                  </a:cxn>
                  <a:cxn ang="0">
                    <a:pos x="T6" y="T7"/>
                  </a:cxn>
                  <a:cxn ang="0">
                    <a:pos x="T8" y="T9"/>
                  </a:cxn>
                </a:cxnLst>
                <a:rect l="0" t="0" r="r" b="b"/>
                <a:pathLst>
                  <a:path w="9" h="16">
                    <a:moveTo>
                      <a:pt x="0" y="10"/>
                    </a:moveTo>
                    <a:lnTo>
                      <a:pt x="5" y="0"/>
                    </a:lnTo>
                    <a:lnTo>
                      <a:pt x="9" y="6"/>
                    </a:lnTo>
                    <a:lnTo>
                      <a:pt x="3" y="16"/>
                    </a:lnTo>
                    <a:lnTo>
                      <a:pt x="0" y="10"/>
                    </a:lnTo>
                    <a:close/>
                  </a:path>
                </a:pathLst>
              </a:custGeom>
              <a:grpFill/>
              <a:ln w="3175">
                <a:solidFill>
                  <a:srgbClr val="FF0000">
                    <a:alpha val="25000"/>
                  </a:srgbClr>
                </a:solidFill>
                <a:prstDash val="solid"/>
                <a:round/>
                <a:headEnd/>
                <a:tailEnd/>
              </a:ln>
            </p:spPr>
            <p:txBody>
              <a:bodyPr/>
              <a:lstStyle/>
              <a:p>
                <a:endParaRPr lang="it-IT"/>
              </a:p>
            </p:txBody>
          </p:sp>
          <p:sp>
            <p:nvSpPr>
              <p:cNvPr id="693" name="Line 367"/>
              <p:cNvSpPr>
                <a:spLocks noChangeShapeType="1"/>
              </p:cNvSpPr>
              <p:nvPr/>
            </p:nvSpPr>
            <p:spPr bwMode="auto">
              <a:xfrm>
                <a:off x="1799" y="1318"/>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694" name="Freeform 368"/>
              <p:cNvSpPr>
                <a:spLocks/>
              </p:cNvSpPr>
              <p:nvPr/>
            </p:nvSpPr>
            <p:spPr bwMode="auto">
              <a:xfrm>
                <a:off x="1804" y="1303"/>
                <a:ext cx="7" cy="11"/>
              </a:xfrm>
              <a:custGeom>
                <a:avLst/>
                <a:gdLst>
                  <a:gd name="T0" fmla="*/ 0 w 7"/>
                  <a:gd name="T1" fmla="*/ 5 h 11"/>
                  <a:gd name="T2" fmla="*/ 3 w 7"/>
                  <a:gd name="T3" fmla="*/ 0 h 11"/>
                  <a:gd name="T4" fmla="*/ 7 w 7"/>
                  <a:gd name="T5" fmla="*/ 7 h 11"/>
                  <a:gd name="T6" fmla="*/ 4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3" y="0"/>
                    </a:lnTo>
                    <a:lnTo>
                      <a:pt x="7" y="7"/>
                    </a:lnTo>
                    <a:lnTo>
                      <a:pt x="4" y="11"/>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695" name="Line 369"/>
              <p:cNvSpPr>
                <a:spLocks noChangeShapeType="1"/>
              </p:cNvSpPr>
              <p:nvPr/>
            </p:nvSpPr>
            <p:spPr bwMode="auto">
              <a:xfrm>
                <a:off x="1804" y="130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696" name="Freeform 370"/>
              <p:cNvSpPr>
                <a:spLocks/>
              </p:cNvSpPr>
              <p:nvPr/>
            </p:nvSpPr>
            <p:spPr bwMode="auto">
              <a:xfrm>
                <a:off x="1807" y="1299"/>
                <a:ext cx="7" cy="11"/>
              </a:xfrm>
              <a:custGeom>
                <a:avLst/>
                <a:gdLst>
                  <a:gd name="T0" fmla="*/ 0 w 7"/>
                  <a:gd name="T1" fmla="*/ 4 h 11"/>
                  <a:gd name="T2" fmla="*/ 3 w 7"/>
                  <a:gd name="T3" fmla="*/ 0 h 11"/>
                  <a:gd name="T4" fmla="*/ 7 w 7"/>
                  <a:gd name="T5" fmla="*/ 6 h 11"/>
                  <a:gd name="T6" fmla="*/ 4 w 7"/>
                  <a:gd name="T7" fmla="*/ 11 h 11"/>
                  <a:gd name="T8" fmla="*/ 0 w 7"/>
                  <a:gd name="T9" fmla="*/ 4 h 11"/>
                </a:gdLst>
                <a:ahLst/>
                <a:cxnLst>
                  <a:cxn ang="0">
                    <a:pos x="T0" y="T1"/>
                  </a:cxn>
                  <a:cxn ang="0">
                    <a:pos x="T2" y="T3"/>
                  </a:cxn>
                  <a:cxn ang="0">
                    <a:pos x="T4" y="T5"/>
                  </a:cxn>
                  <a:cxn ang="0">
                    <a:pos x="T6" y="T7"/>
                  </a:cxn>
                  <a:cxn ang="0">
                    <a:pos x="T8" y="T9"/>
                  </a:cxn>
                </a:cxnLst>
                <a:rect l="0" t="0" r="r" b="b"/>
                <a:pathLst>
                  <a:path w="7" h="11">
                    <a:moveTo>
                      <a:pt x="0" y="4"/>
                    </a:moveTo>
                    <a:lnTo>
                      <a:pt x="3" y="0"/>
                    </a:lnTo>
                    <a:lnTo>
                      <a:pt x="7" y="6"/>
                    </a:lnTo>
                    <a:lnTo>
                      <a:pt x="4"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697" name="Line 371"/>
              <p:cNvSpPr>
                <a:spLocks noChangeShapeType="1"/>
              </p:cNvSpPr>
              <p:nvPr/>
            </p:nvSpPr>
            <p:spPr bwMode="auto">
              <a:xfrm>
                <a:off x="1807" y="130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698" name="Freeform 372"/>
              <p:cNvSpPr>
                <a:spLocks/>
              </p:cNvSpPr>
              <p:nvPr/>
            </p:nvSpPr>
            <p:spPr bwMode="auto">
              <a:xfrm>
                <a:off x="1810" y="1294"/>
                <a:ext cx="7" cy="11"/>
              </a:xfrm>
              <a:custGeom>
                <a:avLst/>
                <a:gdLst>
                  <a:gd name="T0" fmla="*/ 0 w 7"/>
                  <a:gd name="T1" fmla="*/ 5 h 11"/>
                  <a:gd name="T2" fmla="*/ 3 w 7"/>
                  <a:gd name="T3" fmla="*/ 0 h 11"/>
                  <a:gd name="T4" fmla="*/ 7 w 7"/>
                  <a:gd name="T5" fmla="*/ 7 h 11"/>
                  <a:gd name="T6" fmla="*/ 4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3" y="0"/>
                    </a:lnTo>
                    <a:lnTo>
                      <a:pt x="7" y="7"/>
                    </a:lnTo>
                    <a:lnTo>
                      <a:pt x="4" y="11"/>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699" name="Line 373"/>
              <p:cNvSpPr>
                <a:spLocks noChangeShapeType="1"/>
              </p:cNvSpPr>
              <p:nvPr/>
            </p:nvSpPr>
            <p:spPr bwMode="auto">
              <a:xfrm>
                <a:off x="1810" y="129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00" name="Freeform 374"/>
              <p:cNvSpPr>
                <a:spLocks/>
              </p:cNvSpPr>
              <p:nvPr/>
            </p:nvSpPr>
            <p:spPr bwMode="auto">
              <a:xfrm>
                <a:off x="1813" y="1290"/>
                <a:ext cx="6" cy="11"/>
              </a:xfrm>
              <a:custGeom>
                <a:avLst/>
                <a:gdLst>
                  <a:gd name="T0" fmla="*/ 0 w 6"/>
                  <a:gd name="T1" fmla="*/ 4 h 11"/>
                  <a:gd name="T2" fmla="*/ 3 w 6"/>
                  <a:gd name="T3" fmla="*/ 0 h 11"/>
                  <a:gd name="T4" fmla="*/ 6 w 6"/>
                  <a:gd name="T5" fmla="*/ 7 h 11"/>
                  <a:gd name="T6" fmla="*/ 4 w 6"/>
                  <a:gd name="T7" fmla="*/ 11 h 11"/>
                  <a:gd name="T8" fmla="*/ 0 w 6"/>
                  <a:gd name="T9" fmla="*/ 4 h 11"/>
                </a:gdLst>
                <a:ahLst/>
                <a:cxnLst>
                  <a:cxn ang="0">
                    <a:pos x="T0" y="T1"/>
                  </a:cxn>
                  <a:cxn ang="0">
                    <a:pos x="T2" y="T3"/>
                  </a:cxn>
                  <a:cxn ang="0">
                    <a:pos x="T4" y="T5"/>
                  </a:cxn>
                  <a:cxn ang="0">
                    <a:pos x="T6" y="T7"/>
                  </a:cxn>
                  <a:cxn ang="0">
                    <a:pos x="T8" y="T9"/>
                  </a:cxn>
                </a:cxnLst>
                <a:rect l="0" t="0" r="r" b="b"/>
                <a:pathLst>
                  <a:path w="6" h="11">
                    <a:moveTo>
                      <a:pt x="0" y="4"/>
                    </a:moveTo>
                    <a:lnTo>
                      <a:pt x="3" y="0"/>
                    </a:lnTo>
                    <a:lnTo>
                      <a:pt x="6" y="7"/>
                    </a:lnTo>
                    <a:lnTo>
                      <a:pt x="4"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01" name="Line 375"/>
              <p:cNvSpPr>
                <a:spLocks noChangeShapeType="1"/>
              </p:cNvSpPr>
              <p:nvPr/>
            </p:nvSpPr>
            <p:spPr bwMode="auto">
              <a:xfrm>
                <a:off x="1813" y="1294"/>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02" name="Freeform 376"/>
              <p:cNvSpPr>
                <a:spLocks/>
              </p:cNvSpPr>
              <p:nvPr/>
            </p:nvSpPr>
            <p:spPr bwMode="auto">
              <a:xfrm>
                <a:off x="1816" y="1286"/>
                <a:ext cx="6" cy="11"/>
              </a:xfrm>
              <a:custGeom>
                <a:avLst/>
                <a:gdLst>
                  <a:gd name="T0" fmla="*/ 0 w 6"/>
                  <a:gd name="T1" fmla="*/ 4 h 11"/>
                  <a:gd name="T2" fmla="*/ 2 w 6"/>
                  <a:gd name="T3" fmla="*/ 0 h 11"/>
                  <a:gd name="T4" fmla="*/ 6 w 6"/>
                  <a:gd name="T5" fmla="*/ 7 h 11"/>
                  <a:gd name="T6" fmla="*/ 3 w 6"/>
                  <a:gd name="T7" fmla="*/ 11 h 11"/>
                  <a:gd name="T8" fmla="*/ 0 w 6"/>
                  <a:gd name="T9" fmla="*/ 4 h 11"/>
                </a:gdLst>
                <a:ahLst/>
                <a:cxnLst>
                  <a:cxn ang="0">
                    <a:pos x="T0" y="T1"/>
                  </a:cxn>
                  <a:cxn ang="0">
                    <a:pos x="T2" y="T3"/>
                  </a:cxn>
                  <a:cxn ang="0">
                    <a:pos x="T4" y="T5"/>
                  </a:cxn>
                  <a:cxn ang="0">
                    <a:pos x="T6" y="T7"/>
                  </a:cxn>
                  <a:cxn ang="0">
                    <a:pos x="T8" y="T9"/>
                  </a:cxn>
                </a:cxnLst>
                <a:rect l="0" t="0" r="r" b="b"/>
                <a:pathLst>
                  <a:path w="6" h="11">
                    <a:moveTo>
                      <a:pt x="0" y="4"/>
                    </a:moveTo>
                    <a:lnTo>
                      <a:pt x="2" y="0"/>
                    </a:lnTo>
                    <a:lnTo>
                      <a:pt x="6" y="7"/>
                    </a:lnTo>
                    <a:lnTo>
                      <a:pt x="3"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03" name="Line 377"/>
              <p:cNvSpPr>
                <a:spLocks noChangeShapeType="1"/>
              </p:cNvSpPr>
              <p:nvPr/>
            </p:nvSpPr>
            <p:spPr bwMode="auto">
              <a:xfrm>
                <a:off x="1816" y="129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04" name="Freeform 378"/>
              <p:cNvSpPr>
                <a:spLocks/>
              </p:cNvSpPr>
              <p:nvPr/>
            </p:nvSpPr>
            <p:spPr bwMode="auto">
              <a:xfrm>
                <a:off x="1818" y="1283"/>
                <a:ext cx="7" cy="10"/>
              </a:xfrm>
              <a:custGeom>
                <a:avLst/>
                <a:gdLst>
                  <a:gd name="T0" fmla="*/ 0 w 7"/>
                  <a:gd name="T1" fmla="*/ 3 h 10"/>
                  <a:gd name="T2" fmla="*/ 3 w 7"/>
                  <a:gd name="T3" fmla="*/ 0 h 10"/>
                  <a:gd name="T4" fmla="*/ 7 w 7"/>
                  <a:gd name="T5" fmla="*/ 6 h 10"/>
                  <a:gd name="T6" fmla="*/ 4 w 7"/>
                  <a:gd name="T7" fmla="*/ 10 h 10"/>
                  <a:gd name="T8" fmla="*/ 0 w 7"/>
                  <a:gd name="T9" fmla="*/ 3 h 10"/>
                </a:gdLst>
                <a:ahLst/>
                <a:cxnLst>
                  <a:cxn ang="0">
                    <a:pos x="T0" y="T1"/>
                  </a:cxn>
                  <a:cxn ang="0">
                    <a:pos x="T2" y="T3"/>
                  </a:cxn>
                  <a:cxn ang="0">
                    <a:pos x="T4" y="T5"/>
                  </a:cxn>
                  <a:cxn ang="0">
                    <a:pos x="T6" y="T7"/>
                  </a:cxn>
                  <a:cxn ang="0">
                    <a:pos x="T8" y="T9"/>
                  </a:cxn>
                </a:cxnLst>
                <a:rect l="0" t="0" r="r" b="b"/>
                <a:pathLst>
                  <a:path w="7" h="10">
                    <a:moveTo>
                      <a:pt x="0" y="3"/>
                    </a:moveTo>
                    <a:lnTo>
                      <a:pt x="3" y="0"/>
                    </a:lnTo>
                    <a:lnTo>
                      <a:pt x="7" y="6"/>
                    </a:lnTo>
                    <a:lnTo>
                      <a:pt x="4" y="10"/>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05" name="Line 379"/>
              <p:cNvSpPr>
                <a:spLocks noChangeShapeType="1"/>
              </p:cNvSpPr>
              <p:nvPr/>
            </p:nvSpPr>
            <p:spPr bwMode="auto">
              <a:xfrm>
                <a:off x="1818" y="128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06" name="Freeform 380"/>
              <p:cNvSpPr>
                <a:spLocks/>
              </p:cNvSpPr>
              <p:nvPr/>
            </p:nvSpPr>
            <p:spPr bwMode="auto">
              <a:xfrm>
                <a:off x="1821" y="1280"/>
                <a:ext cx="7" cy="9"/>
              </a:xfrm>
              <a:custGeom>
                <a:avLst/>
                <a:gdLst>
                  <a:gd name="T0" fmla="*/ 0 w 7"/>
                  <a:gd name="T1" fmla="*/ 3 h 9"/>
                  <a:gd name="T2" fmla="*/ 3 w 7"/>
                  <a:gd name="T3" fmla="*/ 0 h 9"/>
                  <a:gd name="T4" fmla="*/ 7 w 7"/>
                  <a:gd name="T5" fmla="*/ 6 h 9"/>
                  <a:gd name="T6" fmla="*/ 4 w 7"/>
                  <a:gd name="T7" fmla="*/ 9 h 9"/>
                  <a:gd name="T8" fmla="*/ 0 w 7"/>
                  <a:gd name="T9" fmla="*/ 3 h 9"/>
                </a:gdLst>
                <a:ahLst/>
                <a:cxnLst>
                  <a:cxn ang="0">
                    <a:pos x="T0" y="T1"/>
                  </a:cxn>
                  <a:cxn ang="0">
                    <a:pos x="T2" y="T3"/>
                  </a:cxn>
                  <a:cxn ang="0">
                    <a:pos x="T4" y="T5"/>
                  </a:cxn>
                  <a:cxn ang="0">
                    <a:pos x="T6" y="T7"/>
                  </a:cxn>
                  <a:cxn ang="0">
                    <a:pos x="T8" y="T9"/>
                  </a:cxn>
                </a:cxnLst>
                <a:rect l="0" t="0" r="r" b="b"/>
                <a:pathLst>
                  <a:path w="7" h="9">
                    <a:moveTo>
                      <a:pt x="0" y="3"/>
                    </a:moveTo>
                    <a:lnTo>
                      <a:pt x="3" y="0"/>
                    </a:lnTo>
                    <a:lnTo>
                      <a:pt x="7" y="6"/>
                    </a:lnTo>
                    <a:lnTo>
                      <a:pt x="4" y="9"/>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07" name="Line 381"/>
              <p:cNvSpPr>
                <a:spLocks noChangeShapeType="1"/>
              </p:cNvSpPr>
              <p:nvPr/>
            </p:nvSpPr>
            <p:spPr bwMode="auto">
              <a:xfrm>
                <a:off x="1821" y="1283"/>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08" name="Freeform 382"/>
              <p:cNvSpPr>
                <a:spLocks/>
              </p:cNvSpPr>
              <p:nvPr/>
            </p:nvSpPr>
            <p:spPr bwMode="auto">
              <a:xfrm>
                <a:off x="1824" y="1276"/>
                <a:ext cx="7" cy="10"/>
              </a:xfrm>
              <a:custGeom>
                <a:avLst/>
                <a:gdLst>
                  <a:gd name="T0" fmla="*/ 0 w 7"/>
                  <a:gd name="T1" fmla="*/ 4 h 10"/>
                  <a:gd name="T2" fmla="*/ 3 w 7"/>
                  <a:gd name="T3" fmla="*/ 0 h 10"/>
                  <a:gd name="T4" fmla="*/ 7 w 7"/>
                  <a:gd name="T5" fmla="*/ 7 h 10"/>
                  <a:gd name="T6" fmla="*/ 4 w 7"/>
                  <a:gd name="T7" fmla="*/ 10 h 10"/>
                  <a:gd name="T8" fmla="*/ 0 w 7"/>
                  <a:gd name="T9" fmla="*/ 4 h 10"/>
                </a:gdLst>
                <a:ahLst/>
                <a:cxnLst>
                  <a:cxn ang="0">
                    <a:pos x="T0" y="T1"/>
                  </a:cxn>
                  <a:cxn ang="0">
                    <a:pos x="T2" y="T3"/>
                  </a:cxn>
                  <a:cxn ang="0">
                    <a:pos x="T4" y="T5"/>
                  </a:cxn>
                  <a:cxn ang="0">
                    <a:pos x="T6" y="T7"/>
                  </a:cxn>
                  <a:cxn ang="0">
                    <a:pos x="T8" y="T9"/>
                  </a:cxn>
                </a:cxnLst>
                <a:rect l="0" t="0" r="r" b="b"/>
                <a:pathLst>
                  <a:path w="7" h="10">
                    <a:moveTo>
                      <a:pt x="0" y="4"/>
                    </a:moveTo>
                    <a:lnTo>
                      <a:pt x="3" y="0"/>
                    </a:lnTo>
                    <a:lnTo>
                      <a:pt x="7" y="7"/>
                    </a:lnTo>
                    <a:lnTo>
                      <a:pt x="4" y="10"/>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09" name="Line 383"/>
              <p:cNvSpPr>
                <a:spLocks noChangeShapeType="1"/>
              </p:cNvSpPr>
              <p:nvPr/>
            </p:nvSpPr>
            <p:spPr bwMode="auto">
              <a:xfrm>
                <a:off x="1824" y="128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10" name="Freeform 384"/>
              <p:cNvSpPr>
                <a:spLocks/>
              </p:cNvSpPr>
              <p:nvPr/>
            </p:nvSpPr>
            <p:spPr bwMode="auto">
              <a:xfrm>
                <a:off x="1827" y="1273"/>
                <a:ext cx="7" cy="10"/>
              </a:xfrm>
              <a:custGeom>
                <a:avLst/>
                <a:gdLst>
                  <a:gd name="T0" fmla="*/ 0 w 7"/>
                  <a:gd name="T1" fmla="*/ 3 h 10"/>
                  <a:gd name="T2" fmla="*/ 3 w 7"/>
                  <a:gd name="T3" fmla="*/ 0 h 10"/>
                  <a:gd name="T4" fmla="*/ 7 w 7"/>
                  <a:gd name="T5" fmla="*/ 7 h 10"/>
                  <a:gd name="T6" fmla="*/ 4 w 7"/>
                  <a:gd name="T7" fmla="*/ 10 h 10"/>
                  <a:gd name="T8" fmla="*/ 0 w 7"/>
                  <a:gd name="T9" fmla="*/ 3 h 10"/>
                </a:gdLst>
                <a:ahLst/>
                <a:cxnLst>
                  <a:cxn ang="0">
                    <a:pos x="T0" y="T1"/>
                  </a:cxn>
                  <a:cxn ang="0">
                    <a:pos x="T2" y="T3"/>
                  </a:cxn>
                  <a:cxn ang="0">
                    <a:pos x="T4" y="T5"/>
                  </a:cxn>
                  <a:cxn ang="0">
                    <a:pos x="T6" y="T7"/>
                  </a:cxn>
                  <a:cxn ang="0">
                    <a:pos x="T8" y="T9"/>
                  </a:cxn>
                </a:cxnLst>
                <a:rect l="0" t="0" r="r" b="b"/>
                <a:pathLst>
                  <a:path w="7" h="10">
                    <a:moveTo>
                      <a:pt x="0" y="3"/>
                    </a:moveTo>
                    <a:lnTo>
                      <a:pt x="3" y="0"/>
                    </a:lnTo>
                    <a:lnTo>
                      <a:pt x="7" y="7"/>
                    </a:lnTo>
                    <a:lnTo>
                      <a:pt x="4" y="10"/>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11" name="Line 385"/>
              <p:cNvSpPr>
                <a:spLocks noChangeShapeType="1"/>
              </p:cNvSpPr>
              <p:nvPr/>
            </p:nvSpPr>
            <p:spPr bwMode="auto">
              <a:xfrm>
                <a:off x="1827" y="127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12" name="Freeform 386"/>
              <p:cNvSpPr>
                <a:spLocks/>
              </p:cNvSpPr>
              <p:nvPr/>
            </p:nvSpPr>
            <p:spPr bwMode="auto">
              <a:xfrm>
                <a:off x="1830" y="1270"/>
                <a:ext cx="7" cy="10"/>
              </a:xfrm>
              <a:custGeom>
                <a:avLst/>
                <a:gdLst>
                  <a:gd name="T0" fmla="*/ 0 w 7"/>
                  <a:gd name="T1" fmla="*/ 3 h 10"/>
                  <a:gd name="T2" fmla="*/ 3 w 7"/>
                  <a:gd name="T3" fmla="*/ 0 h 10"/>
                  <a:gd name="T4" fmla="*/ 7 w 7"/>
                  <a:gd name="T5" fmla="*/ 6 h 10"/>
                  <a:gd name="T6" fmla="*/ 4 w 7"/>
                  <a:gd name="T7" fmla="*/ 10 h 10"/>
                  <a:gd name="T8" fmla="*/ 0 w 7"/>
                  <a:gd name="T9" fmla="*/ 3 h 10"/>
                </a:gdLst>
                <a:ahLst/>
                <a:cxnLst>
                  <a:cxn ang="0">
                    <a:pos x="T0" y="T1"/>
                  </a:cxn>
                  <a:cxn ang="0">
                    <a:pos x="T2" y="T3"/>
                  </a:cxn>
                  <a:cxn ang="0">
                    <a:pos x="T4" y="T5"/>
                  </a:cxn>
                  <a:cxn ang="0">
                    <a:pos x="T6" y="T7"/>
                  </a:cxn>
                  <a:cxn ang="0">
                    <a:pos x="T8" y="T9"/>
                  </a:cxn>
                </a:cxnLst>
                <a:rect l="0" t="0" r="r" b="b"/>
                <a:pathLst>
                  <a:path w="7" h="10">
                    <a:moveTo>
                      <a:pt x="0" y="3"/>
                    </a:moveTo>
                    <a:lnTo>
                      <a:pt x="3" y="0"/>
                    </a:lnTo>
                    <a:lnTo>
                      <a:pt x="7" y="6"/>
                    </a:lnTo>
                    <a:lnTo>
                      <a:pt x="4" y="10"/>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713" name="Line 387"/>
              <p:cNvSpPr>
                <a:spLocks noChangeShapeType="1"/>
              </p:cNvSpPr>
              <p:nvPr/>
            </p:nvSpPr>
            <p:spPr bwMode="auto">
              <a:xfrm>
                <a:off x="1830" y="127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14" name="Freeform 388"/>
              <p:cNvSpPr>
                <a:spLocks/>
              </p:cNvSpPr>
              <p:nvPr/>
            </p:nvSpPr>
            <p:spPr bwMode="auto">
              <a:xfrm>
                <a:off x="1833" y="1263"/>
                <a:ext cx="11" cy="13"/>
              </a:xfrm>
              <a:custGeom>
                <a:avLst/>
                <a:gdLst>
                  <a:gd name="T0" fmla="*/ 0 w 11"/>
                  <a:gd name="T1" fmla="*/ 7 h 13"/>
                  <a:gd name="T2" fmla="*/ 7 w 11"/>
                  <a:gd name="T3" fmla="*/ 0 h 13"/>
                  <a:gd name="T4" fmla="*/ 11 w 11"/>
                  <a:gd name="T5" fmla="*/ 7 h 13"/>
                  <a:gd name="T6" fmla="*/ 4 w 11"/>
                  <a:gd name="T7" fmla="*/ 13 h 13"/>
                  <a:gd name="T8" fmla="*/ 0 w 11"/>
                  <a:gd name="T9" fmla="*/ 7 h 13"/>
                </a:gdLst>
                <a:ahLst/>
                <a:cxnLst>
                  <a:cxn ang="0">
                    <a:pos x="T0" y="T1"/>
                  </a:cxn>
                  <a:cxn ang="0">
                    <a:pos x="T2" y="T3"/>
                  </a:cxn>
                  <a:cxn ang="0">
                    <a:pos x="T4" y="T5"/>
                  </a:cxn>
                  <a:cxn ang="0">
                    <a:pos x="T6" y="T7"/>
                  </a:cxn>
                  <a:cxn ang="0">
                    <a:pos x="T8" y="T9"/>
                  </a:cxn>
                </a:cxnLst>
                <a:rect l="0" t="0" r="r" b="b"/>
                <a:pathLst>
                  <a:path w="11" h="13">
                    <a:moveTo>
                      <a:pt x="0" y="7"/>
                    </a:moveTo>
                    <a:lnTo>
                      <a:pt x="7" y="0"/>
                    </a:lnTo>
                    <a:lnTo>
                      <a:pt x="11" y="7"/>
                    </a:lnTo>
                    <a:lnTo>
                      <a:pt x="4" y="13"/>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715" name="Line 389"/>
              <p:cNvSpPr>
                <a:spLocks noChangeShapeType="1"/>
              </p:cNvSpPr>
              <p:nvPr/>
            </p:nvSpPr>
            <p:spPr bwMode="auto">
              <a:xfrm>
                <a:off x="1833" y="127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16" name="Freeform 390"/>
              <p:cNvSpPr>
                <a:spLocks/>
              </p:cNvSpPr>
              <p:nvPr/>
            </p:nvSpPr>
            <p:spPr bwMode="auto">
              <a:xfrm>
                <a:off x="1840" y="1257"/>
                <a:ext cx="11" cy="13"/>
              </a:xfrm>
              <a:custGeom>
                <a:avLst/>
                <a:gdLst>
                  <a:gd name="T0" fmla="*/ 0 w 11"/>
                  <a:gd name="T1" fmla="*/ 6 h 13"/>
                  <a:gd name="T2" fmla="*/ 7 w 11"/>
                  <a:gd name="T3" fmla="*/ 0 h 13"/>
                  <a:gd name="T4" fmla="*/ 11 w 11"/>
                  <a:gd name="T5" fmla="*/ 7 h 13"/>
                  <a:gd name="T6" fmla="*/ 4 w 11"/>
                  <a:gd name="T7" fmla="*/ 13 h 13"/>
                  <a:gd name="T8" fmla="*/ 0 w 11"/>
                  <a:gd name="T9" fmla="*/ 6 h 13"/>
                </a:gdLst>
                <a:ahLst/>
                <a:cxnLst>
                  <a:cxn ang="0">
                    <a:pos x="T0" y="T1"/>
                  </a:cxn>
                  <a:cxn ang="0">
                    <a:pos x="T2" y="T3"/>
                  </a:cxn>
                  <a:cxn ang="0">
                    <a:pos x="T4" y="T5"/>
                  </a:cxn>
                  <a:cxn ang="0">
                    <a:pos x="T6" y="T7"/>
                  </a:cxn>
                  <a:cxn ang="0">
                    <a:pos x="T8" y="T9"/>
                  </a:cxn>
                </a:cxnLst>
                <a:rect l="0" t="0" r="r" b="b"/>
                <a:pathLst>
                  <a:path w="11" h="13">
                    <a:moveTo>
                      <a:pt x="0" y="6"/>
                    </a:moveTo>
                    <a:lnTo>
                      <a:pt x="7" y="0"/>
                    </a:lnTo>
                    <a:lnTo>
                      <a:pt x="11"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17" name="Line 391"/>
              <p:cNvSpPr>
                <a:spLocks noChangeShapeType="1"/>
              </p:cNvSpPr>
              <p:nvPr/>
            </p:nvSpPr>
            <p:spPr bwMode="auto">
              <a:xfrm>
                <a:off x="1840" y="1263"/>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18" name="Freeform 392"/>
              <p:cNvSpPr>
                <a:spLocks/>
              </p:cNvSpPr>
              <p:nvPr/>
            </p:nvSpPr>
            <p:spPr bwMode="auto">
              <a:xfrm>
                <a:off x="1847" y="1251"/>
                <a:ext cx="12" cy="13"/>
              </a:xfrm>
              <a:custGeom>
                <a:avLst/>
                <a:gdLst>
                  <a:gd name="T0" fmla="*/ 0 w 12"/>
                  <a:gd name="T1" fmla="*/ 6 h 13"/>
                  <a:gd name="T2" fmla="*/ 8 w 12"/>
                  <a:gd name="T3" fmla="*/ 0 h 13"/>
                  <a:gd name="T4" fmla="*/ 12 w 12"/>
                  <a:gd name="T5" fmla="*/ 7 h 13"/>
                  <a:gd name="T6" fmla="*/ 4 w 12"/>
                  <a:gd name="T7" fmla="*/ 13 h 13"/>
                  <a:gd name="T8" fmla="*/ 0 w 12"/>
                  <a:gd name="T9" fmla="*/ 6 h 13"/>
                </a:gdLst>
                <a:ahLst/>
                <a:cxnLst>
                  <a:cxn ang="0">
                    <a:pos x="T0" y="T1"/>
                  </a:cxn>
                  <a:cxn ang="0">
                    <a:pos x="T2" y="T3"/>
                  </a:cxn>
                  <a:cxn ang="0">
                    <a:pos x="T4" y="T5"/>
                  </a:cxn>
                  <a:cxn ang="0">
                    <a:pos x="T6" y="T7"/>
                  </a:cxn>
                  <a:cxn ang="0">
                    <a:pos x="T8" y="T9"/>
                  </a:cxn>
                </a:cxnLst>
                <a:rect l="0" t="0" r="r" b="b"/>
                <a:pathLst>
                  <a:path w="12" h="13">
                    <a:moveTo>
                      <a:pt x="0" y="6"/>
                    </a:moveTo>
                    <a:lnTo>
                      <a:pt x="8" y="0"/>
                    </a:lnTo>
                    <a:lnTo>
                      <a:pt x="12"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19" name="Line 393"/>
              <p:cNvSpPr>
                <a:spLocks noChangeShapeType="1"/>
              </p:cNvSpPr>
              <p:nvPr/>
            </p:nvSpPr>
            <p:spPr bwMode="auto">
              <a:xfrm>
                <a:off x="1847" y="1257"/>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20" name="Freeform 394"/>
              <p:cNvSpPr>
                <a:spLocks/>
              </p:cNvSpPr>
              <p:nvPr/>
            </p:nvSpPr>
            <p:spPr bwMode="auto">
              <a:xfrm>
                <a:off x="1855" y="1246"/>
                <a:ext cx="12" cy="12"/>
              </a:xfrm>
              <a:custGeom>
                <a:avLst/>
                <a:gdLst>
                  <a:gd name="T0" fmla="*/ 0 w 12"/>
                  <a:gd name="T1" fmla="*/ 5 h 12"/>
                  <a:gd name="T2" fmla="*/ 8 w 12"/>
                  <a:gd name="T3" fmla="*/ 0 h 12"/>
                  <a:gd name="T4" fmla="*/ 12 w 12"/>
                  <a:gd name="T5" fmla="*/ 6 h 12"/>
                  <a:gd name="T6" fmla="*/ 4 w 12"/>
                  <a:gd name="T7" fmla="*/ 12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lnTo>
                      <a:pt x="8" y="0"/>
                    </a:lnTo>
                    <a:lnTo>
                      <a:pt x="12" y="6"/>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21" name="Line 395"/>
              <p:cNvSpPr>
                <a:spLocks noChangeShapeType="1"/>
              </p:cNvSpPr>
              <p:nvPr/>
            </p:nvSpPr>
            <p:spPr bwMode="auto">
              <a:xfrm>
                <a:off x="1855" y="125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22" name="Freeform 396"/>
              <p:cNvSpPr>
                <a:spLocks/>
              </p:cNvSpPr>
              <p:nvPr/>
            </p:nvSpPr>
            <p:spPr bwMode="auto">
              <a:xfrm>
                <a:off x="1863" y="1240"/>
                <a:ext cx="12" cy="12"/>
              </a:xfrm>
              <a:custGeom>
                <a:avLst/>
                <a:gdLst>
                  <a:gd name="T0" fmla="*/ 0 w 12"/>
                  <a:gd name="T1" fmla="*/ 6 h 12"/>
                  <a:gd name="T2" fmla="*/ 9 w 12"/>
                  <a:gd name="T3" fmla="*/ 0 h 12"/>
                  <a:gd name="T4" fmla="*/ 12 w 12"/>
                  <a:gd name="T5" fmla="*/ 6 h 12"/>
                  <a:gd name="T6" fmla="*/ 4 w 12"/>
                  <a:gd name="T7" fmla="*/ 12 h 12"/>
                  <a:gd name="T8" fmla="*/ 0 w 12"/>
                  <a:gd name="T9" fmla="*/ 6 h 12"/>
                </a:gdLst>
                <a:ahLst/>
                <a:cxnLst>
                  <a:cxn ang="0">
                    <a:pos x="T0" y="T1"/>
                  </a:cxn>
                  <a:cxn ang="0">
                    <a:pos x="T2" y="T3"/>
                  </a:cxn>
                  <a:cxn ang="0">
                    <a:pos x="T4" y="T5"/>
                  </a:cxn>
                  <a:cxn ang="0">
                    <a:pos x="T6" y="T7"/>
                  </a:cxn>
                  <a:cxn ang="0">
                    <a:pos x="T8" y="T9"/>
                  </a:cxn>
                </a:cxnLst>
                <a:rect l="0" t="0" r="r" b="b"/>
                <a:pathLst>
                  <a:path w="12" h="12">
                    <a:moveTo>
                      <a:pt x="0" y="6"/>
                    </a:moveTo>
                    <a:lnTo>
                      <a:pt x="9" y="0"/>
                    </a:lnTo>
                    <a:lnTo>
                      <a:pt x="12" y="6"/>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23" name="Line 397"/>
              <p:cNvSpPr>
                <a:spLocks noChangeShapeType="1"/>
              </p:cNvSpPr>
              <p:nvPr/>
            </p:nvSpPr>
            <p:spPr bwMode="auto">
              <a:xfrm>
                <a:off x="1863" y="124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24" name="Freeform 398"/>
              <p:cNvSpPr>
                <a:spLocks/>
              </p:cNvSpPr>
              <p:nvPr/>
            </p:nvSpPr>
            <p:spPr bwMode="auto">
              <a:xfrm>
                <a:off x="1872" y="1234"/>
                <a:ext cx="12" cy="12"/>
              </a:xfrm>
              <a:custGeom>
                <a:avLst/>
                <a:gdLst>
                  <a:gd name="T0" fmla="*/ 0 w 12"/>
                  <a:gd name="T1" fmla="*/ 6 h 12"/>
                  <a:gd name="T2" fmla="*/ 8 w 12"/>
                  <a:gd name="T3" fmla="*/ 0 h 12"/>
                  <a:gd name="T4" fmla="*/ 12 w 12"/>
                  <a:gd name="T5" fmla="*/ 7 h 12"/>
                  <a:gd name="T6" fmla="*/ 3 w 12"/>
                  <a:gd name="T7" fmla="*/ 12 h 12"/>
                  <a:gd name="T8" fmla="*/ 0 w 12"/>
                  <a:gd name="T9" fmla="*/ 6 h 12"/>
                </a:gdLst>
                <a:ahLst/>
                <a:cxnLst>
                  <a:cxn ang="0">
                    <a:pos x="T0" y="T1"/>
                  </a:cxn>
                  <a:cxn ang="0">
                    <a:pos x="T2" y="T3"/>
                  </a:cxn>
                  <a:cxn ang="0">
                    <a:pos x="T4" y="T5"/>
                  </a:cxn>
                  <a:cxn ang="0">
                    <a:pos x="T6" y="T7"/>
                  </a:cxn>
                  <a:cxn ang="0">
                    <a:pos x="T8" y="T9"/>
                  </a:cxn>
                </a:cxnLst>
                <a:rect l="0" t="0" r="r" b="b"/>
                <a:pathLst>
                  <a:path w="12" h="12">
                    <a:moveTo>
                      <a:pt x="0" y="6"/>
                    </a:moveTo>
                    <a:lnTo>
                      <a:pt x="8" y="0"/>
                    </a:lnTo>
                    <a:lnTo>
                      <a:pt x="12" y="7"/>
                    </a:lnTo>
                    <a:lnTo>
                      <a:pt x="3"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25" name="Line 399"/>
              <p:cNvSpPr>
                <a:spLocks noChangeShapeType="1"/>
              </p:cNvSpPr>
              <p:nvPr/>
            </p:nvSpPr>
            <p:spPr bwMode="auto">
              <a:xfrm>
                <a:off x="1872" y="1240"/>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726" name="Freeform 400"/>
              <p:cNvSpPr>
                <a:spLocks/>
              </p:cNvSpPr>
              <p:nvPr/>
            </p:nvSpPr>
            <p:spPr bwMode="auto">
              <a:xfrm>
                <a:off x="1880" y="1228"/>
                <a:ext cx="13" cy="13"/>
              </a:xfrm>
              <a:custGeom>
                <a:avLst/>
                <a:gdLst>
                  <a:gd name="T0" fmla="*/ 0 w 13"/>
                  <a:gd name="T1" fmla="*/ 6 h 13"/>
                  <a:gd name="T2" fmla="*/ 9 w 13"/>
                  <a:gd name="T3" fmla="*/ 0 h 13"/>
                  <a:gd name="T4" fmla="*/ 13 w 13"/>
                  <a:gd name="T5" fmla="*/ 7 h 13"/>
                  <a:gd name="T6" fmla="*/ 4 w 13"/>
                  <a:gd name="T7" fmla="*/ 13 h 13"/>
                  <a:gd name="T8" fmla="*/ 0 w 13"/>
                  <a:gd name="T9" fmla="*/ 6 h 13"/>
                </a:gdLst>
                <a:ahLst/>
                <a:cxnLst>
                  <a:cxn ang="0">
                    <a:pos x="T0" y="T1"/>
                  </a:cxn>
                  <a:cxn ang="0">
                    <a:pos x="T2" y="T3"/>
                  </a:cxn>
                  <a:cxn ang="0">
                    <a:pos x="T4" y="T5"/>
                  </a:cxn>
                  <a:cxn ang="0">
                    <a:pos x="T6" y="T7"/>
                  </a:cxn>
                  <a:cxn ang="0">
                    <a:pos x="T8" y="T9"/>
                  </a:cxn>
                </a:cxnLst>
                <a:rect l="0" t="0" r="r" b="b"/>
                <a:pathLst>
                  <a:path w="13" h="13">
                    <a:moveTo>
                      <a:pt x="0" y="6"/>
                    </a:moveTo>
                    <a:lnTo>
                      <a:pt x="9" y="0"/>
                    </a:lnTo>
                    <a:lnTo>
                      <a:pt x="13"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27" name="Line 401"/>
              <p:cNvSpPr>
                <a:spLocks noChangeShapeType="1"/>
              </p:cNvSpPr>
              <p:nvPr/>
            </p:nvSpPr>
            <p:spPr bwMode="auto">
              <a:xfrm>
                <a:off x="1880" y="1234"/>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28" name="Freeform 402"/>
              <p:cNvSpPr>
                <a:spLocks/>
              </p:cNvSpPr>
              <p:nvPr/>
            </p:nvSpPr>
            <p:spPr bwMode="auto">
              <a:xfrm>
                <a:off x="1889" y="1222"/>
                <a:ext cx="13" cy="13"/>
              </a:xfrm>
              <a:custGeom>
                <a:avLst/>
                <a:gdLst>
                  <a:gd name="T0" fmla="*/ 0 w 13"/>
                  <a:gd name="T1" fmla="*/ 6 h 13"/>
                  <a:gd name="T2" fmla="*/ 10 w 13"/>
                  <a:gd name="T3" fmla="*/ 0 h 13"/>
                  <a:gd name="T4" fmla="*/ 13 w 13"/>
                  <a:gd name="T5" fmla="*/ 7 h 13"/>
                  <a:gd name="T6" fmla="*/ 4 w 13"/>
                  <a:gd name="T7" fmla="*/ 13 h 13"/>
                  <a:gd name="T8" fmla="*/ 0 w 13"/>
                  <a:gd name="T9" fmla="*/ 6 h 13"/>
                </a:gdLst>
                <a:ahLst/>
                <a:cxnLst>
                  <a:cxn ang="0">
                    <a:pos x="T0" y="T1"/>
                  </a:cxn>
                  <a:cxn ang="0">
                    <a:pos x="T2" y="T3"/>
                  </a:cxn>
                  <a:cxn ang="0">
                    <a:pos x="T4" y="T5"/>
                  </a:cxn>
                  <a:cxn ang="0">
                    <a:pos x="T6" y="T7"/>
                  </a:cxn>
                  <a:cxn ang="0">
                    <a:pos x="T8" y="T9"/>
                  </a:cxn>
                </a:cxnLst>
                <a:rect l="0" t="0" r="r" b="b"/>
                <a:pathLst>
                  <a:path w="13" h="13">
                    <a:moveTo>
                      <a:pt x="0" y="6"/>
                    </a:moveTo>
                    <a:lnTo>
                      <a:pt x="10" y="0"/>
                    </a:lnTo>
                    <a:lnTo>
                      <a:pt x="13"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29" name="Line 403"/>
              <p:cNvSpPr>
                <a:spLocks noChangeShapeType="1"/>
              </p:cNvSpPr>
              <p:nvPr/>
            </p:nvSpPr>
            <p:spPr bwMode="auto">
              <a:xfrm>
                <a:off x="1889" y="1228"/>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30" name="Freeform 404"/>
              <p:cNvSpPr>
                <a:spLocks/>
              </p:cNvSpPr>
              <p:nvPr/>
            </p:nvSpPr>
            <p:spPr bwMode="auto">
              <a:xfrm>
                <a:off x="1899" y="1217"/>
                <a:ext cx="13" cy="12"/>
              </a:xfrm>
              <a:custGeom>
                <a:avLst/>
                <a:gdLst>
                  <a:gd name="T0" fmla="*/ 0 w 13"/>
                  <a:gd name="T1" fmla="*/ 5 h 12"/>
                  <a:gd name="T2" fmla="*/ 9 w 13"/>
                  <a:gd name="T3" fmla="*/ 0 h 12"/>
                  <a:gd name="T4" fmla="*/ 13 w 13"/>
                  <a:gd name="T5" fmla="*/ 6 h 12"/>
                  <a:gd name="T6" fmla="*/ 3 w 13"/>
                  <a:gd name="T7" fmla="*/ 12 h 12"/>
                  <a:gd name="T8" fmla="*/ 0 w 13"/>
                  <a:gd name="T9" fmla="*/ 5 h 12"/>
                </a:gdLst>
                <a:ahLst/>
                <a:cxnLst>
                  <a:cxn ang="0">
                    <a:pos x="T0" y="T1"/>
                  </a:cxn>
                  <a:cxn ang="0">
                    <a:pos x="T2" y="T3"/>
                  </a:cxn>
                  <a:cxn ang="0">
                    <a:pos x="T4" y="T5"/>
                  </a:cxn>
                  <a:cxn ang="0">
                    <a:pos x="T6" y="T7"/>
                  </a:cxn>
                  <a:cxn ang="0">
                    <a:pos x="T8" y="T9"/>
                  </a:cxn>
                </a:cxnLst>
                <a:rect l="0" t="0" r="r" b="b"/>
                <a:pathLst>
                  <a:path w="13" h="12">
                    <a:moveTo>
                      <a:pt x="0" y="5"/>
                    </a:moveTo>
                    <a:lnTo>
                      <a:pt x="9" y="0"/>
                    </a:lnTo>
                    <a:lnTo>
                      <a:pt x="13" y="6"/>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31" name="Line 405"/>
              <p:cNvSpPr>
                <a:spLocks noChangeShapeType="1"/>
              </p:cNvSpPr>
              <p:nvPr/>
            </p:nvSpPr>
            <p:spPr bwMode="auto">
              <a:xfrm>
                <a:off x="1899" y="122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32" name="Freeform 406"/>
              <p:cNvSpPr>
                <a:spLocks/>
              </p:cNvSpPr>
              <p:nvPr/>
            </p:nvSpPr>
            <p:spPr bwMode="auto">
              <a:xfrm>
                <a:off x="1908" y="1211"/>
                <a:ext cx="13" cy="12"/>
              </a:xfrm>
              <a:custGeom>
                <a:avLst/>
                <a:gdLst>
                  <a:gd name="T0" fmla="*/ 0 w 13"/>
                  <a:gd name="T1" fmla="*/ 6 h 12"/>
                  <a:gd name="T2" fmla="*/ 9 w 13"/>
                  <a:gd name="T3" fmla="*/ 0 h 12"/>
                  <a:gd name="T4" fmla="*/ 13 w 13"/>
                  <a:gd name="T5" fmla="*/ 6 h 12"/>
                  <a:gd name="T6" fmla="*/ 4 w 13"/>
                  <a:gd name="T7" fmla="*/ 12 h 12"/>
                  <a:gd name="T8" fmla="*/ 0 w 13"/>
                  <a:gd name="T9" fmla="*/ 6 h 12"/>
                </a:gdLst>
                <a:ahLst/>
                <a:cxnLst>
                  <a:cxn ang="0">
                    <a:pos x="T0" y="T1"/>
                  </a:cxn>
                  <a:cxn ang="0">
                    <a:pos x="T2" y="T3"/>
                  </a:cxn>
                  <a:cxn ang="0">
                    <a:pos x="T4" y="T5"/>
                  </a:cxn>
                  <a:cxn ang="0">
                    <a:pos x="T6" y="T7"/>
                  </a:cxn>
                  <a:cxn ang="0">
                    <a:pos x="T8" y="T9"/>
                  </a:cxn>
                </a:cxnLst>
                <a:rect l="0" t="0" r="r" b="b"/>
                <a:pathLst>
                  <a:path w="13" h="12">
                    <a:moveTo>
                      <a:pt x="0" y="6"/>
                    </a:moveTo>
                    <a:lnTo>
                      <a:pt x="9" y="0"/>
                    </a:lnTo>
                    <a:lnTo>
                      <a:pt x="13" y="6"/>
                    </a:lnTo>
                    <a:lnTo>
                      <a:pt x="4" y="12"/>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33" name="Line 407"/>
              <p:cNvSpPr>
                <a:spLocks noChangeShapeType="1"/>
              </p:cNvSpPr>
              <p:nvPr/>
            </p:nvSpPr>
            <p:spPr bwMode="auto">
              <a:xfrm>
                <a:off x="1908" y="121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34" name="Freeform 408"/>
              <p:cNvSpPr>
                <a:spLocks/>
              </p:cNvSpPr>
              <p:nvPr/>
            </p:nvSpPr>
            <p:spPr bwMode="auto">
              <a:xfrm>
                <a:off x="1917" y="1204"/>
                <a:ext cx="14" cy="13"/>
              </a:xfrm>
              <a:custGeom>
                <a:avLst/>
                <a:gdLst>
                  <a:gd name="T0" fmla="*/ 0 w 14"/>
                  <a:gd name="T1" fmla="*/ 7 h 13"/>
                  <a:gd name="T2" fmla="*/ 10 w 14"/>
                  <a:gd name="T3" fmla="*/ 0 h 13"/>
                  <a:gd name="T4" fmla="*/ 14 w 14"/>
                  <a:gd name="T5" fmla="*/ 7 h 13"/>
                  <a:gd name="T6" fmla="*/ 4 w 14"/>
                  <a:gd name="T7" fmla="*/ 13 h 13"/>
                  <a:gd name="T8" fmla="*/ 0 w 14"/>
                  <a:gd name="T9" fmla="*/ 7 h 13"/>
                </a:gdLst>
                <a:ahLst/>
                <a:cxnLst>
                  <a:cxn ang="0">
                    <a:pos x="T0" y="T1"/>
                  </a:cxn>
                  <a:cxn ang="0">
                    <a:pos x="T2" y="T3"/>
                  </a:cxn>
                  <a:cxn ang="0">
                    <a:pos x="T4" y="T5"/>
                  </a:cxn>
                  <a:cxn ang="0">
                    <a:pos x="T6" y="T7"/>
                  </a:cxn>
                  <a:cxn ang="0">
                    <a:pos x="T8" y="T9"/>
                  </a:cxn>
                </a:cxnLst>
                <a:rect l="0" t="0" r="r" b="b"/>
                <a:pathLst>
                  <a:path w="14" h="13">
                    <a:moveTo>
                      <a:pt x="0" y="7"/>
                    </a:moveTo>
                    <a:lnTo>
                      <a:pt x="10" y="0"/>
                    </a:lnTo>
                    <a:lnTo>
                      <a:pt x="14" y="7"/>
                    </a:lnTo>
                    <a:lnTo>
                      <a:pt x="4" y="13"/>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735" name="Line 409"/>
              <p:cNvSpPr>
                <a:spLocks noChangeShapeType="1"/>
              </p:cNvSpPr>
              <p:nvPr/>
            </p:nvSpPr>
            <p:spPr bwMode="auto">
              <a:xfrm>
                <a:off x="1917" y="121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36" name="Freeform 410"/>
              <p:cNvSpPr>
                <a:spLocks/>
              </p:cNvSpPr>
              <p:nvPr/>
            </p:nvSpPr>
            <p:spPr bwMode="auto">
              <a:xfrm>
                <a:off x="1927" y="1198"/>
                <a:ext cx="13" cy="13"/>
              </a:xfrm>
              <a:custGeom>
                <a:avLst/>
                <a:gdLst>
                  <a:gd name="T0" fmla="*/ 0 w 13"/>
                  <a:gd name="T1" fmla="*/ 6 h 13"/>
                  <a:gd name="T2" fmla="*/ 9 w 13"/>
                  <a:gd name="T3" fmla="*/ 0 h 13"/>
                  <a:gd name="T4" fmla="*/ 13 w 13"/>
                  <a:gd name="T5" fmla="*/ 7 h 13"/>
                  <a:gd name="T6" fmla="*/ 4 w 13"/>
                  <a:gd name="T7" fmla="*/ 13 h 13"/>
                  <a:gd name="T8" fmla="*/ 0 w 13"/>
                  <a:gd name="T9" fmla="*/ 6 h 13"/>
                </a:gdLst>
                <a:ahLst/>
                <a:cxnLst>
                  <a:cxn ang="0">
                    <a:pos x="T0" y="T1"/>
                  </a:cxn>
                  <a:cxn ang="0">
                    <a:pos x="T2" y="T3"/>
                  </a:cxn>
                  <a:cxn ang="0">
                    <a:pos x="T4" y="T5"/>
                  </a:cxn>
                  <a:cxn ang="0">
                    <a:pos x="T6" y="T7"/>
                  </a:cxn>
                  <a:cxn ang="0">
                    <a:pos x="T8" y="T9"/>
                  </a:cxn>
                </a:cxnLst>
                <a:rect l="0" t="0" r="r" b="b"/>
                <a:pathLst>
                  <a:path w="13" h="13">
                    <a:moveTo>
                      <a:pt x="0" y="6"/>
                    </a:moveTo>
                    <a:lnTo>
                      <a:pt x="9" y="0"/>
                    </a:lnTo>
                    <a:lnTo>
                      <a:pt x="13"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37" name="Line 411"/>
              <p:cNvSpPr>
                <a:spLocks noChangeShapeType="1"/>
              </p:cNvSpPr>
              <p:nvPr/>
            </p:nvSpPr>
            <p:spPr bwMode="auto">
              <a:xfrm>
                <a:off x="1927" y="1204"/>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38" name="Freeform 412"/>
              <p:cNvSpPr>
                <a:spLocks/>
              </p:cNvSpPr>
              <p:nvPr/>
            </p:nvSpPr>
            <p:spPr bwMode="auto">
              <a:xfrm>
                <a:off x="1936" y="1191"/>
                <a:ext cx="13" cy="14"/>
              </a:xfrm>
              <a:custGeom>
                <a:avLst/>
                <a:gdLst>
                  <a:gd name="T0" fmla="*/ 0 w 13"/>
                  <a:gd name="T1" fmla="*/ 7 h 14"/>
                  <a:gd name="T2" fmla="*/ 9 w 13"/>
                  <a:gd name="T3" fmla="*/ 0 h 14"/>
                  <a:gd name="T4" fmla="*/ 13 w 13"/>
                  <a:gd name="T5" fmla="*/ 7 h 14"/>
                  <a:gd name="T6" fmla="*/ 4 w 13"/>
                  <a:gd name="T7" fmla="*/ 14 h 14"/>
                  <a:gd name="T8" fmla="*/ 0 w 13"/>
                  <a:gd name="T9" fmla="*/ 7 h 14"/>
                </a:gdLst>
                <a:ahLst/>
                <a:cxnLst>
                  <a:cxn ang="0">
                    <a:pos x="T0" y="T1"/>
                  </a:cxn>
                  <a:cxn ang="0">
                    <a:pos x="T2" y="T3"/>
                  </a:cxn>
                  <a:cxn ang="0">
                    <a:pos x="T4" y="T5"/>
                  </a:cxn>
                  <a:cxn ang="0">
                    <a:pos x="T6" y="T7"/>
                  </a:cxn>
                  <a:cxn ang="0">
                    <a:pos x="T8" y="T9"/>
                  </a:cxn>
                </a:cxnLst>
                <a:rect l="0" t="0" r="r" b="b"/>
                <a:pathLst>
                  <a:path w="13" h="14">
                    <a:moveTo>
                      <a:pt x="0" y="7"/>
                    </a:moveTo>
                    <a:lnTo>
                      <a:pt x="9" y="0"/>
                    </a:lnTo>
                    <a:lnTo>
                      <a:pt x="13" y="7"/>
                    </a:lnTo>
                    <a:lnTo>
                      <a:pt x="4" y="14"/>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739" name="Line 413"/>
              <p:cNvSpPr>
                <a:spLocks noChangeShapeType="1"/>
              </p:cNvSpPr>
              <p:nvPr/>
            </p:nvSpPr>
            <p:spPr bwMode="auto">
              <a:xfrm>
                <a:off x="1936" y="1198"/>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40" name="Freeform 414"/>
              <p:cNvSpPr>
                <a:spLocks/>
              </p:cNvSpPr>
              <p:nvPr/>
            </p:nvSpPr>
            <p:spPr bwMode="auto">
              <a:xfrm>
                <a:off x="1945" y="1185"/>
                <a:ext cx="12" cy="13"/>
              </a:xfrm>
              <a:custGeom>
                <a:avLst/>
                <a:gdLst>
                  <a:gd name="T0" fmla="*/ 0 w 12"/>
                  <a:gd name="T1" fmla="*/ 6 h 13"/>
                  <a:gd name="T2" fmla="*/ 8 w 12"/>
                  <a:gd name="T3" fmla="*/ 0 h 13"/>
                  <a:gd name="T4" fmla="*/ 12 w 12"/>
                  <a:gd name="T5" fmla="*/ 7 h 13"/>
                  <a:gd name="T6" fmla="*/ 4 w 12"/>
                  <a:gd name="T7" fmla="*/ 13 h 13"/>
                  <a:gd name="T8" fmla="*/ 0 w 12"/>
                  <a:gd name="T9" fmla="*/ 6 h 13"/>
                </a:gdLst>
                <a:ahLst/>
                <a:cxnLst>
                  <a:cxn ang="0">
                    <a:pos x="T0" y="T1"/>
                  </a:cxn>
                  <a:cxn ang="0">
                    <a:pos x="T2" y="T3"/>
                  </a:cxn>
                  <a:cxn ang="0">
                    <a:pos x="T4" y="T5"/>
                  </a:cxn>
                  <a:cxn ang="0">
                    <a:pos x="T6" y="T7"/>
                  </a:cxn>
                  <a:cxn ang="0">
                    <a:pos x="T8" y="T9"/>
                  </a:cxn>
                </a:cxnLst>
                <a:rect l="0" t="0" r="r" b="b"/>
                <a:pathLst>
                  <a:path w="12" h="13">
                    <a:moveTo>
                      <a:pt x="0" y="6"/>
                    </a:moveTo>
                    <a:lnTo>
                      <a:pt x="8" y="0"/>
                    </a:lnTo>
                    <a:lnTo>
                      <a:pt x="12"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41" name="Line 415"/>
              <p:cNvSpPr>
                <a:spLocks noChangeShapeType="1"/>
              </p:cNvSpPr>
              <p:nvPr/>
            </p:nvSpPr>
            <p:spPr bwMode="auto">
              <a:xfrm>
                <a:off x="1945" y="119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42" name="Freeform 416"/>
              <p:cNvSpPr>
                <a:spLocks/>
              </p:cNvSpPr>
              <p:nvPr/>
            </p:nvSpPr>
            <p:spPr bwMode="auto">
              <a:xfrm>
                <a:off x="1953" y="1180"/>
                <a:ext cx="11" cy="12"/>
              </a:xfrm>
              <a:custGeom>
                <a:avLst/>
                <a:gdLst>
                  <a:gd name="T0" fmla="*/ 0 w 11"/>
                  <a:gd name="T1" fmla="*/ 5 h 12"/>
                  <a:gd name="T2" fmla="*/ 7 w 11"/>
                  <a:gd name="T3" fmla="*/ 0 h 12"/>
                  <a:gd name="T4" fmla="*/ 11 w 11"/>
                  <a:gd name="T5" fmla="*/ 7 h 12"/>
                  <a:gd name="T6" fmla="*/ 4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7" y="0"/>
                    </a:lnTo>
                    <a:lnTo>
                      <a:pt x="11"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43" name="Line 417"/>
              <p:cNvSpPr>
                <a:spLocks noChangeShapeType="1"/>
              </p:cNvSpPr>
              <p:nvPr/>
            </p:nvSpPr>
            <p:spPr bwMode="auto">
              <a:xfrm>
                <a:off x="1953" y="1185"/>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44" name="Freeform 418"/>
              <p:cNvSpPr>
                <a:spLocks/>
              </p:cNvSpPr>
              <p:nvPr/>
            </p:nvSpPr>
            <p:spPr bwMode="auto">
              <a:xfrm>
                <a:off x="1960" y="1175"/>
                <a:ext cx="11" cy="12"/>
              </a:xfrm>
              <a:custGeom>
                <a:avLst/>
                <a:gdLst>
                  <a:gd name="T0" fmla="*/ 0 w 11"/>
                  <a:gd name="T1" fmla="*/ 5 h 12"/>
                  <a:gd name="T2" fmla="*/ 8 w 11"/>
                  <a:gd name="T3" fmla="*/ 0 h 12"/>
                  <a:gd name="T4" fmla="*/ 11 w 11"/>
                  <a:gd name="T5" fmla="*/ 7 h 12"/>
                  <a:gd name="T6" fmla="*/ 4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8" y="0"/>
                    </a:lnTo>
                    <a:lnTo>
                      <a:pt x="11"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45" name="Line 419"/>
              <p:cNvSpPr>
                <a:spLocks noChangeShapeType="1"/>
              </p:cNvSpPr>
              <p:nvPr/>
            </p:nvSpPr>
            <p:spPr bwMode="auto">
              <a:xfrm>
                <a:off x="1960" y="1180"/>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46" name="Freeform 420"/>
              <p:cNvSpPr>
                <a:spLocks/>
              </p:cNvSpPr>
              <p:nvPr/>
            </p:nvSpPr>
            <p:spPr bwMode="auto">
              <a:xfrm>
                <a:off x="1968" y="1171"/>
                <a:ext cx="11" cy="11"/>
              </a:xfrm>
              <a:custGeom>
                <a:avLst/>
                <a:gdLst>
                  <a:gd name="T0" fmla="*/ 0 w 11"/>
                  <a:gd name="T1" fmla="*/ 4 h 11"/>
                  <a:gd name="T2" fmla="*/ 7 w 11"/>
                  <a:gd name="T3" fmla="*/ 0 h 11"/>
                  <a:gd name="T4" fmla="*/ 11 w 11"/>
                  <a:gd name="T5" fmla="*/ 6 h 11"/>
                  <a:gd name="T6" fmla="*/ 3 w 11"/>
                  <a:gd name="T7" fmla="*/ 11 h 11"/>
                  <a:gd name="T8" fmla="*/ 0 w 11"/>
                  <a:gd name="T9" fmla="*/ 4 h 11"/>
                </a:gdLst>
                <a:ahLst/>
                <a:cxnLst>
                  <a:cxn ang="0">
                    <a:pos x="T0" y="T1"/>
                  </a:cxn>
                  <a:cxn ang="0">
                    <a:pos x="T2" y="T3"/>
                  </a:cxn>
                  <a:cxn ang="0">
                    <a:pos x="T4" y="T5"/>
                  </a:cxn>
                  <a:cxn ang="0">
                    <a:pos x="T6" y="T7"/>
                  </a:cxn>
                  <a:cxn ang="0">
                    <a:pos x="T8" y="T9"/>
                  </a:cxn>
                </a:cxnLst>
                <a:rect l="0" t="0" r="r" b="b"/>
                <a:pathLst>
                  <a:path w="11" h="11">
                    <a:moveTo>
                      <a:pt x="0" y="4"/>
                    </a:moveTo>
                    <a:lnTo>
                      <a:pt x="7" y="0"/>
                    </a:lnTo>
                    <a:lnTo>
                      <a:pt x="11" y="6"/>
                    </a:lnTo>
                    <a:lnTo>
                      <a:pt x="3" y="11"/>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47" name="Line 421"/>
              <p:cNvSpPr>
                <a:spLocks noChangeShapeType="1"/>
              </p:cNvSpPr>
              <p:nvPr/>
            </p:nvSpPr>
            <p:spPr bwMode="auto">
              <a:xfrm>
                <a:off x="1968" y="117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48" name="Freeform 422"/>
              <p:cNvSpPr>
                <a:spLocks/>
              </p:cNvSpPr>
              <p:nvPr/>
            </p:nvSpPr>
            <p:spPr bwMode="auto">
              <a:xfrm>
                <a:off x="1975" y="1161"/>
                <a:ext cx="20" cy="16"/>
              </a:xfrm>
              <a:custGeom>
                <a:avLst/>
                <a:gdLst>
                  <a:gd name="T0" fmla="*/ 0 w 20"/>
                  <a:gd name="T1" fmla="*/ 10 h 16"/>
                  <a:gd name="T2" fmla="*/ 16 w 20"/>
                  <a:gd name="T3" fmla="*/ 0 h 16"/>
                  <a:gd name="T4" fmla="*/ 20 w 20"/>
                  <a:gd name="T5" fmla="*/ 7 h 16"/>
                  <a:gd name="T6" fmla="*/ 4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6" y="0"/>
                    </a:lnTo>
                    <a:lnTo>
                      <a:pt x="20" y="7"/>
                    </a:lnTo>
                    <a:lnTo>
                      <a:pt x="4" y="16"/>
                    </a:lnTo>
                    <a:lnTo>
                      <a:pt x="0" y="10"/>
                    </a:lnTo>
                    <a:close/>
                  </a:path>
                </a:pathLst>
              </a:custGeom>
              <a:grpFill/>
              <a:ln w="3175">
                <a:solidFill>
                  <a:srgbClr val="FF0000">
                    <a:alpha val="25000"/>
                  </a:srgbClr>
                </a:solidFill>
                <a:prstDash val="solid"/>
                <a:round/>
                <a:headEnd/>
                <a:tailEnd/>
              </a:ln>
            </p:spPr>
            <p:txBody>
              <a:bodyPr/>
              <a:lstStyle/>
              <a:p>
                <a:endParaRPr lang="it-IT"/>
              </a:p>
            </p:txBody>
          </p:sp>
          <p:sp>
            <p:nvSpPr>
              <p:cNvPr id="749" name="Line 423"/>
              <p:cNvSpPr>
                <a:spLocks noChangeShapeType="1"/>
              </p:cNvSpPr>
              <p:nvPr/>
            </p:nvSpPr>
            <p:spPr bwMode="auto">
              <a:xfrm>
                <a:off x="1975" y="117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750" name="Freeform 424"/>
              <p:cNvSpPr>
                <a:spLocks/>
              </p:cNvSpPr>
              <p:nvPr/>
            </p:nvSpPr>
            <p:spPr bwMode="auto">
              <a:xfrm>
                <a:off x="1991" y="1156"/>
                <a:ext cx="12" cy="12"/>
              </a:xfrm>
              <a:custGeom>
                <a:avLst/>
                <a:gdLst>
                  <a:gd name="T0" fmla="*/ 0 w 12"/>
                  <a:gd name="T1" fmla="*/ 5 h 12"/>
                  <a:gd name="T2" fmla="*/ 8 w 12"/>
                  <a:gd name="T3" fmla="*/ 0 h 12"/>
                  <a:gd name="T4" fmla="*/ 12 w 12"/>
                  <a:gd name="T5" fmla="*/ 7 h 12"/>
                  <a:gd name="T6" fmla="*/ 4 w 12"/>
                  <a:gd name="T7" fmla="*/ 12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lnTo>
                      <a:pt x="8" y="0"/>
                    </a:lnTo>
                    <a:lnTo>
                      <a:pt x="12"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51" name="Line 425"/>
              <p:cNvSpPr>
                <a:spLocks noChangeShapeType="1"/>
              </p:cNvSpPr>
              <p:nvPr/>
            </p:nvSpPr>
            <p:spPr bwMode="auto">
              <a:xfrm>
                <a:off x="1991" y="116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52" name="Freeform 426"/>
              <p:cNvSpPr>
                <a:spLocks/>
              </p:cNvSpPr>
              <p:nvPr/>
            </p:nvSpPr>
            <p:spPr bwMode="auto">
              <a:xfrm>
                <a:off x="1999" y="1151"/>
                <a:ext cx="12" cy="12"/>
              </a:xfrm>
              <a:custGeom>
                <a:avLst/>
                <a:gdLst>
                  <a:gd name="T0" fmla="*/ 0 w 12"/>
                  <a:gd name="T1" fmla="*/ 5 h 12"/>
                  <a:gd name="T2" fmla="*/ 8 w 12"/>
                  <a:gd name="T3" fmla="*/ 0 h 12"/>
                  <a:gd name="T4" fmla="*/ 12 w 12"/>
                  <a:gd name="T5" fmla="*/ 7 h 12"/>
                  <a:gd name="T6" fmla="*/ 4 w 12"/>
                  <a:gd name="T7" fmla="*/ 12 h 12"/>
                  <a:gd name="T8" fmla="*/ 0 w 12"/>
                  <a:gd name="T9" fmla="*/ 5 h 12"/>
                </a:gdLst>
                <a:ahLst/>
                <a:cxnLst>
                  <a:cxn ang="0">
                    <a:pos x="T0" y="T1"/>
                  </a:cxn>
                  <a:cxn ang="0">
                    <a:pos x="T2" y="T3"/>
                  </a:cxn>
                  <a:cxn ang="0">
                    <a:pos x="T4" y="T5"/>
                  </a:cxn>
                  <a:cxn ang="0">
                    <a:pos x="T6" y="T7"/>
                  </a:cxn>
                  <a:cxn ang="0">
                    <a:pos x="T8" y="T9"/>
                  </a:cxn>
                </a:cxnLst>
                <a:rect l="0" t="0" r="r" b="b"/>
                <a:pathLst>
                  <a:path w="12" h="12">
                    <a:moveTo>
                      <a:pt x="0" y="5"/>
                    </a:moveTo>
                    <a:lnTo>
                      <a:pt x="8" y="0"/>
                    </a:lnTo>
                    <a:lnTo>
                      <a:pt x="12"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53" name="Line 427"/>
              <p:cNvSpPr>
                <a:spLocks noChangeShapeType="1"/>
              </p:cNvSpPr>
              <p:nvPr/>
            </p:nvSpPr>
            <p:spPr bwMode="auto">
              <a:xfrm>
                <a:off x="1999" y="115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54" name="Freeform 428"/>
              <p:cNvSpPr>
                <a:spLocks/>
              </p:cNvSpPr>
              <p:nvPr/>
            </p:nvSpPr>
            <p:spPr bwMode="auto">
              <a:xfrm>
                <a:off x="2007" y="1145"/>
                <a:ext cx="12" cy="13"/>
              </a:xfrm>
              <a:custGeom>
                <a:avLst/>
                <a:gdLst>
                  <a:gd name="T0" fmla="*/ 0 w 12"/>
                  <a:gd name="T1" fmla="*/ 6 h 13"/>
                  <a:gd name="T2" fmla="*/ 9 w 12"/>
                  <a:gd name="T3" fmla="*/ 0 h 13"/>
                  <a:gd name="T4" fmla="*/ 12 w 12"/>
                  <a:gd name="T5" fmla="*/ 7 h 13"/>
                  <a:gd name="T6" fmla="*/ 4 w 12"/>
                  <a:gd name="T7" fmla="*/ 13 h 13"/>
                  <a:gd name="T8" fmla="*/ 0 w 12"/>
                  <a:gd name="T9" fmla="*/ 6 h 13"/>
                </a:gdLst>
                <a:ahLst/>
                <a:cxnLst>
                  <a:cxn ang="0">
                    <a:pos x="T0" y="T1"/>
                  </a:cxn>
                  <a:cxn ang="0">
                    <a:pos x="T2" y="T3"/>
                  </a:cxn>
                  <a:cxn ang="0">
                    <a:pos x="T4" y="T5"/>
                  </a:cxn>
                  <a:cxn ang="0">
                    <a:pos x="T6" y="T7"/>
                  </a:cxn>
                  <a:cxn ang="0">
                    <a:pos x="T8" y="T9"/>
                  </a:cxn>
                </a:cxnLst>
                <a:rect l="0" t="0" r="r" b="b"/>
                <a:pathLst>
                  <a:path w="12" h="13">
                    <a:moveTo>
                      <a:pt x="0" y="6"/>
                    </a:moveTo>
                    <a:lnTo>
                      <a:pt x="9" y="0"/>
                    </a:lnTo>
                    <a:lnTo>
                      <a:pt x="12" y="7"/>
                    </a:lnTo>
                    <a:lnTo>
                      <a:pt x="4"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55" name="Line 429"/>
              <p:cNvSpPr>
                <a:spLocks noChangeShapeType="1"/>
              </p:cNvSpPr>
              <p:nvPr/>
            </p:nvSpPr>
            <p:spPr bwMode="auto">
              <a:xfrm>
                <a:off x="2007" y="115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56" name="Freeform 430"/>
              <p:cNvSpPr>
                <a:spLocks/>
              </p:cNvSpPr>
              <p:nvPr/>
            </p:nvSpPr>
            <p:spPr bwMode="auto">
              <a:xfrm>
                <a:off x="2016" y="1140"/>
                <a:ext cx="11" cy="12"/>
              </a:xfrm>
              <a:custGeom>
                <a:avLst/>
                <a:gdLst>
                  <a:gd name="T0" fmla="*/ 0 w 11"/>
                  <a:gd name="T1" fmla="*/ 5 h 12"/>
                  <a:gd name="T2" fmla="*/ 8 w 11"/>
                  <a:gd name="T3" fmla="*/ 0 h 12"/>
                  <a:gd name="T4" fmla="*/ 11 w 11"/>
                  <a:gd name="T5" fmla="*/ 7 h 12"/>
                  <a:gd name="T6" fmla="*/ 3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8" y="0"/>
                    </a:lnTo>
                    <a:lnTo>
                      <a:pt x="11"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57" name="Line 431"/>
              <p:cNvSpPr>
                <a:spLocks noChangeShapeType="1"/>
              </p:cNvSpPr>
              <p:nvPr/>
            </p:nvSpPr>
            <p:spPr bwMode="auto">
              <a:xfrm>
                <a:off x="2016" y="114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58" name="Freeform 432"/>
              <p:cNvSpPr>
                <a:spLocks/>
              </p:cNvSpPr>
              <p:nvPr/>
            </p:nvSpPr>
            <p:spPr bwMode="auto">
              <a:xfrm>
                <a:off x="2024" y="1134"/>
                <a:ext cx="11" cy="13"/>
              </a:xfrm>
              <a:custGeom>
                <a:avLst/>
                <a:gdLst>
                  <a:gd name="T0" fmla="*/ 0 w 11"/>
                  <a:gd name="T1" fmla="*/ 6 h 13"/>
                  <a:gd name="T2" fmla="*/ 8 w 11"/>
                  <a:gd name="T3" fmla="*/ 0 h 13"/>
                  <a:gd name="T4" fmla="*/ 11 w 11"/>
                  <a:gd name="T5" fmla="*/ 6 h 13"/>
                  <a:gd name="T6" fmla="*/ 3 w 11"/>
                  <a:gd name="T7" fmla="*/ 13 h 13"/>
                  <a:gd name="T8" fmla="*/ 0 w 11"/>
                  <a:gd name="T9" fmla="*/ 6 h 13"/>
                </a:gdLst>
                <a:ahLst/>
                <a:cxnLst>
                  <a:cxn ang="0">
                    <a:pos x="T0" y="T1"/>
                  </a:cxn>
                  <a:cxn ang="0">
                    <a:pos x="T2" y="T3"/>
                  </a:cxn>
                  <a:cxn ang="0">
                    <a:pos x="T4" y="T5"/>
                  </a:cxn>
                  <a:cxn ang="0">
                    <a:pos x="T6" y="T7"/>
                  </a:cxn>
                  <a:cxn ang="0">
                    <a:pos x="T8" y="T9"/>
                  </a:cxn>
                </a:cxnLst>
                <a:rect l="0" t="0" r="r" b="b"/>
                <a:pathLst>
                  <a:path w="11" h="13">
                    <a:moveTo>
                      <a:pt x="0" y="6"/>
                    </a:moveTo>
                    <a:lnTo>
                      <a:pt x="8" y="0"/>
                    </a:lnTo>
                    <a:lnTo>
                      <a:pt x="11" y="6"/>
                    </a:lnTo>
                    <a:lnTo>
                      <a:pt x="3" y="13"/>
                    </a:lnTo>
                    <a:lnTo>
                      <a:pt x="0" y="6"/>
                    </a:lnTo>
                    <a:close/>
                  </a:path>
                </a:pathLst>
              </a:custGeom>
              <a:grpFill/>
              <a:ln w="3175">
                <a:solidFill>
                  <a:srgbClr val="FF0000">
                    <a:alpha val="25000"/>
                  </a:srgbClr>
                </a:solidFill>
                <a:prstDash val="solid"/>
                <a:round/>
                <a:headEnd/>
                <a:tailEnd/>
              </a:ln>
            </p:spPr>
            <p:txBody>
              <a:bodyPr/>
              <a:lstStyle/>
              <a:p>
                <a:endParaRPr lang="it-IT"/>
              </a:p>
            </p:txBody>
          </p:sp>
          <p:sp>
            <p:nvSpPr>
              <p:cNvPr id="759" name="Line 433"/>
              <p:cNvSpPr>
                <a:spLocks noChangeShapeType="1"/>
              </p:cNvSpPr>
              <p:nvPr/>
            </p:nvSpPr>
            <p:spPr bwMode="auto">
              <a:xfrm>
                <a:off x="2024" y="114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60" name="Freeform 434"/>
              <p:cNvSpPr>
                <a:spLocks/>
              </p:cNvSpPr>
              <p:nvPr/>
            </p:nvSpPr>
            <p:spPr bwMode="auto">
              <a:xfrm>
                <a:off x="2032" y="1127"/>
                <a:ext cx="11" cy="13"/>
              </a:xfrm>
              <a:custGeom>
                <a:avLst/>
                <a:gdLst>
                  <a:gd name="T0" fmla="*/ 0 w 11"/>
                  <a:gd name="T1" fmla="*/ 7 h 13"/>
                  <a:gd name="T2" fmla="*/ 8 w 11"/>
                  <a:gd name="T3" fmla="*/ 0 h 13"/>
                  <a:gd name="T4" fmla="*/ 11 w 11"/>
                  <a:gd name="T5" fmla="*/ 7 h 13"/>
                  <a:gd name="T6" fmla="*/ 3 w 11"/>
                  <a:gd name="T7" fmla="*/ 13 h 13"/>
                  <a:gd name="T8" fmla="*/ 0 w 11"/>
                  <a:gd name="T9" fmla="*/ 7 h 13"/>
                </a:gdLst>
                <a:ahLst/>
                <a:cxnLst>
                  <a:cxn ang="0">
                    <a:pos x="T0" y="T1"/>
                  </a:cxn>
                  <a:cxn ang="0">
                    <a:pos x="T2" y="T3"/>
                  </a:cxn>
                  <a:cxn ang="0">
                    <a:pos x="T4" y="T5"/>
                  </a:cxn>
                  <a:cxn ang="0">
                    <a:pos x="T6" y="T7"/>
                  </a:cxn>
                  <a:cxn ang="0">
                    <a:pos x="T8" y="T9"/>
                  </a:cxn>
                </a:cxnLst>
                <a:rect l="0" t="0" r="r" b="b"/>
                <a:pathLst>
                  <a:path w="11" h="13">
                    <a:moveTo>
                      <a:pt x="0" y="7"/>
                    </a:moveTo>
                    <a:lnTo>
                      <a:pt x="8" y="0"/>
                    </a:lnTo>
                    <a:lnTo>
                      <a:pt x="11" y="7"/>
                    </a:lnTo>
                    <a:lnTo>
                      <a:pt x="3" y="13"/>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761" name="Line 435"/>
              <p:cNvSpPr>
                <a:spLocks noChangeShapeType="1"/>
              </p:cNvSpPr>
              <p:nvPr/>
            </p:nvSpPr>
            <p:spPr bwMode="auto">
              <a:xfrm>
                <a:off x="2032" y="113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762" name="Freeform 436"/>
              <p:cNvSpPr>
                <a:spLocks/>
              </p:cNvSpPr>
              <p:nvPr/>
            </p:nvSpPr>
            <p:spPr bwMode="auto">
              <a:xfrm>
                <a:off x="2040" y="1120"/>
                <a:ext cx="11" cy="14"/>
              </a:xfrm>
              <a:custGeom>
                <a:avLst/>
                <a:gdLst>
                  <a:gd name="T0" fmla="*/ 0 w 11"/>
                  <a:gd name="T1" fmla="*/ 7 h 14"/>
                  <a:gd name="T2" fmla="*/ 8 w 11"/>
                  <a:gd name="T3" fmla="*/ 0 h 14"/>
                  <a:gd name="T4" fmla="*/ 11 w 11"/>
                  <a:gd name="T5" fmla="*/ 6 h 14"/>
                  <a:gd name="T6" fmla="*/ 3 w 11"/>
                  <a:gd name="T7" fmla="*/ 14 h 14"/>
                  <a:gd name="T8" fmla="*/ 0 w 11"/>
                  <a:gd name="T9" fmla="*/ 7 h 14"/>
                </a:gdLst>
                <a:ahLst/>
                <a:cxnLst>
                  <a:cxn ang="0">
                    <a:pos x="T0" y="T1"/>
                  </a:cxn>
                  <a:cxn ang="0">
                    <a:pos x="T2" y="T3"/>
                  </a:cxn>
                  <a:cxn ang="0">
                    <a:pos x="T4" y="T5"/>
                  </a:cxn>
                  <a:cxn ang="0">
                    <a:pos x="T6" y="T7"/>
                  </a:cxn>
                  <a:cxn ang="0">
                    <a:pos x="T8" y="T9"/>
                  </a:cxn>
                </a:cxnLst>
                <a:rect l="0" t="0" r="r" b="b"/>
                <a:pathLst>
                  <a:path w="11" h="14">
                    <a:moveTo>
                      <a:pt x="0" y="7"/>
                    </a:moveTo>
                    <a:lnTo>
                      <a:pt x="8" y="0"/>
                    </a:lnTo>
                    <a:lnTo>
                      <a:pt x="11" y="6"/>
                    </a:lnTo>
                    <a:lnTo>
                      <a:pt x="3" y="14"/>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763" name="Line 437"/>
              <p:cNvSpPr>
                <a:spLocks noChangeShapeType="1"/>
              </p:cNvSpPr>
              <p:nvPr/>
            </p:nvSpPr>
            <p:spPr bwMode="auto">
              <a:xfrm>
                <a:off x="2040" y="112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64" name="Freeform 438"/>
              <p:cNvSpPr>
                <a:spLocks/>
              </p:cNvSpPr>
              <p:nvPr/>
            </p:nvSpPr>
            <p:spPr bwMode="auto">
              <a:xfrm>
                <a:off x="2048" y="1112"/>
                <a:ext cx="11" cy="14"/>
              </a:xfrm>
              <a:custGeom>
                <a:avLst/>
                <a:gdLst>
                  <a:gd name="T0" fmla="*/ 0 w 11"/>
                  <a:gd name="T1" fmla="*/ 8 h 14"/>
                  <a:gd name="T2" fmla="*/ 7 w 11"/>
                  <a:gd name="T3" fmla="*/ 0 h 14"/>
                  <a:gd name="T4" fmla="*/ 11 w 11"/>
                  <a:gd name="T5" fmla="*/ 7 h 14"/>
                  <a:gd name="T6" fmla="*/ 3 w 11"/>
                  <a:gd name="T7" fmla="*/ 14 h 14"/>
                  <a:gd name="T8" fmla="*/ 0 w 11"/>
                  <a:gd name="T9" fmla="*/ 8 h 14"/>
                </a:gdLst>
                <a:ahLst/>
                <a:cxnLst>
                  <a:cxn ang="0">
                    <a:pos x="T0" y="T1"/>
                  </a:cxn>
                  <a:cxn ang="0">
                    <a:pos x="T2" y="T3"/>
                  </a:cxn>
                  <a:cxn ang="0">
                    <a:pos x="T4" y="T5"/>
                  </a:cxn>
                  <a:cxn ang="0">
                    <a:pos x="T6" y="T7"/>
                  </a:cxn>
                  <a:cxn ang="0">
                    <a:pos x="T8" y="T9"/>
                  </a:cxn>
                </a:cxnLst>
                <a:rect l="0" t="0" r="r" b="b"/>
                <a:pathLst>
                  <a:path w="11" h="14">
                    <a:moveTo>
                      <a:pt x="0" y="8"/>
                    </a:moveTo>
                    <a:lnTo>
                      <a:pt x="7" y="0"/>
                    </a:lnTo>
                    <a:lnTo>
                      <a:pt x="11" y="7"/>
                    </a:lnTo>
                    <a:lnTo>
                      <a:pt x="3" y="14"/>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765" name="Line 439"/>
              <p:cNvSpPr>
                <a:spLocks noChangeShapeType="1"/>
              </p:cNvSpPr>
              <p:nvPr/>
            </p:nvSpPr>
            <p:spPr bwMode="auto">
              <a:xfrm>
                <a:off x="2048" y="1120"/>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766" name="Freeform 440"/>
              <p:cNvSpPr>
                <a:spLocks/>
              </p:cNvSpPr>
              <p:nvPr/>
            </p:nvSpPr>
            <p:spPr bwMode="auto">
              <a:xfrm>
                <a:off x="2055" y="1103"/>
                <a:ext cx="10" cy="16"/>
              </a:xfrm>
              <a:custGeom>
                <a:avLst/>
                <a:gdLst>
                  <a:gd name="T0" fmla="*/ 0 w 10"/>
                  <a:gd name="T1" fmla="*/ 9 h 16"/>
                  <a:gd name="T2" fmla="*/ 7 w 10"/>
                  <a:gd name="T3" fmla="*/ 0 h 16"/>
                  <a:gd name="T4" fmla="*/ 10 w 10"/>
                  <a:gd name="T5" fmla="*/ 7 h 16"/>
                  <a:gd name="T6" fmla="*/ 4 w 10"/>
                  <a:gd name="T7" fmla="*/ 16 h 16"/>
                  <a:gd name="T8" fmla="*/ 0 w 10"/>
                  <a:gd name="T9" fmla="*/ 9 h 16"/>
                </a:gdLst>
                <a:ahLst/>
                <a:cxnLst>
                  <a:cxn ang="0">
                    <a:pos x="T0" y="T1"/>
                  </a:cxn>
                  <a:cxn ang="0">
                    <a:pos x="T2" y="T3"/>
                  </a:cxn>
                  <a:cxn ang="0">
                    <a:pos x="T4" y="T5"/>
                  </a:cxn>
                  <a:cxn ang="0">
                    <a:pos x="T6" y="T7"/>
                  </a:cxn>
                  <a:cxn ang="0">
                    <a:pos x="T8" y="T9"/>
                  </a:cxn>
                </a:cxnLst>
                <a:rect l="0" t="0" r="r" b="b"/>
                <a:pathLst>
                  <a:path w="10" h="16">
                    <a:moveTo>
                      <a:pt x="0" y="9"/>
                    </a:moveTo>
                    <a:lnTo>
                      <a:pt x="7" y="0"/>
                    </a:lnTo>
                    <a:lnTo>
                      <a:pt x="10" y="7"/>
                    </a:lnTo>
                    <a:lnTo>
                      <a:pt x="4"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767" name="Line 441"/>
              <p:cNvSpPr>
                <a:spLocks noChangeShapeType="1"/>
              </p:cNvSpPr>
              <p:nvPr/>
            </p:nvSpPr>
            <p:spPr bwMode="auto">
              <a:xfrm>
                <a:off x="2055" y="1112"/>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68" name="Freeform 442"/>
              <p:cNvSpPr>
                <a:spLocks/>
              </p:cNvSpPr>
              <p:nvPr/>
            </p:nvSpPr>
            <p:spPr bwMode="auto">
              <a:xfrm>
                <a:off x="2062" y="1098"/>
                <a:ext cx="7" cy="12"/>
              </a:xfrm>
              <a:custGeom>
                <a:avLst/>
                <a:gdLst>
                  <a:gd name="T0" fmla="*/ 0 w 7"/>
                  <a:gd name="T1" fmla="*/ 5 h 12"/>
                  <a:gd name="T2" fmla="*/ 4 w 7"/>
                  <a:gd name="T3" fmla="*/ 0 h 12"/>
                  <a:gd name="T4" fmla="*/ 7 w 7"/>
                  <a:gd name="T5" fmla="*/ 7 h 12"/>
                  <a:gd name="T6" fmla="*/ 3 w 7"/>
                  <a:gd name="T7" fmla="*/ 12 h 12"/>
                  <a:gd name="T8" fmla="*/ 0 w 7"/>
                  <a:gd name="T9" fmla="*/ 5 h 12"/>
                </a:gdLst>
                <a:ahLst/>
                <a:cxnLst>
                  <a:cxn ang="0">
                    <a:pos x="T0" y="T1"/>
                  </a:cxn>
                  <a:cxn ang="0">
                    <a:pos x="T2" y="T3"/>
                  </a:cxn>
                  <a:cxn ang="0">
                    <a:pos x="T4" y="T5"/>
                  </a:cxn>
                  <a:cxn ang="0">
                    <a:pos x="T6" y="T7"/>
                  </a:cxn>
                  <a:cxn ang="0">
                    <a:pos x="T8" y="T9"/>
                  </a:cxn>
                </a:cxnLst>
                <a:rect l="0" t="0" r="r" b="b"/>
                <a:pathLst>
                  <a:path w="7" h="12">
                    <a:moveTo>
                      <a:pt x="0" y="5"/>
                    </a:moveTo>
                    <a:lnTo>
                      <a:pt x="4" y="0"/>
                    </a:lnTo>
                    <a:lnTo>
                      <a:pt x="7"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69" name="Line 443"/>
              <p:cNvSpPr>
                <a:spLocks noChangeShapeType="1"/>
              </p:cNvSpPr>
              <p:nvPr/>
            </p:nvSpPr>
            <p:spPr bwMode="auto">
              <a:xfrm>
                <a:off x="2062" y="110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70" name="Freeform 444"/>
              <p:cNvSpPr>
                <a:spLocks/>
              </p:cNvSpPr>
              <p:nvPr/>
            </p:nvSpPr>
            <p:spPr bwMode="auto">
              <a:xfrm>
                <a:off x="2066" y="1093"/>
                <a:ext cx="6" cy="12"/>
              </a:xfrm>
              <a:custGeom>
                <a:avLst/>
                <a:gdLst>
                  <a:gd name="T0" fmla="*/ 0 w 6"/>
                  <a:gd name="T1" fmla="*/ 5 h 12"/>
                  <a:gd name="T2" fmla="*/ 3 w 6"/>
                  <a:gd name="T3" fmla="*/ 0 h 12"/>
                  <a:gd name="T4" fmla="*/ 6 w 6"/>
                  <a:gd name="T5" fmla="*/ 7 h 12"/>
                  <a:gd name="T6" fmla="*/ 3 w 6"/>
                  <a:gd name="T7" fmla="*/ 12 h 12"/>
                  <a:gd name="T8" fmla="*/ 0 w 6"/>
                  <a:gd name="T9" fmla="*/ 5 h 12"/>
                </a:gdLst>
                <a:ahLst/>
                <a:cxnLst>
                  <a:cxn ang="0">
                    <a:pos x="T0" y="T1"/>
                  </a:cxn>
                  <a:cxn ang="0">
                    <a:pos x="T2" y="T3"/>
                  </a:cxn>
                  <a:cxn ang="0">
                    <a:pos x="T4" y="T5"/>
                  </a:cxn>
                  <a:cxn ang="0">
                    <a:pos x="T6" y="T7"/>
                  </a:cxn>
                  <a:cxn ang="0">
                    <a:pos x="T8" y="T9"/>
                  </a:cxn>
                </a:cxnLst>
                <a:rect l="0" t="0" r="r" b="b"/>
                <a:pathLst>
                  <a:path w="6" h="12">
                    <a:moveTo>
                      <a:pt x="0" y="5"/>
                    </a:moveTo>
                    <a:lnTo>
                      <a:pt x="3" y="0"/>
                    </a:lnTo>
                    <a:lnTo>
                      <a:pt x="6"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71" name="Line 445"/>
              <p:cNvSpPr>
                <a:spLocks noChangeShapeType="1"/>
              </p:cNvSpPr>
              <p:nvPr/>
            </p:nvSpPr>
            <p:spPr bwMode="auto">
              <a:xfrm>
                <a:off x="2066" y="109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72" name="Freeform 446"/>
              <p:cNvSpPr>
                <a:spLocks/>
              </p:cNvSpPr>
              <p:nvPr/>
            </p:nvSpPr>
            <p:spPr bwMode="auto">
              <a:xfrm>
                <a:off x="2069" y="1085"/>
                <a:ext cx="7" cy="15"/>
              </a:xfrm>
              <a:custGeom>
                <a:avLst/>
                <a:gdLst>
                  <a:gd name="T0" fmla="*/ 0 w 7"/>
                  <a:gd name="T1" fmla="*/ 8 h 15"/>
                  <a:gd name="T2" fmla="*/ 4 w 7"/>
                  <a:gd name="T3" fmla="*/ 0 h 15"/>
                  <a:gd name="T4" fmla="*/ 7 w 7"/>
                  <a:gd name="T5" fmla="*/ 7 h 15"/>
                  <a:gd name="T6" fmla="*/ 3 w 7"/>
                  <a:gd name="T7" fmla="*/ 15 h 15"/>
                  <a:gd name="T8" fmla="*/ 0 w 7"/>
                  <a:gd name="T9" fmla="*/ 8 h 15"/>
                </a:gdLst>
                <a:ahLst/>
                <a:cxnLst>
                  <a:cxn ang="0">
                    <a:pos x="T0" y="T1"/>
                  </a:cxn>
                  <a:cxn ang="0">
                    <a:pos x="T2" y="T3"/>
                  </a:cxn>
                  <a:cxn ang="0">
                    <a:pos x="T4" y="T5"/>
                  </a:cxn>
                  <a:cxn ang="0">
                    <a:pos x="T6" y="T7"/>
                  </a:cxn>
                  <a:cxn ang="0">
                    <a:pos x="T8" y="T9"/>
                  </a:cxn>
                </a:cxnLst>
                <a:rect l="0" t="0" r="r" b="b"/>
                <a:pathLst>
                  <a:path w="7" h="15">
                    <a:moveTo>
                      <a:pt x="0" y="8"/>
                    </a:moveTo>
                    <a:lnTo>
                      <a:pt x="4" y="0"/>
                    </a:lnTo>
                    <a:lnTo>
                      <a:pt x="7"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773" name="Line 447"/>
              <p:cNvSpPr>
                <a:spLocks noChangeShapeType="1"/>
              </p:cNvSpPr>
              <p:nvPr/>
            </p:nvSpPr>
            <p:spPr bwMode="auto">
              <a:xfrm>
                <a:off x="2069" y="109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74" name="Freeform 448"/>
              <p:cNvSpPr>
                <a:spLocks/>
              </p:cNvSpPr>
              <p:nvPr/>
            </p:nvSpPr>
            <p:spPr bwMode="auto">
              <a:xfrm>
                <a:off x="2073" y="1077"/>
                <a:ext cx="7" cy="15"/>
              </a:xfrm>
              <a:custGeom>
                <a:avLst/>
                <a:gdLst>
                  <a:gd name="T0" fmla="*/ 0 w 7"/>
                  <a:gd name="T1" fmla="*/ 8 h 15"/>
                  <a:gd name="T2" fmla="*/ 4 w 7"/>
                  <a:gd name="T3" fmla="*/ 0 h 15"/>
                  <a:gd name="T4" fmla="*/ 7 w 7"/>
                  <a:gd name="T5" fmla="*/ 7 h 15"/>
                  <a:gd name="T6" fmla="*/ 3 w 7"/>
                  <a:gd name="T7" fmla="*/ 15 h 15"/>
                  <a:gd name="T8" fmla="*/ 0 w 7"/>
                  <a:gd name="T9" fmla="*/ 8 h 15"/>
                </a:gdLst>
                <a:ahLst/>
                <a:cxnLst>
                  <a:cxn ang="0">
                    <a:pos x="T0" y="T1"/>
                  </a:cxn>
                  <a:cxn ang="0">
                    <a:pos x="T2" y="T3"/>
                  </a:cxn>
                  <a:cxn ang="0">
                    <a:pos x="T4" y="T5"/>
                  </a:cxn>
                  <a:cxn ang="0">
                    <a:pos x="T6" y="T7"/>
                  </a:cxn>
                  <a:cxn ang="0">
                    <a:pos x="T8" y="T9"/>
                  </a:cxn>
                </a:cxnLst>
                <a:rect l="0" t="0" r="r" b="b"/>
                <a:pathLst>
                  <a:path w="7" h="15">
                    <a:moveTo>
                      <a:pt x="0" y="8"/>
                    </a:moveTo>
                    <a:lnTo>
                      <a:pt x="4" y="0"/>
                    </a:lnTo>
                    <a:lnTo>
                      <a:pt x="7"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775" name="Line 449"/>
              <p:cNvSpPr>
                <a:spLocks noChangeShapeType="1"/>
              </p:cNvSpPr>
              <p:nvPr/>
            </p:nvSpPr>
            <p:spPr bwMode="auto">
              <a:xfrm>
                <a:off x="2073" y="108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76" name="Freeform 450"/>
              <p:cNvSpPr>
                <a:spLocks/>
              </p:cNvSpPr>
              <p:nvPr/>
            </p:nvSpPr>
            <p:spPr bwMode="auto">
              <a:xfrm>
                <a:off x="2077" y="1070"/>
                <a:ext cx="7" cy="14"/>
              </a:xfrm>
              <a:custGeom>
                <a:avLst/>
                <a:gdLst>
                  <a:gd name="T0" fmla="*/ 0 w 7"/>
                  <a:gd name="T1" fmla="*/ 7 h 14"/>
                  <a:gd name="T2" fmla="*/ 4 w 7"/>
                  <a:gd name="T3" fmla="*/ 0 h 14"/>
                  <a:gd name="T4" fmla="*/ 7 w 7"/>
                  <a:gd name="T5" fmla="*/ 7 h 14"/>
                  <a:gd name="T6" fmla="*/ 3 w 7"/>
                  <a:gd name="T7" fmla="*/ 14 h 14"/>
                  <a:gd name="T8" fmla="*/ 0 w 7"/>
                  <a:gd name="T9" fmla="*/ 7 h 14"/>
                </a:gdLst>
                <a:ahLst/>
                <a:cxnLst>
                  <a:cxn ang="0">
                    <a:pos x="T0" y="T1"/>
                  </a:cxn>
                  <a:cxn ang="0">
                    <a:pos x="T2" y="T3"/>
                  </a:cxn>
                  <a:cxn ang="0">
                    <a:pos x="T4" y="T5"/>
                  </a:cxn>
                  <a:cxn ang="0">
                    <a:pos x="T6" y="T7"/>
                  </a:cxn>
                  <a:cxn ang="0">
                    <a:pos x="T8" y="T9"/>
                  </a:cxn>
                </a:cxnLst>
                <a:rect l="0" t="0" r="r" b="b"/>
                <a:pathLst>
                  <a:path w="7" h="14">
                    <a:moveTo>
                      <a:pt x="0" y="7"/>
                    </a:moveTo>
                    <a:lnTo>
                      <a:pt x="4" y="0"/>
                    </a:lnTo>
                    <a:lnTo>
                      <a:pt x="7" y="7"/>
                    </a:lnTo>
                    <a:lnTo>
                      <a:pt x="3" y="14"/>
                    </a:lnTo>
                    <a:lnTo>
                      <a:pt x="0" y="7"/>
                    </a:lnTo>
                    <a:close/>
                  </a:path>
                </a:pathLst>
              </a:custGeom>
              <a:grpFill/>
              <a:ln w="3175">
                <a:solidFill>
                  <a:srgbClr val="FF0000">
                    <a:alpha val="25000"/>
                  </a:srgbClr>
                </a:solidFill>
                <a:prstDash val="solid"/>
                <a:round/>
                <a:headEnd/>
                <a:tailEnd/>
              </a:ln>
            </p:spPr>
            <p:txBody>
              <a:bodyPr/>
              <a:lstStyle/>
              <a:p>
                <a:endParaRPr lang="it-IT"/>
              </a:p>
            </p:txBody>
          </p:sp>
          <p:sp>
            <p:nvSpPr>
              <p:cNvPr id="777" name="Line 451"/>
              <p:cNvSpPr>
                <a:spLocks noChangeShapeType="1"/>
              </p:cNvSpPr>
              <p:nvPr/>
            </p:nvSpPr>
            <p:spPr bwMode="auto">
              <a:xfrm>
                <a:off x="2077" y="107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78" name="Freeform 452"/>
              <p:cNvSpPr>
                <a:spLocks/>
              </p:cNvSpPr>
              <p:nvPr/>
            </p:nvSpPr>
            <p:spPr bwMode="auto">
              <a:xfrm>
                <a:off x="2081" y="1062"/>
                <a:ext cx="6" cy="15"/>
              </a:xfrm>
              <a:custGeom>
                <a:avLst/>
                <a:gdLst>
                  <a:gd name="T0" fmla="*/ 0 w 6"/>
                  <a:gd name="T1" fmla="*/ 8 h 15"/>
                  <a:gd name="T2" fmla="*/ 3 w 6"/>
                  <a:gd name="T3" fmla="*/ 0 h 15"/>
                  <a:gd name="T4" fmla="*/ 6 w 6"/>
                  <a:gd name="T5" fmla="*/ 7 h 15"/>
                  <a:gd name="T6" fmla="*/ 3 w 6"/>
                  <a:gd name="T7" fmla="*/ 15 h 15"/>
                  <a:gd name="T8" fmla="*/ 0 w 6"/>
                  <a:gd name="T9" fmla="*/ 8 h 15"/>
                </a:gdLst>
                <a:ahLst/>
                <a:cxnLst>
                  <a:cxn ang="0">
                    <a:pos x="T0" y="T1"/>
                  </a:cxn>
                  <a:cxn ang="0">
                    <a:pos x="T2" y="T3"/>
                  </a:cxn>
                  <a:cxn ang="0">
                    <a:pos x="T4" y="T5"/>
                  </a:cxn>
                  <a:cxn ang="0">
                    <a:pos x="T6" y="T7"/>
                  </a:cxn>
                  <a:cxn ang="0">
                    <a:pos x="T8" y="T9"/>
                  </a:cxn>
                </a:cxnLst>
                <a:rect l="0" t="0" r="r" b="b"/>
                <a:pathLst>
                  <a:path w="6" h="15">
                    <a:moveTo>
                      <a:pt x="0" y="8"/>
                    </a:moveTo>
                    <a:lnTo>
                      <a:pt x="3" y="0"/>
                    </a:lnTo>
                    <a:lnTo>
                      <a:pt x="6"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779" name="Line 453"/>
              <p:cNvSpPr>
                <a:spLocks noChangeShapeType="1"/>
              </p:cNvSpPr>
              <p:nvPr/>
            </p:nvSpPr>
            <p:spPr bwMode="auto">
              <a:xfrm>
                <a:off x="2081" y="107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80" name="Freeform 454"/>
              <p:cNvSpPr>
                <a:spLocks/>
              </p:cNvSpPr>
              <p:nvPr/>
            </p:nvSpPr>
            <p:spPr bwMode="auto">
              <a:xfrm>
                <a:off x="2084" y="1054"/>
                <a:ext cx="6" cy="15"/>
              </a:xfrm>
              <a:custGeom>
                <a:avLst/>
                <a:gdLst>
                  <a:gd name="T0" fmla="*/ 0 w 6"/>
                  <a:gd name="T1" fmla="*/ 8 h 15"/>
                  <a:gd name="T2" fmla="*/ 3 w 6"/>
                  <a:gd name="T3" fmla="*/ 0 h 15"/>
                  <a:gd name="T4" fmla="*/ 6 w 6"/>
                  <a:gd name="T5" fmla="*/ 7 h 15"/>
                  <a:gd name="T6" fmla="*/ 3 w 6"/>
                  <a:gd name="T7" fmla="*/ 15 h 15"/>
                  <a:gd name="T8" fmla="*/ 0 w 6"/>
                  <a:gd name="T9" fmla="*/ 8 h 15"/>
                </a:gdLst>
                <a:ahLst/>
                <a:cxnLst>
                  <a:cxn ang="0">
                    <a:pos x="T0" y="T1"/>
                  </a:cxn>
                  <a:cxn ang="0">
                    <a:pos x="T2" y="T3"/>
                  </a:cxn>
                  <a:cxn ang="0">
                    <a:pos x="T4" y="T5"/>
                  </a:cxn>
                  <a:cxn ang="0">
                    <a:pos x="T6" y="T7"/>
                  </a:cxn>
                  <a:cxn ang="0">
                    <a:pos x="T8" y="T9"/>
                  </a:cxn>
                </a:cxnLst>
                <a:rect l="0" t="0" r="r" b="b"/>
                <a:pathLst>
                  <a:path w="6" h="15">
                    <a:moveTo>
                      <a:pt x="0" y="8"/>
                    </a:moveTo>
                    <a:lnTo>
                      <a:pt x="3" y="0"/>
                    </a:lnTo>
                    <a:lnTo>
                      <a:pt x="6"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781" name="Line 455"/>
              <p:cNvSpPr>
                <a:spLocks noChangeShapeType="1"/>
              </p:cNvSpPr>
              <p:nvPr/>
            </p:nvSpPr>
            <p:spPr bwMode="auto">
              <a:xfrm>
                <a:off x="2084" y="106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82" name="Freeform 456"/>
              <p:cNvSpPr>
                <a:spLocks/>
              </p:cNvSpPr>
              <p:nvPr/>
            </p:nvSpPr>
            <p:spPr bwMode="auto">
              <a:xfrm>
                <a:off x="2087" y="1045"/>
                <a:ext cx="5" cy="16"/>
              </a:xfrm>
              <a:custGeom>
                <a:avLst/>
                <a:gdLst>
                  <a:gd name="T0" fmla="*/ 0 w 5"/>
                  <a:gd name="T1" fmla="*/ 9 h 16"/>
                  <a:gd name="T2" fmla="*/ 2 w 5"/>
                  <a:gd name="T3" fmla="*/ 0 h 16"/>
                  <a:gd name="T4" fmla="*/ 5 w 5"/>
                  <a:gd name="T5" fmla="*/ 7 h 16"/>
                  <a:gd name="T6" fmla="*/ 3 w 5"/>
                  <a:gd name="T7" fmla="*/ 16 h 16"/>
                  <a:gd name="T8" fmla="*/ 0 w 5"/>
                  <a:gd name="T9" fmla="*/ 9 h 16"/>
                </a:gdLst>
                <a:ahLst/>
                <a:cxnLst>
                  <a:cxn ang="0">
                    <a:pos x="T0" y="T1"/>
                  </a:cxn>
                  <a:cxn ang="0">
                    <a:pos x="T2" y="T3"/>
                  </a:cxn>
                  <a:cxn ang="0">
                    <a:pos x="T4" y="T5"/>
                  </a:cxn>
                  <a:cxn ang="0">
                    <a:pos x="T6" y="T7"/>
                  </a:cxn>
                  <a:cxn ang="0">
                    <a:pos x="T8" y="T9"/>
                  </a:cxn>
                </a:cxnLst>
                <a:rect l="0" t="0" r="r" b="b"/>
                <a:pathLst>
                  <a:path w="5" h="16">
                    <a:moveTo>
                      <a:pt x="0" y="9"/>
                    </a:moveTo>
                    <a:lnTo>
                      <a:pt x="2" y="0"/>
                    </a:lnTo>
                    <a:lnTo>
                      <a:pt x="5" y="7"/>
                    </a:lnTo>
                    <a:lnTo>
                      <a:pt x="3"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783" name="Line 457"/>
              <p:cNvSpPr>
                <a:spLocks noChangeShapeType="1"/>
              </p:cNvSpPr>
              <p:nvPr/>
            </p:nvSpPr>
            <p:spPr bwMode="auto">
              <a:xfrm>
                <a:off x="2087" y="105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84" name="Freeform 458"/>
              <p:cNvSpPr>
                <a:spLocks/>
              </p:cNvSpPr>
              <p:nvPr/>
            </p:nvSpPr>
            <p:spPr bwMode="auto">
              <a:xfrm>
                <a:off x="2089" y="1037"/>
                <a:ext cx="5" cy="15"/>
              </a:xfrm>
              <a:custGeom>
                <a:avLst/>
                <a:gdLst>
                  <a:gd name="T0" fmla="*/ 0 w 5"/>
                  <a:gd name="T1" fmla="*/ 8 h 15"/>
                  <a:gd name="T2" fmla="*/ 2 w 5"/>
                  <a:gd name="T3" fmla="*/ 0 h 15"/>
                  <a:gd name="T4" fmla="*/ 5 w 5"/>
                  <a:gd name="T5" fmla="*/ 7 h 15"/>
                  <a:gd name="T6" fmla="*/ 3 w 5"/>
                  <a:gd name="T7" fmla="*/ 15 h 15"/>
                  <a:gd name="T8" fmla="*/ 0 w 5"/>
                  <a:gd name="T9" fmla="*/ 8 h 15"/>
                </a:gdLst>
                <a:ahLst/>
                <a:cxnLst>
                  <a:cxn ang="0">
                    <a:pos x="T0" y="T1"/>
                  </a:cxn>
                  <a:cxn ang="0">
                    <a:pos x="T2" y="T3"/>
                  </a:cxn>
                  <a:cxn ang="0">
                    <a:pos x="T4" y="T5"/>
                  </a:cxn>
                  <a:cxn ang="0">
                    <a:pos x="T6" y="T7"/>
                  </a:cxn>
                  <a:cxn ang="0">
                    <a:pos x="T8" y="T9"/>
                  </a:cxn>
                </a:cxnLst>
                <a:rect l="0" t="0" r="r" b="b"/>
                <a:pathLst>
                  <a:path w="5" h="15">
                    <a:moveTo>
                      <a:pt x="0" y="8"/>
                    </a:moveTo>
                    <a:lnTo>
                      <a:pt x="2" y="0"/>
                    </a:lnTo>
                    <a:lnTo>
                      <a:pt x="5" y="7"/>
                    </a:lnTo>
                    <a:lnTo>
                      <a:pt x="3" y="15"/>
                    </a:lnTo>
                    <a:lnTo>
                      <a:pt x="0" y="8"/>
                    </a:lnTo>
                    <a:close/>
                  </a:path>
                </a:pathLst>
              </a:custGeom>
              <a:grpFill/>
              <a:ln w="3175">
                <a:solidFill>
                  <a:srgbClr val="FF0000">
                    <a:alpha val="25000"/>
                  </a:srgbClr>
                </a:solidFill>
                <a:prstDash val="solid"/>
                <a:round/>
                <a:headEnd/>
                <a:tailEnd/>
              </a:ln>
            </p:spPr>
            <p:txBody>
              <a:bodyPr/>
              <a:lstStyle/>
              <a:p>
                <a:endParaRPr lang="it-IT"/>
              </a:p>
            </p:txBody>
          </p:sp>
          <p:sp>
            <p:nvSpPr>
              <p:cNvPr id="785" name="Line 459"/>
              <p:cNvSpPr>
                <a:spLocks noChangeShapeType="1"/>
              </p:cNvSpPr>
              <p:nvPr/>
            </p:nvSpPr>
            <p:spPr bwMode="auto">
              <a:xfrm>
                <a:off x="2089" y="104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86" name="Freeform 460"/>
              <p:cNvSpPr>
                <a:spLocks/>
              </p:cNvSpPr>
              <p:nvPr/>
            </p:nvSpPr>
            <p:spPr bwMode="auto">
              <a:xfrm>
                <a:off x="2091" y="1028"/>
                <a:ext cx="4" cy="16"/>
              </a:xfrm>
              <a:custGeom>
                <a:avLst/>
                <a:gdLst>
                  <a:gd name="T0" fmla="*/ 0 w 4"/>
                  <a:gd name="T1" fmla="*/ 9 h 16"/>
                  <a:gd name="T2" fmla="*/ 1 w 4"/>
                  <a:gd name="T3" fmla="*/ 0 h 16"/>
                  <a:gd name="T4" fmla="*/ 4 w 4"/>
                  <a:gd name="T5" fmla="*/ 7 h 16"/>
                  <a:gd name="T6" fmla="*/ 3 w 4"/>
                  <a:gd name="T7" fmla="*/ 16 h 16"/>
                  <a:gd name="T8" fmla="*/ 0 w 4"/>
                  <a:gd name="T9" fmla="*/ 9 h 16"/>
                </a:gdLst>
                <a:ahLst/>
                <a:cxnLst>
                  <a:cxn ang="0">
                    <a:pos x="T0" y="T1"/>
                  </a:cxn>
                  <a:cxn ang="0">
                    <a:pos x="T2" y="T3"/>
                  </a:cxn>
                  <a:cxn ang="0">
                    <a:pos x="T4" y="T5"/>
                  </a:cxn>
                  <a:cxn ang="0">
                    <a:pos x="T6" y="T7"/>
                  </a:cxn>
                  <a:cxn ang="0">
                    <a:pos x="T8" y="T9"/>
                  </a:cxn>
                </a:cxnLst>
                <a:rect l="0" t="0" r="r" b="b"/>
                <a:pathLst>
                  <a:path w="4" h="16">
                    <a:moveTo>
                      <a:pt x="0" y="9"/>
                    </a:moveTo>
                    <a:lnTo>
                      <a:pt x="1" y="0"/>
                    </a:lnTo>
                    <a:lnTo>
                      <a:pt x="4" y="7"/>
                    </a:lnTo>
                    <a:lnTo>
                      <a:pt x="3"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787" name="Line 461"/>
              <p:cNvSpPr>
                <a:spLocks noChangeShapeType="1"/>
              </p:cNvSpPr>
              <p:nvPr/>
            </p:nvSpPr>
            <p:spPr bwMode="auto">
              <a:xfrm>
                <a:off x="2091" y="103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88" name="Freeform 462"/>
              <p:cNvSpPr>
                <a:spLocks/>
              </p:cNvSpPr>
              <p:nvPr/>
            </p:nvSpPr>
            <p:spPr bwMode="auto">
              <a:xfrm>
                <a:off x="2092" y="1019"/>
                <a:ext cx="4" cy="16"/>
              </a:xfrm>
              <a:custGeom>
                <a:avLst/>
                <a:gdLst>
                  <a:gd name="T0" fmla="*/ 0 w 4"/>
                  <a:gd name="T1" fmla="*/ 9 h 16"/>
                  <a:gd name="T2" fmla="*/ 1 w 4"/>
                  <a:gd name="T3" fmla="*/ 0 h 16"/>
                  <a:gd name="T4" fmla="*/ 4 w 4"/>
                  <a:gd name="T5" fmla="*/ 8 h 16"/>
                  <a:gd name="T6" fmla="*/ 3 w 4"/>
                  <a:gd name="T7" fmla="*/ 16 h 16"/>
                  <a:gd name="T8" fmla="*/ 0 w 4"/>
                  <a:gd name="T9" fmla="*/ 9 h 16"/>
                </a:gdLst>
                <a:ahLst/>
                <a:cxnLst>
                  <a:cxn ang="0">
                    <a:pos x="T0" y="T1"/>
                  </a:cxn>
                  <a:cxn ang="0">
                    <a:pos x="T2" y="T3"/>
                  </a:cxn>
                  <a:cxn ang="0">
                    <a:pos x="T4" y="T5"/>
                  </a:cxn>
                  <a:cxn ang="0">
                    <a:pos x="T6" y="T7"/>
                  </a:cxn>
                  <a:cxn ang="0">
                    <a:pos x="T8" y="T9"/>
                  </a:cxn>
                </a:cxnLst>
                <a:rect l="0" t="0" r="r" b="b"/>
                <a:pathLst>
                  <a:path w="4" h="16">
                    <a:moveTo>
                      <a:pt x="0" y="9"/>
                    </a:moveTo>
                    <a:lnTo>
                      <a:pt x="1" y="0"/>
                    </a:lnTo>
                    <a:lnTo>
                      <a:pt x="4" y="8"/>
                    </a:lnTo>
                    <a:lnTo>
                      <a:pt x="3" y="16"/>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789" name="Line 463"/>
              <p:cNvSpPr>
                <a:spLocks noChangeShapeType="1"/>
              </p:cNvSpPr>
              <p:nvPr/>
            </p:nvSpPr>
            <p:spPr bwMode="auto">
              <a:xfrm>
                <a:off x="2092" y="102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790" name="Freeform 464"/>
              <p:cNvSpPr>
                <a:spLocks/>
              </p:cNvSpPr>
              <p:nvPr/>
            </p:nvSpPr>
            <p:spPr bwMode="auto">
              <a:xfrm>
                <a:off x="2093" y="1010"/>
                <a:ext cx="4" cy="17"/>
              </a:xfrm>
              <a:custGeom>
                <a:avLst/>
                <a:gdLst>
                  <a:gd name="T0" fmla="*/ 0 w 4"/>
                  <a:gd name="T1" fmla="*/ 9 h 17"/>
                  <a:gd name="T2" fmla="*/ 0 w 4"/>
                  <a:gd name="T3" fmla="*/ 0 h 17"/>
                  <a:gd name="T4" fmla="*/ 4 w 4"/>
                  <a:gd name="T5" fmla="*/ 8 h 17"/>
                  <a:gd name="T6" fmla="*/ 3 w 4"/>
                  <a:gd name="T7" fmla="*/ 17 h 17"/>
                  <a:gd name="T8" fmla="*/ 0 w 4"/>
                  <a:gd name="T9" fmla="*/ 9 h 17"/>
                </a:gdLst>
                <a:ahLst/>
                <a:cxnLst>
                  <a:cxn ang="0">
                    <a:pos x="T0" y="T1"/>
                  </a:cxn>
                  <a:cxn ang="0">
                    <a:pos x="T2" y="T3"/>
                  </a:cxn>
                  <a:cxn ang="0">
                    <a:pos x="T4" y="T5"/>
                  </a:cxn>
                  <a:cxn ang="0">
                    <a:pos x="T6" y="T7"/>
                  </a:cxn>
                  <a:cxn ang="0">
                    <a:pos x="T8" y="T9"/>
                  </a:cxn>
                </a:cxnLst>
                <a:rect l="0" t="0" r="r" b="b"/>
                <a:pathLst>
                  <a:path w="4" h="17">
                    <a:moveTo>
                      <a:pt x="0" y="9"/>
                    </a:moveTo>
                    <a:lnTo>
                      <a:pt x="0" y="0"/>
                    </a:lnTo>
                    <a:lnTo>
                      <a:pt x="4" y="8"/>
                    </a:lnTo>
                    <a:lnTo>
                      <a:pt x="3" y="17"/>
                    </a:lnTo>
                    <a:lnTo>
                      <a:pt x="0" y="9"/>
                    </a:lnTo>
                    <a:close/>
                  </a:path>
                </a:pathLst>
              </a:custGeom>
              <a:grpFill/>
              <a:ln w="3175">
                <a:solidFill>
                  <a:srgbClr val="FF0000">
                    <a:alpha val="25000"/>
                  </a:srgbClr>
                </a:solidFill>
                <a:prstDash val="solid"/>
                <a:round/>
                <a:headEnd/>
                <a:tailEnd/>
              </a:ln>
            </p:spPr>
            <p:txBody>
              <a:bodyPr/>
              <a:lstStyle/>
              <a:p>
                <a:endParaRPr lang="it-IT"/>
              </a:p>
            </p:txBody>
          </p:sp>
          <p:sp>
            <p:nvSpPr>
              <p:cNvPr id="791" name="Line 465"/>
              <p:cNvSpPr>
                <a:spLocks noChangeShapeType="1"/>
              </p:cNvSpPr>
              <p:nvPr/>
            </p:nvSpPr>
            <p:spPr bwMode="auto">
              <a:xfrm>
                <a:off x="2093" y="1019"/>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792" name="Freeform 466"/>
              <p:cNvSpPr>
                <a:spLocks/>
              </p:cNvSpPr>
              <p:nvPr/>
            </p:nvSpPr>
            <p:spPr bwMode="auto">
              <a:xfrm>
                <a:off x="2093" y="1005"/>
                <a:ext cx="4" cy="13"/>
              </a:xfrm>
              <a:custGeom>
                <a:avLst/>
                <a:gdLst>
                  <a:gd name="T0" fmla="*/ 0 w 4"/>
                  <a:gd name="T1" fmla="*/ 5 h 13"/>
                  <a:gd name="T2" fmla="*/ 0 w 4"/>
                  <a:gd name="T3" fmla="*/ 0 h 13"/>
                  <a:gd name="T4" fmla="*/ 4 w 4"/>
                  <a:gd name="T5" fmla="*/ 8 h 13"/>
                  <a:gd name="T6" fmla="*/ 4 w 4"/>
                  <a:gd name="T7" fmla="*/ 13 h 13"/>
                  <a:gd name="T8" fmla="*/ 0 w 4"/>
                  <a:gd name="T9" fmla="*/ 5 h 13"/>
                </a:gdLst>
                <a:ahLst/>
                <a:cxnLst>
                  <a:cxn ang="0">
                    <a:pos x="T0" y="T1"/>
                  </a:cxn>
                  <a:cxn ang="0">
                    <a:pos x="T2" y="T3"/>
                  </a:cxn>
                  <a:cxn ang="0">
                    <a:pos x="T4" y="T5"/>
                  </a:cxn>
                  <a:cxn ang="0">
                    <a:pos x="T6" y="T7"/>
                  </a:cxn>
                  <a:cxn ang="0">
                    <a:pos x="T8" y="T9"/>
                  </a:cxn>
                </a:cxnLst>
                <a:rect l="0" t="0" r="r" b="b"/>
                <a:pathLst>
                  <a:path w="4" h="13">
                    <a:moveTo>
                      <a:pt x="0" y="5"/>
                    </a:moveTo>
                    <a:lnTo>
                      <a:pt x="0" y="0"/>
                    </a:lnTo>
                    <a:lnTo>
                      <a:pt x="4" y="8"/>
                    </a:lnTo>
                    <a:lnTo>
                      <a:pt x="4" y="13"/>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93" name="Line 467"/>
              <p:cNvSpPr>
                <a:spLocks noChangeShapeType="1"/>
              </p:cNvSpPr>
              <p:nvPr/>
            </p:nvSpPr>
            <p:spPr bwMode="auto">
              <a:xfrm>
                <a:off x="2093" y="1010"/>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794" name="Freeform 468"/>
              <p:cNvSpPr>
                <a:spLocks/>
              </p:cNvSpPr>
              <p:nvPr/>
            </p:nvSpPr>
            <p:spPr bwMode="auto">
              <a:xfrm>
                <a:off x="2093" y="1001"/>
                <a:ext cx="4" cy="12"/>
              </a:xfrm>
              <a:custGeom>
                <a:avLst/>
                <a:gdLst>
                  <a:gd name="T0" fmla="*/ 0 w 4"/>
                  <a:gd name="T1" fmla="*/ 4 h 12"/>
                  <a:gd name="T2" fmla="*/ 0 w 4"/>
                  <a:gd name="T3" fmla="*/ 0 h 12"/>
                  <a:gd name="T4" fmla="*/ 4 w 4"/>
                  <a:gd name="T5" fmla="*/ 7 h 12"/>
                  <a:gd name="T6" fmla="*/ 4 w 4"/>
                  <a:gd name="T7" fmla="*/ 12 h 12"/>
                  <a:gd name="T8" fmla="*/ 0 w 4"/>
                  <a:gd name="T9" fmla="*/ 4 h 12"/>
                </a:gdLst>
                <a:ahLst/>
                <a:cxnLst>
                  <a:cxn ang="0">
                    <a:pos x="T0" y="T1"/>
                  </a:cxn>
                  <a:cxn ang="0">
                    <a:pos x="T2" y="T3"/>
                  </a:cxn>
                  <a:cxn ang="0">
                    <a:pos x="T4" y="T5"/>
                  </a:cxn>
                  <a:cxn ang="0">
                    <a:pos x="T6" y="T7"/>
                  </a:cxn>
                  <a:cxn ang="0">
                    <a:pos x="T8" y="T9"/>
                  </a:cxn>
                </a:cxnLst>
                <a:rect l="0" t="0" r="r" b="b"/>
                <a:pathLst>
                  <a:path w="4" h="12">
                    <a:moveTo>
                      <a:pt x="0" y="4"/>
                    </a:moveTo>
                    <a:lnTo>
                      <a:pt x="0" y="0"/>
                    </a:lnTo>
                    <a:lnTo>
                      <a:pt x="4" y="7"/>
                    </a:lnTo>
                    <a:lnTo>
                      <a:pt x="4" y="12"/>
                    </a:lnTo>
                    <a:lnTo>
                      <a:pt x="0" y="4"/>
                    </a:lnTo>
                    <a:close/>
                  </a:path>
                </a:pathLst>
              </a:custGeom>
              <a:grpFill/>
              <a:ln w="3175">
                <a:solidFill>
                  <a:srgbClr val="FF0000">
                    <a:alpha val="25000"/>
                  </a:srgbClr>
                </a:solidFill>
                <a:prstDash val="solid"/>
                <a:round/>
                <a:headEnd/>
                <a:tailEnd/>
              </a:ln>
            </p:spPr>
            <p:txBody>
              <a:bodyPr/>
              <a:lstStyle/>
              <a:p>
                <a:endParaRPr lang="it-IT"/>
              </a:p>
            </p:txBody>
          </p:sp>
          <p:sp>
            <p:nvSpPr>
              <p:cNvPr id="795" name="Line 469"/>
              <p:cNvSpPr>
                <a:spLocks noChangeShapeType="1"/>
              </p:cNvSpPr>
              <p:nvPr/>
            </p:nvSpPr>
            <p:spPr bwMode="auto">
              <a:xfrm>
                <a:off x="2093" y="100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796" name="Freeform 470"/>
              <p:cNvSpPr>
                <a:spLocks/>
              </p:cNvSpPr>
              <p:nvPr/>
            </p:nvSpPr>
            <p:spPr bwMode="auto">
              <a:xfrm>
                <a:off x="2093" y="996"/>
                <a:ext cx="4" cy="12"/>
              </a:xfrm>
              <a:custGeom>
                <a:avLst/>
                <a:gdLst>
                  <a:gd name="T0" fmla="*/ 0 w 4"/>
                  <a:gd name="T1" fmla="*/ 5 h 12"/>
                  <a:gd name="T2" fmla="*/ 0 w 4"/>
                  <a:gd name="T3" fmla="*/ 0 h 12"/>
                  <a:gd name="T4" fmla="*/ 3 w 4"/>
                  <a:gd name="T5" fmla="*/ 7 h 12"/>
                  <a:gd name="T6" fmla="*/ 4 w 4"/>
                  <a:gd name="T7" fmla="*/ 12 h 12"/>
                  <a:gd name="T8" fmla="*/ 0 w 4"/>
                  <a:gd name="T9" fmla="*/ 5 h 12"/>
                </a:gdLst>
                <a:ahLst/>
                <a:cxnLst>
                  <a:cxn ang="0">
                    <a:pos x="T0" y="T1"/>
                  </a:cxn>
                  <a:cxn ang="0">
                    <a:pos x="T2" y="T3"/>
                  </a:cxn>
                  <a:cxn ang="0">
                    <a:pos x="T4" y="T5"/>
                  </a:cxn>
                  <a:cxn ang="0">
                    <a:pos x="T6" y="T7"/>
                  </a:cxn>
                  <a:cxn ang="0">
                    <a:pos x="T8" y="T9"/>
                  </a:cxn>
                </a:cxnLst>
                <a:rect l="0" t="0" r="r" b="b"/>
                <a:pathLst>
                  <a:path w="4" h="12">
                    <a:moveTo>
                      <a:pt x="0" y="5"/>
                    </a:moveTo>
                    <a:lnTo>
                      <a:pt x="0" y="0"/>
                    </a:lnTo>
                    <a:lnTo>
                      <a:pt x="3"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97" name="Line 471"/>
              <p:cNvSpPr>
                <a:spLocks noChangeShapeType="1"/>
              </p:cNvSpPr>
              <p:nvPr/>
            </p:nvSpPr>
            <p:spPr bwMode="auto">
              <a:xfrm>
                <a:off x="2093" y="1001"/>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798" name="Freeform 472"/>
              <p:cNvSpPr>
                <a:spLocks/>
              </p:cNvSpPr>
              <p:nvPr/>
            </p:nvSpPr>
            <p:spPr bwMode="auto">
              <a:xfrm>
                <a:off x="2093" y="991"/>
                <a:ext cx="3" cy="12"/>
              </a:xfrm>
              <a:custGeom>
                <a:avLst/>
                <a:gdLst>
                  <a:gd name="T0" fmla="*/ 0 w 3"/>
                  <a:gd name="T1" fmla="*/ 5 h 12"/>
                  <a:gd name="T2" fmla="*/ 0 w 3"/>
                  <a:gd name="T3" fmla="*/ 0 h 12"/>
                  <a:gd name="T4" fmla="*/ 3 w 3"/>
                  <a:gd name="T5" fmla="*/ 7 h 12"/>
                  <a:gd name="T6" fmla="*/ 3 w 3"/>
                  <a:gd name="T7" fmla="*/ 12 h 12"/>
                  <a:gd name="T8" fmla="*/ 0 w 3"/>
                  <a:gd name="T9" fmla="*/ 5 h 12"/>
                </a:gdLst>
                <a:ahLst/>
                <a:cxnLst>
                  <a:cxn ang="0">
                    <a:pos x="T0" y="T1"/>
                  </a:cxn>
                  <a:cxn ang="0">
                    <a:pos x="T2" y="T3"/>
                  </a:cxn>
                  <a:cxn ang="0">
                    <a:pos x="T4" y="T5"/>
                  </a:cxn>
                  <a:cxn ang="0">
                    <a:pos x="T6" y="T7"/>
                  </a:cxn>
                  <a:cxn ang="0">
                    <a:pos x="T8" y="T9"/>
                  </a:cxn>
                </a:cxnLst>
                <a:rect l="0" t="0" r="r" b="b"/>
                <a:pathLst>
                  <a:path w="3" h="12">
                    <a:moveTo>
                      <a:pt x="0" y="5"/>
                    </a:moveTo>
                    <a:lnTo>
                      <a:pt x="0" y="0"/>
                    </a:lnTo>
                    <a:lnTo>
                      <a:pt x="3" y="7"/>
                    </a:lnTo>
                    <a:lnTo>
                      <a:pt x="3"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799" name="Line 473"/>
              <p:cNvSpPr>
                <a:spLocks noChangeShapeType="1"/>
              </p:cNvSpPr>
              <p:nvPr/>
            </p:nvSpPr>
            <p:spPr bwMode="auto">
              <a:xfrm>
                <a:off x="2093" y="996"/>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00" name="Freeform 474"/>
              <p:cNvSpPr>
                <a:spLocks/>
              </p:cNvSpPr>
              <p:nvPr/>
            </p:nvSpPr>
            <p:spPr bwMode="auto">
              <a:xfrm>
                <a:off x="2092" y="986"/>
                <a:ext cx="4" cy="12"/>
              </a:xfrm>
              <a:custGeom>
                <a:avLst/>
                <a:gdLst>
                  <a:gd name="T0" fmla="*/ 1 w 4"/>
                  <a:gd name="T1" fmla="*/ 5 h 12"/>
                  <a:gd name="T2" fmla="*/ 0 w 4"/>
                  <a:gd name="T3" fmla="*/ 0 h 12"/>
                  <a:gd name="T4" fmla="*/ 4 w 4"/>
                  <a:gd name="T5" fmla="*/ 7 h 12"/>
                  <a:gd name="T6" fmla="*/ 4 w 4"/>
                  <a:gd name="T7" fmla="*/ 12 h 12"/>
                  <a:gd name="T8" fmla="*/ 1 w 4"/>
                  <a:gd name="T9" fmla="*/ 5 h 12"/>
                </a:gdLst>
                <a:ahLst/>
                <a:cxnLst>
                  <a:cxn ang="0">
                    <a:pos x="T0" y="T1"/>
                  </a:cxn>
                  <a:cxn ang="0">
                    <a:pos x="T2" y="T3"/>
                  </a:cxn>
                  <a:cxn ang="0">
                    <a:pos x="T4" y="T5"/>
                  </a:cxn>
                  <a:cxn ang="0">
                    <a:pos x="T6" y="T7"/>
                  </a:cxn>
                  <a:cxn ang="0">
                    <a:pos x="T8" y="T9"/>
                  </a:cxn>
                </a:cxnLst>
                <a:rect l="0" t="0" r="r" b="b"/>
                <a:pathLst>
                  <a:path w="4" h="12">
                    <a:moveTo>
                      <a:pt x="1" y="5"/>
                    </a:moveTo>
                    <a:lnTo>
                      <a:pt x="0" y="0"/>
                    </a:lnTo>
                    <a:lnTo>
                      <a:pt x="4" y="7"/>
                    </a:lnTo>
                    <a:lnTo>
                      <a:pt x="4"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01" name="Line 475"/>
              <p:cNvSpPr>
                <a:spLocks noChangeShapeType="1"/>
              </p:cNvSpPr>
              <p:nvPr/>
            </p:nvSpPr>
            <p:spPr bwMode="auto">
              <a:xfrm>
                <a:off x="2093" y="99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02" name="Freeform 476"/>
              <p:cNvSpPr>
                <a:spLocks/>
              </p:cNvSpPr>
              <p:nvPr/>
            </p:nvSpPr>
            <p:spPr bwMode="auto">
              <a:xfrm>
                <a:off x="2092" y="981"/>
                <a:ext cx="4" cy="12"/>
              </a:xfrm>
              <a:custGeom>
                <a:avLst/>
                <a:gdLst>
                  <a:gd name="T0" fmla="*/ 0 w 4"/>
                  <a:gd name="T1" fmla="*/ 5 h 12"/>
                  <a:gd name="T2" fmla="*/ 0 w 4"/>
                  <a:gd name="T3" fmla="*/ 0 h 12"/>
                  <a:gd name="T4" fmla="*/ 3 w 4"/>
                  <a:gd name="T5" fmla="*/ 7 h 12"/>
                  <a:gd name="T6" fmla="*/ 4 w 4"/>
                  <a:gd name="T7" fmla="*/ 12 h 12"/>
                  <a:gd name="T8" fmla="*/ 0 w 4"/>
                  <a:gd name="T9" fmla="*/ 5 h 12"/>
                </a:gdLst>
                <a:ahLst/>
                <a:cxnLst>
                  <a:cxn ang="0">
                    <a:pos x="T0" y="T1"/>
                  </a:cxn>
                  <a:cxn ang="0">
                    <a:pos x="T2" y="T3"/>
                  </a:cxn>
                  <a:cxn ang="0">
                    <a:pos x="T4" y="T5"/>
                  </a:cxn>
                  <a:cxn ang="0">
                    <a:pos x="T6" y="T7"/>
                  </a:cxn>
                  <a:cxn ang="0">
                    <a:pos x="T8" y="T9"/>
                  </a:cxn>
                </a:cxnLst>
                <a:rect l="0" t="0" r="r" b="b"/>
                <a:pathLst>
                  <a:path w="4" h="12">
                    <a:moveTo>
                      <a:pt x="0" y="5"/>
                    </a:moveTo>
                    <a:lnTo>
                      <a:pt x="0" y="0"/>
                    </a:lnTo>
                    <a:lnTo>
                      <a:pt x="3" y="7"/>
                    </a:lnTo>
                    <a:lnTo>
                      <a:pt x="4" y="12"/>
                    </a:lnTo>
                    <a:lnTo>
                      <a:pt x="0" y="5"/>
                    </a:lnTo>
                    <a:close/>
                  </a:path>
                </a:pathLst>
              </a:custGeom>
              <a:grpFill/>
              <a:ln w="3175">
                <a:solidFill>
                  <a:srgbClr val="FF0000">
                    <a:alpha val="25000"/>
                  </a:srgbClr>
                </a:solidFill>
                <a:prstDash val="solid"/>
                <a:round/>
                <a:headEnd/>
                <a:tailEnd/>
              </a:ln>
            </p:spPr>
            <p:txBody>
              <a:bodyPr/>
              <a:lstStyle/>
              <a:p>
                <a:endParaRPr lang="it-IT"/>
              </a:p>
            </p:txBody>
          </p:sp>
          <p:sp>
            <p:nvSpPr>
              <p:cNvPr id="803" name="Line 477"/>
              <p:cNvSpPr>
                <a:spLocks noChangeShapeType="1"/>
              </p:cNvSpPr>
              <p:nvPr/>
            </p:nvSpPr>
            <p:spPr bwMode="auto">
              <a:xfrm>
                <a:off x="2092" y="986"/>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04" name="Freeform 478"/>
              <p:cNvSpPr>
                <a:spLocks/>
              </p:cNvSpPr>
              <p:nvPr/>
            </p:nvSpPr>
            <p:spPr bwMode="auto">
              <a:xfrm>
                <a:off x="2091" y="976"/>
                <a:ext cx="4" cy="12"/>
              </a:xfrm>
              <a:custGeom>
                <a:avLst/>
                <a:gdLst>
                  <a:gd name="T0" fmla="*/ 1 w 4"/>
                  <a:gd name="T1" fmla="*/ 5 h 12"/>
                  <a:gd name="T2" fmla="*/ 0 w 4"/>
                  <a:gd name="T3" fmla="*/ 0 h 12"/>
                  <a:gd name="T4" fmla="*/ 3 w 4"/>
                  <a:gd name="T5" fmla="*/ 7 h 12"/>
                  <a:gd name="T6" fmla="*/ 4 w 4"/>
                  <a:gd name="T7" fmla="*/ 12 h 12"/>
                  <a:gd name="T8" fmla="*/ 1 w 4"/>
                  <a:gd name="T9" fmla="*/ 5 h 12"/>
                </a:gdLst>
                <a:ahLst/>
                <a:cxnLst>
                  <a:cxn ang="0">
                    <a:pos x="T0" y="T1"/>
                  </a:cxn>
                  <a:cxn ang="0">
                    <a:pos x="T2" y="T3"/>
                  </a:cxn>
                  <a:cxn ang="0">
                    <a:pos x="T4" y="T5"/>
                  </a:cxn>
                  <a:cxn ang="0">
                    <a:pos x="T6" y="T7"/>
                  </a:cxn>
                  <a:cxn ang="0">
                    <a:pos x="T8" y="T9"/>
                  </a:cxn>
                </a:cxnLst>
                <a:rect l="0" t="0" r="r" b="b"/>
                <a:pathLst>
                  <a:path w="4" h="12">
                    <a:moveTo>
                      <a:pt x="1" y="5"/>
                    </a:moveTo>
                    <a:lnTo>
                      <a:pt x="0" y="0"/>
                    </a:lnTo>
                    <a:lnTo>
                      <a:pt x="3" y="7"/>
                    </a:lnTo>
                    <a:lnTo>
                      <a:pt x="4"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05" name="Line 479"/>
              <p:cNvSpPr>
                <a:spLocks noChangeShapeType="1"/>
              </p:cNvSpPr>
              <p:nvPr/>
            </p:nvSpPr>
            <p:spPr bwMode="auto">
              <a:xfrm>
                <a:off x="2092" y="98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06" name="Freeform 480"/>
              <p:cNvSpPr>
                <a:spLocks/>
              </p:cNvSpPr>
              <p:nvPr/>
            </p:nvSpPr>
            <p:spPr bwMode="auto">
              <a:xfrm>
                <a:off x="2090" y="971"/>
                <a:ext cx="4" cy="12"/>
              </a:xfrm>
              <a:custGeom>
                <a:avLst/>
                <a:gdLst>
                  <a:gd name="T0" fmla="*/ 1 w 4"/>
                  <a:gd name="T1" fmla="*/ 5 h 12"/>
                  <a:gd name="T2" fmla="*/ 0 w 4"/>
                  <a:gd name="T3" fmla="*/ 0 h 12"/>
                  <a:gd name="T4" fmla="*/ 3 w 4"/>
                  <a:gd name="T5" fmla="*/ 7 h 12"/>
                  <a:gd name="T6" fmla="*/ 4 w 4"/>
                  <a:gd name="T7" fmla="*/ 12 h 12"/>
                  <a:gd name="T8" fmla="*/ 1 w 4"/>
                  <a:gd name="T9" fmla="*/ 5 h 12"/>
                </a:gdLst>
                <a:ahLst/>
                <a:cxnLst>
                  <a:cxn ang="0">
                    <a:pos x="T0" y="T1"/>
                  </a:cxn>
                  <a:cxn ang="0">
                    <a:pos x="T2" y="T3"/>
                  </a:cxn>
                  <a:cxn ang="0">
                    <a:pos x="T4" y="T5"/>
                  </a:cxn>
                  <a:cxn ang="0">
                    <a:pos x="T6" y="T7"/>
                  </a:cxn>
                  <a:cxn ang="0">
                    <a:pos x="T8" y="T9"/>
                  </a:cxn>
                </a:cxnLst>
                <a:rect l="0" t="0" r="r" b="b"/>
                <a:pathLst>
                  <a:path w="4" h="12">
                    <a:moveTo>
                      <a:pt x="1" y="5"/>
                    </a:moveTo>
                    <a:lnTo>
                      <a:pt x="0" y="0"/>
                    </a:lnTo>
                    <a:lnTo>
                      <a:pt x="3" y="7"/>
                    </a:lnTo>
                    <a:lnTo>
                      <a:pt x="4"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07" name="Line 481"/>
              <p:cNvSpPr>
                <a:spLocks noChangeShapeType="1"/>
              </p:cNvSpPr>
              <p:nvPr/>
            </p:nvSpPr>
            <p:spPr bwMode="auto">
              <a:xfrm>
                <a:off x="2091" y="976"/>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08" name="Freeform 482"/>
              <p:cNvSpPr>
                <a:spLocks/>
              </p:cNvSpPr>
              <p:nvPr/>
            </p:nvSpPr>
            <p:spPr bwMode="auto">
              <a:xfrm>
                <a:off x="2089" y="965"/>
                <a:ext cx="4" cy="13"/>
              </a:xfrm>
              <a:custGeom>
                <a:avLst/>
                <a:gdLst>
                  <a:gd name="T0" fmla="*/ 1 w 4"/>
                  <a:gd name="T1" fmla="*/ 6 h 13"/>
                  <a:gd name="T2" fmla="*/ 0 w 4"/>
                  <a:gd name="T3" fmla="*/ 0 h 13"/>
                  <a:gd name="T4" fmla="*/ 4 w 4"/>
                  <a:gd name="T5" fmla="*/ 7 h 13"/>
                  <a:gd name="T6" fmla="*/ 4 w 4"/>
                  <a:gd name="T7" fmla="*/ 13 h 13"/>
                  <a:gd name="T8" fmla="*/ 1 w 4"/>
                  <a:gd name="T9" fmla="*/ 6 h 13"/>
                </a:gdLst>
                <a:ahLst/>
                <a:cxnLst>
                  <a:cxn ang="0">
                    <a:pos x="T0" y="T1"/>
                  </a:cxn>
                  <a:cxn ang="0">
                    <a:pos x="T2" y="T3"/>
                  </a:cxn>
                  <a:cxn ang="0">
                    <a:pos x="T4" y="T5"/>
                  </a:cxn>
                  <a:cxn ang="0">
                    <a:pos x="T6" y="T7"/>
                  </a:cxn>
                  <a:cxn ang="0">
                    <a:pos x="T8" y="T9"/>
                  </a:cxn>
                </a:cxnLst>
                <a:rect l="0" t="0" r="r" b="b"/>
                <a:pathLst>
                  <a:path w="4" h="13">
                    <a:moveTo>
                      <a:pt x="1" y="6"/>
                    </a:moveTo>
                    <a:lnTo>
                      <a:pt x="0" y="0"/>
                    </a:lnTo>
                    <a:lnTo>
                      <a:pt x="4" y="7"/>
                    </a:lnTo>
                    <a:lnTo>
                      <a:pt x="4" y="13"/>
                    </a:lnTo>
                    <a:lnTo>
                      <a:pt x="1" y="6"/>
                    </a:lnTo>
                    <a:close/>
                  </a:path>
                </a:pathLst>
              </a:custGeom>
              <a:grpFill/>
              <a:ln w="3175">
                <a:solidFill>
                  <a:srgbClr val="FF0000">
                    <a:alpha val="25000"/>
                  </a:srgbClr>
                </a:solidFill>
                <a:prstDash val="solid"/>
                <a:round/>
                <a:headEnd/>
                <a:tailEnd/>
              </a:ln>
            </p:spPr>
            <p:txBody>
              <a:bodyPr/>
              <a:lstStyle/>
              <a:p>
                <a:endParaRPr lang="it-IT"/>
              </a:p>
            </p:txBody>
          </p:sp>
          <p:sp>
            <p:nvSpPr>
              <p:cNvPr id="809" name="Line 483"/>
              <p:cNvSpPr>
                <a:spLocks noChangeShapeType="1"/>
              </p:cNvSpPr>
              <p:nvPr/>
            </p:nvSpPr>
            <p:spPr bwMode="auto">
              <a:xfrm>
                <a:off x="2090" y="97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10" name="Freeform 484"/>
              <p:cNvSpPr>
                <a:spLocks/>
              </p:cNvSpPr>
              <p:nvPr/>
            </p:nvSpPr>
            <p:spPr bwMode="auto">
              <a:xfrm>
                <a:off x="2088" y="960"/>
                <a:ext cx="5" cy="12"/>
              </a:xfrm>
              <a:custGeom>
                <a:avLst/>
                <a:gdLst>
                  <a:gd name="T0" fmla="*/ 1 w 5"/>
                  <a:gd name="T1" fmla="*/ 5 h 12"/>
                  <a:gd name="T2" fmla="*/ 0 w 5"/>
                  <a:gd name="T3" fmla="*/ 0 h 12"/>
                  <a:gd name="T4" fmla="*/ 3 w 5"/>
                  <a:gd name="T5" fmla="*/ 7 h 12"/>
                  <a:gd name="T6" fmla="*/ 5 w 5"/>
                  <a:gd name="T7" fmla="*/ 12 h 12"/>
                  <a:gd name="T8" fmla="*/ 1 w 5"/>
                  <a:gd name="T9" fmla="*/ 5 h 12"/>
                </a:gdLst>
                <a:ahLst/>
                <a:cxnLst>
                  <a:cxn ang="0">
                    <a:pos x="T0" y="T1"/>
                  </a:cxn>
                  <a:cxn ang="0">
                    <a:pos x="T2" y="T3"/>
                  </a:cxn>
                  <a:cxn ang="0">
                    <a:pos x="T4" y="T5"/>
                  </a:cxn>
                  <a:cxn ang="0">
                    <a:pos x="T6" y="T7"/>
                  </a:cxn>
                  <a:cxn ang="0">
                    <a:pos x="T8" y="T9"/>
                  </a:cxn>
                </a:cxnLst>
                <a:rect l="0" t="0" r="r" b="b"/>
                <a:pathLst>
                  <a:path w="5" h="12">
                    <a:moveTo>
                      <a:pt x="1" y="5"/>
                    </a:moveTo>
                    <a:lnTo>
                      <a:pt x="0" y="0"/>
                    </a:lnTo>
                    <a:lnTo>
                      <a:pt x="3" y="7"/>
                    </a:lnTo>
                    <a:lnTo>
                      <a:pt x="5" y="12"/>
                    </a:lnTo>
                    <a:lnTo>
                      <a:pt x="1" y="5"/>
                    </a:lnTo>
                    <a:close/>
                  </a:path>
                </a:pathLst>
              </a:custGeom>
              <a:grpFill/>
              <a:ln w="3175">
                <a:solidFill>
                  <a:srgbClr val="FF0000">
                    <a:alpha val="25000"/>
                  </a:srgbClr>
                </a:solidFill>
                <a:prstDash val="solid"/>
                <a:round/>
                <a:headEnd/>
                <a:tailEnd/>
              </a:ln>
            </p:spPr>
            <p:txBody>
              <a:bodyPr/>
              <a:lstStyle/>
              <a:p>
                <a:endParaRPr lang="it-IT"/>
              </a:p>
            </p:txBody>
          </p:sp>
          <p:sp>
            <p:nvSpPr>
              <p:cNvPr id="811" name="Line 485"/>
              <p:cNvSpPr>
                <a:spLocks noChangeShapeType="1"/>
              </p:cNvSpPr>
              <p:nvPr/>
            </p:nvSpPr>
            <p:spPr bwMode="auto">
              <a:xfrm>
                <a:off x="2089" y="965"/>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12" name="Freeform 486"/>
              <p:cNvSpPr>
                <a:spLocks/>
              </p:cNvSpPr>
              <p:nvPr/>
            </p:nvSpPr>
            <p:spPr bwMode="auto">
              <a:xfrm>
                <a:off x="2087" y="954"/>
                <a:ext cx="4" cy="13"/>
              </a:xfrm>
              <a:custGeom>
                <a:avLst/>
                <a:gdLst>
                  <a:gd name="T0" fmla="*/ 1 w 4"/>
                  <a:gd name="T1" fmla="*/ 6 h 13"/>
                  <a:gd name="T2" fmla="*/ 0 w 4"/>
                  <a:gd name="T3" fmla="*/ 0 h 13"/>
                  <a:gd name="T4" fmla="*/ 3 w 4"/>
                  <a:gd name="T5" fmla="*/ 7 h 13"/>
                  <a:gd name="T6" fmla="*/ 4 w 4"/>
                  <a:gd name="T7" fmla="*/ 13 h 13"/>
                  <a:gd name="T8" fmla="*/ 1 w 4"/>
                  <a:gd name="T9" fmla="*/ 6 h 13"/>
                </a:gdLst>
                <a:ahLst/>
                <a:cxnLst>
                  <a:cxn ang="0">
                    <a:pos x="T0" y="T1"/>
                  </a:cxn>
                  <a:cxn ang="0">
                    <a:pos x="T2" y="T3"/>
                  </a:cxn>
                  <a:cxn ang="0">
                    <a:pos x="T4" y="T5"/>
                  </a:cxn>
                  <a:cxn ang="0">
                    <a:pos x="T6" y="T7"/>
                  </a:cxn>
                  <a:cxn ang="0">
                    <a:pos x="T8" y="T9"/>
                  </a:cxn>
                </a:cxnLst>
                <a:rect l="0" t="0" r="r" b="b"/>
                <a:pathLst>
                  <a:path w="4" h="13">
                    <a:moveTo>
                      <a:pt x="1" y="6"/>
                    </a:moveTo>
                    <a:lnTo>
                      <a:pt x="0" y="0"/>
                    </a:lnTo>
                    <a:lnTo>
                      <a:pt x="3" y="7"/>
                    </a:lnTo>
                    <a:lnTo>
                      <a:pt x="4" y="13"/>
                    </a:lnTo>
                    <a:lnTo>
                      <a:pt x="1" y="6"/>
                    </a:lnTo>
                    <a:close/>
                  </a:path>
                </a:pathLst>
              </a:custGeom>
              <a:grpFill/>
              <a:ln w="3175">
                <a:solidFill>
                  <a:srgbClr val="FF0000">
                    <a:alpha val="25000"/>
                  </a:srgbClr>
                </a:solidFill>
                <a:prstDash val="solid"/>
                <a:round/>
                <a:headEnd/>
                <a:tailEnd/>
              </a:ln>
            </p:spPr>
            <p:txBody>
              <a:bodyPr/>
              <a:lstStyle/>
              <a:p>
                <a:endParaRPr lang="it-IT"/>
              </a:p>
            </p:txBody>
          </p:sp>
          <p:sp>
            <p:nvSpPr>
              <p:cNvPr id="813" name="Line 487"/>
              <p:cNvSpPr>
                <a:spLocks noChangeShapeType="1"/>
              </p:cNvSpPr>
              <p:nvPr/>
            </p:nvSpPr>
            <p:spPr bwMode="auto">
              <a:xfrm>
                <a:off x="2088" y="960"/>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14" name="Freeform 488"/>
              <p:cNvSpPr>
                <a:spLocks/>
              </p:cNvSpPr>
              <p:nvPr/>
            </p:nvSpPr>
            <p:spPr bwMode="auto">
              <a:xfrm>
                <a:off x="2086" y="948"/>
                <a:ext cx="4" cy="13"/>
              </a:xfrm>
              <a:custGeom>
                <a:avLst/>
                <a:gdLst>
                  <a:gd name="T0" fmla="*/ 1 w 4"/>
                  <a:gd name="T1" fmla="*/ 6 h 13"/>
                  <a:gd name="T2" fmla="*/ 0 w 4"/>
                  <a:gd name="T3" fmla="*/ 0 h 13"/>
                  <a:gd name="T4" fmla="*/ 3 w 4"/>
                  <a:gd name="T5" fmla="*/ 7 h 13"/>
                  <a:gd name="T6" fmla="*/ 4 w 4"/>
                  <a:gd name="T7" fmla="*/ 13 h 13"/>
                  <a:gd name="T8" fmla="*/ 1 w 4"/>
                  <a:gd name="T9" fmla="*/ 6 h 13"/>
                </a:gdLst>
                <a:ahLst/>
                <a:cxnLst>
                  <a:cxn ang="0">
                    <a:pos x="T0" y="T1"/>
                  </a:cxn>
                  <a:cxn ang="0">
                    <a:pos x="T2" y="T3"/>
                  </a:cxn>
                  <a:cxn ang="0">
                    <a:pos x="T4" y="T5"/>
                  </a:cxn>
                  <a:cxn ang="0">
                    <a:pos x="T6" y="T7"/>
                  </a:cxn>
                  <a:cxn ang="0">
                    <a:pos x="T8" y="T9"/>
                  </a:cxn>
                </a:cxnLst>
                <a:rect l="0" t="0" r="r" b="b"/>
                <a:pathLst>
                  <a:path w="4" h="13">
                    <a:moveTo>
                      <a:pt x="1" y="6"/>
                    </a:moveTo>
                    <a:lnTo>
                      <a:pt x="0" y="0"/>
                    </a:lnTo>
                    <a:lnTo>
                      <a:pt x="3" y="7"/>
                    </a:lnTo>
                    <a:lnTo>
                      <a:pt x="4" y="13"/>
                    </a:lnTo>
                    <a:lnTo>
                      <a:pt x="1" y="6"/>
                    </a:lnTo>
                    <a:close/>
                  </a:path>
                </a:pathLst>
              </a:custGeom>
              <a:grpFill/>
              <a:ln w="3175">
                <a:solidFill>
                  <a:srgbClr val="FF0000">
                    <a:alpha val="25000"/>
                  </a:srgbClr>
                </a:solidFill>
                <a:prstDash val="solid"/>
                <a:round/>
                <a:headEnd/>
                <a:tailEnd/>
              </a:ln>
            </p:spPr>
            <p:txBody>
              <a:bodyPr/>
              <a:lstStyle/>
              <a:p>
                <a:endParaRPr lang="it-IT"/>
              </a:p>
            </p:txBody>
          </p:sp>
          <p:sp>
            <p:nvSpPr>
              <p:cNvPr id="815" name="Line 489"/>
              <p:cNvSpPr>
                <a:spLocks noChangeShapeType="1"/>
              </p:cNvSpPr>
              <p:nvPr/>
            </p:nvSpPr>
            <p:spPr bwMode="auto">
              <a:xfrm>
                <a:off x="2087" y="95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16" name="Freeform 490"/>
              <p:cNvSpPr>
                <a:spLocks/>
              </p:cNvSpPr>
              <p:nvPr/>
            </p:nvSpPr>
            <p:spPr bwMode="auto">
              <a:xfrm>
                <a:off x="2084" y="942"/>
                <a:ext cx="5" cy="13"/>
              </a:xfrm>
              <a:custGeom>
                <a:avLst/>
                <a:gdLst>
                  <a:gd name="T0" fmla="*/ 2 w 5"/>
                  <a:gd name="T1" fmla="*/ 6 h 13"/>
                  <a:gd name="T2" fmla="*/ 0 w 5"/>
                  <a:gd name="T3" fmla="*/ 0 h 13"/>
                  <a:gd name="T4" fmla="*/ 4 w 5"/>
                  <a:gd name="T5" fmla="*/ 7 h 13"/>
                  <a:gd name="T6" fmla="*/ 5 w 5"/>
                  <a:gd name="T7" fmla="*/ 13 h 13"/>
                  <a:gd name="T8" fmla="*/ 2 w 5"/>
                  <a:gd name="T9" fmla="*/ 6 h 13"/>
                </a:gdLst>
                <a:ahLst/>
                <a:cxnLst>
                  <a:cxn ang="0">
                    <a:pos x="T0" y="T1"/>
                  </a:cxn>
                  <a:cxn ang="0">
                    <a:pos x="T2" y="T3"/>
                  </a:cxn>
                  <a:cxn ang="0">
                    <a:pos x="T4" y="T5"/>
                  </a:cxn>
                  <a:cxn ang="0">
                    <a:pos x="T6" y="T7"/>
                  </a:cxn>
                  <a:cxn ang="0">
                    <a:pos x="T8" y="T9"/>
                  </a:cxn>
                </a:cxnLst>
                <a:rect l="0" t="0" r="r" b="b"/>
                <a:pathLst>
                  <a:path w="5" h="13">
                    <a:moveTo>
                      <a:pt x="2" y="6"/>
                    </a:moveTo>
                    <a:lnTo>
                      <a:pt x="0" y="0"/>
                    </a:lnTo>
                    <a:lnTo>
                      <a:pt x="4" y="7"/>
                    </a:lnTo>
                    <a:lnTo>
                      <a:pt x="5" y="13"/>
                    </a:lnTo>
                    <a:lnTo>
                      <a:pt x="2" y="6"/>
                    </a:lnTo>
                    <a:close/>
                  </a:path>
                </a:pathLst>
              </a:custGeom>
              <a:grpFill/>
              <a:ln w="3175">
                <a:solidFill>
                  <a:srgbClr val="FF0000">
                    <a:alpha val="25000"/>
                  </a:srgbClr>
                </a:solidFill>
                <a:prstDash val="solid"/>
                <a:round/>
                <a:headEnd/>
                <a:tailEnd/>
              </a:ln>
            </p:spPr>
            <p:txBody>
              <a:bodyPr/>
              <a:lstStyle/>
              <a:p>
                <a:endParaRPr lang="it-IT"/>
              </a:p>
            </p:txBody>
          </p:sp>
          <p:sp>
            <p:nvSpPr>
              <p:cNvPr id="817" name="Line 491"/>
              <p:cNvSpPr>
                <a:spLocks noChangeShapeType="1"/>
              </p:cNvSpPr>
              <p:nvPr/>
            </p:nvSpPr>
            <p:spPr bwMode="auto">
              <a:xfrm>
                <a:off x="2086" y="94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18" name="Freeform 492"/>
              <p:cNvSpPr>
                <a:spLocks/>
              </p:cNvSpPr>
              <p:nvPr/>
            </p:nvSpPr>
            <p:spPr bwMode="auto">
              <a:xfrm>
                <a:off x="2082" y="935"/>
                <a:ext cx="6" cy="14"/>
              </a:xfrm>
              <a:custGeom>
                <a:avLst/>
                <a:gdLst>
                  <a:gd name="T0" fmla="*/ 2 w 6"/>
                  <a:gd name="T1" fmla="*/ 7 h 14"/>
                  <a:gd name="T2" fmla="*/ 0 w 6"/>
                  <a:gd name="T3" fmla="*/ 0 h 14"/>
                  <a:gd name="T4" fmla="*/ 4 w 6"/>
                  <a:gd name="T5" fmla="*/ 8 h 14"/>
                  <a:gd name="T6" fmla="*/ 6 w 6"/>
                  <a:gd name="T7" fmla="*/ 14 h 14"/>
                  <a:gd name="T8" fmla="*/ 2 w 6"/>
                  <a:gd name="T9" fmla="*/ 7 h 14"/>
                </a:gdLst>
                <a:ahLst/>
                <a:cxnLst>
                  <a:cxn ang="0">
                    <a:pos x="T0" y="T1"/>
                  </a:cxn>
                  <a:cxn ang="0">
                    <a:pos x="T2" y="T3"/>
                  </a:cxn>
                  <a:cxn ang="0">
                    <a:pos x="T4" y="T5"/>
                  </a:cxn>
                  <a:cxn ang="0">
                    <a:pos x="T6" y="T7"/>
                  </a:cxn>
                  <a:cxn ang="0">
                    <a:pos x="T8" y="T9"/>
                  </a:cxn>
                </a:cxnLst>
                <a:rect l="0" t="0" r="r" b="b"/>
                <a:pathLst>
                  <a:path w="6" h="14">
                    <a:moveTo>
                      <a:pt x="2" y="7"/>
                    </a:moveTo>
                    <a:lnTo>
                      <a:pt x="0" y="0"/>
                    </a:lnTo>
                    <a:lnTo>
                      <a:pt x="4" y="8"/>
                    </a:lnTo>
                    <a:lnTo>
                      <a:pt x="6" y="14"/>
                    </a:lnTo>
                    <a:lnTo>
                      <a:pt x="2" y="7"/>
                    </a:lnTo>
                    <a:close/>
                  </a:path>
                </a:pathLst>
              </a:custGeom>
              <a:grpFill/>
              <a:ln w="3175">
                <a:solidFill>
                  <a:srgbClr val="FF0000">
                    <a:alpha val="25000"/>
                  </a:srgbClr>
                </a:solidFill>
                <a:prstDash val="solid"/>
                <a:round/>
                <a:headEnd/>
                <a:tailEnd/>
              </a:ln>
            </p:spPr>
            <p:txBody>
              <a:bodyPr/>
              <a:lstStyle/>
              <a:p>
                <a:endParaRPr lang="it-IT"/>
              </a:p>
            </p:txBody>
          </p:sp>
          <p:sp>
            <p:nvSpPr>
              <p:cNvPr id="819" name="Line 493"/>
              <p:cNvSpPr>
                <a:spLocks noChangeShapeType="1"/>
              </p:cNvSpPr>
              <p:nvPr/>
            </p:nvSpPr>
            <p:spPr bwMode="auto">
              <a:xfrm>
                <a:off x="2084" y="942"/>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20" name="Freeform 494"/>
              <p:cNvSpPr>
                <a:spLocks/>
              </p:cNvSpPr>
              <p:nvPr/>
            </p:nvSpPr>
            <p:spPr bwMode="auto">
              <a:xfrm>
                <a:off x="2080" y="929"/>
                <a:ext cx="6" cy="14"/>
              </a:xfrm>
              <a:custGeom>
                <a:avLst/>
                <a:gdLst>
                  <a:gd name="T0" fmla="*/ 2 w 6"/>
                  <a:gd name="T1" fmla="*/ 6 h 14"/>
                  <a:gd name="T2" fmla="*/ 0 w 6"/>
                  <a:gd name="T3" fmla="*/ 0 h 14"/>
                  <a:gd name="T4" fmla="*/ 4 w 6"/>
                  <a:gd name="T5" fmla="*/ 7 h 14"/>
                  <a:gd name="T6" fmla="*/ 6 w 6"/>
                  <a:gd name="T7" fmla="*/ 14 h 14"/>
                  <a:gd name="T8" fmla="*/ 2 w 6"/>
                  <a:gd name="T9" fmla="*/ 6 h 14"/>
                </a:gdLst>
                <a:ahLst/>
                <a:cxnLst>
                  <a:cxn ang="0">
                    <a:pos x="T0" y="T1"/>
                  </a:cxn>
                  <a:cxn ang="0">
                    <a:pos x="T2" y="T3"/>
                  </a:cxn>
                  <a:cxn ang="0">
                    <a:pos x="T4" y="T5"/>
                  </a:cxn>
                  <a:cxn ang="0">
                    <a:pos x="T6" y="T7"/>
                  </a:cxn>
                  <a:cxn ang="0">
                    <a:pos x="T8" y="T9"/>
                  </a:cxn>
                </a:cxnLst>
                <a:rect l="0" t="0" r="r" b="b"/>
                <a:pathLst>
                  <a:path w="6" h="14">
                    <a:moveTo>
                      <a:pt x="2" y="6"/>
                    </a:moveTo>
                    <a:lnTo>
                      <a:pt x="0" y="0"/>
                    </a:lnTo>
                    <a:lnTo>
                      <a:pt x="4" y="7"/>
                    </a:lnTo>
                    <a:lnTo>
                      <a:pt x="6" y="14"/>
                    </a:lnTo>
                    <a:lnTo>
                      <a:pt x="2" y="6"/>
                    </a:lnTo>
                    <a:close/>
                  </a:path>
                </a:pathLst>
              </a:custGeom>
              <a:grpFill/>
              <a:ln w="3175">
                <a:solidFill>
                  <a:srgbClr val="FF0000">
                    <a:alpha val="25000"/>
                  </a:srgbClr>
                </a:solidFill>
                <a:prstDash val="solid"/>
                <a:round/>
                <a:headEnd/>
                <a:tailEnd/>
              </a:ln>
            </p:spPr>
            <p:txBody>
              <a:bodyPr/>
              <a:lstStyle/>
              <a:p>
                <a:endParaRPr lang="it-IT"/>
              </a:p>
            </p:txBody>
          </p:sp>
          <p:sp>
            <p:nvSpPr>
              <p:cNvPr id="821" name="Line 495"/>
              <p:cNvSpPr>
                <a:spLocks noChangeShapeType="1"/>
              </p:cNvSpPr>
              <p:nvPr/>
            </p:nvSpPr>
            <p:spPr bwMode="auto">
              <a:xfrm>
                <a:off x="2082" y="93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822" name="Freeform 496"/>
              <p:cNvSpPr>
                <a:spLocks/>
              </p:cNvSpPr>
              <p:nvPr/>
            </p:nvSpPr>
            <p:spPr bwMode="auto">
              <a:xfrm>
                <a:off x="2078" y="922"/>
                <a:ext cx="6" cy="14"/>
              </a:xfrm>
              <a:custGeom>
                <a:avLst/>
                <a:gdLst>
                  <a:gd name="T0" fmla="*/ 2 w 6"/>
                  <a:gd name="T1" fmla="*/ 7 h 14"/>
                  <a:gd name="T2" fmla="*/ 0 w 6"/>
                  <a:gd name="T3" fmla="*/ 0 h 14"/>
                  <a:gd name="T4" fmla="*/ 3 w 6"/>
                  <a:gd name="T5" fmla="*/ 7 h 14"/>
                  <a:gd name="T6" fmla="*/ 6 w 6"/>
                  <a:gd name="T7" fmla="*/ 14 h 14"/>
                  <a:gd name="T8" fmla="*/ 2 w 6"/>
                  <a:gd name="T9" fmla="*/ 7 h 14"/>
                </a:gdLst>
                <a:ahLst/>
                <a:cxnLst>
                  <a:cxn ang="0">
                    <a:pos x="T0" y="T1"/>
                  </a:cxn>
                  <a:cxn ang="0">
                    <a:pos x="T2" y="T3"/>
                  </a:cxn>
                  <a:cxn ang="0">
                    <a:pos x="T4" y="T5"/>
                  </a:cxn>
                  <a:cxn ang="0">
                    <a:pos x="T6" y="T7"/>
                  </a:cxn>
                  <a:cxn ang="0">
                    <a:pos x="T8" y="T9"/>
                  </a:cxn>
                </a:cxnLst>
                <a:rect l="0" t="0" r="r" b="b"/>
                <a:pathLst>
                  <a:path w="6" h="14">
                    <a:moveTo>
                      <a:pt x="2" y="7"/>
                    </a:moveTo>
                    <a:lnTo>
                      <a:pt x="0" y="0"/>
                    </a:lnTo>
                    <a:lnTo>
                      <a:pt x="3" y="7"/>
                    </a:lnTo>
                    <a:lnTo>
                      <a:pt x="6" y="14"/>
                    </a:lnTo>
                    <a:lnTo>
                      <a:pt x="2" y="7"/>
                    </a:lnTo>
                    <a:close/>
                  </a:path>
                </a:pathLst>
              </a:custGeom>
              <a:grpFill/>
              <a:ln w="3175">
                <a:solidFill>
                  <a:srgbClr val="FF0000">
                    <a:alpha val="25000"/>
                  </a:srgbClr>
                </a:solidFill>
                <a:prstDash val="solid"/>
                <a:round/>
                <a:headEnd/>
                <a:tailEnd/>
              </a:ln>
            </p:spPr>
            <p:txBody>
              <a:bodyPr/>
              <a:lstStyle/>
              <a:p>
                <a:endParaRPr lang="it-IT"/>
              </a:p>
            </p:txBody>
          </p:sp>
          <p:sp>
            <p:nvSpPr>
              <p:cNvPr id="823" name="Line 497"/>
              <p:cNvSpPr>
                <a:spLocks noChangeShapeType="1"/>
              </p:cNvSpPr>
              <p:nvPr/>
            </p:nvSpPr>
            <p:spPr bwMode="auto">
              <a:xfrm>
                <a:off x="2080" y="929"/>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824" name="Freeform 498"/>
              <p:cNvSpPr>
                <a:spLocks/>
              </p:cNvSpPr>
              <p:nvPr/>
            </p:nvSpPr>
            <p:spPr bwMode="auto">
              <a:xfrm>
                <a:off x="2076" y="914"/>
                <a:ext cx="5" cy="15"/>
              </a:xfrm>
              <a:custGeom>
                <a:avLst/>
                <a:gdLst>
                  <a:gd name="T0" fmla="*/ 2 w 5"/>
                  <a:gd name="T1" fmla="*/ 8 h 15"/>
                  <a:gd name="T2" fmla="*/ 0 w 5"/>
                  <a:gd name="T3" fmla="*/ 0 h 15"/>
                  <a:gd name="T4" fmla="*/ 3 w 5"/>
                  <a:gd name="T5" fmla="*/ 7 h 15"/>
                  <a:gd name="T6" fmla="*/ 5 w 5"/>
                  <a:gd name="T7" fmla="*/ 15 h 15"/>
                  <a:gd name="T8" fmla="*/ 2 w 5"/>
                  <a:gd name="T9" fmla="*/ 8 h 15"/>
                </a:gdLst>
                <a:ahLst/>
                <a:cxnLst>
                  <a:cxn ang="0">
                    <a:pos x="T0" y="T1"/>
                  </a:cxn>
                  <a:cxn ang="0">
                    <a:pos x="T2" y="T3"/>
                  </a:cxn>
                  <a:cxn ang="0">
                    <a:pos x="T4" y="T5"/>
                  </a:cxn>
                  <a:cxn ang="0">
                    <a:pos x="T6" y="T7"/>
                  </a:cxn>
                  <a:cxn ang="0">
                    <a:pos x="T8" y="T9"/>
                  </a:cxn>
                </a:cxnLst>
                <a:rect l="0" t="0" r="r" b="b"/>
                <a:pathLst>
                  <a:path w="5" h="15">
                    <a:moveTo>
                      <a:pt x="2" y="8"/>
                    </a:moveTo>
                    <a:lnTo>
                      <a:pt x="0" y="0"/>
                    </a:lnTo>
                    <a:lnTo>
                      <a:pt x="3" y="7"/>
                    </a:lnTo>
                    <a:lnTo>
                      <a:pt x="5" y="15"/>
                    </a:lnTo>
                    <a:lnTo>
                      <a:pt x="2" y="8"/>
                    </a:lnTo>
                    <a:close/>
                  </a:path>
                </a:pathLst>
              </a:custGeom>
              <a:grpFill/>
              <a:ln w="3175">
                <a:solidFill>
                  <a:srgbClr val="FF0000">
                    <a:alpha val="25000"/>
                  </a:srgbClr>
                </a:solidFill>
                <a:prstDash val="solid"/>
                <a:round/>
                <a:headEnd/>
                <a:tailEnd/>
              </a:ln>
            </p:spPr>
            <p:txBody>
              <a:bodyPr/>
              <a:lstStyle/>
              <a:p>
                <a:endParaRPr lang="it-IT"/>
              </a:p>
            </p:txBody>
          </p:sp>
          <p:sp>
            <p:nvSpPr>
              <p:cNvPr id="825" name="Line 499"/>
              <p:cNvSpPr>
                <a:spLocks noChangeShapeType="1"/>
              </p:cNvSpPr>
              <p:nvPr/>
            </p:nvSpPr>
            <p:spPr bwMode="auto">
              <a:xfrm>
                <a:off x="2078" y="92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26" name="Freeform 500"/>
              <p:cNvSpPr>
                <a:spLocks/>
              </p:cNvSpPr>
              <p:nvPr/>
            </p:nvSpPr>
            <p:spPr bwMode="auto">
              <a:xfrm>
                <a:off x="2073" y="907"/>
                <a:ext cx="6" cy="14"/>
              </a:xfrm>
              <a:custGeom>
                <a:avLst/>
                <a:gdLst>
                  <a:gd name="T0" fmla="*/ 3 w 6"/>
                  <a:gd name="T1" fmla="*/ 7 h 14"/>
                  <a:gd name="T2" fmla="*/ 0 w 6"/>
                  <a:gd name="T3" fmla="*/ 0 h 14"/>
                  <a:gd name="T4" fmla="*/ 3 w 6"/>
                  <a:gd name="T5" fmla="*/ 7 h 14"/>
                  <a:gd name="T6" fmla="*/ 6 w 6"/>
                  <a:gd name="T7" fmla="*/ 14 h 14"/>
                  <a:gd name="T8" fmla="*/ 3 w 6"/>
                  <a:gd name="T9" fmla="*/ 7 h 14"/>
                </a:gdLst>
                <a:ahLst/>
                <a:cxnLst>
                  <a:cxn ang="0">
                    <a:pos x="T0" y="T1"/>
                  </a:cxn>
                  <a:cxn ang="0">
                    <a:pos x="T2" y="T3"/>
                  </a:cxn>
                  <a:cxn ang="0">
                    <a:pos x="T4" y="T5"/>
                  </a:cxn>
                  <a:cxn ang="0">
                    <a:pos x="T6" y="T7"/>
                  </a:cxn>
                  <a:cxn ang="0">
                    <a:pos x="T8" y="T9"/>
                  </a:cxn>
                </a:cxnLst>
                <a:rect l="0" t="0" r="r" b="b"/>
                <a:pathLst>
                  <a:path w="6" h="14">
                    <a:moveTo>
                      <a:pt x="3" y="7"/>
                    </a:moveTo>
                    <a:lnTo>
                      <a:pt x="0" y="0"/>
                    </a:lnTo>
                    <a:lnTo>
                      <a:pt x="3" y="7"/>
                    </a:lnTo>
                    <a:lnTo>
                      <a:pt x="6" y="14"/>
                    </a:lnTo>
                    <a:lnTo>
                      <a:pt x="3" y="7"/>
                    </a:lnTo>
                    <a:close/>
                  </a:path>
                </a:pathLst>
              </a:custGeom>
              <a:grpFill/>
              <a:ln w="3175">
                <a:solidFill>
                  <a:srgbClr val="FF0000">
                    <a:alpha val="25000"/>
                  </a:srgbClr>
                </a:solidFill>
                <a:prstDash val="solid"/>
                <a:round/>
                <a:headEnd/>
                <a:tailEnd/>
              </a:ln>
            </p:spPr>
            <p:txBody>
              <a:bodyPr/>
              <a:lstStyle/>
              <a:p>
                <a:endParaRPr lang="it-IT"/>
              </a:p>
            </p:txBody>
          </p:sp>
          <p:sp>
            <p:nvSpPr>
              <p:cNvPr id="827" name="Line 501"/>
              <p:cNvSpPr>
                <a:spLocks noChangeShapeType="1"/>
              </p:cNvSpPr>
              <p:nvPr/>
            </p:nvSpPr>
            <p:spPr bwMode="auto">
              <a:xfrm>
                <a:off x="2076" y="914"/>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28" name="Freeform 502"/>
              <p:cNvSpPr>
                <a:spLocks/>
              </p:cNvSpPr>
              <p:nvPr/>
            </p:nvSpPr>
            <p:spPr bwMode="auto">
              <a:xfrm>
                <a:off x="2070" y="899"/>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829" name="Line 503"/>
              <p:cNvSpPr>
                <a:spLocks noChangeShapeType="1"/>
              </p:cNvSpPr>
              <p:nvPr/>
            </p:nvSpPr>
            <p:spPr bwMode="auto">
              <a:xfrm>
                <a:off x="2073" y="90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830" name="Freeform 504"/>
              <p:cNvSpPr>
                <a:spLocks/>
              </p:cNvSpPr>
              <p:nvPr/>
            </p:nvSpPr>
            <p:spPr bwMode="auto">
              <a:xfrm>
                <a:off x="2067" y="891"/>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831" name="Line 505"/>
              <p:cNvSpPr>
                <a:spLocks noChangeShapeType="1"/>
              </p:cNvSpPr>
              <p:nvPr/>
            </p:nvSpPr>
            <p:spPr bwMode="auto">
              <a:xfrm>
                <a:off x="2070" y="899"/>
                <a:ext cx="3" cy="7"/>
              </a:xfrm>
              <a:prstGeom prst="line">
                <a:avLst/>
              </a:prstGeom>
              <a:grpFill/>
              <a:ln w="3175">
                <a:solidFill>
                  <a:srgbClr val="FF0000">
                    <a:alpha val="25000"/>
                  </a:srgbClr>
                </a:solidFill>
                <a:prstDash val="solid"/>
                <a:round/>
                <a:headEnd/>
                <a:tailEnd/>
              </a:ln>
            </p:spPr>
            <p:txBody>
              <a:bodyPr/>
              <a:lstStyle/>
              <a:p>
                <a:endParaRPr lang="it-IT"/>
              </a:p>
            </p:txBody>
          </p:sp>
        </p:grpSp>
        <p:grpSp>
          <p:nvGrpSpPr>
            <p:cNvPr id="220" name="Group 506"/>
            <p:cNvGrpSpPr>
              <a:grpSpLocks/>
            </p:cNvGrpSpPr>
            <p:nvPr/>
          </p:nvGrpSpPr>
          <p:grpSpPr bwMode="auto">
            <a:xfrm>
              <a:off x="1705" y="732"/>
              <a:ext cx="465" cy="1095"/>
              <a:chOff x="1705" y="732"/>
              <a:chExt cx="465" cy="1095"/>
            </a:xfrm>
            <a:grpFill/>
          </p:grpSpPr>
          <p:sp>
            <p:nvSpPr>
              <p:cNvPr id="432" name="Freeform 507"/>
              <p:cNvSpPr>
                <a:spLocks/>
              </p:cNvSpPr>
              <p:nvPr/>
            </p:nvSpPr>
            <p:spPr bwMode="auto">
              <a:xfrm>
                <a:off x="2064" y="883"/>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433" name="Line 508"/>
              <p:cNvSpPr>
                <a:spLocks noChangeShapeType="1"/>
              </p:cNvSpPr>
              <p:nvPr/>
            </p:nvSpPr>
            <p:spPr bwMode="auto">
              <a:xfrm>
                <a:off x="2067" y="891"/>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434" name="Freeform 509"/>
              <p:cNvSpPr>
                <a:spLocks/>
              </p:cNvSpPr>
              <p:nvPr/>
            </p:nvSpPr>
            <p:spPr bwMode="auto">
              <a:xfrm>
                <a:off x="2061" y="875"/>
                <a:ext cx="6" cy="15"/>
              </a:xfrm>
              <a:custGeom>
                <a:avLst/>
                <a:gdLst>
                  <a:gd name="T0" fmla="*/ 3 w 6"/>
                  <a:gd name="T1" fmla="*/ 8 h 15"/>
                  <a:gd name="T2" fmla="*/ 0 w 6"/>
                  <a:gd name="T3" fmla="*/ 0 h 15"/>
                  <a:gd name="T4" fmla="*/ 3 w 6"/>
                  <a:gd name="T5" fmla="*/ 7 h 15"/>
                  <a:gd name="T6" fmla="*/ 6 w 6"/>
                  <a:gd name="T7" fmla="*/ 15 h 15"/>
                  <a:gd name="T8" fmla="*/ 3 w 6"/>
                  <a:gd name="T9" fmla="*/ 8 h 15"/>
                </a:gdLst>
                <a:ahLst/>
                <a:cxnLst>
                  <a:cxn ang="0">
                    <a:pos x="T0" y="T1"/>
                  </a:cxn>
                  <a:cxn ang="0">
                    <a:pos x="T2" y="T3"/>
                  </a:cxn>
                  <a:cxn ang="0">
                    <a:pos x="T4" y="T5"/>
                  </a:cxn>
                  <a:cxn ang="0">
                    <a:pos x="T6" y="T7"/>
                  </a:cxn>
                  <a:cxn ang="0">
                    <a:pos x="T8" y="T9"/>
                  </a:cxn>
                </a:cxnLst>
                <a:rect l="0" t="0" r="r" b="b"/>
                <a:pathLst>
                  <a:path w="6" h="15">
                    <a:moveTo>
                      <a:pt x="3" y="8"/>
                    </a:moveTo>
                    <a:lnTo>
                      <a:pt x="0" y="0"/>
                    </a:lnTo>
                    <a:lnTo>
                      <a:pt x="3" y="7"/>
                    </a:lnTo>
                    <a:lnTo>
                      <a:pt x="6" y="15"/>
                    </a:lnTo>
                    <a:lnTo>
                      <a:pt x="3" y="8"/>
                    </a:lnTo>
                    <a:close/>
                  </a:path>
                </a:pathLst>
              </a:custGeom>
              <a:grpFill/>
              <a:ln w="3175">
                <a:solidFill>
                  <a:srgbClr val="FF0000">
                    <a:alpha val="25000"/>
                  </a:srgbClr>
                </a:solidFill>
                <a:prstDash val="solid"/>
                <a:round/>
                <a:headEnd/>
                <a:tailEnd/>
              </a:ln>
            </p:spPr>
            <p:txBody>
              <a:bodyPr/>
              <a:lstStyle/>
              <a:p>
                <a:endParaRPr lang="it-IT"/>
              </a:p>
            </p:txBody>
          </p:sp>
          <p:sp>
            <p:nvSpPr>
              <p:cNvPr id="435" name="Line 510"/>
              <p:cNvSpPr>
                <a:spLocks noChangeShapeType="1"/>
              </p:cNvSpPr>
              <p:nvPr/>
            </p:nvSpPr>
            <p:spPr bwMode="auto">
              <a:xfrm>
                <a:off x="2064" y="88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436" name="Freeform 511"/>
              <p:cNvSpPr>
                <a:spLocks/>
              </p:cNvSpPr>
              <p:nvPr/>
            </p:nvSpPr>
            <p:spPr bwMode="auto">
              <a:xfrm>
                <a:off x="2057" y="867"/>
                <a:ext cx="7" cy="15"/>
              </a:xfrm>
              <a:custGeom>
                <a:avLst/>
                <a:gdLst>
                  <a:gd name="T0" fmla="*/ 4 w 7"/>
                  <a:gd name="T1" fmla="*/ 8 h 15"/>
                  <a:gd name="T2" fmla="*/ 0 w 7"/>
                  <a:gd name="T3" fmla="*/ 0 h 15"/>
                  <a:gd name="T4" fmla="*/ 4 w 7"/>
                  <a:gd name="T5" fmla="*/ 7 h 15"/>
                  <a:gd name="T6" fmla="*/ 7 w 7"/>
                  <a:gd name="T7" fmla="*/ 15 h 15"/>
                  <a:gd name="T8" fmla="*/ 4 w 7"/>
                  <a:gd name="T9" fmla="*/ 8 h 15"/>
                </a:gdLst>
                <a:ahLst/>
                <a:cxnLst>
                  <a:cxn ang="0">
                    <a:pos x="T0" y="T1"/>
                  </a:cxn>
                  <a:cxn ang="0">
                    <a:pos x="T2" y="T3"/>
                  </a:cxn>
                  <a:cxn ang="0">
                    <a:pos x="T4" y="T5"/>
                  </a:cxn>
                  <a:cxn ang="0">
                    <a:pos x="T6" y="T7"/>
                  </a:cxn>
                  <a:cxn ang="0">
                    <a:pos x="T8" y="T9"/>
                  </a:cxn>
                </a:cxnLst>
                <a:rect l="0" t="0" r="r" b="b"/>
                <a:pathLst>
                  <a:path w="7" h="15">
                    <a:moveTo>
                      <a:pt x="4" y="8"/>
                    </a:moveTo>
                    <a:lnTo>
                      <a:pt x="0" y="0"/>
                    </a:lnTo>
                    <a:lnTo>
                      <a:pt x="4" y="7"/>
                    </a:lnTo>
                    <a:lnTo>
                      <a:pt x="7" y="15"/>
                    </a:lnTo>
                    <a:lnTo>
                      <a:pt x="4" y="8"/>
                    </a:lnTo>
                    <a:close/>
                  </a:path>
                </a:pathLst>
              </a:custGeom>
              <a:grpFill/>
              <a:ln w="3175">
                <a:solidFill>
                  <a:srgbClr val="FF0000">
                    <a:alpha val="25000"/>
                  </a:srgbClr>
                </a:solidFill>
                <a:prstDash val="solid"/>
                <a:round/>
                <a:headEnd/>
                <a:tailEnd/>
              </a:ln>
            </p:spPr>
            <p:txBody>
              <a:bodyPr/>
              <a:lstStyle/>
              <a:p>
                <a:endParaRPr lang="it-IT"/>
              </a:p>
            </p:txBody>
          </p:sp>
          <p:sp>
            <p:nvSpPr>
              <p:cNvPr id="437" name="Line 512"/>
              <p:cNvSpPr>
                <a:spLocks noChangeShapeType="1"/>
              </p:cNvSpPr>
              <p:nvPr/>
            </p:nvSpPr>
            <p:spPr bwMode="auto">
              <a:xfrm>
                <a:off x="2061" y="875"/>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438" name="Freeform 513"/>
              <p:cNvSpPr>
                <a:spLocks/>
              </p:cNvSpPr>
              <p:nvPr/>
            </p:nvSpPr>
            <p:spPr bwMode="auto">
              <a:xfrm>
                <a:off x="2054" y="858"/>
                <a:ext cx="7" cy="16"/>
              </a:xfrm>
              <a:custGeom>
                <a:avLst/>
                <a:gdLst>
                  <a:gd name="T0" fmla="*/ 3 w 7"/>
                  <a:gd name="T1" fmla="*/ 9 h 16"/>
                  <a:gd name="T2" fmla="*/ 0 w 7"/>
                  <a:gd name="T3" fmla="*/ 0 h 16"/>
                  <a:gd name="T4" fmla="*/ 3 w 7"/>
                  <a:gd name="T5" fmla="*/ 8 h 16"/>
                  <a:gd name="T6" fmla="*/ 7 w 7"/>
                  <a:gd name="T7" fmla="*/ 16 h 16"/>
                  <a:gd name="T8" fmla="*/ 3 w 7"/>
                  <a:gd name="T9" fmla="*/ 9 h 16"/>
                </a:gdLst>
                <a:ahLst/>
                <a:cxnLst>
                  <a:cxn ang="0">
                    <a:pos x="T0" y="T1"/>
                  </a:cxn>
                  <a:cxn ang="0">
                    <a:pos x="T2" y="T3"/>
                  </a:cxn>
                  <a:cxn ang="0">
                    <a:pos x="T4" y="T5"/>
                  </a:cxn>
                  <a:cxn ang="0">
                    <a:pos x="T6" y="T7"/>
                  </a:cxn>
                  <a:cxn ang="0">
                    <a:pos x="T8" y="T9"/>
                  </a:cxn>
                </a:cxnLst>
                <a:rect l="0" t="0" r="r" b="b"/>
                <a:pathLst>
                  <a:path w="7" h="16">
                    <a:moveTo>
                      <a:pt x="3" y="9"/>
                    </a:moveTo>
                    <a:lnTo>
                      <a:pt x="0" y="0"/>
                    </a:lnTo>
                    <a:lnTo>
                      <a:pt x="3" y="8"/>
                    </a:lnTo>
                    <a:lnTo>
                      <a:pt x="7" y="16"/>
                    </a:lnTo>
                    <a:lnTo>
                      <a:pt x="3" y="9"/>
                    </a:lnTo>
                    <a:close/>
                  </a:path>
                </a:pathLst>
              </a:custGeom>
              <a:grpFill/>
              <a:ln w="3175">
                <a:solidFill>
                  <a:srgbClr val="FF0000">
                    <a:alpha val="25000"/>
                  </a:srgbClr>
                </a:solidFill>
                <a:prstDash val="solid"/>
                <a:round/>
                <a:headEnd/>
                <a:tailEnd/>
              </a:ln>
            </p:spPr>
            <p:txBody>
              <a:bodyPr/>
              <a:lstStyle/>
              <a:p>
                <a:endParaRPr lang="it-IT"/>
              </a:p>
            </p:txBody>
          </p:sp>
          <p:sp>
            <p:nvSpPr>
              <p:cNvPr id="439" name="Line 514"/>
              <p:cNvSpPr>
                <a:spLocks noChangeShapeType="1"/>
              </p:cNvSpPr>
              <p:nvPr/>
            </p:nvSpPr>
            <p:spPr bwMode="auto">
              <a:xfrm>
                <a:off x="2057" y="867"/>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440" name="Freeform 515"/>
              <p:cNvSpPr>
                <a:spLocks/>
              </p:cNvSpPr>
              <p:nvPr/>
            </p:nvSpPr>
            <p:spPr bwMode="auto">
              <a:xfrm>
                <a:off x="2047" y="842"/>
                <a:ext cx="10" cy="24"/>
              </a:xfrm>
              <a:custGeom>
                <a:avLst/>
                <a:gdLst>
                  <a:gd name="T0" fmla="*/ 7 w 10"/>
                  <a:gd name="T1" fmla="*/ 16 h 24"/>
                  <a:gd name="T2" fmla="*/ 0 w 10"/>
                  <a:gd name="T3" fmla="*/ 0 h 24"/>
                  <a:gd name="T4" fmla="*/ 3 w 10"/>
                  <a:gd name="T5" fmla="*/ 7 h 24"/>
                  <a:gd name="T6" fmla="*/ 10 w 10"/>
                  <a:gd name="T7" fmla="*/ 24 h 24"/>
                  <a:gd name="T8" fmla="*/ 7 w 10"/>
                  <a:gd name="T9" fmla="*/ 16 h 24"/>
                </a:gdLst>
                <a:ahLst/>
                <a:cxnLst>
                  <a:cxn ang="0">
                    <a:pos x="T0" y="T1"/>
                  </a:cxn>
                  <a:cxn ang="0">
                    <a:pos x="T2" y="T3"/>
                  </a:cxn>
                  <a:cxn ang="0">
                    <a:pos x="T4" y="T5"/>
                  </a:cxn>
                  <a:cxn ang="0">
                    <a:pos x="T6" y="T7"/>
                  </a:cxn>
                  <a:cxn ang="0">
                    <a:pos x="T8" y="T9"/>
                  </a:cxn>
                </a:cxnLst>
                <a:rect l="0" t="0" r="r" b="b"/>
                <a:pathLst>
                  <a:path w="10" h="24">
                    <a:moveTo>
                      <a:pt x="7" y="16"/>
                    </a:moveTo>
                    <a:lnTo>
                      <a:pt x="0" y="0"/>
                    </a:lnTo>
                    <a:lnTo>
                      <a:pt x="3" y="7"/>
                    </a:lnTo>
                    <a:lnTo>
                      <a:pt x="10" y="24"/>
                    </a:lnTo>
                    <a:lnTo>
                      <a:pt x="7" y="16"/>
                    </a:lnTo>
                    <a:close/>
                  </a:path>
                </a:pathLst>
              </a:custGeom>
              <a:grpFill/>
              <a:ln w="3175">
                <a:solidFill>
                  <a:srgbClr val="FF0000">
                    <a:alpha val="25000"/>
                  </a:srgbClr>
                </a:solidFill>
                <a:prstDash val="solid"/>
                <a:round/>
                <a:headEnd/>
                <a:tailEnd/>
              </a:ln>
            </p:spPr>
            <p:txBody>
              <a:bodyPr/>
              <a:lstStyle/>
              <a:p>
                <a:endParaRPr lang="it-IT"/>
              </a:p>
            </p:txBody>
          </p:sp>
          <p:sp>
            <p:nvSpPr>
              <p:cNvPr id="441" name="Line 516"/>
              <p:cNvSpPr>
                <a:spLocks noChangeShapeType="1"/>
              </p:cNvSpPr>
              <p:nvPr/>
            </p:nvSpPr>
            <p:spPr bwMode="auto">
              <a:xfrm>
                <a:off x="2054" y="858"/>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442" name="Freeform 517"/>
              <p:cNvSpPr>
                <a:spLocks/>
              </p:cNvSpPr>
              <p:nvPr/>
            </p:nvSpPr>
            <p:spPr bwMode="auto">
              <a:xfrm>
                <a:off x="2039" y="825"/>
                <a:ext cx="11" cy="24"/>
              </a:xfrm>
              <a:custGeom>
                <a:avLst/>
                <a:gdLst>
                  <a:gd name="T0" fmla="*/ 8 w 11"/>
                  <a:gd name="T1" fmla="*/ 17 h 24"/>
                  <a:gd name="T2" fmla="*/ 0 w 11"/>
                  <a:gd name="T3" fmla="*/ 0 h 24"/>
                  <a:gd name="T4" fmla="*/ 4 w 11"/>
                  <a:gd name="T5" fmla="*/ 8 h 24"/>
                  <a:gd name="T6" fmla="*/ 11 w 11"/>
                  <a:gd name="T7" fmla="*/ 24 h 24"/>
                  <a:gd name="T8" fmla="*/ 8 w 11"/>
                  <a:gd name="T9" fmla="*/ 17 h 24"/>
                </a:gdLst>
                <a:ahLst/>
                <a:cxnLst>
                  <a:cxn ang="0">
                    <a:pos x="T0" y="T1"/>
                  </a:cxn>
                  <a:cxn ang="0">
                    <a:pos x="T2" y="T3"/>
                  </a:cxn>
                  <a:cxn ang="0">
                    <a:pos x="T4" y="T5"/>
                  </a:cxn>
                  <a:cxn ang="0">
                    <a:pos x="T6" y="T7"/>
                  </a:cxn>
                  <a:cxn ang="0">
                    <a:pos x="T8" y="T9"/>
                  </a:cxn>
                </a:cxnLst>
                <a:rect l="0" t="0" r="r" b="b"/>
                <a:pathLst>
                  <a:path w="11" h="24">
                    <a:moveTo>
                      <a:pt x="8" y="17"/>
                    </a:moveTo>
                    <a:lnTo>
                      <a:pt x="0" y="0"/>
                    </a:lnTo>
                    <a:lnTo>
                      <a:pt x="4" y="8"/>
                    </a:lnTo>
                    <a:lnTo>
                      <a:pt x="11" y="24"/>
                    </a:lnTo>
                    <a:lnTo>
                      <a:pt x="8" y="17"/>
                    </a:lnTo>
                    <a:close/>
                  </a:path>
                </a:pathLst>
              </a:custGeom>
              <a:grpFill/>
              <a:ln w="3175">
                <a:solidFill>
                  <a:srgbClr val="FF0000">
                    <a:alpha val="25000"/>
                  </a:srgbClr>
                </a:solidFill>
                <a:prstDash val="solid"/>
                <a:round/>
                <a:headEnd/>
                <a:tailEnd/>
              </a:ln>
            </p:spPr>
            <p:txBody>
              <a:bodyPr/>
              <a:lstStyle/>
              <a:p>
                <a:endParaRPr lang="it-IT"/>
              </a:p>
            </p:txBody>
          </p:sp>
          <p:sp>
            <p:nvSpPr>
              <p:cNvPr id="443" name="Line 518"/>
              <p:cNvSpPr>
                <a:spLocks noChangeShapeType="1"/>
              </p:cNvSpPr>
              <p:nvPr/>
            </p:nvSpPr>
            <p:spPr bwMode="auto">
              <a:xfrm>
                <a:off x="2047" y="842"/>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444" name="Freeform 519"/>
              <p:cNvSpPr>
                <a:spLocks/>
              </p:cNvSpPr>
              <p:nvPr/>
            </p:nvSpPr>
            <p:spPr bwMode="auto">
              <a:xfrm>
                <a:off x="2034" y="813"/>
                <a:ext cx="9" cy="20"/>
              </a:xfrm>
              <a:custGeom>
                <a:avLst/>
                <a:gdLst>
                  <a:gd name="T0" fmla="*/ 5 w 9"/>
                  <a:gd name="T1" fmla="*/ 12 h 20"/>
                  <a:gd name="T2" fmla="*/ 0 w 9"/>
                  <a:gd name="T3" fmla="*/ 0 h 20"/>
                  <a:gd name="T4" fmla="*/ 3 w 9"/>
                  <a:gd name="T5" fmla="*/ 7 h 20"/>
                  <a:gd name="T6" fmla="*/ 9 w 9"/>
                  <a:gd name="T7" fmla="*/ 20 h 20"/>
                  <a:gd name="T8" fmla="*/ 5 w 9"/>
                  <a:gd name="T9" fmla="*/ 12 h 20"/>
                </a:gdLst>
                <a:ahLst/>
                <a:cxnLst>
                  <a:cxn ang="0">
                    <a:pos x="T0" y="T1"/>
                  </a:cxn>
                  <a:cxn ang="0">
                    <a:pos x="T2" y="T3"/>
                  </a:cxn>
                  <a:cxn ang="0">
                    <a:pos x="T4" y="T5"/>
                  </a:cxn>
                  <a:cxn ang="0">
                    <a:pos x="T6" y="T7"/>
                  </a:cxn>
                  <a:cxn ang="0">
                    <a:pos x="T8" y="T9"/>
                  </a:cxn>
                </a:cxnLst>
                <a:rect l="0" t="0" r="r" b="b"/>
                <a:pathLst>
                  <a:path w="9" h="20">
                    <a:moveTo>
                      <a:pt x="5" y="12"/>
                    </a:moveTo>
                    <a:lnTo>
                      <a:pt x="0" y="0"/>
                    </a:lnTo>
                    <a:lnTo>
                      <a:pt x="3" y="7"/>
                    </a:lnTo>
                    <a:lnTo>
                      <a:pt x="9" y="20"/>
                    </a:lnTo>
                    <a:lnTo>
                      <a:pt x="5" y="12"/>
                    </a:lnTo>
                    <a:close/>
                  </a:path>
                </a:pathLst>
              </a:custGeom>
              <a:grpFill/>
              <a:ln w="3175">
                <a:solidFill>
                  <a:srgbClr val="FF0000">
                    <a:alpha val="25000"/>
                  </a:srgbClr>
                </a:solidFill>
                <a:prstDash val="solid"/>
                <a:round/>
                <a:headEnd/>
                <a:tailEnd/>
              </a:ln>
            </p:spPr>
            <p:txBody>
              <a:bodyPr/>
              <a:lstStyle/>
              <a:p>
                <a:endParaRPr lang="it-IT"/>
              </a:p>
            </p:txBody>
          </p:sp>
          <p:sp>
            <p:nvSpPr>
              <p:cNvPr id="445" name="Line 520"/>
              <p:cNvSpPr>
                <a:spLocks noChangeShapeType="1"/>
              </p:cNvSpPr>
              <p:nvPr/>
            </p:nvSpPr>
            <p:spPr bwMode="auto">
              <a:xfrm>
                <a:off x="2039" y="82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446" name="Freeform 521"/>
              <p:cNvSpPr>
                <a:spLocks/>
              </p:cNvSpPr>
              <p:nvPr/>
            </p:nvSpPr>
            <p:spPr bwMode="auto">
              <a:xfrm>
                <a:off x="2034" y="799"/>
                <a:ext cx="27" cy="21"/>
              </a:xfrm>
              <a:custGeom>
                <a:avLst/>
                <a:gdLst>
                  <a:gd name="T0" fmla="*/ 0 w 27"/>
                  <a:gd name="T1" fmla="*/ 14 h 21"/>
                  <a:gd name="T2" fmla="*/ 24 w 27"/>
                  <a:gd name="T3" fmla="*/ 0 h 21"/>
                  <a:gd name="T4" fmla="*/ 27 w 27"/>
                  <a:gd name="T5" fmla="*/ 7 h 21"/>
                  <a:gd name="T6" fmla="*/ 3 w 27"/>
                  <a:gd name="T7" fmla="*/ 21 h 21"/>
                  <a:gd name="T8" fmla="*/ 0 w 27"/>
                  <a:gd name="T9" fmla="*/ 14 h 21"/>
                </a:gdLst>
                <a:ahLst/>
                <a:cxnLst>
                  <a:cxn ang="0">
                    <a:pos x="T0" y="T1"/>
                  </a:cxn>
                  <a:cxn ang="0">
                    <a:pos x="T2" y="T3"/>
                  </a:cxn>
                  <a:cxn ang="0">
                    <a:pos x="T4" y="T5"/>
                  </a:cxn>
                  <a:cxn ang="0">
                    <a:pos x="T6" y="T7"/>
                  </a:cxn>
                  <a:cxn ang="0">
                    <a:pos x="T8" y="T9"/>
                  </a:cxn>
                </a:cxnLst>
                <a:rect l="0" t="0" r="r" b="b"/>
                <a:pathLst>
                  <a:path w="27" h="21">
                    <a:moveTo>
                      <a:pt x="0" y="14"/>
                    </a:moveTo>
                    <a:lnTo>
                      <a:pt x="24" y="0"/>
                    </a:lnTo>
                    <a:lnTo>
                      <a:pt x="27" y="7"/>
                    </a:lnTo>
                    <a:lnTo>
                      <a:pt x="3" y="21"/>
                    </a:lnTo>
                    <a:lnTo>
                      <a:pt x="0" y="14"/>
                    </a:lnTo>
                    <a:close/>
                  </a:path>
                </a:pathLst>
              </a:custGeom>
              <a:grpFill/>
              <a:ln w="3175">
                <a:solidFill>
                  <a:srgbClr val="FF0000">
                    <a:alpha val="25000"/>
                  </a:srgbClr>
                </a:solidFill>
                <a:prstDash val="solid"/>
                <a:round/>
                <a:headEnd/>
                <a:tailEnd/>
              </a:ln>
            </p:spPr>
            <p:txBody>
              <a:bodyPr/>
              <a:lstStyle/>
              <a:p>
                <a:endParaRPr lang="it-IT"/>
              </a:p>
            </p:txBody>
          </p:sp>
          <p:sp>
            <p:nvSpPr>
              <p:cNvPr id="447" name="Line 522"/>
              <p:cNvSpPr>
                <a:spLocks noChangeShapeType="1"/>
              </p:cNvSpPr>
              <p:nvPr/>
            </p:nvSpPr>
            <p:spPr bwMode="auto">
              <a:xfrm>
                <a:off x="2034" y="813"/>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448" name="Freeform 523"/>
              <p:cNvSpPr>
                <a:spLocks/>
              </p:cNvSpPr>
              <p:nvPr/>
            </p:nvSpPr>
            <p:spPr bwMode="auto">
              <a:xfrm>
                <a:off x="2160" y="1751"/>
                <a:ext cx="10" cy="57"/>
              </a:xfrm>
              <a:custGeom>
                <a:avLst/>
                <a:gdLst>
                  <a:gd name="T0" fmla="*/ 0 w 10"/>
                  <a:gd name="T1" fmla="*/ 51 h 57"/>
                  <a:gd name="T2" fmla="*/ 6 w 10"/>
                  <a:gd name="T3" fmla="*/ 0 h 57"/>
                  <a:gd name="T4" fmla="*/ 10 w 10"/>
                  <a:gd name="T5" fmla="*/ 6 h 57"/>
                  <a:gd name="T6" fmla="*/ 4 w 10"/>
                  <a:gd name="T7" fmla="*/ 57 h 57"/>
                  <a:gd name="T8" fmla="*/ 0 w 10"/>
                  <a:gd name="T9" fmla="*/ 51 h 57"/>
                </a:gdLst>
                <a:ahLst/>
                <a:cxnLst>
                  <a:cxn ang="0">
                    <a:pos x="T0" y="T1"/>
                  </a:cxn>
                  <a:cxn ang="0">
                    <a:pos x="T2" y="T3"/>
                  </a:cxn>
                  <a:cxn ang="0">
                    <a:pos x="T4" y="T5"/>
                  </a:cxn>
                  <a:cxn ang="0">
                    <a:pos x="T6" y="T7"/>
                  </a:cxn>
                  <a:cxn ang="0">
                    <a:pos x="T8" y="T9"/>
                  </a:cxn>
                </a:cxnLst>
                <a:rect l="0" t="0" r="r" b="b"/>
                <a:pathLst>
                  <a:path w="10" h="57">
                    <a:moveTo>
                      <a:pt x="0" y="51"/>
                    </a:moveTo>
                    <a:lnTo>
                      <a:pt x="6" y="0"/>
                    </a:lnTo>
                    <a:lnTo>
                      <a:pt x="10" y="6"/>
                    </a:lnTo>
                    <a:lnTo>
                      <a:pt x="4" y="57"/>
                    </a:lnTo>
                    <a:lnTo>
                      <a:pt x="0" y="51"/>
                    </a:lnTo>
                    <a:close/>
                  </a:path>
                </a:pathLst>
              </a:custGeom>
              <a:grpFill/>
              <a:ln w="3175">
                <a:solidFill>
                  <a:srgbClr val="FF0000">
                    <a:alpha val="25000"/>
                  </a:srgbClr>
                </a:solidFill>
                <a:prstDash val="solid"/>
                <a:round/>
                <a:headEnd/>
                <a:tailEnd/>
              </a:ln>
            </p:spPr>
            <p:txBody>
              <a:bodyPr/>
              <a:lstStyle/>
              <a:p>
                <a:endParaRPr lang="it-IT"/>
              </a:p>
            </p:txBody>
          </p:sp>
          <p:sp>
            <p:nvSpPr>
              <p:cNvPr id="449" name="Line 524"/>
              <p:cNvSpPr>
                <a:spLocks noChangeShapeType="1"/>
              </p:cNvSpPr>
              <p:nvPr/>
            </p:nvSpPr>
            <p:spPr bwMode="auto">
              <a:xfrm>
                <a:off x="2160" y="18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50" name="Freeform 525"/>
              <p:cNvSpPr>
                <a:spLocks/>
              </p:cNvSpPr>
              <p:nvPr/>
            </p:nvSpPr>
            <p:spPr bwMode="auto">
              <a:xfrm>
                <a:off x="1775" y="1678"/>
                <a:ext cx="12" cy="16"/>
              </a:xfrm>
              <a:custGeom>
                <a:avLst/>
                <a:gdLst>
                  <a:gd name="T0" fmla="*/ 0 w 12"/>
                  <a:gd name="T1" fmla="*/ 0 h 16"/>
                  <a:gd name="T2" fmla="*/ 8 w 12"/>
                  <a:gd name="T3" fmla="*/ 11 h 16"/>
                  <a:gd name="T4" fmla="*/ 12 w 12"/>
                  <a:gd name="T5" fmla="*/ 16 h 16"/>
                  <a:gd name="T6" fmla="*/ 4 w 12"/>
                  <a:gd name="T7" fmla="*/ 5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lnTo>
                      <a:pt x="8" y="11"/>
                    </a:lnTo>
                    <a:lnTo>
                      <a:pt x="12" y="16"/>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51" name="Line 526"/>
              <p:cNvSpPr>
                <a:spLocks noChangeShapeType="1"/>
              </p:cNvSpPr>
              <p:nvPr/>
            </p:nvSpPr>
            <p:spPr bwMode="auto">
              <a:xfrm>
                <a:off x="1775" y="167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452" name="Freeform 527"/>
              <p:cNvSpPr>
                <a:spLocks/>
              </p:cNvSpPr>
              <p:nvPr/>
            </p:nvSpPr>
            <p:spPr bwMode="auto">
              <a:xfrm>
                <a:off x="1783" y="1689"/>
                <a:ext cx="13" cy="16"/>
              </a:xfrm>
              <a:custGeom>
                <a:avLst/>
                <a:gdLst>
                  <a:gd name="T0" fmla="*/ 0 w 13"/>
                  <a:gd name="T1" fmla="*/ 0 h 16"/>
                  <a:gd name="T2" fmla="*/ 9 w 13"/>
                  <a:gd name="T3" fmla="*/ 10 h 16"/>
                  <a:gd name="T4" fmla="*/ 13 w 13"/>
                  <a:gd name="T5" fmla="*/ 16 h 16"/>
                  <a:gd name="T6" fmla="*/ 4 w 13"/>
                  <a:gd name="T7" fmla="*/ 5 h 16"/>
                  <a:gd name="T8" fmla="*/ 0 w 13"/>
                  <a:gd name="T9" fmla="*/ 0 h 16"/>
                </a:gdLst>
                <a:ahLst/>
                <a:cxnLst>
                  <a:cxn ang="0">
                    <a:pos x="T0" y="T1"/>
                  </a:cxn>
                  <a:cxn ang="0">
                    <a:pos x="T2" y="T3"/>
                  </a:cxn>
                  <a:cxn ang="0">
                    <a:pos x="T4" y="T5"/>
                  </a:cxn>
                  <a:cxn ang="0">
                    <a:pos x="T6" y="T7"/>
                  </a:cxn>
                  <a:cxn ang="0">
                    <a:pos x="T8" y="T9"/>
                  </a:cxn>
                </a:cxnLst>
                <a:rect l="0" t="0" r="r" b="b"/>
                <a:pathLst>
                  <a:path w="13" h="16">
                    <a:moveTo>
                      <a:pt x="0" y="0"/>
                    </a:moveTo>
                    <a:lnTo>
                      <a:pt x="9" y="10"/>
                    </a:lnTo>
                    <a:lnTo>
                      <a:pt x="13" y="16"/>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53" name="Line 528"/>
              <p:cNvSpPr>
                <a:spLocks noChangeShapeType="1"/>
              </p:cNvSpPr>
              <p:nvPr/>
            </p:nvSpPr>
            <p:spPr bwMode="auto">
              <a:xfrm>
                <a:off x="1783" y="1689"/>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454" name="Freeform 529"/>
              <p:cNvSpPr>
                <a:spLocks/>
              </p:cNvSpPr>
              <p:nvPr/>
            </p:nvSpPr>
            <p:spPr bwMode="auto">
              <a:xfrm>
                <a:off x="1792" y="1699"/>
                <a:ext cx="13" cy="16"/>
              </a:xfrm>
              <a:custGeom>
                <a:avLst/>
                <a:gdLst>
                  <a:gd name="T0" fmla="*/ 0 w 13"/>
                  <a:gd name="T1" fmla="*/ 0 h 16"/>
                  <a:gd name="T2" fmla="*/ 9 w 13"/>
                  <a:gd name="T3" fmla="*/ 10 h 16"/>
                  <a:gd name="T4" fmla="*/ 13 w 13"/>
                  <a:gd name="T5" fmla="*/ 16 h 16"/>
                  <a:gd name="T6" fmla="*/ 4 w 13"/>
                  <a:gd name="T7" fmla="*/ 6 h 16"/>
                  <a:gd name="T8" fmla="*/ 0 w 13"/>
                  <a:gd name="T9" fmla="*/ 0 h 16"/>
                </a:gdLst>
                <a:ahLst/>
                <a:cxnLst>
                  <a:cxn ang="0">
                    <a:pos x="T0" y="T1"/>
                  </a:cxn>
                  <a:cxn ang="0">
                    <a:pos x="T2" y="T3"/>
                  </a:cxn>
                  <a:cxn ang="0">
                    <a:pos x="T4" y="T5"/>
                  </a:cxn>
                  <a:cxn ang="0">
                    <a:pos x="T6" y="T7"/>
                  </a:cxn>
                  <a:cxn ang="0">
                    <a:pos x="T8" y="T9"/>
                  </a:cxn>
                </a:cxnLst>
                <a:rect l="0" t="0" r="r" b="b"/>
                <a:pathLst>
                  <a:path w="13" h="16">
                    <a:moveTo>
                      <a:pt x="0" y="0"/>
                    </a:moveTo>
                    <a:lnTo>
                      <a:pt x="9" y="10"/>
                    </a:lnTo>
                    <a:lnTo>
                      <a:pt x="13" y="1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55" name="Line 530"/>
              <p:cNvSpPr>
                <a:spLocks noChangeShapeType="1"/>
              </p:cNvSpPr>
              <p:nvPr/>
            </p:nvSpPr>
            <p:spPr bwMode="auto">
              <a:xfrm>
                <a:off x="1792" y="169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56" name="Freeform 531"/>
              <p:cNvSpPr>
                <a:spLocks/>
              </p:cNvSpPr>
              <p:nvPr/>
            </p:nvSpPr>
            <p:spPr bwMode="auto">
              <a:xfrm>
                <a:off x="1801" y="1709"/>
                <a:ext cx="15" cy="16"/>
              </a:xfrm>
              <a:custGeom>
                <a:avLst/>
                <a:gdLst>
                  <a:gd name="T0" fmla="*/ 0 w 15"/>
                  <a:gd name="T1" fmla="*/ 0 h 16"/>
                  <a:gd name="T2" fmla="*/ 11 w 15"/>
                  <a:gd name="T3" fmla="*/ 10 h 16"/>
                  <a:gd name="T4" fmla="*/ 15 w 15"/>
                  <a:gd name="T5" fmla="*/ 16 h 16"/>
                  <a:gd name="T6" fmla="*/ 4 w 15"/>
                  <a:gd name="T7" fmla="*/ 6 h 16"/>
                  <a:gd name="T8" fmla="*/ 0 w 15"/>
                  <a:gd name="T9" fmla="*/ 0 h 16"/>
                </a:gdLst>
                <a:ahLst/>
                <a:cxnLst>
                  <a:cxn ang="0">
                    <a:pos x="T0" y="T1"/>
                  </a:cxn>
                  <a:cxn ang="0">
                    <a:pos x="T2" y="T3"/>
                  </a:cxn>
                  <a:cxn ang="0">
                    <a:pos x="T4" y="T5"/>
                  </a:cxn>
                  <a:cxn ang="0">
                    <a:pos x="T6" y="T7"/>
                  </a:cxn>
                  <a:cxn ang="0">
                    <a:pos x="T8" y="T9"/>
                  </a:cxn>
                </a:cxnLst>
                <a:rect l="0" t="0" r="r" b="b"/>
                <a:pathLst>
                  <a:path w="15" h="16">
                    <a:moveTo>
                      <a:pt x="0" y="0"/>
                    </a:moveTo>
                    <a:lnTo>
                      <a:pt x="11" y="10"/>
                    </a:lnTo>
                    <a:lnTo>
                      <a:pt x="15" y="1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57" name="Line 532"/>
              <p:cNvSpPr>
                <a:spLocks noChangeShapeType="1"/>
              </p:cNvSpPr>
              <p:nvPr/>
            </p:nvSpPr>
            <p:spPr bwMode="auto">
              <a:xfrm>
                <a:off x="1801" y="170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58" name="Freeform 533"/>
              <p:cNvSpPr>
                <a:spLocks/>
              </p:cNvSpPr>
              <p:nvPr/>
            </p:nvSpPr>
            <p:spPr bwMode="auto">
              <a:xfrm>
                <a:off x="1812" y="1719"/>
                <a:ext cx="14" cy="16"/>
              </a:xfrm>
              <a:custGeom>
                <a:avLst/>
                <a:gdLst>
                  <a:gd name="T0" fmla="*/ 0 w 14"/>
                  <a:gd name="T1" fmla="*/ 0 h 16"/>
                  <a:gd name="T2" fmla="*/ 10 w 14"/>
                  <a:gd name="T3" fmla="*/ 10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59" name="Line 534"/>
              <p:cNvSpPr>
                <a:spLocks noChangeShapeType="1"/>
              </p:cNvSpPr>
              <p:nvPr/>
            </p:nvSpPr>
            <p:spPr bwMode="auto">
              <a:xfrm>
                <a:off x="1812" y="171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60" name="Freeform 535"/>
              <p:cNvSpPr>
                <a:spLocks/>
              </p:cNvSpPr>
              <p:nvPr/>
            </p:nvSpPr>
            <p:spPr bwMode="auto">
              <a:xfrm>
                <a:off x="1822" y="1729"/>
                <a:ext cx="15" cy="15"/>
              </a:xfrm>
              <a:custGeom>
                <a:avLst/>
                <a:gdLst>
                  <a:gd name="T0" fmla="*/ 0 w 15"/>
                  <a:gd name="T1" fmla="*/ 0 h 15"/>
                  <a:gd name="T2" fmla="*/ 11 w 15"/>
                  <a:gd name="T3" fmla="*/ 9 h 15"/>
                  <a:gd name="T4" fmla="*/ 15 w 15"/>
                  <a:gd name="T5" fmla="*/ 15 h 15"/>
                  <a:gd name="T6" fmla="*/ 4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1" y="9"/>
                    </a:lnTo>
                    <a:lnTo>
                      <a:pt x="15" y="15"/>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61" name="Line 536"/>
              <p:cNvSpPr>
                <a:spLocks noChangeShapeType="1"/>
              </p:cNvSpPr>
              <p:nvPr/>
            </p:nvSpPr>
            <p:spPr bwMode="auto">
              <a:xfrm>
                <a:off x="1822" y="172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62" name="Freeform 537"/>
              <p:cNvSpPr>
                <a:spLocks/>
              </p:cNvSpPr>
              <p:nvPr/>
            </p:nvSpPr>
            <p:spPr bwMode="auto">
              <a:xfrm>
                <a:off x="1833" y="1738"/>
                <a:ext cx="16" cy="15"/>
              </a:xfrm>
              <a:custGeom>
                <a:avLst/>
                <a:gdLst>
                  <a:gd name="T0" fmla="*/ 0 w 16"/>
                  <a:gd name="T1" fmla="*/ 0 h 15"/>
                  <a:gd name="T2" fmla="*/ 12 w 16"/>
                  <a:gd name="T3" fmla="*/ 9 h 15"/>
                  <a:gd name="T4" fmla="*/ 16 w 16"/>
                  <a:gd name="T5" fmla="*/ 15 h 15"/>
                  <a:gd name="T6" fmla="*/ 4 w 16"/>
                  <a:gd name="T7" fmla="*/ 6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12" y="9"/>
                    </a:lnTo>
                    <a:lnTo>
                      <a:pt x="16" y="15"/>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63" name="Line 538"/>
              <p:cNvSpPr>
                <a:spLocks noChangeShapeType="1"/>
              </p:cNvSpPr>
              <p:nvPr/>
            </p:nvSpPr>
            <p:spPr bwMode="auto">
              <a:xfrm>
                <a:off x="1833" y="173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64" name="Freeform 539"/>
              <p:cNvSpPr>
                <a:spLocks/>
              </p:cNvSpPr>
              <p:nvPr/>
            </p:nvSpPr>
            <p:spPr bwMode="auto">
              <a:xfrm>
                <a:off x="1845" y="1747"/>
                <a:ext cx="16" cy="15"/>
              </a:xfrm>
              <a:custGeom>
                <a:avLst/>
                <a:gdLst>
                  <a:gd name="T0" fmla="*/ 0 w 16"/>
                  <a:gd name="T1" fmla="*/ 0 h 15"/>
                  <a:gd name="T2" fmla="*/ 12 w 16"/>
                  <a:gd name="T3" fmla="*/ 9 h 15"/>
                  <a:gd name="T4" fmla="*/ 16 w 16"/>
                  <a:gd name="T5" fmla="*/ 15 h 15"/>
                  <a:gd name="T6" fmla="*/ 4 w 16"/>
                  <a:gd name="T7" fmla="*/ 6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12" y="9"/>
                    </a:lnTo>
                    <a:lnTo>
                      <a:pt x="16" y="15"/>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65" name="Line 540"/>
              <p:cNvSpPr>
                <a:spLocks noChangeShapeType="1"/>
              </p:cNvSpPr>
              <p:nvPr/>
            </p:nvSpPr>
            <p:spPr bwMode="auto">
              <a:xfrm>
                <a:off x="1845" y="174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66" name="Freeform 541"/>
              <p:cNvSpPr>
                <a:spLocks/>
              </p:cNvSpPr>
              <p:nvPr/>
            </p:nvSpPr>
            <p:spPr bwMode="auto">
              <a:xfrm>
                <a:off x="1857" y="1756"/>
                <a:ext cx="17" cy="14"/>
              </a:xfrm>
              <a:custGeom>
                <a:avLst/>
                <a:gdLst>
                  <a:gd name="T0" fmla="*/ 0 w 17"/>
                  <a:gd name="T1" fmla="*/ 0 h 14"/>
                  <a:gd name="T2" fmla="*/ 13 w 17"/>
                  <a:gd name="T3" fmla="*/ 8 h 14"/>
                  <a:gd name="T4" fmla="*/ 17 w 17"/>
                  <a:gd name="T5" fmla="*/ 14 h 14"/>
                  <a:gd name="T6" fmla="*/ 4 w 17"/>
                  <a:gd name="T7" fmla="*/ 6 h 14"/>
                  <a:gd name="T8" fmla="*/ 0 w 17"/>
                  <a:gd name="T9" fmla="*/ 0 h 14"/>
                </a:gdLst>
                <a:ahLst/>
                <a:cxnLst>
                  <a:cxn ang="0">
                    <a:pos x="T0" y="T1"/>
                  </a:cxn>
                  <a:cxn ang="0">
                    <a:pos x="T2" y="T3"/>
                  </a:cxn>
                  <a:cxn ang="0">
                    <a:pos x="T4" y="T5"/>
                  </a:cxn>
                  <a:cxn ang="0">
                    <a:pos x="T6" y="T7"/>
                  </a:cxn>
                  <a:cxn ang="0">
                    <a:pos x="T8" y="T9"/>
                  </a:cxn>
                </a:cxnLst>
                <a:rect l="0" t="0" r="r" b="b"/>
                <a:pathLst>
                  <a:path w="17" h="14">
                    <a:moveTo>
                      <a:pt x="0" y="0"/>
                    </a:moveTo>
                    <a:lnTo>
                      <a:pt x="13" y="8"/>
                    </a:lnTo>
                    <a:lnTo>
                      <a:pt x="17" y="14"/>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67" name="Line 542"/>
              <p:cNvSpPr>
                <a:spLocks noChangeShapeType="1"/>
              </p:cNvSpPr>
              <p:nvPr/>
            </p:nvSpPr>
            <p:spPr bwMode="auto">
              <a:xfrm>
                <a:off x="1857" y="175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68" name="Freeform 543"/>
              <p:cNvSpPr>
                <a:spLocks/>
              </p:cNvSpPr>
              <p:nvPr/>
            </p:nvSpPr>
            <p:spPr bwMode="auto">
              <a:xfrm>
                <a:off x="1870" y="1764"/>
                <a:ext cx="16" cy="14"/>
              </a:xfrm>
              <a:custGeom>
                <a:avLst/>
                <a:gdLst>
                  <a:gd name="T0" fmla="*/ 0 w 16"/>
                  <a:gd name="T1" fmla="*/ 0 h 14"/>
                  <a:gd name="T2" fmla="*/ 12 w 16"/>
                  <a:gd name="T3" fmla="*/ 8 h 14"/>
                  <a:gd name="T4" fmla="*/ 16 w 16"/>
                  <a:gd name="T5" fmla="*/ 14 h 14"/>
                  <a:gd name="T6" fmla="*/ 4 w 16"/>
                  <a:gd name="T7" fmla="*/ 6 h 14"/>
                  <a:gd name="T8" fmla="*/ 0 w 16"/>
                  <a:gd name="T9" fmla="*/ 0 h 14"/>
                </a:gdLst>
                <a:ahLst/>
                <a:cxnLst>
                  <a:cxn ang="0">
                    <a:pos x="T0" y="T1"/>
                  </a:cxn>
                  <a:cxn ang="0">
                    <a:pos x="T2" y="T3"/>
                  </a:cxn>
                  <a:cxn ang="0">
                    <a:pos x="T4" y="T5"/>
                  </a:cxn>
                  <a:cxn ang="0">
                    <a:pos x="T6" y="T7"/>
                  </a:cxn>
                  <a:cxn ang="0">
                    <a:pos x="T8" y="T9"/>
                  </a:cxn>
                </a:cxnLst>
                <a:rect l="0" t="0" r="r" b="b"/>
                <a:pathLst>
                  <a:path w="16" h="14">
                    <a:moveTo>
                      <a:pt x="0" y="0"/>
                    </a:moveTo>
                    <a:lnTo>
                      <a:pt x="12" y="8"/>
                    </a:lnTo>
                    <a:lnTo>
                      <a:pt x="16" y="14"/>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69" name="Line 544"/>
              <p:cNvSpPr>
                <a:spLocks noChangeShapeType="1"/>
              </p:cNvSpPr>
              <p:nvPr/>
            </p:nvSpPr>
            <p:spPr bwMode="auto">
              <a:xfrm>
                <a:off x="1870" y="1764"/>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70" name="Freeform 545"/>
              <p:cNvSpPr>
                <a:spLocks/>
              </p:cNvSpPr>
              <p:nvPr/>
            </p:nvSpPr>
            <p:spPr bwMode="auto">
              <a:xfrm>
                <a:off x="1882" y="1772"/>
                <a:ext cx="17" cy="14"/>
              </a:xfrm>
              <a:custGeom>
                <a:avLst/>
                <a:gdLst>
                  <a:gd name="T0" fmla="*/ 0 w 17"/>
                  <a:gd name="T1" fmla="*/ 0 h 14"/>
                  <a:gd name="T2" fmla="*/ 13 w 17"/>
                  <a:gd name="T3" fmla="*/ 8 h 14"/>
                  <a:gd name="T4" fmla="*/ 17 w 17"/>
                  <a:gd name="T5" fmla="*/ 14 h 14"/>
                  <a:gd name="T6" fmla="*/ 4 w 17"/>
                  <a:gd name="T7" fmla="*/ 6 h 14"/>
                  <a:gd name="T8" fmla="*/ 0 w 17"/>
                  <a:gd name="T9" fmla="*/ 0 h 14"/>
                </a:gdLst>
                <a:ahLst/>
                <a:cxnLst>
                  <a:cxn ang="0">
                    <a:pos x="T0" y="T1"/>
                  </a:cxn>
                  <a:cxn ang="0">
                    <a:pos x="T2" y="T3"/>
                  </a:cxn>
                  <a:cxn ang="0">
                    <a:pos x="T4" y="T5"/>
                  </a:cxn>
                  <a:cxn ang="0">
                    <a:pos x="T6" y="T7"/>
                  </a:cxn>
                  <a:cxn ang="0">
                    <a:pos x="T8" y="T9"/>
                  </a:cxn>
                </a:cxnLst>
                <a:rect l="0" t="0" r="r" b="b"/>
                <a:pathLst>
                  <a:path w="17" h="14">
                    <a:moveTo>
                      <a:pt x="0" y="0"/>
                    </a:moveTo>
                    <a:lnTo>
                      <a:pt x="13" y="8"/>
                    </a:lnTo>
                    <a:lnTo>
                      <a:pt x="17" y="14"/>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71" name="Line 546"/>
              <p:cNvSpPr>
                <a:spLocks noChangeShapeType="1"/>
              </p:cNvSpPr>
              <p:nvPr/>
            </p:nvSpPr>
            <p:spPr bwMode="auto">
              <a:xfrm>
                <a:off x="1882" y="177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72" name="Freeform 547"/>
              <p:cNvSpPr>
                <a:spLocks/>
              </p:cNvSpPr>
              <p:nvPr/>
            </p:nvSpPr>
            <p:spPr bwMode="auto">
              <a:xfrm>
                <a:off x="1895" y="1780"/>
                <a:ext cx="17" cy="13"/>
              </a:xfrm>
              <a:custGeom>
                <a:avLst/>
                <a:gdLst>
                  <a:gd name="T0" fmla="*/ 0 w 17"/>
                  <a:gd name="T1" fmla="*/ 0 h 13"/>
                  <a:gd name="T2" fmla="*/ 13 w 17"/>
                  <a:gd name="T3" fmla="*/ 7 h 13"/>
                  <a:gd name="T4" fmla="*/ 17 w 17"/>
                  <a:gd name="T5" fmla="*/ 13 h 13"/>
                  <a:gd name="T6" fmla="*/ 4 w 17"/>
                  <a:gd name="T7" fmla="*/ 6 h 13"/>
                  <a:gd name="T8" fmla="*/ 0 w 17"/>
                  <a:gd name="T9" fmla="*/ 0 h 13"/>
                </a:gdLst>
                <a:ahLst/>
                <a:cxnLst>
                  <a:cxn ang="0">
                    <a:pos x="T0" y="T1"/>
                  </a:cxn>
                  <a:cxn ang="0">
                    <a:pos x="T2" y="T3"/>
                  </a:cxn>
                  <a:cxn ang="0">
                    <a:pos x="T4" y="T5"/>
                  </a:cxn>
                  <a:cxn ang="0">
                    <a:pos x="T6" y="T7"/>
                  </a:cxn>
                  <a:cxn ang="0">
                    <a:pos x="T8" y="T9"/>
                  </a:cxn>
                </a:cxnLst>
                <a:rect l="0" t="0" r="r" b="b"/>
                <a:pathLst>
                  <a:path w="17" h="13">
                    <a:moveTo>
                      <a:pt x="0" y="0"/>
                    </a:moveTo>
                    <a:lnTo>
                      <a:pt x="13" y="7"/>
                    </a:lnTo>
                    <a:lnTo>
                      <a:pt x="17" y="13"/>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73" name="Line 548"/>
              <p:cNvSpPr>
                <a:spLocks noChangeShapeType="1"/>
              </p:cNvSpPr>
              <p:nvPr/>
            </p:nvSpPr>
            <p:spPr bwMode="auto">
              <a:xfrm>
                <a:off x="1895" y="178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74" name="Freeform 549"/>
              <p:cNvSpPr>
                <a:spLocks/>
              </p:cNvSpPr>
              <p:nvPr/>
            </p:nvSpPr>
            <p:spPr bwMode="auto">
              <a:xfrm>
                <a:off x="1908" y="1787"/>
                <a:ext cx="17" cy="12"/>
              </a:xfrm>
              <a:custGeom>
                <a:avLst/>
                <a:gdLst>
                  <a:gd name="T0" fmla="*/ 0 w 17"/>
                  <a:gd name="T1" fmla="*/ 0 h 12"/>
                  <a:gd name="T2" fmla="*/ 13 w 17"/>
                  <a:gd name="T3" fmla="*/ 7 h 12"/>
                  <a:gd name="T4" fmla="*/ 17 w 17"/>
                  <a:gd name="T5" fmla="*/ 12 h 12"/>
                  <a:gd name="T6" fmla="*/ 4 w 17"/>
                  <a:gd name="T7" fmla="*/ 6 h 12"/>
                  <a:gd name="T8" fmla="*/ 0 w 17"/>
                  <a:gd name="T9" fmla="*/ 0 h 12"/>
                </a:gdLst>
                <a:ahLst/>
                <a:cxnLst>
                  <a:cxn ang="0">
                    <a:pos x="T0" y="T1"/>
                  </a:cxn>
                  <a:cxn ang="0">
                    <a:pos x="T2" y="T3"/>
                  </a:cxn>
                  <a:cxn ang="0">
                    <a:pos x="T4" y="T5"/>
                  </a:cxn>
                  <a:cxn ang="0">
                    <a:pos x="T6" y="T7"/>
                  </a:cxn>
                  <a:cxn ang="0">
                    <a:pos x="T8" y="T9"/>
                  </a:cxn>
                </a:cxnLst>
                <a:rect l="0" t="0" r="r" b="b"/>
                <a:pathLst>
                  <a:path w="17" h="12">
                    <a:moveTo>
                      <a:pt x="0" y="0"/>
                    </a:moveTo>
                    <a:lnTo>
                      <a:pt x="13" y="7"/>
                    </a:lnTo>
                    <a:lnTo>
                      <a:pt x="17" y="12"/>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75" name="Line 550"/>
              <p:cNvSpPr>
                <a:spLocks noChangeShapeType="1"/>
              </p:cNvSpPr>
              <p:nvPr/>
            </p:nvSpPr>
            <p:spPr bwMode="auto">
              <a:xfrm>
                <a:off x="1908" y="178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76" name="Freeform 551"/>
              <p:cNvSpPr>
                <a:spLocks/>
              </p:cNvSpPr>
              <p:nvPr/>
            </p:nvSpPr>
            <p:spPr bwMode="auto">
              <a:xfrm>
                <a:off x="1921" y="1794"/>
                <a:ext cx="16" cy="11"/>
              </a:xfrm>
              <a:custGeom>
                <a:avLst/>
                <a:gdLst>
                  <a:gd name="T0" fmla="*/ 0 w 16"/>
                  <a:gd name="T1" fmla="*/ 0 h 11"/>
                  <a:gd name="T2" fmla="*/ 13 w 16"/>
                  <a:gd name="T3" fmla="*/ 6 h 11"/>
                  <a:gd name="T4" fmla="*/ 16 w 16"/>
                  <a:gd name="T5" fmla="*/ 11 h 11"/>
                  <a:gd name="T6" fmla="*/ 4 w 16"/>
                  <a:gd name="T7" fmla="*/ 5 h 11"/>
                  <a:gd name="T8" fmla="*/ 0 w 16"/>
                  <a:gd name="T9" fmla="*/ 0 h 11"/>
                </a:gdLst>
                <a:ahLst/>
                <a:cxnLst>
                  <a:cxn ang="0">
                    <a:pos x="T0" y="T1"/>
                  </a:cxn>
                  <a:cxn ang="0">
                    <a:pos x="T2" y="T3"/>
                  </a:cxn>
                  <a:cxn ang="0">
                    <a:pos x="T4" y="T5"/>
                  </a:cxn>
                  <a:cxn ang="0">
                    <a:pos x="T6" y="T7"/>
                  </a:cxn>
                  <a:cxn ang="0">
                    <a:pos x="T8" y="T9"/>
                  </a:cxn>
                </a:cxnLst>
                <a:rect l="0" t="0" r="r" b="b"/>
                <a:pathLst>
                  <a:path w="16" h="11">
                    <a:moveTo>
                      <a:pt x="0" y="0"/>
                    </a:moveTo>
                    <a:lnTo>
                      <a:pt x="13" y="6"/>
                    </a:lnTo>
                    <a:lnTo>
                      <a:pt x="16" y="11"/>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77" name="Line 552"/>
              <p:cNvSpPr>
                <a:spLocks noChangeShapeType="1"/>
              </p:cNvSpPr>
              <p:nvPr/>
            </p:nvSpPr>
            <p:spPr bwMode="auto">
              <a:xfrm>
                <a:off x="1921" y="1794"/>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478" name="Freeform 553"/>
              <p:cNvSpPr>
                <a:spLocks/>
              </p:cNvSpPr>
              <p:nvPr/>
            </p:nvSpPr>
            <p:spPr bwMode="auto">
              <a:xfrm>
                <a:off x="1934" y="1800"/>
                <a:ext cx="10" cy="8"/>
              </a:xfrm>
              <a:custGeom>
                <a:avLst/>
                <a:gdLst>
                  <a:gd name="T0" fmla="*/ 0 w 10"/>
                  <a:gd name="T1" fmla="*/ 0 h 8"/>
                  <a:gd name="T2" fmla="*/ 6 w 10"/>
                  <a:gd name="T3" fmla="*/ 2 h 8"/>
                  <a:gd name="T4" fmla="*/ 10 w 10"/>
                  <a:gd name="T5" fmla="*/ 8 h 8"/>
                  <a:gd name="T6" fmla="*/ 3 w 10"/>
                  <a:gd name="T7" fmla="*/ 5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3"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79" name="Line 554"/>
              <p:cNvSpPr>
                <a:spLocks noChangeShapeType="1"/>
              </p:cNvSpPr>
              <p:nvPr/>
            </p:nvSpPr>
            <p:spPr bwMode="auto">
              <a:xfrm>
                <a:off x="1934" y="1800"/>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480" name="Freeform 555"/>
              <p:cNvSpPr>
                <a:spLocks/>
              </p:cNvSpPr>
              <p:nvPr/>
            </p:nvSpPr>
            <p:spPr bwMode="auto">
              <a:xfrm>
                <a:off x="1940" y="1802"/>
                <a:ext cx="10" cy="9"/>
              </a:xfrm>
              <a:custGeom>
                <a:avLst/>
                <a:gdLst>
                  <a:gd name="T0" fmla="*/ 0 w 10"/>
                  <a:gd name="T1" fmla="*/ 0 h 9"/>
                  <a:gd name="T2" fmla="*/ 6 w 10"/>
                  <a:gd name="T3" fmla="*/ 3 h 9"/>
                  <a:gd name="T4" fmla="*/ 10 w 10"/>
                  <a:gd name="T5" fmla="*/ 9 h 9"/>
                  <a:gd name="T6" fmla="*/ 4 w 10"/>
                  <a:gd name="T7" fmla="*/ 6 h 9"/>
                  <a:gd name="T8" fmla="*/ 0 w 10"/>
                  <a:gd name="T9" fmla="*/ 0 h 9"/>
                </a:gdLst>
                <a:ahLst/>
                <a:cxnLst>
                  <a:cxn ang="0">
                    <a:pos x="T0" y="T1"/>
                  </a:cxn>
                  <a:cxn ang="0">
                    <a:pos x="T2" y="T3"/>
                  </a:cxn>
                  <a:cxn ang="0">
                    <a:pos x="T4" y="T5"/>
                  </a:cxn>
                  <a:cxn ang="0">
                    <a:pos x="T6" y="T7"/>
                  </a:cxn>
                  <a:cxn ang="0">
                    <a:pos x="T8" y="T9"/>
                  </a:cxn>
                </a:cxnLst>
                <a:rect l="0" t="0" r="r" b="b"/>
                <a:pathLst>
                  <a:path w="10" h="9">
                    <a:moveTo>
                      <a:pt x="0" y="0"/>
                    </a:moveTo>
                    <a:lnTo>
                      <a:pt x="6" y="3"/>
                    </a:lnTo>
                    <a:lnTo>
                      <a:pt x="10" y="9"/>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81" name="Line 556"/>
              <p:cNvSpPr>
                <a:spLocks noChangeShapeType="1"/>
              </p:cNvSpPr>
              <p:nvPr/>
            </p:nvSpPr>
            <p:spPr bwMode="auto">
              <a:xfrm>
                <a:off x="1940" y="18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82" name="Freeform 557"/>
              <p:cNvSpPr>
                <a:spLocks/>
              </p:cNvSpPr>
              <p:nvPr/>
            </p:nvSpPr>
            <p:spPr bwMode="auto">
              <a:xfrm>
                <a:off x="1946" y="1805"/>
                <a:ext cx="11" cy="8"/>
              </a:xfrm>
              <a:custGeom>
                <a:avLst/>
                <a:gdLst>
                  <a:gd name="T0" fmla="*/ 0 w 11"/>
                  <a:gd name="T1" fmla="*/ 0 h 8"/>
                  <a:gd name="T2" fmla="*/ 7 w 11"/>
                  <a:gd name="T3" fmla="*/ 3 h 8"/>
                  <a:gd name="T4" fmla="*/ 11 w 11"/>
                  <a:gd name="T5" fmla="*/ 8 h 8"/>
                  <a:gd name="T6" fmla="*/ 4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7" y="3"/>
                    </a:lnTo>
                    <a:lnTo>
                      <a:pt x="11"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83" name="Line 558"/>
              <p:cNvSpPr>
                <a:spLocks noChangeShapeType="1"/>
              </p:cNvSpPr>
              <p:nvPr/>
            </p:nvSpPr>
            <p:spPr bwMode="auto">
              <a:xfrm>
                <a:off x="1946" y="1805"/>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84" name="Freeform 559"/>
              <p:cNvSpPr>
                <a:spLocks/>
              </p:cNvSpPr>
              <p:nvPr/>
            </p:nvSpPr>
            <p:spPr bwMode="auto">
              <a:xfrm>
                <a:off x="1953" y="1808"/>
                <a:ext cx="10" cy="8"/>
              </a:xfrm>
              <a:custGeom>
                <a:avLst/>
                <a:gdLst>
                  <a:gd name="T0" fmla="*/ 0 w 10"/>
                  <a:gd name="T1" fmla="*/ 0 h 8"/>
                  <a:gd name="T2" fmla="*/ 6 w 10"/>
                  <a:gd name="T3" fmla="*/ 2 h 8"/>
                  <a:gd name="T4" fmla="*/ 10 w 10"/>
                  <a:gd name="T5" fmla="*/ 8 h 8"/>
                  <a:gd name="T6" fmla="*/ 4 w 10"/>
                  <a:gd name="T7" fmla="*/ 5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4" y="5"/>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85" name="Line 560"/>
              <p:cNvSpPr>
                <a:spLocks noChangeShapeType="1"/>
              </p:cNvSpPr>
              <p:nvPr/>
            </p:nvSpPr>
            <p:spPr bwMode="auto">
              <a:xfrm>
                <a:off x="1953" y="180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486" name="Freeform 561"/>
              <p:cNvSpPr>
                <a:spLocks/>
              </p:cNvSpPr>
              <p:nvPr/>
            </p:nvSpPr>
            <p:spPr bwMode="auto">
              <a:xfrm>
                <a:off x="1959" y="1810"/>
                <a:ext cx="10" cy="8"/>
              </a:xfrm>
              <a:custGeom>
                <a:avLst/>
                <a:gdLst>
                  <a:gd name="T0" fmla="*/ 0 w 10"/>
                  <a:gd name="T1" fmla="*/ 0 h 8"/>
                  <a:gd name="T2" fmla="*/ 6 w 10"/>
                  <a:gd name="T3" fmla="*/ 2 h 8"/>
                  <a:gd name="T4" fmla="*/ 10 w 10"/>
                  <a:gd name="T5" fmla="*/ 8 h 8"/>
                  <a:gd name="T6" fmla="*/ 4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87" name="Line 562"/>
              <p:cNvSpPr>
                <a:spLocks noChangeShapeType="1"/>
              </p:cNvSpPr>
              <p:nvPr/>
            </p:nvSpPr>
            <p:spPr bwMode="auto">
              <a:xfrm>
                <a:off x="1959" y="181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88" name="Freeform 563"/>
              <p:cNvSpPr>
                <a:spLocks/>
              </p:cNvSpPr>
              <p:nvPr/>
            </p:nvSpPr>
            <p:spPr bwMode="auto">
              <a:xfrm>
                <a:off x="1965" y="1812"/>
                <a:ext cx="10" cy="8"/>
              </a:xfrm>
              <a:custGeom>
                <a:avLst/>
                <a:gdLst>
                  <a:gd name="T0" fmla="*/ 0 w 10"/>
                  <a:gd name="T1" fmla="*/ 0 h 8"/>
                  <a:gd name="T2" fmla="*/ 7 w 10"/>
                  <a:gd name="T3" fmla="*/ 2 h 8"/>
                  <a:gd name="T4" fmla="*/ 10 w 10"/>
                  <a:gd name="T5" fmla="*/ 8 h 8"/>
                  <a:gd name="T6" fmla="*/ 4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7" y="2"/>
                    </a:lnTo>
                    <a:lnTo>
                      <a:pt x="10"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89" name="Line 564"/>
              <p:cNvSpPr>
                <a:spLocks noChangeShapeType="1"/>
              </p:cNvSpPr>
              <p:nvPr/>
            </p:nvSpPr>
            <p:spPr bwMode="auto">
              <a:xfrm>
                <a:off x="1965" y="181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90" name="Freeform 565"/>
              <p:cNvSpPr>
                <a:spLocks/>
              </p:cNvSpPr>
              <p:nvPr/>
            </p:nvSpPr>
            <p:spPr bwMode="auto">
              <a:xfrm>
                <a:off x="1972" y="1814"/>
                <a:ext cx="10" cy="8"/>
              </a:xfrm>
              <a:custGeom>
                <a:avLst/>
                <a:gdLst>
                  <a:gd name="T0" fmla="*/ 0 w 10"/>
                  <a:gd name="T1" fmla="*/ 0 h 8"/>
                  <a:gd name="T2" fmla="*/ 6 w 10"/>
                  <a:gd name="T3" fmla="*/ 2 h 8"/>
                  <a:gd name="T4" fmla="*/ 10 w 10"/>
                  <a:gd name="T5" fmla="*/ 8 h 8"/>
                  <a:gd name="T6" fmla="*/ 3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6" y="2"/>
                    </a:lnTo>
                    <a:lnTo>
                      <a:pt x="10" y="8"/>
                    </a:lnTo>
                    <a:lnTo>
                      <a:pt x="3"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91" name="Line 566"/>
              <p:cNvSpPr>
                <a:spLocks noChangeShapeType="1"/>
              </p:cNvSpPr>
              <p:nvPr/>
            </p:nvSpPr>
            <p:spPr bwMode="auto">
              <a:xfrm>
                <a:off x="1972" y="181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492" name="Freeform 567"/>
              <p:cNvSpPr>
                <a:spLocks/>
              </p:cNvSpPr>
              <p:nvPr/>
            </p:nvSpPr>
            <p:spPr bwMode="auto">
              <a:xfrm>
                <a:off x="1978" y="1816"/>
                <a:ext cx="11" cy="8"/>
              </a:xfrm>
              <a:custGeom>
                <a:avLst/>
                <a:gdLst>
                  <a:gd name="T0" fmla="*/ 0 w 11"/>
                  <a:gd name="T1" fmla="*/ 0 h 8"/>
                  <a:gd name="T2" fmla="*/ 7 w 11"/>
                  <a:gd name="T3" fmla="*/ 2 h 8"/>
                  <a:gd name="T4" fmla="*/ 11 w 11"/>
                  <a:gd name="T5" fmla="*/ 8 h 8"/>
                  <a:gd name="T6" fmla="*/ 4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7" y="2"/>
                    </a:lnTo>
                    <a:lnTo>
                      <a:pt x="11" y="8"/>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93" name="Line 568"/>
              <p:cNvSpPr>
                <a:spLocks noChangeShapeType="1"/>
              </p:cNvSpPr>
              <p:nvPr/>
            </p:nvSpPr>
            <p:spPr bwMode="auto">
              <a:xfrm>
                <a:off x="1978" y="181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94" name="Freeform 569"/>
              <p:cNvSpPr>
                <a:spLocks/>
              </p:cNvSpPr>
              <p:nvPr/>
            </p:nvSpPr>
            <p:spPr bwMode="auto">
              <a:xfrm>
                <a:off x="1985" y="1818"/>
                <a:ext cx="11" cy="7"/>
              </a:xfrm>
              <a:custGeom>
                <a:avLst/>
                <a:gdLst>
                  <a:gd name="T0" fmla="*/ 0 w 11"/>
                  <a:gd name="T1" fmla="*/ 0 h 7"/>
                  <a:gd name="T2" fmla="*/ 7 w 11"/>
                  <a:gd name="T3" fmla="*/ 1 h 7"/>
                  <a:gd name="T4" fmla="*/ 11 w 11"/>
                  <a:gd name="T5" fmla="*/ 7 h 7"/>
                  <a:gd name="T6" fmla="*/ 4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7" y="1"/>
                    </a:lnTo>
                    <a:lnTo>
                      <a:pt x="11" y="7"/>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95" name="Line 570"/>
              <p:cNvSpPr>
                <a:spLocks noChangeShapeType="1"/>
              </p:cNvSpPr>
              <p:nvPr/>
            </p:nvSpPr>
            <p:spPr bwMode="auto">
              <a:xfrm>
                <a:off x="1985" y="181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96" name="Freeform 571"/>
              <p:cNvSpPr>
                <a:spLocks/>
              </p:cNvSpPr>
              <p:nvPr/>
            </p:nvSpPr>
            <p:spPr bwMode="auto">
              <a:xfrm>
                <a:off x="1992" y="1819"/>
                <a:ext cx="11" cy="7"/>
              </a:xfrm>
              <a:custGeom>
                <a:avLst/>
                <a:gdLst>
                  <a:gd name="T0" fmla="*/ 0 w 11"/>
                  <a:gd name="T1" fmla="*/ 0 h 7"/>
                  <a:gd name="T2" fmla="*/ 7 w 11"/>
                  <a:gd name="T3" fmla="*/ 1 h 7"/>
                  <a:gd name="T4" fmla="*/ 11 w 11"/>
                  <a:gd name="T5" fmla="*/ 7 h 7"/>
                  <a:gd name="T6" fmla="*/ 4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7" y="1"/>
                    </a:lnTo>
                    <a:lnTo>
                      <a:pt x="11" y="7"/>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97" name="Line 572"/>
              <p:cNvSpPr>
                <a:spLocks noChangeShapeType="1"/>
              </p:cNvSpPr>
              <p:nvPr/>
            </p:nvSpPr>
            <p:spPr bwMode="auto">
              <a:xfrm>
                <a:off x="1992" y="1819"/>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498" name="Freeform 573"/>
              <p:cNvSpPr>
                <a:spLocks/>
              </p:cNvSpPr>
              <p:nvPr/>
            </p:nvSpPr>
            <p:spPr bwMode="auto">
              <a:xfrm>
                <a:off x="1999" y="1820"/>
                <a:ext cx="11" cy="7"/>
              </a:xfrm>
              <a:custGeom>
                <a:avLst/>
                <a:gdLst>
                  <a:gd name="T0" fmla="*/ 0 w 11"/>
                  <a:gd name="T1" fmla="*/ 0 h 7"/>
                  <a:gd name="T2" fmla="*/ 7 w 11"/>
                  <a:gd name="T3" fmla="*/ 1 h 7"/>
                  <a:gd name="T4" fmla="*/ 11 w 11"/>
                  <a:gd name="T5" fmla="*/ 7 h 7"/>
                  <a:gd name="T6" fmla="*/ 4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7" y="1"/>
                    </a:lnTo>
                    <a:lnTo>
                      <a:pt x="11" y="7"/>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499" name="Line 574"/>
              <p:cNvSpPr>
                <a:spLocks noChangeShapeType="1"/>
              </p:cNvSpPr>
              <p:nvPr/>
            </p:nvSpPr>
            <p:spPr bwMode="auto">
              <a:xfrm>
                <a:off x="1999" y="182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00" name="Freeform 575"/>
              <p:cNvSpPr>
                <a:spLocks/>
              </p:cNvSpPr>
              <p:nvPr/>
            </p:nvSpPr>
            <p:spPr bwMode="auto">
              <a:xfrm>
                <a:off x="2006" y="1821"/>
                <a:ext cx="12" cy="6"/>
              </a:xfrm>
              <a:custGeom>
                <a:avLst/>
                <a:gdLst>
                  <a:gd name="T0" fmla="*/ 0 w 12"/>
                  <a:gd name="T1" fmla="*/ 0 h 6"/>
                  <a:gd name="T2" fmla="*/ 8 w 12"/>
                  <a:gd name="T3" fmla="*/ 0 h 6"/>
                  <a:gd name="T4" fmla="*/ 12 w 12"/>
                  <a:gd name="T5" fmla="*/ 6 h 6"/>
                  <a:gd name="T6" fmla="*/ 4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lnTo>
                      <a:pt x="8" y="0"/>
                    </a:lnTo>
                    <a:lnTo>
                      <a:pt x="12" y="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01" name="Line 576"/>
              <p:cNvSpPr>
                <a:spLocks noChangeShapeType="1"/>
              </p:cNvSpPr>
              <p:nvPr/>
            </p:nvSpPr>
            <p:spPr bwMode="auto">
              <a:xfrm>
                <a:off x="2006" y="182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02" name="Freeform 577"/>
              <p:cNvSpPr>
                <a:spLocks/>
              </p:cNvSpPr>
              <p:nvPr/>
            </p:nvSpPr>
            <p:spPr bwMode="auto">
              <a:xfrm>
                <a:off x="2014" y="1821"/>
                <a:ext cx="18" cy="6"/>
              </a:xfrm>
              <a:custGeom>
                <a:avLst/>
                <a:gdLst>
                  <a:gd name="T0" fmla="*/ 0 w 18"/>
                  <a:gd name="T1" fmla="*/ 0 h 6"/>
                  <a:gd name="T2" fmla="*/ 14 w 18"/>
                  <a:gd name="T3" fmla="*/ 1 h 6"/>
                  <a:gd name="T4" fmla="*/ 18 w 18"/>
                  <a:gd name="T5" fmla="*/ 6 h 6"/>
                  <a:gd name="T6" fmla="*/ 4 w 18"/>
                  <a:gd name="T7" fmla="*/ 6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14" y="1"/>
                    </a:lnTo>
                    <a:lnTo>
                      <a:pt x="18" y="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03" name="Line 578"/>
              <p:cNvSpPr>
                <a:spLocks noChangeShapeType="1"/>
              </p:cNvSpPr>
              <p:nvPr/>
            </p:nvSpPr>
            <p:spPr bwMode="auto">
              <a:xfrm>
                <a:off x="2014" y="1821"/>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04" name="Freeform 579"/>
              <p:cNvSpPr>
                <a:spLocks/>
              </p:cNvSpPr>
              <p:nvPr/>
            </p:nvSpPr>
            <p:spPr bwMode="auto">
              <a:xfrm>
                <a:off x="2028" y="1821"/>
                <a:ext cx="18" cy="6"/>
              </a:xfrm>
              <a:custGeom>
                <a:avLst/>
                <a:gdLst>
                  <a:gd name="T0" fmla="*/ 0 w 18"/>
                  <a:gd name="T1" fmla="*/ 1 h 6"/>
                  <a:gd name="T2" fmla="*/ 15 w 18"/>
                  <a:gd name="T3" fmla="*/ 0 h 6"/>
                  <a:gd name="T4" fmla="*/ 18 w 18"/>
                  <a:gd name="T5" fmla="*/ 6 h 6"/>
                  <a:gd name="T6" fmla="*/ 4 w 18"/>
                  <a:gd name="T7" fmla="*/ 6 h 6"/>
                  <a:gd name="T8" fmla="*/ 0 w 18"/>
                  <a:gd name="T9" fmla="*/ 1 h 6"/>
                </a:gdLst>
                <a:ahLst/>
                <a:cxnLst>
                  <a:cxn ang="0">
                    <a:pos x="T0" y="T1"/>
                  </a:cxn>
                  <a:cxn ang="0">
                    <a:pos x="T2" y="T3"/>
                  </a:cxn>
                  <a:cxn ang="0">
                    <a:pos x="T4" y="T5"/>
                  </a:cxn>
                  <a:cxn ang="0">
                    <a:pos x="T6" y="T7"/>
                  </a:cxn>
                  <a:cxn ang="0">
                    <a:pos x="T8" y="T9"/>
                  </a:cxn>
                </a:cxnLst>
                <a:rect l="0" t="0" r="r" b="b"/>
                <a:pathLst>
                  <a:path w="18" h="6">
                    <a:moveTo>
                      <a:pt x="0" y="1"/>
                    </a:moveTo>
                    <a:lnTo>
                      <a:pt x="15" y="0"/>
                    </a:lnTo>
                    <a:lnTo>
                      <a:pt x="18" y="6"/>
                    </a:lnTo>
                    <a:lnTo>
                      <a:pt x="4" y="6"/>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05" name="Line 580"/>
              <p:cNvSpPr>
                <a:spLocks noChangeShapeType="1"/>
              </p:cNvSpPr>
              <p:nvPr/>
            </p:nvSpPr>
            <p:spPr bwMode="auto">
              <a:xfrm>
                <a:off x="2028" y="1822"/>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06" name="Freeform 581"/>
              <p:cNvSpPr>
                <a:spLocks/>
              </p:cNvSpPr>
              <p:nvPr/>
            </p:nvSpPr>
            <p:spPr bwMode="auto">
              <a:xfrm>
                <a:off x="2043" y="1820"/>
                <a:ext cx="18" cy="7"/>
              </a:xfrm>
              <a:custGeom>
                <a:avLst/>
                <a:gdLst>
                  <a:gd name="T0" fmla="*/ 0 w 18"/>
                  <a:gd name="T1" fmla="*/ 1 h 7"/>
                  <a:gd name="T2" fmla="*/ 14 w 18"/>
                  <a:gd name="T3" fmla="*/ 0 h 7"/>
                  <a:gd name="T4" fmla="*/ 18 w 18"/>
                  <a:gd name="T5" fmla="*/ 6 h 7"/>
                  <a:gd name="T6" fmla="*/ 3 w 18"/>
                  <a:gd name="T7" fmla="*/ 7 h 7"/>
                  <a:gd name="T8" fmla="*/ 0 w 18"/>
                  <a:gd name="T9" fmla="*/ 1 h 7"/>
                </a:gdLst>
                <a:ahLst/>
                <a:cxnLst>
                  <a:cxn ang="0">
                    <a:pos x="T0" y="T1"/>
                  </a:cxn>
                  <a:cxn ang="0">
                    <a:pos x="T2" y="T3"/>
                  </a:cxn>
                  <a:cxn ang="0">
                    <a:pos x="T4" y="T5"/>
                  </a:cxn>
                  <a:cxn ang="0">
                    <a:pos x="T6" y="T7"/>
                  </a:cxn>
                  <a:cxn ang="0">
                    <a:pos x="T8" y="T9"/>
                  </a:cxn>
                </a:cxnLst>
                <a:rect l="0" t="0" r="r" b="b"/>
                <a:pathLst>
                  <a:path w="18" h="7">
                    <a:moveTo>
                      <a:pt x="0" y="1"/>
                    </a:moveTo>
                    <a:lnTo>
                      <a:pt x="14" y="0"/>
                    </a:lnTo>
                    <a:lnTo>
                      <a:pt x="18"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07" name="Line 582"/>
              <p:cNvSpPr>
                <a:spLocks noChangeShapeType="1"/>
              </p:cNvSpPr>
              <p:nvPr/>
            </p:nvSpPr>
            <p:spPr bwMode="auto">
              <a:xfrm>
                <a:off x="2043" y="1821"/>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08" name="Freeform 583"/>
              <p:cNvSpPr>
                <a:spLocks/>
              </p:cNvSpPr>
              <p:nvPr/>
            </p:nvSpPr>
            <p:spPr bwMode="auto">
              <a:xfrm>
                <a:off x="2057" y="1818"/>
                <a:ext cx="17" cy="8"/>
              </a:xfrm>
              <a:custGeom>
                <a:avLst/>
                <a:gdLst>
                  <a:gd name="T0" fmla="*/ 0 w 17"/>
                  <a:gd name="T1" fmla="*/ 2 h 8"/>
                  <a:gd name="T2" fmla="*/ 14 w 17"/>
                  <a:gd name="T3" fmla="*/ 0 h 8"/>
                  <a:gd name="T4" fmla="*/ 17 w 17"/>
                  <a:gd name="T5" fmla="*/ 6 h 8"/>
                  <a:gd name="T6" fmla="*/ 4 w 17"/>
                  <a:gd name="T7" fmla="*/ 8 h 8"/>
                  <a:gd name="T8" fmla="*/ 0 w 17"/>
                  <a:gd name="T9" fmla="*/ 2 h 8"/>
                </a:gdLst>
                <a:ahLst/>
                <a:cxnLst>
                  <a:cxn ang="0">
                    <a:pos x="T0" y="T1"/>
                  </a:cxn>
                  <a:cxn ang="0">
                    <a:pos x="T2" y="T3"/>
                  </a:cxn>
                  <a:cxn ang="0">
                    <a:pos x="T4" y="T5"/>
                  </a:cxn>
                  <a:cxn ang="0">
                    <a:pos x="T6" y="T7"/>
                  </a:cxn>
                  <a:cxn ang="0">
                    <a:pos x="T8" y="T9"/>
                  </a:cxn>
                </a:cxnLst>
                <a:rect l="0" t="0" r="r" b="b"/>
                <a:pathLst>
                  <a:path w="17" h="8">
                    <a:moveTo>
                      <a:pt x="0" y="2"/>
                    </a:moveTo>
                    <a:lnTo>
                      <a:pt x="14" y="0"/>
                    </a:lnTo>
                    <a:lnTo>
                      <a:pt x="17" y="6"/>
                    </a:lnTo>
                    <a:lnTo>
                      <a:pt x="4" y="8"/>
                    </a:lnTo>
                    <a:lnTo>
                      <a:pt x="0" y="2"/>
                    </a:lnTo>
                    <a:close/>
                  </a:path>
                </a:pathLst>
              </a:custGeom>
              <a:grpFill/>
              <a:ln w="3175">
                <a:solidFill>
                  <a:srgbClr val="FF0000">
                    <a:alpha val="25000"/>
                  </a:srgbClr>
                </a:solidFill>
                <a:prstDash val="solid"/>
                <a:round/>
                <a:headEnd/>
                <a:tailEnd/>
              </a:ln>
            </p:spPr>
            <p:txBody>
              <a:bodyPr/>
              <a:lstStyle/>
              <a:p>
                <a:endParaRPr lang="it-IT"/>
              </a:p>
            </p:txBody>
          </p:sp>
          <p:sp>
            <p:nvSpPr>
              <p:cNvPr id="509" name="Line 584"/>
              <p:cNvSpPr>
                <a:spLocks noChangeShapeType="1"/>
              </p:cNvSpPr>
              <p:nvPr/>
            </p:nvSpPr>
            <p:spPr bwMode="auto">
              <a:xfrm>
                <a:off x="2057" y="1820"/>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10" name="Freeform 585"/>
              <p:cNvSpPr>
                <a:spLocks/>
              </p:cNvSpPr>
              <p:nvPr/>
            </p:nvSpPr>
            <p:spPr bwMode="auto">
              <a:xfrm>
                <a:off x="2071" y="1817"/>
                <a:ext cx="17" cy="7"/>
              </a:xfrm>
              <a:custGeom>
                <a:avLst/>
                <a:gdLst>
                  <a:gd name="T0" fmla="*/ 0 w 17"/>
                  <a:gd name="T1" fmla="*/ 1 h 7"/>
                  <a:gd name="T2" fmla="*/ 13 w 17"/>
                  <a:gd name="T3" fmla="*/ 0 h 7"/>
                  <a:gd name="T4" fmla="*/ 17 w 17"/>
                  <a:gd name="T5" fmla="*/ 5 h 7"/>
                  <a:gd name="T6" fmla="*/ 3 w 17"/>
                  <a:gd name="T7" fmla="*/ 7 h 7"/>
                  <a:gd name="T8" fmla="*/ 0 w 17"/>
                  <a:gd name="T9" fmla="*/ 1 h 7"/>
                </a:gdLst>
                <a:ahLst/>
                <a:cxnLst>
                  <a:cxn ang="0">
                    <a:pos x="T0" y="T1"/>
                  </a:cxn>
                  <a:cxn ang="0">
                    <a:pos x="T2" y="T3"/>
                  </a:cxn>
                  <a:cxn ang="0">
                    <a:pos x="T4" y="T5"/>
                  </a:cxn>
                  <a:cxn ang="0">
                    <a:pos x="T6" y="T7"/>
                  </a:cxn>
                  <a:cxn ang="0">
                    <a:pos x="T8" y="T9"/>
                  </a:cxn>
                </a:cxnLst>
                <a:rect l="0" t="0" r="r" b="b"/>
                <a:pathLst>
                  <a:path w="17" h="7">
                    <a:moveTo>
                      <a:pt x="0" y="1"/>
                    </a:moveTo>
                    <a:lnTo>
                      <a:pt x="13" y="0"/>
                    </a:lnTo>
                    <a:lnTo>
                      <a:pt x="17" y="5"/>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11" name="Line 586"/>
              <p:cNvSpPr>
                <a:spLocks noChangeShapeType="1"/>
              </p:cNvSpPr>
              <p:nvPr/>
            </p:nvSpPr>
            <p:spPr bwMode="auto">
              <a:xfrm>
                <a:off x="2071" y="1818"/>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12" name="Freeform 587"/>
              <p:cNvSpPr>
                <a:spLocks/>
              </p:cNvSpPr>
              <p:nvPr/>
            </p:nvSpPr>
            <p:spPr bwMode="auto">
              <a:xfrm>
                <a:off x="2084" y="1814"/>
                <a:ext cx="16" cy="8"/>
              </a:xfrm>
              <a:custGeom>
                <a:avLst/>
                <a:gdLst>
                  <a:gd name="T0" fmla="*/ 0 w 16"/>
                  <a:gd name="T1" fmla="*/ 3 h 8"/>
                  <a:gd name="T2" fmla="*/ 13 w 16"/>
                  <a:gd name="T3" fmla="*/ 0 h 8"/>
                  <a:gd name="T4" fmla="*/ 16 w 16"/>
                  <a:gd name="T5" fmla="*/ 6 h 8"/>
                  <a:gd name="T6" fmla="*/ 4 w 16"/>
                  <a:gd name="T7" fmla="*/ 8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lnTo>
                      <a:pt x="13" y="0"/>
                    </a:lnTo>
                    <a:lnTo>
                      <a:pt x="16" y="6"/>
                    </a:lnTo>
                    <a:lnTo>
                      <a:pt x="4" y="8"/>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513" name="Line 588"/>
              <p:cNvSpPr>
                <a:spLocks noChangeShapeType="1"/>
              </p:cNvSpPr>
              <p:nvPr/>
            </p:nvSpPr>
            <p:spPr bwMode="auto">
              <a:xfrm>
                <a:off x="2084" y="1817"/>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514" name="Freeform 589"/>
              <p:cNvSpPr>
                <a:spLocks/>
              </p:cNvSpPr>
              <p:nvPr/>
            </p:nvSpPr>
            <p:spPr bwMode="auto">
              <a:xfrm>
                <a:off x="2097" y="1812"/>
                <a:ext cx="16" cy="8"/>
              </a:xfrm>
              <a:custGeom>
                <a:avLst/>
                <a:gdLst>
                  <a:gd name="T0" fmla="*/ 0 w 16"/>
                  <a:gd name="T1" fmla="*/ 2 h 8"/>
                  <a:gd name="T2" fmla="*/ 12 w 16"/>
                  <a:gd name="T3" fmla="*/ 0 h 8"/>
                  <a:gd name="T4" fmla="*/ 16 w 16"/>
                  <a:gd name="T5" fmla="*/ 6 h 8"/>
                  <a:gd name="T6" fmla="*/ 3 w 16"/>
                  <a:gd name="T7" fmla="*/ 8 h 8"/>
                  <a:gd name="T8" fmla="*/ 0 w 16"/>
                  <a:gd name="T9" fmla="*/ 2 h 8"/>
                </a:gdLst>
                <a:ahLst/>
                <a:cxnLst>
                  <a:cxn ang="0">
                    <a:pos x="T0" y="T1"/>
                  </a:cxn>
                  <a:cxn ang="0">
                    <a:pos x="T2" y="T3"/>
                  </a:cxn>
                  <a:cxn ang="0">
                    <a:pos x="T4" y="T5"/>
                  </a:cxn>
                  <a:cxn ang="0">
                    <a:pos x="T6" y="T7"/>
                  </a:cxn>
                  <a:cxn ang="0">
                    <a:pos x="T8" y="T9"/>
                  </a:cxn>
                </a:cxnLst>
                <a:rect l="0" t="0" r="r" b="b"/>
                <a:pathLst>
                  <a:path w="16" h="8">
                    <a:moveTo>
                      <a:pt x="0" y="2"/>
                    </a:moveTo>
                    <a:lnTo>
                      <a:pt x="12" y="0"/>
                    </a:lnTo>
                    <a:lnTo>
                      <a:pt x="16" y="6"/>
                    </a:lnTo>
                    <a:lnTo>
                      <a:pt x="3" y="8"/>
                    </a:lnTo>
                    <a:lnTo>
                      <a:pt x="0" y="2"/>
                    </a:lnTo>
                    <a:close/>
                  </a:path>
                </a:pathLst>
              </a:custGeom>
              <a:grpFill/>
              <a:ln w="3175">
                <a:solidFill>
                  <a:srgbClr val="FF0000">
                    <a:alpha val="25000"/>
                  </a:srgbClr>
                </a:solidFill>
                <a:prstDash val="solid"/>
                <a:round/>
                <a:headEnd/>
                <a:tailEnd/>
              </a:ln>
            </p:spPr>
            <p:txBody>
              <a:bodyPr/>
              <a:lstStyle/>
              <a:p>
                <a:endParaRPr lang="it-IT"/>
              </a:p>
            </p:txBody>
          </p:sp>
          <p:sp>
            <p:nvSpPr>
              <p:cNvPr id="515" name="Line 590"/>
              <p:cNvSpPr>
                <a:spLocks noChangeShapeType="1"/>
              </p:cNvSpPr>
              <p:nvPr/>
            </p:nvSpPr>
            <p:spPr bwMode="auto">
              <a:xfrm>
                <a:off x="2097" y="181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16" name="Freeform 591"/>
              <p:cNvSpPr>
                <a:spLocks/>
              </p:cNvSpPr>
              <p:nvPr/>
            </p:nvSpPr>
            <p:spPr bwMode="auto">
              <a:xfrm>
                <a:off x="2109" y="1810"/>
                <a:ext cx="15" cy="8"/>
              </a:xfrm>
              <a:custGeom>
                <a:avLst/>
                <a:gdLst>
                  <a:gd name="T0" fmla="*/ 0 w 15"/>
                  <a:gd name="T1" fmla="*/ 2 h 8"/>
                  <a:gd name="T2" fmla="*/ 12 w 15"/>
                  <a:gd name="T3" fmla="*/ 0 h 8"/>
                  <a:gd name="T4" fmla="*/ 15 w 15"/>
                  <a:gd name="T5" fmla="*/ 6 h 8"/>
                  <a:gd name="T6" fmla="*/ 4 w 15"/>
                  <a:gd name="T7" fmla="*/ 8 h 8"/>
                  <a:gd name="T8" fmla="*/ 0 w 15"/>
                  <a:gd name="T9" fmla="*/ 2 h 8"/>
                </a:gdLst>
                <a:ahLst/>
                <a:cxnLst>
                  <a:cxn ang="0">
                    <a:pos x="T0" y="T1"/>
                  </a:cxn>
                  <a:cxn ang="0">
                    <a:pos x="T2" y="T3"/>
                  </a:cxn>
                  <a:cxn ang="0">
                    <a:pos x="T4" y="T5"/>
                  </a:cxn>
                  <a:cxn ang="0">
                    <a:pos x="T6" y="T7"/>
                  </a:cxn>
                  <a:cxn ang="0">
                    <a:pos x="T8" y="T9"/>
                  </a:cxn>
                </a:cxnLst>
                <a:rect l="0" t="0" r="r" b="b"/>
                <a:pathLst>
                  <a:path w="15" h="8">
                    <a:moveTo>
                      <a:pt x="0" y="2"/>
                    </a:moveTo>
                    <a:lnTo>
                      <a:pt x="12" y="0"/>
                    </a:lnTo>
                    <a:lnTo>
                      <a:pt x="15" y="6"/>
                    </a:lnTo>
                    <a:lnTo>
                      <a:pt x="4" y="8"/>
                    </a:lnTo>
                    <a:lnTo>
                      <a:pt x="0" y="2"/>
                    </a:lnTo>
                    <a:close/>
                  </a:path>
                </a:pathLst>
              </a:custGeom>
              <a:grpFill/>
              <a:ln w="3175">
                <a:solidFill>
                  <a:srgbClr val="FF0000">
                    <a:alpha val="25000"/>
                  </a:srgbClr>
                </a:solidFill>
                <a:prstDash val="solid"/>
                <a:round/>
                <a:headEnd/>
                <a:tailEnd/>
              </a:ln>
            </p:spPr>
            <p:txBody>
              <a:bodyPr/>
              <a:lstStyle/>
              <a:p>
                <a:endParaRPr lang="it-IT"/>
              </a:p>
            </p:txBody>
          </p:sp>
          <p:sp>
            <p:nvSpPr>
              <p:cNvPr id="517" name="Line 592"/>
              <p:cNvSpPr>
                <a:spLocks noChangeShapeType="1"/>
              </p:cNvSpPr>
              <p:nvPr/>
            </p:nvSpPr>
            <p:spPr bwMode="auto">
              <a:xfrm>
                <a:off x="2109" y="181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18" name="Freeform 593"/>
              <p:cNvSpPr>
                <a:spLocks/>
              </p:cNvSpPr>
              <p:nvPr/>
            </p:nvSpPr>
            <p:spPr bwMode="auto">
              <a:xfrm>
                <a:off x="2121" y="1807"/>
                <a:ext cx="14" cy="9"/>
              </a:xfrm>
              <a:custGeom>
                <a:avLst/>
                <a:gdLst>
                  <a:gd name="T0" fmla="*/ 0 w 14"/>
                  <a:gd name="T1" fmla="*/ 3 h 9"/>
                  <a:gd name="T2" fmla="*/ 10 w 14"/>
                  <a:gd name="T3" fmla="*/ 0 h 9"/>
                  <a:gd name="T4" fmla="*/ 14 w 14"/>
                  <a:gd name="T5" fmla="*/ 6 h 9"/>
                  <a:gd name="T6" fmla="*/ 3 w 14"/>
                  <a:gd name="T7" fmla="*/ 9 h 9"/>
                  <a:gd name="T8" fmla="*/ 0 w 14"/>
                  <a:gd name="T9" fmla="*/ 3 h 9"/>
                </a:gdLst>
                <a:ahLst/>
                <a:cxnLst>
                  <a:cxn ang="0">
                    <a:pos x="T0" y="T1"/>
                  </a:cxn>
                  <a:cxn ang="0">
                    <a:pos x="T2" y="T3"/>
                  </a:cxn>
                  <a:cxn ang="0">
                    <a:pos x="T4" y="T5"/>
                  </a:cxn>
                  <a:cxn ang="0">
                    <a:pos x="T6" y="T7"/>
                  </a:cxn>
                  <a:cxn ang="0">
                    <a:pos x="T8" y="T9"/>
                  </a:cxn>
                </a:cxnLst>
                <a:rect l="0" t="0" r="r" b="b"/>
                <a:pathLst>
                  <a:path w="14" h="9">
                    <a:moveTo>
                      <a:pt x="0" y="3"/>
                    </a:moveTo>
                    <a:lnTo>
                      <a:pt x="10" y="0"/>
                    </a:lnTo>
                    <a:lnTo>
                      <a:pt x="14" y="6"/>
                    </a:lnTo>
                    <a:lnTo>
                      <a:pt x="3" y="9"/>
                    </a:lnTo>
                    <a:lnTo>
                      <a:pt x="0" y="3"/>
                    </a:lnTo>
                    <a:close/>
                  </a:path>
                </a:pathLst>
              </a:custGeom>
              <a:grpFill/>
              <a:ln w="3175">
                <a:solidFill>
                  <a:srgbClr val="FF0000">
                    <a:alpha val="25000"/>
                  </a:srgbClr>
                </a:solidFill>
                <a:prstDash val="solid"/>
                <a:round/>
                <a:headEnd/>
                <a:tailEnd/>
              </a:ln>
            </p:spPr>
            <p:txBody>
              <a:bodyPr/>
              <a:lstStyle/>
              <a:p>
                <a:endParaRPr lang="it-IT"/>
              </a:p>
            </p:txBody>
          </p:sp>
          <p:sp>
            <p:nvSpPr>
              <p:cNvPr id="519" name="Line 594"/>
              <p:cNvSpPr>
                <a:spLocks noChangeShapeType="1"/>
              </p:cNvSpPr>
              <p:nvPr/>
            </p:nvSpPr>
            <p:spPr bwMode="auto">
              <a:xfrm>
                <a:off x="2121" y="1810"/>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20" name="Freeform 595"/>
              <p:cNvSpPr>
                <a:spLocks/>
              </p:cNvSpPr>
              <p:nvPr/>
            </p:nvSpPr>
            <p:spPr bwMode="auto">
              <a:xfrm>
                <a:off x="2131" y="1806"/>
                <a:ext cx="9" cy="7"/>
              </a:xfrm>
              <a:custGeom>
                <a:avLst/>
                <a:gdLst>
                  <a:gd name="T0" fmla="*/ 0 w 9"/>
                  <a:gd name="T1" fmla="*/ 1 h 7"/>
                  <a:gd name="T2" fmla="*/ 5 w 9"/>
                  <a:gd name="T3" fmla="*/ 0 h 7"/>
                  <a:gd name="T4" fmla="*/ 9 w 9"/>
                  <a:gd name="T5" fmla="*/ 6 h 7"/>
                  <a:gd name="T6" fmla="*/ 4 w 9"/>
                  <a:gd name="T7" fmla="*/ 7 h 7"/>
                  <a:gd name="T8" fmla="*/ 0 w 9"/>
                  <a:gd name="T9" fmla="*/ 1 h 7"/>
                </a:gdLst>
                <a:ahLst/>
                <a:cxnLst>
                  <a:cxn ang="0">
                    <a:pos x="T0" y="T1"/>
                  </a:cxn>
                  <a:cxn ang="0">
                    <a:pos x="T2" y="T3"/>
                  </a:cxn>
                  <a:cxn ang="0">
                    <a:pos x="T4" y="T5"/>
                  </a:cxn>
                  <a:cxn ang="0">
                    <a:pos x="T6" y="T7"/>
                  </a:cxn>
                  <a:cxn ang="0">
                    <a:pos x="T8" y="T9"/>
                  </a:cxn>
                </a:cxnLst>
                <a:rect l="0" t="0" r="r" b="b"/>
                <a:pathLst>
                  <a:path w="9" h="7">
                    <a:moveTo>
                      <a:pt x="0" y="1"/>
                    </a:moveTo>
                    <a:lnTo>
                      <a:pt x="5" y="0"/>
                    </a:lnTo>
                    <a:lnTo>
                      <a:pt x="9" y="6"/>
                    </a:lnTo>
                    <a:lnTo>
                      <a:pt x="4"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21" name="Line 596"/>
              <p:cNvSpPr>
                <a:spLocks noChangeShapeType="1"/>
              </p:cNvSpPr>
              <p:nvPr/>
            </p:nvSpPr>
            <p:spPr bwMode="auto">
              <a:xfrm>
                <a:off x="2131" y="1807"/>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22" name="Freeform 597"/>
              <p:cNvSpPr>
                <a:spLocks/>
              </p:cNvSpPr>
              <p:nvPr/>
            </p:nvSpPr>
            <p:spPr bwMode="auto">
              <a:xfrm>
                <a:off x="2136" y="1805"/>
                <a:ext cx="8" cy="7"/>
              </a:xfrm>
              <a:custGeom>
                <a:avLst/>
                <a:gdLst>
                  <a:gd name="T0" fmla="*/ 0 w 8"/>
                  <a:gd name="T1" fmla="*/ 1 h 7"/>
                  <a:gd name="T2" fmla="*/ 5 w 8"/>
                  <a:gd name="T3" fmla="*/ 0 h 7"/>
                  <a:gd name="T4" fmla="*/ 8 w 8"/>
                  <a:gd name="T5" fmla="*/ 6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4"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23" name="Line 598"/>
              <p:cNvSpPr>
                <a:spLocks noChangeShapeType="1"/>
              </p:cNvSpPr>
              <p:nvPr/>
            </p:nvSpPr>
            <p:spPr bwMode="auto">
              <a:xfrm>
                <a:off x="2136" y="1806"/>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24" name="Freeform 599"/>
              <p:cNvSpPr>
                <a:spLocks/>
              </p:cNvSpPr>
              <p:nvPr/>
            </p:nvSpPr>
            <p:spPr bwMode="auto">
              <a:xfrm>
                <a:off x="2141" y="1805"/>
                <a:ext cx="7" cy="6"/>
              </a:xfrm>
              <a:custGeom>
                <a:avLst/>
                <a:gdLst>
                  <a:gd name="T0" fmla="*/ 0 w 7"/>
                  <a:gd name="T1" fmla="*/ 0 h 6"/>
                  <a:gd name="T2" fmla="*/ 4 w 7"/>
                  <a:gd name="T3" fmla="*/ 0 h 6"/>
                  <a:gd name="T4" fmla="*/ 7 w 7"/>
                  <a:gd name="T5" fmla="*/ 6 h 6"/>
                  <a:gd name="T6" fmla="*/ 3 w 7"/>
                  <a:gd name="T7" fmla="*/ 6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4" y="0"/>
                    </a:lnTo>
                    <a:lnTo>
                      <a:pt x="7" y="6"/>
                    </a:lnTo>
                    <a:lnTo>
                      <a:pt x="3"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25" name="Line 600"/>
              <p:cNvSpPr>
                <a:spLocks noChangeShapeType="1"/>
              </p:cNvSpPr>
              <p:nvPr/>
            </p:nvSpPr>
            <p:spPr bwMode="auto">
              <a:xfrm>
                <a:off x="2141" y="1805"/>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26" name="Freeform 601"/>
              <p:cNvSpPr>
                <a:spLocks/>
              </p:cNvSpPr>
              <p:nvPr/>
            </p:nvSpPr>
            <p:spPr bwMode="auto">
              <a:xfrm>
                <a:off x="2145" y="1804"/>
                <a:ext cx="7" cy="7"/>
              </a:xfrm>
              <a:custGeom>
                <a:avLst/>
                <a:gdLst>
                  <a:gd name="T0" fmla="*/ 0 w 7"/>
                  <a:gd name="T1" fmla="*/ 1 h 7"/>
                  <a:gd name="T2" fmla="*/ 4 w 7"/>
                  <a:gd name="T3" fmla="*/ 0 h 7"/>
                  <a:gd name="T4" fmla="*/ 7 w 7"/>
                  <a:gd name="T5" fmla="*/ 6 h 7"/>
                  <a:gd name="T6" fmla="*/ 3 w 7"/>
                  <a:gd name="T7" fmla="*/ 7 h 7"/>
                  <a:gd name="T8" fmla="*/ 0 w 7"/>
                  <a:gd name="T9" fmla="*/ 1 h 7"/>
                </a:gdLst>
                <a:ahLst/>
                <a:cxnLst>
                  <a:cxn ang="0">
                    <a:pos x="T0" y="T1"/>
                  </a:cxn>
                  <a:cxn ang="0">
                    <a:pos x="T2" y="T3"/>
                  </a:cxn>
                  <a:cxn ang="0">
                    <a:pos x="T4" y="T5"/>
                  </a:cxn>
                  <a:cxn ang="0">
                    <a:pos x="T6" y="T7"/>
                  </a:cxn>
                  <a:cxn ang="0">
                    <a:pos x="T8" y="T9"/>
                  </a:cxn>
                </a:cxnLst>
                <a:rect l="0" t="0" r="r" b="b"/>
                <a:pathLst>
                  <a:path w="7" h="7">
                    <a:moveTo>
                      <a:pt x="0" y="1"/>
                    </a:moveTo>
                    <a:lnTo>
                      <a:pt x="4" y="0"/>
                    </a:lnTo>
                    <a:lnTo>
                      <a:pt x="7"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27" name="Line 602"/>
              <p:cNvSpPr>
                <a:spLocks noChangeShapeType="1"/>
              </p:cNvSpPr>
              <p:nvPr/>
            </p:nvSpPr>
            <p:spPr bwMode="auto">
              <a:xfrm>
                <a:off x="2145" y="1805"/>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28" name="Freeform 603"/>
              <p:cNvSpPr>
                <a:spLocks/>
              </p:cNvSpPr>
              <p:nvPr/>
            </p:nvSpPr>
            <p:spPr bwMode="auto">
              <a:xfrm>
                <a:off x="2149" y="1803"/>
                <a:ext cx="6" cy="7"/>
              </a:xfrm>
              <a:custGeom>
                <a:avLst/>
                <a:gdLst>
                  <a:gd name="T0" fmla="*/ 0 w 6"/>
                  <a:gd name="T1" fmla="*/ 1 h 7"/>
                  <a:gd name="T2" fmla="*/ 3 w 6"/>
                  <a:gd name="T3" fmla="*/ 0 h 7"/>
                  <a:gd name="T4" fmla="*/ 6 w 6"/>
                  <a:gd name="T5" fmla="*/ 6 h 7"/>
                  <a:gd name="T6" fmla="*/ 3 w 6"/>
                  <a:gd name="T7" fmla="*/ 7 h 7"/>
                  <a:gd name="T8" fmla="*/ 0 w 6"/>
                  <a:gd name="T9" fmla="*/ 1 h 7"/>
                </a:gdLst>
                <a:ahLst/>
                <a:cxnLst>
                  <a:cxn ang="0">
                    <a:pos x="T0" y="T1"/>
                  </a:cxn>
                  <a:cxn ang="0">
                    <a:pos x="T2" y="T3"/>
                  </a:cxn>
                  <a:cxn ang="0">
                    <a:pos x="T4" y="T5"/>
                  </a:cxn>
                  <a:cxn ang="0">
                    <a:pos x="T6" y="T7"/>
                  </a:cxn>
                  <a:cxn ang="0">
                    <a:pos x="T8" y="T9"/>
                  </a:cxn>
                </a:cxnLst>
                <a:rect l="0" t="0" r="r" b="b"/>
                <a:pathLst>
                  <a:path w="6" h="7">
                    <a:moveTo>
                      <a:pt x="0" y="1"/>
                    </a:moveTo>
                    <a:lnTo>
                      <a:pt x="3" y="0"/>
                    </a:lnTo>
                    <a:lnTo>
                      <a:pt x="6"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29" name="Line 604"/>
              <p:cNvSpPr>
                <a:spLocks noChangeShapeType="1"/>
              </p:cNvSpPr>
              <p:nvPr/>
            </p:nvSpPr>
            <p:spPr bwMode="auto">
              <a:xfrm>
                <a:off x="2149" y="180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30" name="Freeform 605"/>
              <p:cNvSpPr>
                <a:spLocks/>
              </p:cNvSpPr>
              <p:nvPr/>
            </p:nvSpPr>
            <p:spPr bwMode="auto">
              <a:xfrm>
                <a:off x="2152" y="1803"/>
                <a:ext cx="6" cy="6"/>
              </a:xfrm>
              <a:custGeom>
                <a:avLst/>
                <a:gdLst>
                  <a:gd name="T0" fmla="*/ 0 w 6"/>
                  <a:gd name="T1" fmla="*/ 0 h 6"/>
                  <a:gd name="T2" fmla="*/ 3 w 6"/>
                  <a:gd name="T3" fmla="*/ 0 h 6"/>
                  <a:gd name="T4" fmla="*/ 6 w 6"/>
                  <a:gd name="T5" fmla="*/ 6 h 6"/>
                  <a:gd name="T6" fmla="*/ 3 w 6"/>
                  <a:gd name="T7" fmla="*/ 6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3" y="0"/>
                    </a:lnTo>
                    <a:lnTo>
                      <a:pt x="6" y="6"/>
                    </a:lnTo>
                    <a:lnTo>
                      <a:pt x="3"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31" name="Line 606"/>
              <p:cNvSpPr>
                <a:spLocks noChangeShapeType="1"/>
              </p:cNvSpPr>
              <p:nvPr/>
            </p:nvSpPr>
            <p:spPr bwMode="auto">
              <a:xfrm>
                <a:off x="2152" y="1803"/>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32" name="Freeform 607"/>
              <p:cNvSpPr>
                <a:spLocks/>
              </p:cNvSpPr>
              <p:nvPr/>
            </p:nvSpPr>
            <p:spPr bwMode="auto">
              <a:xfrm>
                <a:off x="2155" y="1802"/>
                <a:ext cx="6" cy="7"/>
              </a:xfrm>
              <a:custGeom>
                <a:avLst/>
                <a:gdLst>
                  <a:gd name="T0" fmla="*/ 0 w 6"/>
                  <a:gd name="T1" fmla="*/ 1 h 7"/>
                  <a:gd name="T2" fmla="*/ 2 w 6"/>
                  <a:gd name="T3" fmla="*/ 0 h 7"/>
                  <a:gd name="T4" fmla="*/ 6 w 6"/>
                  <a:gd name="T5" fmla="*/ 6 h 7"/>
                  <a:gd name="T6" fmla="*/ 3 w 6"/>
                  <a:gd name="T7" fmla="*/ 7 h 7"/>
                  <a:gd name="T8" fmla="*/ 0 w 6"/>
                  <a:gd name="T9" fmla="*/ 1 h 7"/>
                </a:gdLst>
                <a:ahLst/>
                <a:cxnLst>
                  <a:cxn ang="0">
                    <a:pos x="T0" y="T1"/>
                  </a:cxn>
                  <a:cxn ang="0">
                    <a:pos x="T2" y="T3"/>
                  </a:cxn>
                  <a:cxn ang="0">
                    <a:pos x="T4" y="T5"/>
                  </a:cxn>
                  <a:cxn ang="0">
                    <a:pos x="T6" y="T7"/>
                  </a:cxn>
                  <a:cxn ang="0">
                    <a:pos x="T8" y="T9"/>
                  </a:cxn>
                </a:cxnLst>
                <a:rect l="0" t="0" r="r" b="b"/>
                <a:pathLst>
                  <a:path w="6" h="7">
                    <a:moveTo>
                      <a:pt x="0" y="1"/>
                    </a:moveTo>
                    <a:lnTo>
                      <a:pt x="2" y="0"/>
                    </a:lnTo>
                    <a:lnTo>
                      <a:pt x="6" y="6"/>
                    </a:lnTo>
                    <a:lnTo>
                      <a:pt x="3" y="7"/>
                    </a:lnTo>
                    <a:lnTo>
                      <a:pt x="0" y="1"/>
                    </a:lnTo>
                    <a:close/>
                  </a:path>
                </a:pathLst>
              </a:custGeom>
              <a:grpFill/>
              <a:ln w="3175">
                <a:solidFill>
                  <a:srgbClr val="FF0000">
                    <a:alpha val="25000"/>
                  </a:srgbClr>
                </a:solidFill>
                <a:prstDash val="solid"/>
                <a:round/>
                <a:headEnd/>
                <a:tailEnd/>
              </a:ln>
            </p:spPr>
            <p:txBody>
              <a:bodyPr/>
              <a:lstStyle/>
              <a:p>
                <a:endParaRPr lang="it-IT"/>
              </a:p>
            </p:txBody>
          </p:sp>
          <p:sp>
            <p:nvSpPr>
              <p:cNvPr id="533" name="Line 608"/>
              <p:cNvSpPr>
                <a:spLocks noChangeShapeType="1"/>
              </p:cNvSpPr>
              <p:nvPr/>
            </p:nvSpPr>
            <p:spPr bwMode="auto">
              <a:xfrm>
                <a:off x="2155" y="1803"/>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534" name="Freeform 609"/>
              <p:cNvSpPr>
                <a:spLocks/>
              </p:cNvSpPr>
              <p:nvPr/>
            </p:nvSpPr>
            <p:spPr bwMode="auto">
              <a:xfrm>
                <a:off x="2157" y="1802"/>
                <a:ext cx="7" cy="6"/>
              </a:xfrm>
              <a:custGeom>
                <a:avLst/>
                <a:gdLst>
                  <a:gd name="T0" fmla="*/ 0 w 7"/>
                  <a:gd name="T1" fmla="*/ 0 h 6"/>
                  <a:gd name="T2" fmla="*/ 3 w 7"/>
                  <a:gd name="T3" fmla="*/ 0 h 6"/>
                  <a:gd name="T4" fmla="*/ 7 w 7"/>
                  <a:gd name="T5" fmla="*/ 6 h 6"/>
                  <a:gd name="T6" fmla="*/ 4 w 7"/>
                  <a:gd name="T7" fmla="*/ 6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3" y="0"/>
                    </a:lnTo>
                    <a:lnTo>
                      <a:pt x="7" y="6"/>
                    </a:lnTo>
                    <a:lnTo>
                      <a:pt x="4" y="6"/>
                    </a:lnTo>
                    <a:lnTo>
                      <a:pt x="0" y="0"/>
                    </a:lnTo>
                    <a:close/>
                  </a:path>
                </a:pathLst>
              </a:custGeom>
              <a:grpFill/>
              <a:ln w="3175">
                <a:solidFill>
                  <a:srgbClr val="FF0000">
                    <a:alpha val="25000"/>
                  </a:srgbClr>
                </a:solidFill>
                <a:prstDash val="solid"/>
                <a:round/>
                <a:headEnd/>
                <a:tailEnd/>
              </a:ln>
            </p:spPr>
            <p:txBody>
              <a:bodyPr/>
              <a:lstStyle/>
              <a:p>
                <a:endParaRPr lang="it-IT"/>
              </a:p>
            </p:txBody>
          </p:sp>
          <p:sp>
            <p:nvSpPr>
              <p:cNvPr id="535" name="Line 610"/>
              <p:cNvSpPr>
                <a:spLocks noChangeShapeType="1"/>
              </p:cNvSpPr>
              <p:nvPr/>
            </p:nvSpPr>
            <p:spPr bwMode="auto">
              <a:xfrm>
                <a:off x="2157" y="1802"/>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536" name="Freeform 611"/>
              <p:cNvSpPr>
                <a:spLocks/>
              </p:cNvSpPr>
              <p:nvPr/>
            </p:nvSpPr>
            <p:spPr bwMode="auto">
              <a:xfrm>
                <a:off x="1705" y="732"/>
                <a:ext cx="461" cy="1090"/>
              </a:xfrm>
              <a:custGeom>
                <a:avLst/>
                <a:gdLst>
                  <a:gd name="T0" fmla="*/ 449 w 461"/>
                  <a:gd name="T1" fmla="*/ 1020 h 1090"/>
                  <a:gd name="T2" fmla="*/ 426 w 461"/>
                  <a:gd name="T3" fmla="*/ 1025 h 1090"/>
                  <a:gd name="T4" fmla="*/ 370 w 461"/>
                  <a:gd name="T5" fmla="*/ 1036 h 1090"/>
                  <a:gd name="T6" fmla="*/ 319 w 461"/>
                  <a:gd name="T7" fmla="*/ 1038 h 1090"/>
                  <a:gd name="T8" fmla="*/ 294 w 461"/>
                  <a:gd name="T9" fmla="*/ 1034 h 1090"/>
                  <a:gd name="T10" fmla="*/ 267 w 461"/>
                  <a:gd name="T11" fmla="*/ 1024 h 1090"/>
                  <a:gd name="T12" fmla="*/ 214 w 461"/>
                  <a:gd name="T13" fmla="*/ 997 h 1090"/>
                  <a:gd name="T14" fmla="*/ 158 w 461"/>
                  <a:gd name="T15" fmla="*/ 957 h 1090"/>
                  <a:gd name="T16" fmla="*/ 115 w 461"/>
                  <a:gd name="T17" fmla="*/ 911 h 1090"/>
                  <a:gd name="T18" fmla="*/ 82 w 461"/>
                  <a:gd name="T19" fmla="*/ 856 h 1090"/>
                  <a:gd name="T20" fmla="*/ 59 w 461"/>
                  <a:gd name="T21" fmla="*/ 794 h 1090"/>
                  <a:gd name="T22" fmla="*/ 49 w 461"/>
                  <a:gd name="T23" fmla="*/ 735 h 1090"/>
                  <a:gd name="T24" fmla="*/ 52 w 461"/>
                  <a:gd name="T25" fmla="*/ 701 h 1090"/>
                  <a:gd name="T26" fmla="*/ 68 w 461"/>
                  <a:gd name="T27" fmla="*/ 642 h 1090"/>
                  <a:gd name="T28" fmla="*/ 94 w 461"/>
                  <a:gd name="T29" fmla="*/ 586 h 1090"/>
                  <a:gd name="T30" fmla="*/ 111 w 461"/>
                  <a:gd name="T31" fmla="*/ 558 h 1090"/>
                  <a:gd name="T32" fmla="*/ 125 w 461"/>
                  <a:gd name="T33" fmla="*/ 541 h 1090"/>
                  <a:gd name="T34" fmla="*/ 158 w 461"/>
                  <a:gd name="T35" fmla="*/ 514 h 1090"/>
                  <a:gd name="T36" fmla="*/ 203 w 461"/>
                  <a:gd name="T37" fmla="*/ 485 h 1090"/>
                  <a:gd name="T38" fmla="*/ 248 w 461"/>
                  <a:gd name="T39" fmla="*/ 453 h 1090"/>
                  <a:gd name="T40" fmla="*/ 294 w 461"/>
                  <a:gd name="T41" fmla="*/ 424 h 1090"/>
                  <a:gd name="T42" fmla="*/ 335 w 461"/>
                  <a:gd name="T43" fmla="*/ 395 h 1090"/>
                  <a:gd name="T44" fmla="*/ 364 w 461"/>
                  <a:gd name="T45" fmla="*/ 361 h 1090"/>
                  <a:gd name="T46" fmla="*/ 382 w 461"/>
                  <a:gd name="T47" fmla="*/ 322 h 1090"/>
                  <a:gd name="T48" fmla="*/ 388 w 461"/>
                  <a:gd name="T49" fmla="*/ 278 h 1090"/>
                  <a:gd name="T50" fmla="*/ 387 w 461"/>
                  <a:gd name="T51" fmla="*/ 254 h 1090"/>
                  <a:gd name="T52" fmla="*/ 383 w 461"/>
                  <a:gd name="T53" fmla="*/ 228 h 1090"/>
                  <a:gd name="T54" fmla="*/ 375 w 461"/>
                  <a:gd name="T55" fmla="*/ 197 h 1090"/>
                  <a:gd name="T56" fmla="*/ 362 w 461"/>
                  <a:gd name="T57" fmla="*/ 159 h 1090"/>
                  <a:gd name="T58" fmla="*/ 342 w 461"/>
                  <a:gd name="T59" fmla="*/ 110 h 1090"/>
                  <a:gd name="T60" fmla="*/ 258 w 461"/>
                  <a:gd name="T61" fmla="*/ 122 h 1090"/>
                  <a:gd name="T62" fmla="*/ 304 w 461"/>
                  <a:gd name="T63" fmla="*/ 162 h 1090"/>
                  <a:gd name="T64" fmla="*/ 319 w 461"/>
                  <a:gd name="T65" fmla="*/ 201 h 1090"/>
                  <a:gd name="T66" fmla="*/ 329 w 461"/>
                  <a:gd name="T67" fmla="*/ 233 h 1090"/>
                  <a:gd name="T68" fmla="*/ 334 w 461"/>
                  <a:gd name="T69" fmla="*/ 260 h 1090"/>
                  <a:gd name="T70" fmla="*/ 336 w 461"/>
                  <a:gd name="T71" fmla="*/ 282 h 1090"/>
                  <a:gd name="T72" fmla="*/ 336 w 461"/>
                  <a:gd name="T73" fmla="*/ 307 h 1090"/>
                  <a:gd name="T74" fmla="*/ 328 w 461"/>
                  <a:gd name="T75" fmla="*/ 336 h 1090"/>
                  <a:gd name="T76" fmla="*/ 317 w 461"/>
                  <a:gd name="T77" fmla="*/ 357 h 1090"/>
                  <a:gd name="T78" fmla="*/ 296 w 461"/>
                  <a:gd name="T79" fmla="*/ 377 h 1090"/>
                  <a:gd name="T80" fmla="*/ 251 w 461"/>
                  <a:gd name="T81" fmla="*/ 406 h 1090"/>
                  <a:gd name="T82" fmla="*/ 210 w 461"/>
                  <a:gd name="T83" fmla="*/ 435 h 1090"/>
                  <a:gd name="T84" fmla="*/ 166 w 461"/>
                  <a:gd name="T85" fmla="*/ 463 h 1090"/>
                  <a:gd name="T86" fmla="*/ 116 w 461"/>
                  <a:gd name="T87" fmla="*/ 498 h 1090"/>
                  <a:gd name="T88" fmla="*/ 83 w 461"/>
                  <a:gd name="T89" fmla="*/ 530 h 1090"/>
                  <a:gd name="T90" fmla="*/ 64 w 461"/>
                  <a:gd name="T91" fmla="*/ 557 h 1090"/>
                  <a:gd name="T92" fmla="*/ 38 w 461"/>
                  <a:gd name="T93" fmla="*/ 604 h 1090"/>
                  <a:gd name="T94" fmla="*/ 12 w 461"/>
                  <a:gd name="T95" fmla="*/ 670 h 1090"/>
                  <a:gd name="T96" fmla="*/ 1 w 461"/>
                  <a:gd name="T97" fmla="*/ 731 h 1090"/>
                  <a:gd name="T98" fmla="*/ 2 w 461"/>
                  <a:gd name="T99" fmla="*/ 778 h 1090"/>
                  <a:gd name="T100" fmla="*/ 18 w 461"/>
                  <a:gd name="T101" fmla="*/ 845 h 1090"/>
                  <a:gd name="T102" fmla="*/ 48 w 461"/>
                  <a:gd name="T103" fmla="*/ 910 h 1090"/>
                  <a:gd name="T104" fmla="*/ 87 w 461"/>
                  <a:gd name="T105" fmla="*/ 967 h 1090"/>
                  <a:gd name="T106" fmla="*/ 140 w 461"/>
                  <a:gd name="T107" fmla="*/ 1015 h 1090"/>
                  <a:gd name="T108" fmla="*/ 203 w 461"/>
                  <a:gd name="T109" fmla="*/ 1055 h 1090"/>
                  <a:gd name="T110" fmla="*/ 248 w 461"/>
                  <a:gd name="T111" fmla="*/ 1076 h 1090"/>
                  <a:gd name="T112" fmla="*/ 280 w 461"/>
                  <a:gd name="T113" fmla="*/ 1086 h 1090"/>
                  <a:gd name="T114" fmla="*/ 323 w 461"/>
                  <a:gd name="T115" fmla="*/ 1090 h 1090"/>
                  <a:gd name="T116" fmla="*/ 392 w 461"/>
                  <a:gd name="T117" fmla="*/ 1082 h 1090"/>
                  <a:gd name="T118" fmla="*/ 436 w 461"/>
                  <a:gd name="T119" fmla="*/ 1073 h 1090"/>
                  <a:gd name="T120" fmla="*/ 452 w 461"/>
                  <a:gd name="T121" fmla="*/ 107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1" h="1090">
                    <a:moveTo>
                      <a:pt x="455" y="1070"/>
                    </a:moveTo>
                    <a:lnTo>
                      <a:pt x="461" y="1019"/>
                    </a:lnTo>
                    <a:lnTo>
                      <a:pt x="458" y="1019"/>
                    </a:lnTo>
                    <a:lnTo>
                      <a:pt x="454" y="1020"/>
                    </a:lnTo>
                    <a:lnTo>
                      <a:pt x="449" y="1020"/>
                    </a:lnTo>
                    <a:lnTo>
                      <a:pt x="445" y="1021"/>
                    </a:lnTo>
                    <a:lnTo>
                      <a:pt x="440" y="1022"/>
                    </a:lnTo>
                    <a:lnTo>
                      <a:pt x="435" y="1023"/>
                    </a:lnTo>
                    <a:lnTo>
                      <a:pt x="430" y="1024"/>
                    </a:lnTo>
                    <a:lnTo>
                      <a:pt x="426" y="1025"/>
                    </a:lnTo>
                    <a:lnTo>
                      <a:pt x="415" y="1028"/>
                    </a:lnTo>
                    <a:lnTo>
                      <a:pt x="404" y="1030"/>
                    </a:lnTo>
                    <a:lnTo>
                      <a:pt x="393" y="1032"/>
                    </a:lnTo>
                    <a:lnTo>
                      <a:pt x="381" y="1034"/>
                    </a:lnTo>
                    <a:lnTo>
                      <a:pt x="370" y="1036"/>
                    </a:lnTo>
                    <a:lnTo>
                      <a:pt x="358" y="1037"/>
                    </a:lnTo>
                    <a:lnTo>
                      <a:pt x="346" y="1038"/>
                    </a:lnTo>
                    <a:lnTo>
                      <a:pt x="335" y="1039"/>
                    </a:lnTo>
                    <a:lnTo>
                      <a:pt x="324" y="1038"/>
                    </a:lnTo>
                    <a:lnTo>
                      <a:pt x="319" y="1038"/>
                    </a:lnTo>
                    <a:lnTo>
                      <a:pt x="314" y="1038"/>
                    </a:lnTo>
                    <a:lnTo>
                      <a:pt x="308" y="1037"/>
                    </a:lnTo>
                    <a:lnTo>
                      <a:pt x="304" y="1036"/>
                    </a:lnTo>
                    <a:lnTo>
                      <a:pt x="299" y="1035"/>
                    </a:lnTo>
                    <a:lnTo>
                      <a:pt x="294" y="1034"/>
                    </a:lnTo>
                    <a:lnTo>
                      <a:pt x="289" y="1032"/>
                    </a:lnTo>
                    <a:lnTo>
                      <a:pt x="284" y="1030"/>
                    </a:lnTo>
                    <a:lnTo>
                      <a:pt x="278" y="1028"/>
                    </a:lnTo>
                    <a:lnTo>
                      <a:pt x="273" y="1026"/>
                    </a:lnTo>
                    <a:lnTo>
                      <a:pt x="267" y="1024"/>
                    </a:lnTo>
                    <a:lnTo>
                      <a:pt x="262" y="1021"/>
                    </a:lnTo>
                    <a:lnTo>
                      <a:pt x="250" y="1016"/>
                    </a:lnTo>
                    <a:lnTo>
                      <a:pt x="238" y="1010"/>
                    </a:lnTo>
                    <a:lnTo>
                      <a:pt x="226" y="1003"/>
                    </a:lnTo>
                    <a:lnTo>
                      <a:pt x="214" y="997"/>
                    </a:lnTo>
                    <a:lnTo>
                      <a:pt x="202" y="989"/>
                    </a:lnTo>
                    <a:lnTo>
                      <a:pt x="191" y="982"/>
                    </a:lnTo>
                    <a:lnTo>
                      <a:pt x="179" y="974"/>
                    </a:lnTo>
                    <a:lnTo>
                      <a:pt x="168" y="965"/>
                    </a:lnTo>
                    <a:lnTo>
                      <a:pt x="158" y="957"/>
                    </a:lnTo>
                    <a:lnTo>
                      <a:pt x="148" y="948"/>
                    </a:lnTo>
                    <a:lnTo>
                      <a:pt x="139" y="939"/>
                    </a:lnTo>
                    <a:lnTo>
                      <a:pt x="130" y="930"/>
                    </a:lnTo>
                    <a:lnTo>
                      <a:pt x="123" y="921"/>
                    </a:lnTo>
                    <a:lnTo>
                      <a:pt x="115" y="911"/>
                    </a:lnTo>
                    <a:lnTo>
                      <a:pt x="108" y="901"/>
                    </a:lnTo>
                    <a:lnTo>
                      <a:pt x="101" y="890"/>
                    </a:lnTo>
                    <a:lnTo>
                      <a:pt x="94" y="879"/>
                    </a:lnTo>
                    <a:lnTo>
                      <a:pt x="88" y="867"/>
                    </a:lnTo>
                    <a:lnTo>
                      <a:pt x="82" y="856"/>
                    </a:lnTo>
                    <a:lnTo>
                      <a:pt x="76" y="843"/>
                    </a:lnTo>
                    <a:lnTo>
                      <a:pt x="71" y="831"/>
                    </a:lnTo>
                    <a:lnTo>
                      <a:pt x="66" y="819"/>
                    </a:lnTo>
                    <a:lnTo>
                      <a:pt x="62" y="806"/>
                    </a:lnTo>
                    <a:lnTo>
                      <a:pt x="59" y="794"/>
                    </a:lnTo>
                    <a:lnTo>
                      <a:pt x="56" y="782"/>
                    </a:lnTo>
                    <a:lnTo>
                      <a:pt x="53" y="770"/>
                    </a:lnTo>
                    <a:lnTo>
                      <a:pt x="51" y="758"/>
                    </a:lnTo>
                    <a:lnTo>
                      <a:pt x="50" y="746"/>
                    </a:lnTo>
                    <a:lnTo>
                      <a:pt x="49" y="735"/>
                    </a:lnTo>
                    <a:lnTo>
                      <a:pt x="49" y="730"/>
                    </a:lnTo>
                    <a:lnTo>
                      <a:pt x="50" y="724"/>
                    </a:lnTo>
                    <a:lnTo>
                      <a:pt x="50" y="719"/>
                    </a:lnTo>
                    <a:lnTo>
                      <a:pt x="50" y="713"/>
                    </a:lnTo>
                    <a:lnTo>
                      <a:pt x="52" y="701"/>
                    </a:lnTo>
                    <a:lnTo>
                      <a:pt x="54" y="690"/>
                    </a:lnTo>
                    <a:lnTo>
                      <a:pt x="57" y="678"/>
                    </a:lnTo>
                    <a:lnTo>
                      <a:pt x="60" y="666"/>
                    </a:lnTo>
                    <a:lnTo>
                      <a:pt x="64" y="654"/>
                    </a:lnTo>
                    <a:lnTo>
                      <a:pt x="68" y="642"/>
                    </a:lnTo>
                    <a:lnTo>
                      <a:pt x="72" y="630"/>
                    </a:lnTo>
                    <a:lnTo>
                      <a:pt x="77" y="619"/>
                    </a:lnTo>
                    <a:lnTo>
                      <a:pt x="83" y="607"/>
                    </a:lnTo>
                    <a:lnTo>
                      <a:pt x="88" y="596"/>
                    </a:lnTo>
                    <a:lnTo>
                      <a:pt x="94" y="586"/>
                    </a:lnTo>
                    <a:lnTo>
                      <a:pt x="99" y="576"/>
                    </a:lnTo>
                    <a:lnTo>
                      <a:pt x="102" y="571"/>
                    </a:lnTo>
                    <a:lnTo>
                      <a:pt x="105" y="567"/>
                    </a:lnTo>
                    <a:lnTo>
                      <a:pt x="108" y="562"/>
                    </a:lnTo>
                    <a:lnTo>
                      <a:pt x="111" y="558"/>
                    </a:lnTo>
                    <a:lnTo>
                      <a:pt x="113" y="554"/>
                    </a:lnTo>
                    <a:lnTo>
                      <a:pt x="116" y="551"/>
                    </a:lnTo>
                    <a:lnTo>
                      <a:pt x="119" y="548"/>
                    </a:lnTo>
                    <a:lnTo>
                      <a:pt x="122" y="544"/>
                    </a:lnTo>
                    <a:lnTo>
                      <a:pt x="125" y="541"/>
                    </a:lnTo>
                    <a:lnTo>
                      <a:pt x="128" y="538"/>
                    </a:lnTo>
                    <a:lnTo>
                      <a:pt x="135" y="531"/>
                    </a:lnTo>
                    <a:lnTo>
                      <a:pt x="142" y="525"/>
                    </a:lnTo>
                    <a:lnTo>
                      <a:pt x="150" y="519"/>
                    </a:lnTo>
                    <a:lnTo>
                      <a:pt x="158" y="514"/>
                    </a:lnTo>
                    <a:lnTo>
                      <a:pt x="167" y="508"/>
                    </a:lnTo>
                    <a:lnTo>
                      <a:pt x="175" y="502"/>
                    </a:lnTo>
                    <a:lnTo>
                      <a:pt x="184" y="496"/>
                    </a:lnTo>
                    <a:lnTo>
                      <a:pt x="194" y="490"/>
                    </a:lnTo>
                    <a:lnTo>
                      <a:pt x="203" y="485"/>
                    </a:lnTo>
                    <a:lnTo>
                      <a:pt x="212" y="479"/>
                    </a:lnTo>
                    <a:lnTo>
                      <a:pt x="222" y="472"/>
                    </a:lnTo>
                    <a:lnTo>
                      <a:pt x="231" y="466"/>
                    </a:lnTo>
                    <a:lnTo>
                      <a:pt x="240" y="459"/>
                    </a:lnTo>
                    <a:lnTo>
                      <a:pt x="248" y="453"/>
                    </a:lnTo>
                    <a:lnTo>
                      <a:pt x="255" y="448"/>
                    </a:lnTo>
                    <a:lnTo>
                      <a:pt x="263" y="443"/>
                    </a:lnTo>
                    <a:lnTo>
                      <a:pt x="270" y="439"/>
                    </a:lnTo>
                    <a:lnTo>
                      <a:pt x="286" y="429"/>
                    </a:lnTo>
                    <a:lnTo>
                      <a:pt x="294" y="424"/>
                    </a:lnTo>
                    <a:lnTo>
                      <a:pt x="302" y="419"/>
                    </a:lnTo>
                    <a:lnTo>
                      <a:pt x="311" y="413"/>
                    </a:lnTo>
                    <a:lnTo>
                      <a:pt x="319" y="408"/>
                    </a:lnTo>
                    <a:lnTo>
                      <a:pt x="327" y="402"/>
                    </a:lnTo>
                    <a:lnTo>
                      <a:pt x="335" y="395"/>
                    </a:lnTo>
                    <a:lnTo>
                      <a:pt x="343" y="388"/>
                    </a:lnTo>
                    <a:lnTo>
                      <a:pt x="350" y="380"/>
                    </a:lnTo>
                    <a:lnTo>
                      <a:pt x="357" y="371"/>
                    </a:lnTo>
                    <a:lnTo>
                      <a:pt x="361" y="366"/>
                    </a:lnTo>
                    <a:lnTo>
                      <a:pt x="364" y="361"/>
                    </a:lnTo>
                    <a:lnTo>
                      <a:pt x="368" y="353"/>
                    </a:lnTo>
                    <a:lnTo>
                      <a:pt x="372" y="345"/>
                    </a:lnTo>
                    <a:lnTo>
                      <a:pt x="376" y="338"/>
                    </a:lnTo>
                    <a:lnTo>
                      <a:pt x="379" y="330"/>
                    </a:lnTo>
                    <a:lnTo>
                      <a:pt x="382" y="322"/>
                    </a:lnTo>
                    <a:lnTo>
                      <a:pt x="384" y="313"/>
                    </a:lnTo>
                    <a:lnTo>
                      <a:pt x="386" y="305"/>
                    </a:lnTo>
                    <a:lnTo>
                      <a:pt x="387" y="296"/>
                    </a:lnTo>
                    <a:lnTo>
                      <a:pt x="388" y="287"/>
                    </a:lnTo>
                    <a:lnTo>
                      <a:pt x="388" y="278"/>
                    </a:lnTo>
                    <a:lnTo>
                      <a:pt x="388" y="273"/>
                    </a:lnTo>
                    <a:lnTo>
                      <a:pt x="388" y="269"/>
                    </a:lnTo>
                    <a:lnTo>
                      <a:pt x="388" y="264"/>
                    </a:lnTo>
                    <a:lnTo>
                      <a:pt x="388" y="259"/>
                    </a:lnTo>
                    <a:lnTo>
                      <a:pt x="387" y="254"/>
                    </a:lnTo>
                    <a:lnTo>
                      <a:pt x="387" y="249"/>
                    </a:lnTo>
                    <a:lnTo>
                      <a:pt x="386" y="244"/>
                    </a:lnTo>
                    <a:lnTo>
                      <a:pt x="385" y="239"/>
                    </a:lnTo>
                    <a:lnTo>
                      <a:pt x="384" y="233"/>
                    </a:lnTo>
                    <a:lnTo>
                      <a:pt x="383" y="228"/>
                    </a:lnTo>
                    <a:lnTo>
                      <a:pt x="382" y="222"/>
                    </a:lnTo>
                    <a:lnTo>
                      <a:pt x="381" y="216"/>
                    </a:lnTo>
                    <a:lnTo>
                      <a:pt x="379" y="210"/>
                    </a:lnTo>
                    <a:lnTo>
                      <a:pt x="377" y="203"/>
                    </a:lnTo>
                    <a:lnTo>
                      <a:pt x="375" y="197"/>
                    </a:lnTo>
                    <a:lnTo>
                      <a:pt x="373" y="190"/>
                    </a:lnTo>
                    <a:lnTo>
                      <a:pt x="371" y="182"/>
                    </a:lnTo>
                    <a:lnTo>
                      <a:pt x="368" y="175"/>
                    </a:lnTo>
                    <a:lnTo>
                      <a:pt x="365" y="167"/>
                    </a:lnTo>
                    <a:lnTo>
                      <a:pt x="362" y="159"/>
                    </a:lnTo>
                    <a:lnTo>
                      <a:pt x="359" y="151"/>
                    </a:lnTo>
                    <a:lnTo>
                      <a:pt x="356" y="143"/>
                    </a:lnTo>
                    <a:lnTo>
                      <a:pt x="352" y="135"/>
                    </a:lnTo>
                    <a:lnTo>
                      <a:pt x="349" y="126"/>
                    </a:lnTo>
                    <a:lnTo>
                      <a:pt x="342" y="110"/>
                    </a:lnTo>
                    <a:lnTo>
                      <a:pt x="334" y="93"/>
                    </a:lnTo>
                    <a:lnTo>
                      <a:pt x="329" y="81"/>
                    </a:lnTo>
                    <a:lnTo>
                      <a:pt x="353" y="67"/>
                    </a:lnTo>
                    <a:lnTo>
                      <a:pt x="263" y="0"/>
                    </a:lnTo>
                    <a:lnTo>
                      <a:pt x="258" y="122"/>
                    </a:lnTo>
                    <a:lnTo>
                      <a:pt x="281" y="109"/>
                    </a:lnTo>
                    <a:lnTo>
                      <a:pt x="287" y="121"/>
                    </a:lnTo>
                    <a:lnTo>
                      <a:pt x="294" y="137"/>
                    </a:lnTo>
                    <a:lnTo>
                      <a:pt x="300" y="154"/>
                    </a:lnTo>
                    <a:lnTo>
                      <a:pt x="304" y="162"/>
                    </a:lnTo>
                    <a:lnTo>
                      <a:pt x="307" y="170"/>
                    </a:lnTo>
                    <a:lnTo>
                      <a:pt x="310" y="178"/>
                    </a:lnTo>
                    <a:lnTo>
                      <a:pt x="313" y="186"/>
                    </a:lnTo>
                    <a:lnTo>
                      <a:pt x="316" y="193"/>
                    </a:lnTo>
                    <a:lnTo>
                      <a:pt x="319" y="201"/>
                    </a:lnTo>
                    <a:lnTo>
                      <a:pt x="321" y="208"/>
                    </a:lnTo>
                    <a:lnTo>
                      <a:pt x="323" y="215"/>
                    </a:lnTo>
                    <a:lnTo>
                      <a:pt x="325" y="221"/>
                    </a:lnTo>
                    <a:lnTo>
                      <a:pt x="327" y="228"/>
                    </a:lnTo>
                    <a:lnTo>
                      <a:pt x="329" y="233"/>
                    </a:lnTo>
                    <a:lnTo>
                      <a:pt x="330" y="239"/>
                    </a:lnTo>
                    <a:lnTo>
                      <a:pt x="331" y="244"/>
                    </a:lnTo>
                    <a:lnTo>
                      <a:pt x="332" y="250"/>
                    </a:lnTo>
                    <a:lnTo>
                      <a:pt x="333" y="255"/>
                    </a:lnTo>
                    <a:lnTo>
                      <a:pt x="334" y="260"/>
                    </a:lnTo>
                    <a:lnTo>
                      <a:pt x="335" y="265"/>
                    </a:lnTo>
                    <a:lnTo>
                      <a:pt x="335" y="269"/>
                    </a:lnTo>
                    <a:lnTo>
                      <a:pt x="336" y="274"/>
                    </a:lnTo>
                    <a:lnTo>
                      <a:pt x="336" y="278"/>
                    </a:lnTo>
                    <a:lnTo>
                      <a:pt x="336" y="282"/>
                    </a:lnTo>
                    <a:lnTo>
                      <a:pt x="337" y="286"/>
                    </a:lnTo>
                    <a:lnTo>
                      <a:pt x="337" y="290"/>
                    </a:lnTo>
                    <a:lnTo>
                      <a:pt x="337" y="293"/>
                    </a:lnTo>
                    <a:lnTo>
                      <a:pt x="336" y="300"/>
                    </a:lnTo>
                    <a:lnTo>
                      <a:pt x="336" y="307"/>
                    </a:lnTo>
                    <a:lnTo>
                      <a:pt x="335" y="313"/>
                    </a:lnTo>
                    <a:lnTo>
                      <a:pt x="333" y="319"/>
                    </a:lnTo>
                    <a:lnTo>
                      <a:pt x="332" y="325"/>
                    </a:lnTo>
                    <a:lnTo>
                      <a:pt x="330" y="330"/>
                    </a:lnTo>
                    <a:lnTo>
                      <a:pt x="328" y="336"/>
                    </a:lnTo>
                    <a:lnTo>
                      <a:pt x="325" y="342"/>
                    </a:lnTo>
                    <a:lnTo>
                      <a:pt x="322" y="347"/>
                    </a:lnTo>
                    <a:lnTo>
                      <a:pt x="319" y="353"/>
                    </a:lnTo>
                    <a:lnTo>
                      <a:pt x="318" y="355"/>
                    </a:lnTo>
                    <a:lnTo>
                      <a:pt x="317" y="357"/>
                    </a:lnTo>
                    <a:lnTo>
                      <a:pt x="314" y="361"/>
                    </a:lnTo>
                    <a:lnTo>
                      <a:pt x="311" y="365"/>
                    </a:lnTo>
                    <a:lnTo>
                      <a:pt x="306" y="369"/>
                    </a:lnTo>
                    <a:lnTo>
                      <a:pt x="302" y="373"/>
                    </a:lnTo>
                    <a:lnTo>
                      <a:pt x="296" y="377"/>
                    </a:lnTo>
                    <a:lnTo>
                      <a:pt x="290" y="381"/>
                    </a:lnTo>
                    <a:lnTo>
                      <a:pt x="283" y="386"/>
                    </a:lnTo>
                    <a:lnTo>
                      <a:pt x="276" y="391"/>
                    </a:lnTo>
                    <a:lnTo>
                      <a:pt x="268" y="395"/>
                    </a:lnTo>
                    <a:lnTo>
                      <a:pt x="251" y="406"/>
                    </a:lnTo>
                    <a:lnTo>
                      <a:pt x="243" y="411"/>
                    </a:lnTo>
                    <a:lnTo>
                      <a:pt x="234" y="417"/>
                    </a:lnTo>
                    <a:lnTo>
                      <a:pt x="225" y="424"/>
                    </a:lnTo>
                    <a:lnTo>
                      <a:pt x="217" y="430"/>
                    </a:lnTo>
                    <a:lnTo>
                      <a:pt x="210" y="435"/>
                    </a:lnTo>
                    <a:lnTo>
                      <a:pt x="202" y="440"/>
                    </a:lnTo>
                    <a:lnTo>
                      <a:pt x="194" y="446"/>
                    </a:lnTo>
                    <a:lnTo>
                      <a:pt x="185" y="451"/>
                    </a:lnTo>
                    <a:lnTo>
                      <a:pt x="176" y="457"/>
                    </a:lnTo>
                    <a:lnTo>
                      <a:pt x="166" y="463"/>
                    </a:lnTo>
                    <a:lnTo>
                      <a:pt x="156" y="469"/>
                    </a:lnTo>
                    <a:lnTo>
                      <a:pt x="146" y="476"/>
                    </a:lnTo>
                    <a:lnTo>
                      <a:pt x="136" y="483"/>
                    </a:lnTo>
                    <a:lnTo>
                      <a:pt x="126" y="491"/>
                    </a:lnTo>
                    <a:lnTo>
                      <a:pt x="116" y="498"/>
                    </a:lnTo>
                    <a:lnTo>
                      <a:pt x="106" y="507"/>
                    </a:lnTo>
                    <a:lnTo>
                      <a:pt x="97" y="516"/>
                    </a:lnTo>
                    <a:lnTo>
                      <a:pt x="92" y="520"/>
                    </a:lnTo>
                    <a:lnTo>
                      <a:pt x="87" y="525"/>
                    </a:lnTo>
                    <a:lnTo>
                      <a:pt x="83" y="530"/>
                    </a:lnTo>
                    <a:lnTo>
                      <a:pt x="78" y="536"/>
                    </a:lnTo>
                    <a:lnTo>
                      <a:pt x="74" y="541"/>
                    </a:lnTo>
                    <a:lnTo>
                      <a:pt x="71" y="546"/>
                    </a:lnTo>
                    <a:lnTo>
                      <a:pt x="67" y="552"/>
                    </a:lnTo>
                    <a:lnTo>
                      <a:pt x="64" y="557"/>
                    </a:lnTo>
                    <a:lnTo>
                      <a:pt x="60" y="562"/>
                    </a:lnTo>
                    <a:lnTo>
                      <a:pt x="57" y="568"/>
                    </a:lnTo>
                    <a:lnTo>
                      <a:pt x="50" y="579"/>
                    </a:lnTo>
                    <a:lnTo>
                      <a:pt x="44" y="592"/>
                    </a:lnTo>
                    <a:lnTo>
                      <a:pt x="38" y="604"/>
                    </a:lnTo>
                    <a:lnTo>
                      <a:pt x="32" y="617"/>
                    </a:lnTo>
                    <a:lnTo>
                      <a:pt x="26" y="630"/>
                    </a:lnTo>
                    <a:lnTo>
                      <a:pt x="21" y="643"/>
                    </a:lnTo>
                    <a:lnTo>
                      <a:pt x="17" y="656"/>
                    </a:lnTo>
                    <a:lnTo>
                      <a:pt x="12" y="670"/>
                    </a:lnTo>
                    <a:lnTo>
                      <a:pt x="9" y="684"/>
                    </a:lnTo>
                    <a:lnTo>
                      <a:pt x="5" y="697"/>
                    </a:lnTo>
                    <a:lnTo>
                      <a:pt x="3" y="711"/>
                    </a:lnTo>
                    <a:lnTo>
                      <a:pt x="1" y="725"/>
                    </a:lnTo>
                    <a:lnTo>
                      <a:pt x="1" y="731"/>
                    </a:lnTo>
                    <a:lnTo>
                      <a:pt x="0" y="738"/>
                    </a:lnTo>
                    <a:lnTo>
                      <a:pt x="0" y="745"/>
                    </a:lnTo>
                    <a:lnTo>
                      <a:pt x="0" y="752"/>
                    </a:lnTo>
                    <a:lnTo>
                      <a:pt x="1" y="765"/>
                    </a:lnTo>
                    <a:lnTo>
                      <a:pt x="2" y="778"/>
                    </a:lnTo>
                    <a:lnTo>
                      <a:pt x="4" y="791"/>
                    </a:lnTo>
                    <a:lnTo>
                      <a:pt x="7" y="805"/>
                    </a:lnTo>
                    <a:lnTo>
                      <a:pt x="10" y="818"/>
                    </a:lnTo>
                    <a:lnTo>
                      <a:pt x="14" y="832"/>
                    </a:lnTo>
                    <a:lnTo>
                      <a:pt x="18" y="845"/>
                    </a:lnTo>
                    <a:lnTo>
                      <a:pt x="23" y="858"/>
                    </a:lnTo>
                    <a:lnTo>
                      <a:pt x="29" y="872"/>
                    </a:lnTo>
                    <a:lnTo>
                      <a:pt x="35" y="885"/>
                    </a:lnTo>
                    <a:lnTo>
                      <a:pt x="41" y="898"/>
                    </a:lnTo>
                    <a:lnTo>
                      <a:pt x="48" y="910"/>
                    </a:lnTo>
                    <a:lnTo>
                      <a:pt x="55" y="923"/>
                    </a:lnTo>
                    <a:lnTo>
                      <a:pt x="62" y="934"/>
                    </a:lnTo>
                    <a:lnTo>
                      <a:pt x="70" y="946"/>
                    </a:lnTo>
                    <a:lnTo>
                      <a:pt x="78" y="957"/>
                    </a:lnTo>
                    <a:lnTo>
                      <a:pt x="87" y="967"/>
                    </a:lnTo>
                    <a:lnTo>
                      <a:pt x="96" y="977"/>
                    </a:lnTo>
                    <a:lnTo>
                      <a:pt x="107" y="987"/>
                    </a:lnTo>
                    <a:lnTo>
                      <a:pt x="117" y="997"/>
                    </a:lnTo>
                    <a:lnTo>
                      <a:pt x="128" y="1006"/>
                    </a:lnTo>
                    <a:lnTo>
                      <a:pt x="140" y="1015"/>
                    </a:lnTo>
                    <a:lnTo>
                      <a:pt x="152" y="1024"/>
                    </a:lnTo>
                    <a:lnTo>
                      <a:pt x="165" y="1032"/>
                    </a:lnTo>
                    <a:lnTo>
                      <a:pt x="177" y="1040"/>
                    </a:lnTo>
                    <a:lnTo>
                      <a:pt x="190" y="1048"/>
                    </a:lnTo>
                    <a:lnTo>
                      <a:pt x="203" y="1055"/>
                    </a:lnTo>
                    <a:lnTo>
                      <a:pt x="216" y="1062"/>
                    </a:lnTo>
                    <a:lnTo>
                      <a:pt x="229" y="1068"/>
                    </a:lnTo>
                    <a:lnTo>
                      <a:pt x="235" y="1070"/>
                    </a:lnTo>
                    <a:lnTo>
                      <a:pt x="241" y="1073"/>
                    </a:lnTo>
                    <a:lnTo>
                      <a:pt x="248" y="1076"/>
                    </a:lnTo>
                    <a:lnTo>
                      <a:pt x="254" y="1078"/>
                    </a:lnTo>
                    <a:lnTo>
                      <a:pt x="260" y="1080"/>
                    </a:lnTo>
                    <a:lnTo>
                      <a:pt x="267" y="1082"/>
                    </a:lnTo>
                    <a:lnTo>
                      <a:pt x="273" y="1084"/>
                    </a:lnTo>
                    <a:lnTo>
                      <a:pt x="280" y="1086"/>
                    </a:lnTo>
                    <a:lnTo>
                      <a:pt x="287" y="1087"/>
                    </a:lnTo>
                    <a:lnTo>
                      <a:pt x="294" y="1088"/>
                    </a:lnTo>
                    <a:lnTo>
                      <a:pt x="301" y="1089"/>
                    </a:lnTo>
                    <a:lnTo>
                      <a:pt x="309" y="1089"/>
                    </a:lnTo>
                    <a:lnTo>
                      <a:pt x="323" y="1090"/>
                    </a:lnTo>
                    <a:lnTo>
                      <a:pt x="338" y="1089"/>
                    </a:lnTo>
                    <a:lnTo>
                      <a:pt x="352" y="1088"/>
                    </a:lnTo>
                    <a:lnTo>
                      <a:pt x="366" y="1086"/>
                    </a:lnTo>
                    <a:lnTo>
                      <a:pt x="379" y="1085"/>
                    </a:lnTo>
                    <a:lnTo>
                      <a:pt x="392" y="1082"/>
                    </a:lnTo>
                    <a:lnTo>
                      <a:pt x="404" y="1080"/>
                    </a:lnTo>
                    <a:lnTo>
                      <a:pt x="416" y="1078"/>
                    </a:lnTo>
                    <a:lnTo>
                      <a:pt x="426" y="1075"/>
                    </a:lnTo>
                    <a:lnTo>
                      <a:pt x="431" y="1074"/>
                    </a:lnTo>
                    <a:lnTo>
                      <a:pt x="436" y="1073"/>
                    </a:lnTo>
                    <a:lnTo>
                      <a:pt x="440" y="1073"/>
                    </a:lnTo>
                    <a:lnTo>
                      <a:pt x="444" y="1072"/>
                    </a:lnTo>
                    <a:lnTo>
                      <a:pt x="447" y="1071"/>
                    </a:lnTo>
                    <a:lnTo>
                      <a:pt x="450" y="1071"/>
                    </a:lnTo>
                    <a:lnTo>
                      <a:pt x="452" y="1070"/>
                    </a:lnTo>
                    <a:lnTo>
                      <a:pt x="455" y="1070"/>
                    </a:lnTo>
                    <a:close/>
                  </a:path>
                </a:pathLst>
              </a:custGeom>
              <a:grpFill/>
              <a:ln w="3175">
                <a:solidFill>
                  <a:srgbClr val="FF0000">
                    <a:alpha val="25000"/>
                  </a:srgbClr>
                </a:solidFill>
                <a:prstDash val="solid"/>
                <a:round/>
                <a:headEnd/>
                <a:tailEnd/>
              </a:ln>
            </p:spPr>
            <p:txBody>
              <a:bodyPr/>
              <a:lstStyle/>
              <a:p>
                <a:endParaRPr lang="it-IT"/>
              </a:p>
            </p:txBody>
          </p:sp>
          <p:sp>
            <p:nvSpPr>
              <p:cNvPr id="537" name="Line 612"/>
              <p:cNvSpPr>
                <a:spLocks noChangeShapeType="1"/>
              </p:cNvSpPr>
              <p:nvPr/>
            </p:nvSpPr>
            <p:spPr bwMode="auto">
              <a:xfrm flipV="1">
                <a:off x="2160" y="1751"/>
                <a:ext cx="6" cy="51"/>
              </a:xfrm>
              <a:prstGeom prst="line">
                <a:avLst/>
              </a:prstGeom>
              <a:grpFill/>
              <a:ln w="3175">
                <a:solidFill>
                  <a:srgbClr val="FF0000">
                    <a:alpha val="25000"/>
                  </a:srgbClr>
                </a:solidFill>
                <a:prstDash val="solid"/>
                <a:round/>
                <a:headEnd/>
                <a:tailEnd/>
              </a:ln>
            </p:spPr>
            <p:txBody>
              <a:bodyPr/>
              <a:lstStyle/>
              <a:p>
                <a:endParaRPr lang="it-IT"/>
              </a:p>
            </p:txBody>
          </p:sp>
          <p:sp>
            <p:nvSpPr>
              <p:cNvPr id="538" name="Line 613"/>
              <p:cNvSpPr>
                <a:spLocks noChangeShapeType="1"/>
              </p:cNvSpPr>
              <p:nvPr/>
            </p:nvSpPr>
            <p:spPr bwMode="auto">
              <a:xfrm flipH="1">
                <a:off x="2163" y="1751"/>
                <a:ext cx="3" cy="0"/>
              </a:xfrm>
              <a:prstGeom prst="line">
                <a:avLst/>
              </a:prstGeom>
              <a:grpFill/>
              <a:ln w="3175">
                <a:solidFill>
                  <a:srgbClr val="FF0000">
                    <a:alpha val="25000"/>
                  </a:srgbClr>
                </a:solidFill>
                <a:prstDash val="solid"/>
                <a:round/>
                <a:headEnd/>
                <a:tailEnd/>
              </a:ln>
            </p:spPr>
            <p:txBody>
              <a:bodyPr/>
              <a:lstStyle/>
              <a:p>
                <a:endParaRPr lang="it-IT"/>
              </a:p>
            </p:txBody>
          </p:sp>
          <p:sp>
            <p:nvSpPr>
              <p:cNvPr id="539" name="Line 614"/>
              <p:cNvSpPr>
                <a:spLocks noChangeShapeType="1"/>
              </p:cNvSpPr>
              <p:nvPr/>
            </p:nvSpPr>
            <p:spPr bwMode="auto">
              <a:xfrm flipH="1">
                <a:off x="2159" y="1751"/>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540" name="Line 615"/>
              <p:cNvSpPr>
                <a:spLocks noChangeShapeType="1"/>
              </p:cNvSpPr>
              <p:nvPr/>
            </p:nvSpPr>
            <p:spPr bwMode="auto">
              <a:xfrm flipH="1">
                <a:off x="2154" y="1752"/>
                <a:ext cx="5" cy="0"/>
              </a:xfrm>
              <a:prstGeom prst="line">
                <a:avLst/>
              </a:prstGeom>
              <a:grpFill/>
              <a:ln w="3175">
                <a:solidFill>
                  <a:srgbClr val="FF0000">
                    <a:alpha val="25000"/>
                  </a:srgbClr>
                </a:solidFill>
                <a:prstDash val="solid"/>
                <a:round/>
                <a:headEnd/>
                <a:tailEnd/>
              </a:ln>
            </p:spPr>
            <p:txBody>
              <a:bodyPr/>
              <a:lstStyle/>
              <a:p>
                <a:endParaRPr lang="it-IT"/>
              </a:p>
            </p:txBody>
          </p:sp>
          <p:sp>
            <p:nvSpPr>
              <p:cNvPr id="541" name="Line 616"/>
              <p:cNvSpPr>
                <a:spLocks noChangeShapeType="1"/>
              </p:cNvSpPr>
              <p:nvPr/>
            </p:nvSpPr>
            <p:spPr bwMode="auto">
              <a:xfrm flipH="1">
                <a:off x="2150" y="1752"/>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542" name="Line 617"/>
              <p:cNvSpPr>
                <a:spLocks noChangeShapeType="1"/>
              </p:cNvSpPr>
              <p:nvPr/>
            </p:nvSpPr>
            <p:spPr bwMode="auto">
              <a:xfrm flipH="1">
                <a:off x="2145" y="1753"/>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543" name="Line 618"/>
              <p:cNvSpPr>
                <a:spLocks noChangeShapeType="1"/>
              </p:cNvSpPr>
              <p:nvPr/>
            </p:nvSpPr>
            <p:spPr bwMode="auto">
              <a:xfrm flipH="1">
                <a:off x="2140" y="1754"/>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544" name="Line 619"/>
              <p:cNvSpPr>
                <a:spLocks noChangeShapeType="1"/>
              </p:cNvSpPr>
              <p:nvPr/>
            </p:nvSpPr>
            <p:spPr bwMode="auto">
              <a:xfrm flipH="1">
                <a:off x="2135" y="1755"/>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545" name="Line 620"/>
              <p:cNvSpPr>
                <a:spLocks noChangeShapeType="1"/>
              </p:cNvSpPr>
              <p:nvPr/>
            </p:nvSpPr>
            <p:spPr bwMode="auto">
              <a:xfrm flipH="1">
                <a:off x="2131" y="1756"/>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546" name="Line 621"/>
              <p:cNvSpPr>
                <a:spLocks noChangeShapeType="1"/>
              </p:cNvSpPr>
              <p:nvPr/>
            </p:nvSpPr>
            <p:spPr bwMode="auto">
              <a:xfrm flipH="1">
                <a:off x="2120" y="1757"/>
                <a:ext cx="11" cy="3"/>
              </a:xfrm>
              <a:prstGeom prst="line">
                <a:avLst/>
              </a:prstGeom>
              <a:grpFill/>
              <a:ln w="3175">
                <a:solidFill>
                  <a:srgbClr val="FF0000">
                    <a:alpha val="25000"/>
                  </a:srgbClr>
                </a:solidFill>
                <a:prstDash val="solid"/>
                <a:round/>
                <a:headEnd/>
                <a:tailEnd/>
              </a:ln>
            </p:spPr>
            <p:txBody>
              <a:bodyPr/>
              <a:lstStyle/>
              <a:p>
                <a:endParaRPr lang="it-IT"/>
              </a:p>
            </p:txBody>
          </p:sp>
          <p:sp>
            <p:nvSpPr>
              <p:cNvPr id="547" name="Line 622"/>
              <p:cNvSpPr>
                <a:spLocks noChangeShapeType="1"/>
              </p:cNvSpPr>
              <p:nvPr/>
            </p:nvSpPr>
            <p:spPr bwMode="auto">
              <a:xfrm flipH="1">
                <a:off x="2109" y="1760"/>
                <a:ext cx="11" cy="2"/>
              </a:xfrm>
              <a:prstGeom prst="line">
                <a:avLst/>
              </a:prstGeom>
              <a:grpFill/>
              <a:ln w="3175">
                <a:solidFill>
                  <a:srgbClr val="FF0000">
                    <a:alpha val="25000"/>
                  </a:srgbClr>
                </a:solidFill>
                <a:prstDash val="solid"/>
                <a:round/>
                <a:headEnd/>
                <a:tailEnd/>
              </a:ln>
            </p:spPr>
            <p:txBody>
              <a:bodyPr/>
              <a:lstStyle/>
              <a:p>
                <a:endParaRPr lang="it-IT"/>
              </a:p>
            </p:txBody>
          </p:sp>
          <p:sp>
            <p:nvSpPr>
              <p:cNvPr id="548" name="Line 623"/>
              <p:cNvSpPr>
                <a:spLocks noChangeShapeType="1"/>
              </p:cNvSpPr>
              <p:nvPr/>
            </p:nvSpPr>
            <p:spPr bwMode="auto">
              <a:xfrm flipH="1">
                <a:off x="2098" y="1762"/>
                <a:ext cx="11" cy="2"/>
              </a:xfrm>
              <a:prstGeom prst="line">
                <a:avLst/>
              </a:prstGeom>
              <a:grpFill/>
              <a:ln w="3175">
                <a:solidFill>
                  <a:srgbClr val="FF0000">
                    <a:alpha val="25000"/>
                  </a:srgbClr>
                </a:solidFill>
                <a:prstDash val="solid"/>
                <a:round/>
                <a:headEnd/>
                <a:tailEnd/>
              </a:ln>
            </p:spPr>
            <p:txBody>
              <a:bodyPr/>
              <a:lstStyle/>
              <a:p>
                <a:endParaRPr lang="it-IT"/>
              </a:p>
            </p:txBody>
          </p:sp>
          <p:sp>
            <p:nvSpPr>
              <p:cNvPr id="549" name="Line 624"/>
              <p:cNvSpPr>
                <a:spLocks noChangeShapeType="1"/>
              </p:cNvSpPr>
              <p:nvPr/>
            </p:nvSpPr>
            <p:spPr bwMode="auto">
              <a:xfrm flipH="1">
                <a:off x="2086" y="1764"/>
                <a:ext cx="12" cy="2"/>
              </a:xfrm>
              <a:prstGeom prst="line">
                <a:avLst/>
              </a:prstGeom>
              <a:grpFill/>
              <a:ln w="3175">
                <a:solidFill>
                  <a:srgbClr val="FF0000">
                    <a:alpha val="25000"/>
                  </a:srgbClr>
                </a:solidFill>
                <a:prstDash val="solid"/>
                <a:round/>
                <a:headEnd/>
                <a:tailEnd/>
              </a:ln>
            </p:spPr>
            <p:txBody>
              <a:bodyPr/>
              <a:lstStyle/>
              <a:p>
                <a:endParaRPr lang="it-IT"/>
              </a:p>
            </p:txBody>
          </p:sp>
          <p:sp>
            <p:nvSpPr>
              <p:cNvPr id="550" name="Line 625"/>
              <p:cNvSpPr>
                <a:spLocks noChangeShapeType="1"/>
              </p:cNvSpPr>
              <p:nvPr/>
            </p:nvSpPr>
            <p:spPr bwMode="auto">
              <a:xfrm flipH="1">
                <a:off x="2075" y="1766"/>
                <a:ext cx="11" cy="2"/>
              </a:xfrm>
              <a:prstGeom prst="line">
                <a:avLst/>
              </a:prstGeom>
              <a:grpFill/>
              <a:ln w="3175">
                <a:solidFill>
                  <a:srgbClr val="FF0000">
                    <a:alpha val="25000"/>
                  </a:srgbClr>
                </a:solidFill>
                <a:prstDash val="solid"/>
                <a:round/>
                <a:headEnd/>
                <a:tailEnd/>
              </a:ln>
            </p:spPr>
            <p:txBody>
              <a:bodyPr/>
              <a:lstStyle/>
              <a:p>
                <a:endParaRPr lang="it-IT"/>
              </a:p>
            </p:txBody>
          </p:sp>
          <p:sp>
            <p:nvSpPr>
              <p:cNvPr id="551" name="Line 626"/>
              <p:cNvSpPr>
                <a:spLocks noChangeShapeType="1"/>
              </p:cNvSpPr>
              <p:nvPr/>
            </p:nvSpPr>
            <p:spPr bwMode="auto">
              <a:xfrm flipH="1">
                <a:off x="2063" y="1768"/>
                <a:ext cx="12" cy="1"/>
              </a:xfrm>
              <a:prstGeom prst="line">
                <a:avLst/>
              </a:prstGeom>
              <a:grpFill/>
              <a:ln w="3175">
                <a:solidFill>
                  <a:srgbClr val="FF0000">
                    <a:alpha val="25000"/>
                  </a:srgbClr>
                </a:solidFill>
                <a:prstDash val="solid"/>
                <a:round/>
                <a:headEnd/>
                <a:tailEnd/>
              </a:ln>
            </p:spPr>
            <p:txBody>
              <a:bodyPr/>
              <a:lstStyle/>
              <a:p>
                <a:endParaRPr lang="it-IT"/>
              </a:p>
            </p:txBody>
          </p:sp>
          <p:sp>
            <p:nvSpPr>
              <p:cNvPr id="552" name="Line 627"/>
              <p:cNvSpPr>
                <a:spLocks noChangeShapeType="1"/>
              </p:cNvSpPr>
              <p:nvPr/>
            </p:nvSpPr>
            <p:spPr bwMode="auto">
              <a:xfrm flipH="1">
                <a:off x="2051" y="1769"/>
                <a:ext cx="12" cy="1"/>
              </a:xfrm>
              <a:prstGeom prst="line">
                <a:avLst/>
              </a:prstGeom>
              <a:grpFill/>
              <a:ln w="3175">
                <a:solidFill>
                  <a:srgbClr val="FF0000">
                    <a:alpha val="25000"/>
                  </a:srgbClr>
                </a:solidFill>
                <a:prstDash val="solid"/>
                <a:round/>
                <a:headEnd/>
                <a:tailEnd/>
              </a:ln>
            </p:spPr>
            <p:txBody>
              <a:bodyPr/>
              <a:lstStyle/>
              <a:p>
                <a:endParaRPr lang="it-IT"/>
              </a:p>
            </p:txBody>
          </p:sp>
          <p:sp>
            <p:nvSpPr>
              <p:cNvPr id="553" name="Line 628"/>
              <p:cNvSpPr>
                <a:spLocks noChangeShapeType="1"/>
              </p:cNvSpPr>
              <p:nvPr/>
            </p:nvSpPr>
            <p:spPr bwMode="auto">
              <a:xfrm flipH="1">
                <a:off x="2040" y="1770"/>
                <a:ext cx="11" cy="1"/>
              </a:xfrm>
              <a:prstGeom prst="line">
                <a:avLst/>
              </a:prstGeom>
              <a:grpFill/>
              <a:ln w="3175">
                <a:solidFill>
                  <a:srgbClr val="FF0000">
                    <a:alpha val="25000"/>
                  </a:srgbClr>
                </a:solidFill>
                <a:prstDash val="solid"/>
                <a:round/>
                <a:headEnd/>
                <a:tailEnd/>
              </a:ln>
            </p:spPr>
            <p:txBody>
              <a:bodyPr/>
              <a:lstStyle/>
              <a:p>
                <a:endParaRPr lang="it-IT"/>
              </a:p>
            </p:txBody>
          </p:sp>
          <p:sp>
            <p:nvSpPr>
              <p:cNvPr id="554" name="Line 629"/>
              <p:cNvSpPr>
                <a:spLocks noChangeShapeType="1"/>
              </p:cNvSpPr>
              <p:nvPr/>
            </p:nvSpPr>
            <p:spPr bwMode="auto">
              <a:xfrm flipH="1" flipV="1">
                <a:off x="2029" y="1770"/>
                <a:ext cx="11" cy="1"/>
              </a:xfrm>
              <a:prstGeom prst="line">
                <a:avLst/>
              </a:prstGeom>
              <a:grpFill/>
              <a:ln w="3175">
                <a:solidFill>
                  <a:srgbClr val="FF0000">
                    <a:alpha val="25000"/>
                  </a:srgbClr>
                </a:solidFill>
                <a:prstDash val="solid"/>
                <a:round/>
                <a:headEnd/>
                <a:tailEnd/>
              </a:ln>
            </p:spPr>
            <p:txBody>
              <a:bodyPr/>
              <a:lstStyle/>
              <a:p>
                <a:endParaRPr lang="it-IT"/>
              </a:p>
            </p:txBody>
          </p:sp>
          <p:sp>
            <p:nvSpPr>
              <p:cNvPr id="555" name="Line 630"/>
              <p:cNvSpPr>
                <a:spLocks noChangeShapeType="1"/>
              </p:cNvSpPr>
              <p:nvPr/>
            </p:nvSpPr>
            <p:spPr bwMode="auto">
              <a:xfrm flipH="1">
                <a:off x="2024" y="1770"/>
                <a:ext cx="5" cy="0"/>
              </a:xfrm>
              <a:prstGeom prst="line">
                <a:avLst/>
              </a:prstGeom>
              <a:grpFill/>
              <a:ln w="3175">
                <a:solidFill>
                  <a:srgbClr val="FF0000">
                    <a:alpha val="25000"/>
                  </a:srgbClr>
                </a:solidFill>
                <a:prstDash val="solid"/>
                <a:round/>
                <a:headEnd/>
                <a:tailEnd/>
              </a:ln>
            </p:spPr>
            <p:txBody>
              <a:bodyPr/>
              <a:lstStyle/>
              <a:p>
                <a:endParaRPr lang="it-IT"/>
              </a:p>
            </p:txBody>
          </p:sp>
          <p:sp>
            <p:nvSpPr>
              <p:cNvPr id="556" name="Line 631"/>
              <p:cNvSpPr>
                <a:spLocks noChangeShapeType="1"/>
              </p:cNvSpPr>
              <p:nvPr/>
            </p:nvSpPr>
            <p:spPr bwMode="auto">
              <a:xfrm flipH="1">
                <a:off x="2019" y="1770"/>
                <a:ext cx="5" cy="0"/>
              </a:xfrm>
              <a:prstGeom prst="line">
                <a:avLst/>
              </a:prstGeom>
              <a:grpFill/>
              <a:ln w="3175">
                <a:solidFill>
                  <a:srgbClr val="FF0000">
                    <a:alpha val="25000"/>
                  </a:srgbClr>
                </a:solidFill>
                <a:prstDash val="solid"/>
                <a:round/>
                <a:headEnd/>
                <a:tailEnd/>
              </a:ln>
            </p:spPr>
            <p:txBody>
              <a:bodyPr/>
              <a:lstStyle/>
              <a:p>
                <a:endParaRPr lang="it-IT"/>
              </a:p>
            </p:txBody>
          </p:sp>
          <p:sp>
            <p:nvSpPr>
              <p:cNvPr id="557" name="Line 632"/>
              <p:cNvSpPr>
                <a:spLocks noChangeShapeType="1"/>
              </p:cNvSpPr>
              <p:nvPr/>
            </p:nvSpPr>
            <p:spPr bwMode="auto">
              <a:xfrm flipH="1" flipV="1">
                <a:off x="2013" y="1769"/>
                <a:ext cx="6" cy="1"/>
              </a:xfrm>
              <a:prstGeom prst="line">
                <a:avLst/>
              </a:prstGeom>
              <a:grpFill/>
              <a:ln w="3175">
                <a:solidFill>
                  <a:srgbClr val="FF0000">
                    <a:alpha val="25000"/>
                  </a:srgbClr>
                </a:solidFill>
                <a:prstDash val="solid"/>
                <a:round/>
                <a:headEnd/>
                <a:tailEnd/>
              </a:ln>
            </p:spPr>
            <p:txBody>
              <a:bodyPr/>
              <a:lstStyle/>
              <a:p>
                <a:endParaRPr lang="it-IT"/>
              </a:p>
            </p:txBody>
          </p:sp>
          <p:sp>
            <p:nvSpPr>
              <p:cNvPr id="558" name="Line 633"/>
              <p:cNvSpPr>
                <a:spLocks noChangeShapeType="1"/>
              </p:cNvSpPr>
              <p:nvPr/>
            </p:nvSpPr>
            <p:spPr bwMode="auto">
              <a:xfrm flipH="1" flipV="1">
                <a:off x="2009" y="1768"/>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559" name="Line 634"/>
              <p:cNvSpPr>
                <a:spLocks noChangeShapeType="1"/>
              </p:cNvSpPr>
              <p:nvPr/>
            </p:nvSpPr>
            <p:spPr bwMode="auto">
              <a:xfrm flipH="1" flipV="1">
                <a:off x="2004" y="1767"/>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560" name="Line 635"/>
              <p:cNvSpPr>
                <a:spLocks noChangeShapeType="1"/>
              </p:cNvSpPr>
              <p:nvPr/>
            </p:nvSpPr>
            <p:spPr bwMode="auto">
              <a:xfrm flipH="1" flipV="1">
                <a:off x="1999" y="1766"/>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561" name="Line 636"/>
              <p:cNvSpPr>
                <a:spLocks noChangeShapeType="1"/>
              </p:cNvSpPr>
              <p:nvPr/>
            </p:nvSpPr>
            <p:spPr bwMode="auto">
              <a:xfrm flipH="1" flipV="1">
                <a:off x="1994" y="1764"/>
                <a:ext cx="5" cy="2"/>
              </a:xfrm>
              <a:prstGeom prst="line">
                <a:avLst/>
              </a:prstGeom>
              <a:grpFill/>
              <a:ln w="3175">
                <a:solidFill>
                  <a:srgbClr val="FF0000">
                    <a:alpha val="25000"/>
                  </a:srgbClr>
                </a:solidFill>
                <a:prstDash val="solid"/>
                <a:round/>
                <a:headEnd/>
                <a:tailEnd/>
              </a:ln>
            </p:spPr>
            <p:txBody>
              <a:bodyPr/>
              <a:lstStyle/>
              <a:p>
                <a:endParaRPr lang="it-IT"/>
              </a:p>
            </p:txBody>
          </p:sp>
          <p:sp>
            <p:nvSpPr>
              <p:cNvPr id="562" name="Line 637"/>
              <p:cNvSpPr>
                <a:spLocks noChangeShapeType="1"/>
              </p:cNvSpPr>
              <p:nvPr/>
            </p:nvSpPr>
            <p:spPr bwMode="auto">
              <a:xfrm flipH="1" flipV="1">
                <a:off x="1989" y="1762"/>
                <a:ext cx="5" cy="2"/>
              </a:xfrm>
              <a:prstGeom prst="line">
                <a:avLst/>
              </a:prstGeom>
              <a:grpFill/>
              <a:ln w="3175">
                <a:solidFill>
                  <a:srgbClr val="FF0000">
                    <a:alpha val="25000"/>
                  </a:srgbClr>
                </a:solidFill>
                <a:prstDash val="solid"/>
                <a:round/>
                <a:headEnd/>
                <a:tailEnd/>
              </a:ln>
            </p:spPr>
            <p:txBody>
              <a:bodyPr/>
              <a:lstStyle/>
              <a:p>
                <a:endParaRPr lang="it-IT"/>
              </a:p>
            </p:txBody>
          </p:sp>
          <p:sp>
            <p:nvSpPr>
              <p:cNvPr id="563" name="Line 638"/>
              <p:cNvSpPr>
                <a:spLocks noChangeShapeType="1"/>
              </p:cNvSpPr>
              <p:nvPr/>
            </p:nvSpPr>
            <p:spPr bwMode="auto">
              <a:xfrm flipH="1" flipV="1">
                <a:off x="1983" y="1760"/>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564" name="Line 639"/>
              <p:cNvSpPr>
                <a:spLocks noChangeShapeType="1"/>
              </p:cNvSpPr>
              <p:nvPr/>
            </p:nvSpPr>
            <p:spPr bwMode="auto">
              <a:xfrm flipH="1" flipV="1">
                <a:off x="1978" y="1758"/>
                <a:ext cx="5" cy="2"/>
              </a:xfrm>
              <a:prstGeom prst="line">
                <a:avLst/>
              </a:prstGeom>
              <a:grpFill/>
              <a:ln w="3175">
                <a:solidFill>
                  <a:srgbClr val="FF0000">
                    <a:alpha val="25000"/>
                  </a:srgbClr>
                </a:solidFill>
                <a:prstDash val="solid"/>
                <a:round/>
                <a:headEnd/>
                <a:tailEnd/>
              </a:ln>
            </p:spPr>
            <p:txBody>
              <a:bodyPr/>
              <a:lstStyle/>
              <a:p>
                <a:endParaRPr lang="it-IT"/>
              </a:p>
            </p:txBody>
          </p:sp>
          <p:sp>
            <p:nvSpPr>
              <p:cNvPr id="565" name="Line 640"/>
              <p:cNvSpPr>
                <a:spLocks noChangeShapeType="1"/>
              </p:cNvSpPr>
              <p:nvPr/>
            </p:nvSpPr>
            <p:spPr bwMode="auto">
              <a:xfrm flipH="1" flipV="1">
                <a:off x="1972" y="1756"/>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566" name="Line 641"/>
              <p:cNvSpPr>
                <a:spLocks noChangeShapeType="1"/>
              </p:cNvSpPr>
              <p:nvPr/>
            </p:nvSpPr>
            <p:spPr bwMode="auto">
              <a:xfrm flipH="1" flipV="1">
                <a:off x="1967" y="1753"/>
                <a:ext cx="5" cy="3"/>
              </a:xfrm>
              <a:prstGeom prst="line">
                <a:avLst/>
              </a:prstGeom>
              <a:grpFill/>
              <a:ln w="3175">
                <a:solidFill>
                  <a:srgbClr val="FF0000">
                    <a:alpha val="25000"/>
                  </a:srgbClr>
                </a:solidFill>
                <a:prstDash val="solid"/>
                <a:round/>
                <a:headEnd/>
                <a:tailEnd/>
              </a:ln>
            </p:spPr>
            <p:txBody>
              <a:bodyPr/>
              <a:lstStyle/>
              <a:p>
                <a:endParaRPr lang="it-IT"/>
              </a:p>
            </p:txBody>
          </p:sp>
          <p:sp>
            <p:nvSpPr>
              <p:cNvPr id="567" name="Line 642"/>
              <p:cNvSpPr>
                <a:spLocks noChangeShapeType="1"/>
              </p:cNvSpPr>
              <p:nvPr/>
            </p:nvSpPr>
            <p:spPr bwMode="auto">
              <a:xfrm flipH="1" flipV="1">
                <a:off x="1955" y="1748"/>
                <a:ext cx="12" cy="5"/>
              </a:xfrm>
              <a:prstGeom prst="line">
                <a:avLst/>
              </a:prstGeom>
              <a:grpFill/>
              <a:ln w="3175">
                <a:solidFill>
                  <a:srgbClr val="FF0000">
                    <a:alpha val="25000"/>
                  </a:srgbClr>
                </a:solidFill>
                <a:prstDash val="solid"/>
                <a:round/>
                <a:headEnd/>
                <a:tailEnd/>
              </a:ln>
            </p:spPr>
            <p:txBody>
              <a:bodyPr/>
              <a:lstStyle/>
              <a:p>
                <a:endParaRPr lang="it-IT"/>
              </a:p>
            </p:txBody>
          </p:sp>
          <p:sp>
            <p:nvSpPr>
              <p:cNvPr id="568" name="Line 643"/>
              <p:cNvSpPr>
                <a:spLocks noChangeShapeType="1"/>
              </p:cNvSpPr>
              <p:nvPr/>
            </p:nvSpPr>
            <p:spPr bwMode="auto">
              <a:xfrm flipH="1" flipV="1">
                <a:off x="1943" y="1742"/>
                <a:ext cx="12" cy="6"/>
              </a:xfrm>
              <a:prstGeom prst="line">
                <a:avLst/>
              </a:prstGeom>
              <a:grpFill/>
              <a:ln w="3175">
                <a:solidFill>
                  <a:srgbClr val="FF0000">
                    <a:alpha val="25000"/>
                  </a:srgbClr>
                </a:solidFill>
                <a:prstDash val="solid"/>
                <a:round/>
                <a:headEnd/>
                <a:tailEnd/>
              </a:ln>
            </p:spPr>
            <p:txBody>
              <a:bodyPr/>
              <a:lstStyle/>
              <a:p>
                <a:endParaRPr lang="it-IT"/>
              </a:p>
            </p:txBody>
          </p:sp>
          <p:sp>
            <p:nvSpPr>
              <p:cNvPr id="569" name="Line 644"/>
              <p:cNvSpPr>
                <a:spLocks noChangeShapeType="1"/>
              </p:cNvSpPr>
              <p:nvPr/>
            </p:nvSpPr>
            <p:spPr bwMode="auto">
              <a:xfrm flipH="1" flipV="1">
                <a:off x="1931" y="1735"/>
                <a:ext cx="12" cy="7"/>
              </a:xfrm>
              <a:prstGeom prst="line">
                <a:avLst/>
              </a:prstGeom>
              <a:grpFill/>
              <a:ln w="3175">
                <a:solidFill>
                  <a:srgbClr val="FF0000">
                    <a:alpha val="25000"/>
                  </a:srgbClr>
                </a:solidFill>
                <a:prstDash val="solid"/>
                <a:round/>
                <a:headEnd/>
                <a:tailEnd/>
              </a:ln>
            </p:spPr>
            <p:txBody>
              <a:bodyPr/>
              <a:lstStyle/>
              <a:p>
                <a:endParaRPr lang="it-IT"/>
              </a:p>
            </p:txBody>
          </p:sp>
          <p:sp>
            <p:nvSpPr>
              <p:cNvPr id="570" name="Line 645"/>
              <p:cNvSpPr>
                <a:spLocks noChangeShapeType="1"/>
              </p:cNvSpPr>
              <p:nvPr/>
            </p:nvSpPr>
            <p:spPr bwMode="auto">
              <a:xfrm flipH="1" flipV="1">
                <a:off x="1919" y="1729"/>
                <a:ext cx="12" cy="6"/>
              </a:xfrm>
              <a:prstGeom prst="line">
                <a:avLst/>
              </a:prstGeom>
              <a:grpFill/>
              <a:ln w="3175">
                <a:solidFill>
                  <a:srgbClr val="FF0000">
                    <a:alpha val="25000"/>
                  </a:srgbClr>
                </a:solidFill>
                <a:prstDash val="solid"/>
                <a:round/>
                <a:headEnd/>
                <a:tailEnd/>
              </a:ln>
            </p:spPr>
            <p:txBody>
              <a:bodyPr/>
              <a:lstStyle/>
              <a:p>
                <a:endParaRPr lang="it-IT"/>
              </a:p>
            </p:txBody>
          </p:sp>
          <p:sp>
            <p:nvSpPr>
              <p:cNvPr id="571" name="Line 646"/>
              <p:cNvSpPr>
                <a:spLocks noChangeShapeType="1"/>
              </p:cNvSpPr>
              <p:nvPr/>
            </p:nvSpPr>
            <p:spPr bwMode="auto">
              <a:xfrm flipH="1" flipV="1">
                <a:off x="1907" y="1721"/>
                <a:ext cx="12" cy="8"/>
              </a:xfrm>
              <a:prstGeom prst="line">
                <a:avLst/>
              </a:prstGeom>
              <a:grpFill/>
              <a:ln w="3175">
                <a:solidFill>
                  <a:srgbClr val="FF0000">
                    <a:alpha val="25000"/>
                  </a:srgbClr>
                </a:solidFill>
                <a:prstDash val="solid"/>
                <a:round/>
                <a:headEnd/>
                <a:tailEnd/>
              </a:ln>
            </p:spPr>
            <p:txBody>
              <a:bodyPr/>
              <a:lstStyle/>
              <a:p>
                <a:endParaRPr lang="it-IT"/>
              </a:p>
            </p:txBody>
          </p:sp>
          <p:sp>
            <p:nvSpPr>
              <p:cNvPr id="572" name="Line 647"/>
              <p:cNvSpPr>
                <a:spLocks noChangeShapeType="1"/>
              </p:cNvSpPr>
              <p:nvPr/>
            </p:nvSpPr>
            <p:spPr bwMode="auto">
              <a:xfrm flipH="1" flipV="1">
                <a:off x="1896" y="1714"/>
                <a:ext cx="11" cy="7"/>
              </a:xfrm>
              <a:prstGeom prst="line">
                <a:avLst/>
              </a:prstGeom>
              <a:grpFill/>
              <a:ln w="3175">
                <a:solidFill>
                  <a:srgbClr val="FF0000">
                    <a:alpha val="25000"/>
                  </a:srgbClr>
                </a:solidFill>
                <a:prstDash val="solid"/>
                <a:round/>
                <a:headEnd/>
                <a:tailEnd/>
              </a:ln>
            </p:spPr>
            <p:txBody>
              <a:bodyPr/>
              <a:lstStyle/>
              <a:p>
                <a:endParaRPr lang="it-IT"/>
              </a:p>
            </p:txBody>
          </p:sp>
          <p:sp>
            <p:nvSpPr>
              <p:cNvPr id="573" name="Line 648"/>
              <p:cNvSpPr>
                <a:spLocks noChangeShapeType="1"/>
              </p:cNvSpPr>
              <p:nvPr/>
            </p:nvSpPr>
            <p:spPr bwMode="auto">
              <a:xfrm flipH="1" flipV="1">
                <a:off x="1884" y="1706"/>
                <a:ext cx="12" cy="8"/>
              </a:xfrm>
              <a:prstGeom prst="line">
                <a:avLst/>
              </a:prstGeom>
              <a:grpFill/>
              <a:ln w="3175">
                <a:solidFill>
                  <a:srgbClr val="FF0000">
                    <a:alpha val="25000"/>
                  </a:srgbClr>
                </a:solidFill>
                <a:prstDash val="solid"/>
                <a:round/>
                <a:headEnd/>
                <a:tailEnd/>
              </a:ln>
            </p:spPr>
            <p:txBody>
              <a:bodyPr/>
              <a:lstStyle/>
              <a:p>
                <a:endParaRPr lang="it-IT"/>
              </a:p>
            </p:txBody>
          </p:sp>
          <p:sp>
            <p:nvSpPr>
              <p:cNvPr id="574" name="Line 649"/>
              <p:cNvSpPr>
                <a:spLocks noChangeShapeType="1"/>
              </p:cNvSpPr>
              <p:nvPr/>
            </p:nvSpPr>
            <p:spPr bwMode="auto">
              <a:xfrm flipH="1" flipV="1">
                <a:off x="1873" y="1697"/>
                <a:ext cx="11" cy="9"/>
              </a:xfrm>
              <a:prstGeom prst="line">
                <a:avLst/>
              </a:prstGeom>
              <a:grpFill/>
              <a:ln w="3175">
                <a:solidFill>
                  <a:srgbClr val="FF0000">
                    <a:alpha val="25000"/>
                  </a:srgbClr>
                </a:solidFill>
                <a:prstDash val="solid"/>
                <a:round/>
                <a:headEnd/>
                <a:tailEnd/>
              </a:ln>
            </p:spPr>
            <p:txBody>
              <a:bodyPr/>
              <a:lstStyle/>
              <a:p>
                <a:endParaRPr lang="it-IT"/>
              </a:p>
            </p:txBody>
          </p:sp>
          <p:sp>
            <p:nvSpPr>
              <p:cNvPr id="575" name="Line 650"/>
              <p:cNvSpPr>
                <a:spLocks noChangeShapeType="1"/>
              </p:cNvSpPr>
              <p:nvPr/>
            </p:nvSpPr>
            <p:spPr bwMode="auto">
              <a:xfrm flipH="1" flipV="1">
                <a:off x="1863" y="1689"/>
                <a:ext cx="10" cy="8"/>
              </a:xfrm>
              <a:prstGeom prst="line">
                <a:avLst/>
              </a:prstGeom>
              <a:grpFill/>
              <a:ln w="3175">
                <a:solidFill>
                  <a:srgbClr val="FF0000">
                    <a:alpha val="25000"/>
                  </a:srgbClr>
                </a:solidFill>
                <a:prstDash val="solid"/>
                <a:round/>
                <a:headEnd/>
                <a:tailEnd/>
              </a:ln>
            </p:spPr>
            <p:txBody>
              <a:bodyPr/>
              <a:lstStyle/>
              <a:p>
                <a:endParaRPr lang="it-IT"/>
              </a:p>
            </p:txBody>
          </p:sp>
          <p:sp>
            <p:nvSpPr>
              <p:cNvPr id="576" name="Line 651"/>
              <p:cNvSpPr>
                <a:spLocks noChangeShapeType="1"/>
              </p:cNvSpPr>
              <p:nvPr/>
            </p:nvSpPr>
            <p:spPr bwMode="auto">
              <a:xfrm flipH="1" flipV="1">
                <a:off x="1853" y="1680"/>
                <a:ext cx="10" cy="9"/>
              </a:xfrm>
              <a:prstGeom prst="line">
                <a:avLst/>
              </a:prstGeom>
              <a:grpFill/>
              <a:ln w="3175">
                <a:solidFill>
                  <a:srgbClr val="FF0000">
                    <a:alpha val="25000"/>
                  </a:srgbClr>
                </a:solidFill>
                <a:prstDash val="solid"/>
                <a:round/>
                <a:headEnd/>
                <a:tailEnd/>
              </a:ln>
            </p:spPr>
            <p:txBody>
              <a:bodyPr/>
              <a:lstStyle/>
              <a:p>
                <a:endParaRPr lang="it-IT"/>
              </a:p>
            </p:txBody>
          </p:sp>
          <p:sp>
            <p:nvSpPr>
              <p:cNvPr id="577" name="Line 652"/>
              <p:cNvSpPr>
                <a:spLocks noChangeShapeType="1"/>
              </p:cNvSpPr>
              <p:nvPr/>
            </p:nvSpPr>
            <p:spPr bwMode="auto">
              <a:xfrm flipH="1" flipV="1">
                <a:off x="1844" y="1671"/>
                <a:ext cx="9" cy="9"/>
              </a:xfrm>
              <a:prstGeom prst="line">
                <a:avLst/>
              </a:prstGeom>
              <a:grpFill/>
              <a:ln w="3175">
                <a:solidFill>
                  <a:srgbClr val="FF0000">
                    <a:alpha val="25000"/>
                  </a:srgbClr>
                </a:solidFill>
                <a:prstDash val="solid"/>
                <a:round/>
                <a:headEnd/>
                <a:tailEnd/>
              </a:ln>
            </p:spPr>
            <p:txBody>
              <a:bodyPr/>
              <a:lstStyle/>
              <a:p>
                <a:endParaRPr lang="it-IT"/>
              </a:p>
            </p:txBody>
          </p:sp>
          <p:sp>
            <p:nvSpPr>
              <p:cNvPr id="578" name="Line 653"/>
              <p:cNvSpPr>
                <a:spLocks noChangeShapeType="1"/>
              </p:cNvSpPr>
              <p:nvPr/>
            </p:nvSpPr>
            <p:spPr bwMode="auto">
              <a:xfrm flipH="1" flipV="1">
                <a:off x="1835" y="1662"/>
                <a:ext cx="9" cy="9"/>
              </a:xfrm>
              <a:prstGeom prst="line">
                <a:avLst/>
              </a:prstGeom>
              <a:grpFill/>
              <a:ln w="3175">
                <a:solidFill>
                  <a:srgbClr val="FF0000">
                    <a:alpha val="25000"/>
                  </a:srgbClr>
                </a:solidFill>
                <a:prstDash val="solid"/>
                <a:round/>
                <a:headEnd/>
                <a:tailEnd/>
              </a:ln>
            </p:spPr>
            <p:txBody>
              <a:bodyPr/>
              <a:lstStyle/>
              <a:p>
                <a:endParaRPr lang="it-IT"/>
              </a:p>
            </p:txBody>
          </p:sp>
          <p:sp>
            <p:nvSpPr>
              <p:cNvPr id="579" name="Line 654"/>
              <p:cNvSpPr>
                <a:spLocks noChangeShapeType="1"/>
              </p:cNvSpPr>
              <p:nvPr/>
            </p:nvSpPr>
            <p:spPr bwMode="auto">
              <a:xfrm flipH="1" flipV="1">
                <a:off x="1828" y="1653"/>
                <a:ext cx="7" cy="9"/>
              </a:xfrm>
              <a:prstGeom prst="line">
                <a:avLst/>
              </a:prstGeom>
              <a:grpFill/>
              <a:ln w="3175">
                <a:solidFill>
                  <a:srgbClr val="FF0000">
                    <a:alpha val="25000"/>
                  </a:srgbClr>
                </a:solidFill>
                <a:prstDash val="solid"/>
                <a:round/>
                <a:headEnd/>
                <a:tailEnd/>
              </a:ln>
            </p:spPr>
            <p:txBody>
              <a:bodyPr/>
              <a:lstStyle/>
              <a:p>
                <a:endParaRPr lang="it-IT"/>
              </a:p>
            </p:txBody>
          </p:sp>
          <p:sp>
            <p:nvSpPr>
              <p:cNvPr id="580" name="Line 655"/>
              <p:cNvSpPr>
                <a:spLocks noChangeShapeType="1"/>
              </p:cNvSpPr>
              <p:nvPr/>
            </p:nvSpPr>
            <p:spPr bwMode="auto">
              <a:xfrm flipH="1" flipV="1">
                <a:off x="1820" y="1643"/>
                <a:ext cx="8" cy="10"/>
              </a:xfrm>
              <a:prstGeom prst="line">
                <a:avLst/>
              </a:prstGeom>
              <a:grpFill/>
              <a:ln w="3175">
                <a:solidFill>
                  <a:srgbClr val="FF0000">
                    <a:alpha val="25000"/>
                  </a:srgbClr>
                </a:solidFill>
                <a:prstDash val="solid"/>
                <a:round/>
                <a:headEnd/>
                <a:tailEnd/>
              </a:ln>
            </p:spPr>
            <p:txBody>
              <a:bodyPr/>
              <a:lstStyle/>
              <a:p>
                <a:endParaRPr lang="it-IT"/>
              </a:p>
            </p:txBody>
          </p:sp>
          <p:sp>
            <p:nvSpPr>
              <p:cNvPr id="581" name="Line 656"/>
              <p:cNvSpPr>
                <a:spLocks noChangeShapeType="1"/>
              </p:cNvSpPr>
              <p:nvPr/>
            </p:nvSpPr>
            <p:spPr bwMode="auto">
              <a:xfrm flipH="1" flipV="1">
                <a:off x="1813" y="1633"/>
                <a:ext cx="7" cy="10"/>
              </a:xfrm>
              <a:prstGeom prst="line">
                <a:avLst/>
              </a:prstGeom>
              <a:grpFill/>
              <a:ln w="3175">
                <a:solidFill>
                  <a:srgbClr val="FF0000">
                    <a:alpha val="25000"/>
                  </a:srgbClr>
                </a:solidFill>
                <a:prstDash val="solid"/>
                <a:round/>
                <a:headEnd/>
                <a:tailEnd/>
              </a:ln>
            </p:spPr>
            <p:txBody>
              <a:bodyPr/>
              <a:lstStyle/>
              <a:p>
                <a:endParaRPr lang="it-IT"/>
              </a:p>
            </p:txBody>
          </p:sp>
          <p:sp>
            <p:nvSpPr>
              <p:cNvPr id="582" name="Line 657"/>
              <p:cNvSpPr>
                <a:spLocks noChangeShapeType="1"/>
              </p:cNvSpPr>
              <p:nvPr/>
            </p:nvSpPr>
            <p:spPr bwMode="auto">
              <a:xfrm flipH="1" flipV="1">
                <a:off x="1806" y="1622"/>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583" name="Line 658"/>
              <p:cNvSpPr>
                <a:spLocks noChangeShapeType="1"/>
              </p:cNvSpPr>
              <p:nvPr/>
            </p:nvSpPr>
            <p:spPr bwMode="auto">
              <a:xfrm flipH="1" flipV="1">
                <a:off x="1799" y="1611"/>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584" name="Line 659"/>
              <p:cNvSpPr>
                <a:spLocks noChangeShapeType="1"/>
              </p:cNvSpPr>
              <p:nvPr/>
            </p:nvSpPr>
            <p:spPr bwMode="auto">
              <a:xfrm flipH="1" flipV="1">
                <a:off x="1793" y="1599"/>
                <a:ext cx="6" cy="12"/>
              </a:xfrm>
              <a:prstGeom prst="line">
                <a:avLst/>
              </a:prstGeom>
              <a:grpFill/>
              <a:ln w="3175">
                <a:solidFill>
                  <a:srgbClr val="FF0000">
                    <a:alpha val="25000"/>
                  </a:srgbClr>
                </a:solidFill>
                <a:prstDash val="solid"/>
                <a:round/>
                <a:headEnd/>
                <a:tailEnd/>
              </a:ln>
            </p:spPr>
            <p:txBody>
              <a:bodyPr/>
              <a:lstStyle/>
              <a:p>
                <a:endParaRPr lang="it-IT"/>
              </a:p>
            </p:txBody>
          </p:sp>
          <p:sp>
            <p:nvSpPr>
              <p:cNvPr id="585" name="Line 660"/>
              <p:cNvSpPr>
                <a:spLocks noChangeShapeType="1"/>
              </p:cNvSpPr>
              <p:nvPr/>
            </p:nvSpPr>
            <p:spPr bwMode="auto">
              <a:xfrm flipH="1" flipV="1">
                <a:off x="1787" y="1588"/>
                <a:ext cx="6" cy="11"/>
              </a:xfrm>
              <a:prstGeom prst="line">
                <a:avLst/>
              </a:prstGeom>
              <a:grpFill/>
              <a:ln w="3175">
                <a:solidFill>
                  <a:srgbClr val="FF0000">
                    <a:alpha val="25000"/>
                  </a:srgbClr>
                </a:solidFill>
                <a:prstDash val="solid"/>
                <a:round/>
                <a:headEnd/>
                <a:tailEnd/>
              </a:ln>
            </p:spPr>
            <p:txBody>
              <a:bodyPr/>
              <a:lstStyle/>
              <a:p>
                <a:endParaRPr lang="it-IT"/>
              </a:p>
            </p:txBody>
          </p:sp>
          <p:sp>
            <p:nvSpPr>
              <p:cNvPr id="586" name="Line 661"/>
              <p:cNvSpPr>
                <a:spLocks noChangeShapeType="1"/>
              </p:cNvSpPr>
              <p:nvPr/>
            </p:nvSpPr>
            <p:spPr bwMode="auto">
              <a:xfrm flipH="1" flipV="1">
                <a:off x="1781" y="1575"/>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587" name="Line 662"/>
              <p:cNvSpPr>
                <a:spLocks noChangeShapeType="1"/>
              </p:cNvSpPr>
              <p:nvPr/>
            </p:nvSpPr>
            <p:spPr bwMode="auto">
              <a:xfrm flipH="1" flipV="1">
                <a:off x="1776" y="1563"/>
                <a:ext cx="5" cy="12"/>
              </a:xfrm>
              <a:prstGeom prst="line">
                <a:avLst/>
              </a:prstGeom>
              <a:grpFill/>
              <a:ln w="3175">
                <a:solidFill>
                  <a:srgbClr val="FF0000">
                    <a:alpha val="25000"/>
                  </a:srgbClr>
                </a:solidFill>
                <a:prstDash val="solid"/>
                <a:round/>
                <a:headEnd/>
                <a:tailEnd/>
              </a:ln>
            </p:spPr>
            <p:txBody>
              <a:bodyPr/>
              <a:lstStyle/>
              <a:p>
                <a:endParaRPr lang="it-IT"/>
              </a:p>
            </p:txBody>
          </p:sp>
          <p:sp>
            <p:nvSpPr>
              <p:cNvPr id="588" name="Line 663"/>
              <p:cNvSpPr>
                <a:spLocks noChangeShapeType="1"/>
              </p:cNvSpPr>
              <p:nvPr/>
            </p:nvSpPr>
            <p:spPr bwMode="auto">
              <a:xfrm flipH="1" flipV="1">
                <a:off x="1771" y="1551"/>
                <a:ext cx="5" cy="12"/>
              </a:xfrm>
              <a:prstGeom prst="line">
                <a:avLst/>
              </a:prstGeom>
              <a:grpFill/>
              <a:ln w="3175">
                <a:solidFill>
                  <a:srgbClr val="FF0000">
                    <a:alpha val="25000"/>
                  </a:srgbClr>
                </a:solidFill>
                <a:prstDash val="solid"/>
                <a:round/>
                <a:headEnd/>
                <a:tailEnd/>
              </a:ln>
            </p:spPr>
            <p:txBody>
              <a:bodyPr/>
              <a:lstStyle/>
              <a:p>
                <a:endParaRPr lang="it-IT"/>
              </a:p>
            </p:txBody>
          </p:sp>
          <p:sp>
            <p:nvSpPr>
              <p:cNvPr id="589" name="Line 664"/>
              <p:cNvSpPr>
                <a:spLocks noChangeShapeType="1"/>
              </p:cNvSpPr>
              <p:nvPr/>
            </p:nvSpPr>
            <p:spPr bwMode="auto">
              <a:xfrm flipH="1" flipV="1">
                <a:off x="1767" y="1538"/>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590" name="Line 665"/>
              <p:cNvSpPr>
                <a:spLocks noChangeShapeType="1"/>
              </p:cNvSpPr>
              <p:nvPr/>
            </p:nvSpPr>
            <p:spPr bwMode="auto">
              <a:xfrm flipH="1" flipV="1">
                <a:off x="1764" y="1526"/>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591" name="Line 666"/>
              <p:cNvSpPr>
                <a:spLocks noChangeShapeType="1"/>
              </p:cNvSpPr>
              <p:nvPr/>
            </p:nvSpPr>
            <p:spPr bwMode="auto">
              <a:xfrm flipH="1" flipV="1">
                <a:off x="1761" y="1514"/>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592" name="Line 667"/>
              <p:cNvSpPr>
                <a:spLocks noChangeShapeType="1"/>
              </p:cNvSpPr>
              <p:nvPr/>
            </p:nvSpPr>
            <p:spPr bwMode="auto">
              <a:xfrm flipH="1" flipV="1">
                <a:off x="1758" y="1502"/>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593" name="Line 668"/>
              <p:cNvSpPr>
                <a:spLocks noChangeShapeType="1"/>
              </p:cNvSpPr>
              <p:nvPr/>
            </p:nvSpPr>
            <p:spPr bwMode="auto">
              <a:xfrm flipH="1" flipV="1">
                <a:off x="1756" y="1490"/>
                <a:ext cx="2" cy="12"/>
              </a:xfrm>
              <a:prstGeom prst="line">
                <a:avLst/>
              </a:prstGeom>
              <a:grpFill/>
              <a:ln w="3175">
                <a:solidFill>
                  <a:srgbClr val="FF0000">
                    <a:alpha val="25000"/>
                  </a:srgbClr>
                </a:solidFill>
                <a:prstDash val="solid"/>
                <a:round/>
                <a:headEnd/>
                <a:tailEnd/>
              </a:ln>
            </p:spPr>
            <p:txBody>
              <a:bodyPr/>
              <a:lstStyle/>
              <a:p>
                <a:endParaRPr lang="it-IT"/>
              </a:p>
            </p:txBody>
          </p:sp>
          <p:sp>
            <p:nvSpPr>
              <p:cNvPr id="594" name="Line 669"/>
              <p:cNvSpPr>
                <a:spLocks noChangeShapeType="1"/>
              </p:cNvSpPr>
              <p:nvPr/>
            </p:nvSpPr>
            <p:spPr bwMode="auto">
              <a:xfrm flipH="1" flipV="1">
                <a:off x="1755" y="1478"/>
                <a:ext cx="1" cy="12"/>
              </a:xfrm>
              <a:prstGeom prst="line">
                <a:avLst/>
              </a:prstGeom>
              <a:grpFill/>
              <a:ln w="3175">
                <a:solidFill>
                  <a:srgbClr val="FF0000">
                    <a:alpha val="25000"/>
                  </a:srgbClr>
                </a:solidFill>
                <a:prstDash val="solid"/>
                <a:round/>
                <a:headEnd/>
                <a:tailEnd/>
              </a:ln>
            </p:spPr>
            <p:txBody>
              <a:bodyPr/>
              <a:lstStyle/>
              <a:p>
                <a:endParaRPr lang="it-IT"/>
              </a:p>
            </p:txBody>
          </p:sp>
          <p:sp>
            <p:nvSpPr>
              <p:cNvPr id="595" name="Line 670"/>
              <p:cNvSpPr>
                <a:spLocks noChangeShapeType="1"/>
              </p:cNvSpPr>
              <p:nvPr/>
            </p:nvSpPr>
            <p:spPr bwMode="auto">
              <a:xfrm flipH="1" flipV="1">
                <a:off x="1754" y="1467"/>
                <a:ext cx="1" cy="11"/>
              </a:xfrm>
              <a:prstGeom prst="line">
                <a:avLst/>
              </a:prstGeom>
              <a:grpFill/>
              <a:ln w="3175">
                <a:solidFill>
                  <a:srgbClr val="FF0000">
                    <a:alpha val="25000"/>
                  </a:srgbClr>
                </a:solidFill>
                <a:prstDash val="solid"/>
                <a:round/>
                <a:headEnd/>
                <a:tailEnd/>
              </a:ln>
            </p:spPr>
            <p:txBody>
              <a:bodyPr/>
              <a:lstStyle/>
              <a:p>
                <a:endParaRPr lang="it-IT"/>
              </a:p>
            </p:txBody>
          </p:sp>
          <p:sp>
            <p:nvSpPr>
              <p:cNvPr id="596" name="Line 671"/>
              <p:cNvSpPr>
                <a:spLocks noChangeShapeType="1"/>
              </p:cNvSpPr>
              <p:nvPr/>
            </p:nvSpPr>
            <p:spPr bwMode="auto">
              <a:xfrm flipV="1">
                <a:off x="1754" y="1462"/>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597" name="Line 672"/>
              <p:cNvSpPr>
                <a:spLocks noChangeShapeType="1"/>
              </p:cNvSpPr>
              <p:nvPr/>
            </p:nvSpPr>
            <p:spPr bwMode="auto">
              <a:xfrm flipV="1">
                <a:off x="1754" y="1456"/>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598" name="Line 673"/>
              <p:cNvSpPr>
                <a:spLocks noChangeShapeType="1"/>
              </p:cNvSpPr>
              <p:nvPr/>
            </p:nvSpPr>
            <p:spPr bwMode="auto">
              <a:xfrm flipV="1">
                <a:off x="1755" y="1451"/>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599" name="Line 674"/>
              <p:cNvSpPr>
                <a:spLocks noChangeShapeType="1"/>
              </p:cNvSpPr>
              <p:nvPr/>
            </p:nvSpPr>
            <p:spPr bwMode="auto">
              <a:xfrm flipV="1">
                <a:off x="1755" y="1445"/>
                <a:ext cx="0" cy="6"/>
              </a:xfrm>
              <a:prstGeom prst="line">
                <a:avLst/>
              </a:prstGeom>
              <a:grpFill/>
              <a:ln w="3175">
                <a:solidFill>
                  <a:srgbClr val="FF0000">
                    <a:alpha val="25000"/>
                  </a:srgbClr>
                </a:solidFill>
                <a:prstDash val="solid"/>
                <a:round/>
                <a:headEnd/>
                <a:tailEnd/>
              </a:ln>
            </p:spPr>
            <p:txBody>
              <a:bodyPr/>
              <a:lstStyle/>
              <a:p>
                <a:endParaRPr lang="it-IT"/>
              </a:p>
            </p:txBody>
          </p:sp>
          <p:sp>
            <p:nvSpPr>
              <p:cNvPr id="600" name="Line 675"/>
              <p:cNvSpPr>
                <a:spLocks noChangeShapeType="1"/>
              </p:cNvSpPr>
              <p:nvPr/>
            </p:nvSpPr>
            <p:spPr bwMode="auto">
              <a:xfrm flipV="1">
                <a:off x="1755" y="1433"/>
                <a:ext cx="2" cy="12"/>
              </a:xfrm>
              <a:prstGeom prst="line">
                <a:avLst/>
              </a:prstGeom>
              <a:grpFill/>
              <a:ln w="3175">
                <a:solidFill>
                  <a:srgbClr val="FF0000">
                    <a:alpha val="25000"/>
                  </a:srgbClr>
                </a:solidFill>
                <a:prstDash val="solid"/>
                <a:round/>
                <a:headEnd/>
                <a:tailEnd/>
              </a:ln>
            </p:spPr>
            <p:txBody>
              <a:bodyPr/>
              <a:lstStyle/>
              <a:p>
                <a:endParaRPr lang="it-IT"/>
              </a:p>
            </p:txBody>
          </p:sp>
          <p:sp>
            <p:nvSpPr>
              <p:cNvPr id="601" name="Line 676"/>
              <p:cNvSpPr>
                <a:spLocks noChangeShapeType="1"/>
              </p:cNvSpPr>
              <p:nvPr/>
            </p:nvSpPr>
            <p:spPr bwMode="auto">
              <a:xfrm flipV="1">
                <a:off x="1757" y="1422"/>
                <a:ext cx="2" cy="11"/>
              </a:xfrm>
              <a:prstGeom prst="line">
                <a:avLst/>
              </a:prstGeom>
              <a:grpFill/>
              <a:ln w="3175">
                <a:solidFill>
                  <a:srgbClr val="FF0000">
                    <a:alpha val="25000"/>
                  </a:srgbClr>
                </a:solidFill>
                <a:prstDash val="solid"/>
                <a:round/>
                <a:headEnd/>
                <a:tailEnd/>
              </a:ln>
            </p:spPr>
            <p:txBody>
              <a:bodyPr/>
              <a:lstStyle/>
              <a:p>
                <a:endParaRPr lang="it-IT"/>
              </a:p>
            </p:txBody>
          </p:sp>
          <p:sp>
            <p:nvSpPr>
              <p:cNvPr id="602" name="Line 677"/>
              <p:cNvSpPr>
                <a:spLocks noChangeShapeType="1"/>
              </p:cNvSpPr>
              <p:nvPr/>
            </p:nvSpPr>
            <p:spPr bwMode="auto">
              <a:xfrm flipV="1">
                <a:off x="1759" y="1410"/>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603" name="Line 678"/>
              <p:cNvSpPr>
                <a:spLocks noChangeShapeType="1"/>
              </p:cNvSpPr>
              <p:nvPr/>
            </p:nvSpPr>
            <p:spPr bwMode="auto">
              <a:xfrm flipV="1">
                <a:off x="1762" y="1398"/>
                <a:ext cx="3" cy="12"/>
              </a:xfrm>
              <a:prstGeom prst="line">
                <a:avLst/>
              </a:prstGeom>
              <a:grpFill/>
              <a:ln w="3175">
                <a:solidFill>
                  <a:srgbClr val="FF0000">
                    <a:alpha val="25000"/>
                  </a:srgbClr>
                </a:solidFill>
                <a:prstDash val="solid"/>
                <a:round/>
                <a:headEnd/>
                <a:tailEnd/>
              </a:ln>
            </p:spPr>
            <p:txBody>
              <a:bodyPr/>
              <a:lstStyle/>
              <a:p>
                <a:endParaRPr lang="it-IT"/>
              </a:p>
            </p:txBody>
          </p:sp>
          <p:sp>
            <p:nvSpPr>
              <p:cNvPr id="604" name="Line 679"/>
              <p:cNvSpPr>
                <a:spLocks noChangeShapeType="1"/>
              </p:cNvSpPr>
              <p:nvPr/>
            </p:nvSpPr>
            <p:spPr bwMode="auto">
              <a:xfrm flipV="1">
                <a:off x="1765" y="1386"/>
                <a:ext cx="4" cy="12"/>
              </a:xfrm>
              <a:prstGeom prst="line">
                <a:avLst/>
              </a:prstGeom>
              <a:grpFill/>
              <a:ln w="3175">
                <a:solidFill>
                  <a:srgbClr val="FF0000">
                    <a:alpha val="25000"/>
                  </a:srgbClr>
                </a:solidFill>
                <a:prstDash val="solid"/>
                <a:round/>
                <a:headEnd/>
                <a:tailEnd/>
              </a:ln>
            </p:spPr>
            <p:txBody>
              <a:bodyPr/>
              <a:lstStyle/>
              <a:p>
                <a:endParaRPr lang="it-IT"/>
              </a:p>
            </p:txBody>
          </p:sp>
          <p:sp>
            <p:nvSpPr>
              <p:cNvPr id="605" name="Line 680"/>
              <p:cNvSpPr>
                <a:spLocks noChangeShapeType="1"/>
              </p:cNvSpPr>
              <p:nvPr/>
            </p:nvSpPr>
            <p:spPr bwMode="auto">
              <a:xfrm flipV="1">
                <a:off x="1769" y="1374"/>
                <a:ext cx="4" cy="12"/>
              </a:xfrm>
              <a:prstGeom prst="line">
                <a:avLst/>
              </a:prstGeom>
              <a:grpFill/>
              <a:ln w="3175">
                <a:solidFill>
                  <a:srgbClr val="FF0000">
                    <a:alpha val="25000"/>
                  </a:srgbClr>
                </a:solidFill>
                <a:prstDash val="solid"/>
                <a:round/>
                <a:headEnd/>
                <a:tailEnd/>
              </a:ln>
            </p:spPr>
            <p:txBody>
              <a:bodyPr/>
              <a:lstStyle/>
              <a:p>
                <a:endParaRPr lang="it-IT"/>
              </a:p>
            </p:txBody>
          </p:sp>
          <p:sp>
            <p:nvSpPr>
              <p:cNvPr id="606" name="Line 681"/>
              <p:cNvSpPr>
                <a:spLocks noChangeShapeType="1"/>
              </p:cNvSpPr>
              <p:nvPr/>
            </p:nvSpPr>
            <p:spPr bwMode="auto">
              <a:xfrm flipV="1">
                <a:off x="1773" y="1362"/>
                <a:ext cx="4" cy="12"/>
              </a:xfrm>
              <a:prstGeom prst="line">
                <a:avLst/>
              </a:prstGeom>
              <a:grpFill/>
              <a:ln w="3175">
                <a:solidFill>
                  <a:srgbClr val="FF0000">
                    <a:alpha val="25000"/>
                  </a:srgbClr>
                </a:solidFill>
                <a:prstDash val="solid"/>
                <a:round/>
                <a:headEnd/>
                <a:tailEnd/>
              </a:ln>
            </p:spPr>
            <p:txBody>
              <a:bodyPr/>
              <a:lstStyle/>
              <a:p>
                <a:endParaRPr lang="it-IT"/>
              </a:p>
            </p:txBody>
          </p:sp>
          <p:sp>
            <p:nvSpPr>
              <p:cNvPr id="607" name="Line 682"/>
              <p:cNvSpPr>
                <a:spLocks noChangeShapeType="1"/>
              </p:cNvSpPr>
              <p:nvPr/>
            </p:nvSpPr>
            <p:spPr bwMode="auto">
              <a:xfrm flipV="1">
                <a:off x="1777" y="1351"/>
                <a:ext cx="5" cy="11"/>
              </a:xfrm>
              <a:prstGeom prst="line">
                <a:avLst/>
              </a:prstGeom>
              <a:grpFill/>
              <a:ln w="3175">
                <a:solidFill>
                  <a:srgbClr val="FF0000">
                    <a:alpha val="25000"/>
                  </a:srgbClr>
                </a:solidFill>
                <a:prstDash val="solid"/>
                <a:round/>
                <a:headEnd/>
                <a:tailEnd/>
              </a:ln>
            </p:spPr>
            <p:txBody>
              <a:bodyPr/>
              <a:lstStyle/>
              <a:p>
                <a:endParaRPr lang="it-IT"/>
              </a:p>
            </p:txBody>
          </p:sp>
          <p:sp>
            <p:nvSpPr>
              <p:cNvPr id="608" name="Line 683"/>
              <p:cNvSpPr>
                <a:spLocks noChangeShapeType="1"/>
              </p:cNvSpPr>
              <p:nvPr/>
            </p:nvSpPr>
            <p:spPr bwMode="auto">
              <a:xfrm flipV="1">
                <a:off x="1782" y="1339"/>
                <a:ext cx="6" cy="12"/>
              </a:xfrm>
              <a:prstGeom prst="line">
                <a:avLst/>
              </a:prstGeom>
              <a:grpFill/>
              <a:ln w="3175">
                <a:solidFill>
                  <a:srgbClr val="FF0000">
                    <a:alpha val="25000"/>
                  </a:srgbClr>
                </a:solidFill>
                <a:prstDash val="solid"/>
                <a:round/>
                <a:headEnd/>
                <a:tailEnd/>
              </a:ln>
            </p:spPr>
            <p:txBody>
              <a:bodyPr/>
              <a:lstStyle/>
              <a:p>
                <a:endParaRPr lang="it-IT"/>
              </a:p>
            </p:txBody>
          </p:sp>
          <p:sp>
            <p:nvSpPr>
              <p:cNvPr id="609" name="Line 684"/>
              <p:cNvSpPr>
                <a:spLocks noChangeShapeType="1"/>
              </p:cNvSpPr>
              <p:nvPr/>
            </p:nvSpPr>
            <p:spPr bwMode="auto">
              <a:xfrm flipV="1">
                <a:off x="1788" y="1328"/>
                <a:ext cx="5" cy="11"/>
              </a:xfrm>
              <a:prstGeom prst="line">
                <a:avLst/>
              </a:prstGeom>
              <a:grpFill/>
              <a:ln w="3175">
                <a:solidFill>
                  <a:srgbClr val="FF0000">
                    <a:alpha val="25000"/>
                  </a:srgbClr>
                </a:solidFill>
                <a:prstDash val="solid"/>
                <a:round/>
                <a:headEnd/>
                <a:tailEnd/>
              </a:ln>
            </p:spPr>
            <p:txBody>
              <a:bodyPr/>
              <a:lstStyle/>
              <a:p>
                <a:endParaRPr lang="it-IT"/>
              </a:p>
            </p:txBody>
          </p:sp>
          <p:sp>
            <p:nvSpPr>
              <p:cNvPr id="610" name="Line 685"/>
              <p:cNvSpPr>
                <a:spLocks noChangeShapeType="1"/>
              </p:cNvSpPr>
              <p:nvPr/>
            </p:nvSpPr>
            <p:spPr bwMode="auto">
              <a:xfrm flipV="1">
                <a:off x="1793" y="1318"/>
                <a:ext cx="6" cy="10"/>
              </a:xfrm>
              <a:prstGeom prst="line">
                <a:avLst/>
              </a:prstGeom>
              <a:grpFill/>
              <a:ln w="3175">
                <a:solidFill>
                  <a:srgbClr val="FF0000">
                    <a:alpha val="25000"/>
                  </a:srgbClr>
                </a:solidFill>
                <a:prstDash val="solid"/>
                <a:round/>
                <a:headEnd/>
                <a:tailEnd/>
              </a:ln>
            </p:spPr>
            <p:txBody>
              <a:bodyPr/>
              <a:lstStyle/>
              <a:p>
                <a:endParaRPr lang="it-IT"/>
              </a:p>
            </p:txBody>
          </p:sp>
          <p:sp>
            <p:nvSpPr>
              <p:cNvPr id="611" name="Line 686"/>
              <p:cNvSpPr>
                <a:spLocks noChangeShapeType="1"/>
              </p:cNvSpPr>
              <p:nvPr/>
            </p:nvSpPr>
            <p:spPr bwMode="auto">
              <a:xfrm flipV="1">
                <a:off x="1799" y="1308"/>
                <a:ext cx="5" cy="10"/>
              </a:xfrm>
              <a:prstGeom prst="line">
                <a:avLst/>
              </a:prstGeom>
              <a:grpFill/>
              <a:ln w="3175">
                <a:solidFill>
                  <a:srgbClr val="FF0000">
                    <a:alpha val="25000"/>
                  </a:srgbClr>
                </a:solidFill>
                <a:prstDash val="solid"/>
                <a:round/>
                <a:headEnd/>
                <a:tailEnd/>
              </a:ln>
            </p:spPr>
            <p:txBody>
              <a:bodyPr/>
              <a:lstStyle/>
              <a:p>
                <a:endParaRPr lang="it-IT"/>
              </a:p>
            </p:txBody>
          </p:sp>
          <p:sp>
            <p:nvSpPr>
              <p:cNvPr id="612" name="Line 687"/>
              <p:cNvSpPr>
                <a:spLocks noChangeShapeType="1"/>
              </p:cNvSpPr>
              <p:nvPr/>
            </p:nvSpPr>
            <p:spPr bwMode="auto">
              <a:xfrm flipV="1">
                <a:off x="1804" y="1303"/>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613" name="Line 688"/>
              <p:cNvSpPr>
                <a:spLocks noChangeShapeType="1"/>
              </p:cNvSpPr>
              <p:nvPr/>
            </p:nvSpPr>
            <p:spPr bwMode="auto">
              <a:xfrm flipV="1">
                <a:off x="1807" y="1299"/>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614" name="Line 689"/>
              <p:cNvSpPr>
                <a:spLocks noChangeShapeType="1"/>
              </p:cNvSpPr>
              <p:nvPr/>
            </p:nvSpPr>
            <p:spPr bwMode="auto">
              <a:xfrm flipV="1">
                <a:off x="1810" y="1294"/>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615" name="Line 690"/>
              <p:cNvSpPr>
                <a:spLocks noChangeShapeType="1"/>
              </p:cNvSpPr>
              <p:nvPr/>
            </p:nvSpPr>
            <p:spPr bwMode="auto">
              <a:xfrm flipV="1">
                <a:off x="1813" y="1290"/>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616" name="Line 691"/>
              <p:cNvSpPr>
                <a:spLocks noChangeShapeType="1"/>
              </p:cNvSpPr>
              <p:nvPr/>
            </p:nvSpPr>
            <p:spPr bwMode="auto">
              <a:xfrm flipV="1">
                <a:off x="1816" y="1286"/>
                <a:ext cx="2" cy="4"/>
              </a:xfrm>
              <a:prstGeom prst="line">
                <a:avLst/>
              </a:prstGeom>
              <a:grpFill/>
              <a:ln w="3175">
                <a:solidFill>
                  <a:srgbClr val="FF0000">
                    <a:alpha val="25000"/>
                  </a:srgbClr>
                </a:solidFill>
                <a:prstDash val="solid"/>
                <a:round/>
                <a:headEnd/>
                <a:tailEnd/>
              </a:ln>
            </p:spPr>
            <p:txBody>
              <a:bodyPr/>
              <a:lstStyle/>
              <a:p>
                <a:endParaRPr lang="it-IT"/>
              </a:p>
            </p:txBody>
          </p:sp>
          <p:sp>
            <p:nvSpPr>
              <p:cNvPr id="617" name="Line 692"/>
              <p:cNvSpPr>
                <a:spLocks noChangeShapeType="1"/>
              </p:cNvSpPr>
              <p:nvPr/>
            </p:nvSpPr>
            <p:spPr bwMode="auto">
              <a:xfrm flipV="1">
                <a:off x="1818" y="1283"/>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618" name="Line 693"/>
              <p:cNvSpPr>
                <a:spLocks noChangeShapeType="1"/>
              </p:cNvSpPr>
              <p:nvPr/>
            </p:nvSpPr>
            <p:spPr bwMode="auto">
              <a:xfrm flipV="1">
                <a:off x="1821" y="1280"/>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619" name="Line 694"/>
              <p:cNvSpPr>
                <a:spLocks noChangeShapeType="1"/>
              </p:cNvSpPr>
              <p:nvPr/>
            </p:nvSpPr>
            <p:spPr bwMode="auto">
              <a:xfrm flipV="1">
                <a:off x="1824" y="1276"/>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620" name="Line 695"/>
              <p:cNvSpPr>
                <a:spLocks noChangeShapeType="1"/>
              </p:cNvSpPr>
              <p:nvPr/>
            </p:nvSpPr>
            <p:spPr bwMode="auto">
              <a:xfrm flipV="1">
                <a:off x="1827" y="1273"/>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621" name="Line 696"/>
              <p:cNvSpPr>
                <a:spLocks noChangeShapeType="1"/>
              </p:cNvSpPr>
              <p:nvPr/>
            </p:nvSpPr>
            <p:spPr bwMode="auto">
              <a:xfrm flipV="1">
                <a:off x="1830" y="1270"/>
                <a:ext cx="3" cy="3"/>
              </a:xfrm>
              <a:prstGeom prst="line">
                <a:avLst/>
              </a:prstGeom>
              <a:grpFill/>
              <a:ln w="3175">
                <a:solidFill>
                  <a:srgbClr val="FF0000">
                    <a:alpha val="25000"/>
                  </a:srgbClr>
                </a:solidFill>
                <a:prstDash val="solid"/>
                <a:round/>
                <a:headEnd/>
                <a:tailEnd/>
              </a:ln>
            </p:spPr>
            <p:txBody>
              <a:bodyPr/>
              <a:lstStyle/>
              <a:p>
                <a:endParaRPr lang="it-IT"/>
              </a:p>
            </p:txBody>
          </p:sp>
          <p:sp>
            <p:nvSpPr>
              <p:cNvPr id="622" name="Line 697"/>
              <p:cNvSpPr>
                <a:spLocks noChangeShapeType="1"/>
              </p:cNvSpPr>
              <p:nvPr/>
            </p:nvSpPr>
            <p:spPr bwMode="auto">
              <a:xfrm flipV="1">
                <a:off x="1833" y="1263"/>
                <a:ext cx="7" cy="7"/>
              </a:xfrm>
              <a:prstGeom prst="line">
                <a:avLst/>
              </a:prstGeom>
              <a:grpFill/>
              <a:ln w="3175">
                <a:solidFill>
                  <a:srgbClr val="FF0000">
                    <a:alpha val="25000"/>
                  </a:srgbClr>
                </a:solidFill>
                <a:prstDash val="solid"/>
                <a:round/>
                <a:headEnd/>
                <a:tailEnd/>
              </a:ln>
            </p:spPr>
            <p:txBody>
              <a:bodyPr/>
              <a:lstStyle/>
              <a:p>
                <a:endParaRPr lang="it-IT"/>
              </a:p>
            </p:txBody>
          </p:sp>
          <p:sp>
            <p:nvSpPr>
              <p:cNvPr id="623" name="Line 698"/>
              <p:cNvSpPr>
                <a:spLocks noChangeShapeType="1"/>
              </p:cNvSpPr>
              <p:nvPr/>
            </p:nvSpPr>
            <p:spPr bwMode="auto">
              <a:xfrm flipV="1">
                <a:off x="1840" y="1257"/>
                <a:ext cx="7" cy="6"/>
              </a:xfrm>
              <a:prstGeom prst="line">
                <a:avLst/>
              </a:prstGeom>
              <a:grpFill/>
              <a:ln w="3175">
                <a:solidFill>
                  <a:srgbClr val="FF0000">
                    <a:alpha val="25000"/>
                  </a:srgbClr>
                </a:solidFill>
                <a:prstDash val="solid"/>
                <a:round/>
                <a:headEnd/>
                <a:tailEnd/>
              </a:ln>
            </p:spPr>
            <p:txBody>
              <a:bodyPr/>
              <a:lstStyle/>
              <a:p>
                <a:endParaRPr lang="it-IT"/>
              </a:p>
            </p:txBody>
          </p:sp>
          <p:sp>
            <p:nvSpPr>
              <p:cNvPr id="624" name="Line 699"/>
              <p:cNvSpPr>
                <a:spLocks noChangeShapeType="1"/>
              </p:cNvSpPr>
              <p:nvPr/>
            </p:nvSpPr>
            <p:spPr bwMode="auto">
              <a:xfrm flipV="1">
                <a:off x="1847" y="1251"/>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625" name="Line 700"/>
              <p:cNvSpPr>
                <a:spLocks noChangeShapeType="1"/>
              </p:cNvSpPr>
              <p:nvPr/>
            </p:nvSpPr>
            <p:spPr bwMode="auto">
              <a:xfrm flipV="1">
                <a:off x="1855" y="1246"/>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626" name="Line 701"/>
              <p:cNvSpPr>
                <a:spLocks noChangeShapeType="1"/>
              </p:cNvSpPr>
              <p:nvPr/>
            </p:nvSpPr>
            <p:spPr bwMode="auto">
              <a:xfrm flipV="1">
                <a:off x="1863" y="1240"/>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627" name="Line 702"/>
              <p:cNvSpPr>
                <a:spLocks noChangeShapeType="1"/>
              </p:cNvSpPr>
              <p:nvPr/>
            </p:nvSpPr>
            <p:spPr bwMode="auto">
              <a:xfrm flipV="1">
                <a:off x="1872" y="1234"/>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628" name="Line 703"/>
              <p:cNvSpPr>
                <a:spLocks noChangeShapeType="1"/>
              </p:cNvSpPr>
              <p:nvPr/>
            </p:nvSpPr>
            <p:spPr bwMode="auto">
              <a:xfrm flipV="1">
                <a:off x="1880" y="1228"/>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629" name="Line 704"/>
              <p:cNvSpPr>
                <a:spLocks noChangeShapeType="1"/>
              </p:cNvSpPr>
              <p:nvPr/>
            </p:nvSpPr>
            <p:spPr bwMode="auto">
              <a:xfrm flipV="1">
                <a:off x="1889" y="1222"/>
                <a:ext cx="10" cy="6"/>
              </a:xfrm>
              <a:prstGeom prst="line">
                <a:avLst/>
              </a:prstGeom>
              <a:grpFill/>
              <a:ln w="3175">
                <a:solidFill>
                  <a:srgbClr val="FF0000">
                    <a:alpha val="25000"/>
                  </a:srgbClr>
                </a:solidFill>
                <a:prstDash val="solid"/>
                <a:round/>
                <a:headEnd/>
                <a:tailEnd/>
              </a:ln>
            </p:spPr>
            <p:txBody>
              <a:bodyPr/>
              <a:lstStyle/>
              <a:p>
                <a:endParaRPr lang="it-IT"/>
              </a:p>
            </p:txBody>
          </p:sp>
          <p:sp>
            <p:nvSpPr>
              <p:cNvPr id="630" name="Line 705"/>
              <p:cNvSpPr>
                <a:spLocks noChangeShapeType="1"/>
              </p:cNvSpPr>
              <p:nvPr/>
            </p:nvSpPr>
            <p:spPr bwMode="auto">
              <a:xfrm flipV="1">
                <a:off x="1899" y="1217"/>
                <a:ext cx="9" cy="5"/>
              </a:xfrm>
              <a:prstGeom prst="line">
                <a:avLst/>
              </a:prstGeom>
              <a:grpFill/>
              <a:ln w="3175">
                <a:solidFill>
                  <a:srgbClr val="FF0000">
                    <a:alpha val="25000"/>
                  </a:srgbClr>
                </a:solidFill>
                <a:prstDash val="solid"/>
                <a:round/>
                <a:headEnd/>
                <a:tailEnd/>
              </a:ln>
            </p:spPr>
            <p:txBody>
              <a:bodyPr/>
              <a:lstStyle/>
              <a:p>
                <a:endParaRPr lang="it-IT"/>
              </a:p>
            </p:txBody>
          </p:sp>
          <p:sp>
            <p:nvSpPr>
              <p:cNvPr id="631" name="Line 706"/>
              <p:cNvSpPr>
                <a:spLocks noChangeShapeType="1"/>
              </p:cNvSpPr>
              <p:nvPr/>
            </p:nvSpPr>
            <p:spPr bwMode="auto">
              <a:xfrm flipV="1">
                <a:off x="1908" y="1211"/>
                <a:ext cx="9" cy="6"/>
              </a:xfrm>
              <a:prstGeom prst="line">
                <a:avLst/>
              </a:prstGeom>
              <a:grpFill/>
              <a:ln w="3175">
                <a:solidFill>
                  <a:srgbClr val="FF0000">
                    <a:alpha val="25000"/>
                  </a:srgbClr>
                </a:solidFill>
                <a:prstDash val="solid"/>
                <a:round/>
                <a:headEnd/>
                <a:tailEnd/>
              </a:ln>
            </p:spPr>
            <p:txBody>
              <a:bodyPr/>
              <a:lstStyle/>
              <a:p>
                <a:endParaRPr lang="it-IT"/>
              </a:p>
            </p:txBody>
          </p:sp>
        </p:grpSp>
        <p:grpSp>
          <p:nvGrpSpPr>
            <p:cNvPr id="221" name="Group 707"/>
            <p:cNvGrpSpPr>
              <a:grpSpLocks/>
            </p:cNvGrpSpPr>
            <p:nvPr/>
          </p:nvGrpSpPr>
          <p:grpSpPr bwMode="auto">
            <a:xfrm>
              <a:off x="1705" y="732"/>
              <a:ext cx="404" cy="1090"/>
              <a:chOff x="1705" y="732"/>
              <a:chExt cx="404" cy="1090"/>
            </a:xfrm>
            <a:grpFill/>
          </p:grpSpPr>
          <p:sp>
            <p:nvSpPr>
              <p:cNvPr id="232" name="Line 708"/>
              <p:cNvSpPr>
                <a:spLocks noChangeShapeType="1"/>
              </p:cNvSpPr>
              <p:nvPr/>
            </p:nvSpPr>
            <p:spPr bwMode="auto">
              <a:xfrm flipV="1">
                <a:off x="1917" y="1204"/>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233" name="Line 709"/>
              <p:cNvSpPr>
                <a:spLocks noChangeShapeType="1"/>
              </p:cNvSpPr>
              <p:nvPr/>
            </p:nvSpPr>
            <p:spPr bwMode="auto">
              <a:xfrm flipV="1">
                <a:off x="1927" y="1198"/>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234" name="Line 710"/>
              <p:cNvSpPr>
                <a:spLocks noChangeShapeType="1"/>
              </p:cNvSpPr>
              <p:nvPr/>
            </p:nvSpPr>
            <p:spPr bwMode="auto">
              <a:xfrm flipV="1">
                <a:off x="1936" y="1191"/>
                <a:ext cx="9" cy="7"/>
              </a:xfrm>
              <a:prstGeom prst="line">
                <a:avLst/>
              </a:prstGeom>
              <a:grpFill/>
              <a:ln w="3175">
                <a:solidFill>
                  <a:srgbClr val="FF0000">
                    <a:alpha val="25000"/>
                  </a:srgbClr>
                </a:solidFill>
                <a:prstDash val="solid"/>
                <a:round/>
                <a:headEnd/>
                <a:tailEnd/>
              </a:ln>
            </p:spPr>
            <p:txBody>
              <a:bodyPr/>
              <a:lstStyle/>
              <a:p>
                <a:endParaRPr lang="it-IT"/>
              </a:p>
            </p:txBody>
          </p:sp>
          <p:sp>
            <p:nvSpPr>
              <p:cNvPr id="235" name="Line 711"/>
              <p:cNvSpPr>
                <a:spLocks noChangeShapeType="1"/>
              </p:cNvSpPr>
              <p:nvPr/>
            </p:nvSpPr>
            <p:spPr bwMode="auto">
              <a:xfrm flipV="1">
                <a:off x="1945" y="1185"/>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236" name="Line 712"/>
              <p:cNvSpPr>
                <a:spLocks noChangeShapeType="1"/>
              </p:cNvSpPr>
              <p:nvPr/>
            </p:nvSpPr>
            <p:spPr bwMode="auto">
              <a:xfrm flipV="1">
                <a:off x="1953" y="1180"/>
                <a:ext cx="7" cy="5"/>
              </a:xfrm>
              <a:prstGeom prst="line">
                <a:avLst/>
              </a:prstGeom>
              <a:grpFill/>
              <a:ln w="3175">
                <a:solidFill>
                  <a:srgbClr val="FF0000">
                    <a:alpha val="25000"/>
                  </a:srgbClr>
                </a:solidFill>
                <a:prstDash val="solid"/>
                <a:round/>
                <a:headEnd/>
                <a:tailEnd/>
              </a:ln>
            </p:spPr>
            <p:txBody>
              <a:bodyPr/>
              <a:lstStyle/>
              <a:p>
                <a:endParaRPr lang="it-IT"/>
              </a:p>
            </p:txBody>
          </p:sp>
          <p:sp>
            <p:nvSpPr>
              <p:cNvPr id="237" name="Line 713"/>
              <p:cNvSpPr>
                <a:spLocks noChangeShapeType="1"/>
              </p:cNvSpPr>
              <p:nvPr/>
            </p:nvSpPr>
            <p:spPr bwMode="auto">
              <a:xfrm flipV="1">
                <a:off x="1960" y="1175"/>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238" name="Line 714"/>
              <p:cNvSpPr>
                <a:spLocks noChangeShapeType="1"/>
              </p:cNvSpPr>
              <p:nvPr/>
            </p:nvSpPr>
            <p:spPr bwMode="auto">
              <a:xfrm flipV="1">
                <a:off x="1968" y="1171"/>
                <a:ext cx="7" cy="4"/>
              </a:xfrm>
              <a:prstGeom prst="line">
                <a:avLst/>
              </a:prstGeom>
              <a:grpFill/>
              <a:ln w="3175">
                <a:solidFill>
                  <a:srgbClr val="FF0000">
                    <a:alpha val="25000"/>
                  </a:srgbClr>
                </a:solidFill>
                <a:prstDash val="solid"/>
                <a:round/>
                <a:headEnd/>
                <a:tailEnd/>
              </a:ln>
            </p:spPr>
            <p:txBody>
              <a:bodyPr/>
              <a:lstStyle/>
              <a:p>
                <a:endParaRPr lang="it-IT"/>
              </a:p>
            </p:txBody>
          </p:sp>
          <p:sp>
            <p:nvSpPr>
              <p:cNvPr id="239" name="Line 715"/>
              <p:cNvSpPr>
                <a:spLocks noChangeShapeType="1"/>
              </p:cNvSpPr>
              <p:nvPr/>
            </p:nvSpPr>
            <p:spPr bwMode="auto">
              <a:xfrm flipV="1">
                <a:off x="1975" y="1161"/>
                <a:ext cx="16" cy="10"/>
              </a:xfrm>
              <a:prstGeom prst="line">
                <a:avLst/>
              </a:prstGeom>
              <a:grpFill/>
              <a:ln w="3175">
                <a:solidFill>
                  <a:srgbClr val="FF0000">
                    <a:alpha val="25000"/>
                  </a:srgbClr>
                </a:solidFill>
                <a:prstDash val="solid"/>
                <a:round/>
                <a:headEnd/>
                <a:tailEnd/>
              </a:ln>
            </p:spPr>
            <p:txBody>
              <a:bodyPr/>
              <a:lstStyle/>
              <a:p>
                <a:endParaRPr lang="it-IT"/>
              </a:p>
            </p:txBody>
          </p:sp>
          <p:sp>
            <p:nvSpPr>
              <p:cNvPr id="240" name="Line 716"/>
              <p:cNvSpPr>
                <a:spLocks noChangeShapeType="1"/>
              </p:cNvSpPr>
              <p:nvPr/>
            </p:nvSpPr>
            <p:spPr bwMode="auto">
              <a:xfrm flipV="1">
                <a:off x="1991" y="1156"/>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241" name="Line 717"/>
              <p:cNvSpPr>
                <a:spLocks noChangeShapeType="1"/>
              </p:cNvSpPr>
              <p:nvPr/>
            </p:nvSpPr>
            <p:spPr bwMode="auto">
              <a:xfrm flipV="1">
                <a:off x="1999" y="1151"/>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242" name="Line 718"/>
              <p:cNvSpPr>
                <a:spLocks noChangeShapeType="1"/>
              </p:cNvSpPr>
              <p:nvPr/>
            </p:nvSpPr>
            <p:spPr bwMode="auto">
              <a:xfrm flipV="1">
                <a:off x="2007" y="1145"/>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243" name="Line 719"/>
              <p:cNvSpPr>
                <a:spLocks noChangeShapeType="1"/>
              </p:cNvSpPr>
              <p:nvPr/>
            </p:nvSpPr>
            <p:spPr bwMode="auto">
              <a:xfrm flipV="1">
                <a:off x="2016" y="1140"/>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244" name="Line 720"/>
              <p:cNvSpPr>
                <a:spLocks noChangeShapeType="1"/>
              </p:cNvSpPr>
              <p:nvPr/>
            </p:nvSpPr>
            <p:spPr bwMode="auto">
              <a:xfrm flipV="1">
                <a:off x="2024" y="1134"/>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245" name="Line 721"/>
              <p:cNvSpPr>
                <a:spLocks noChangeShapeType="1"/>
              </p:cNvSpPr>
              <p:nvPr/>
            </p:nvSpPr>
            <p:spPr bwMode="auto">
              <a:xfrm flipV="1">
                <a:off x="2032" y="1127"/>
                <a:ext cx="8" cy="7"/>
              </a:xfrm>
              <a:prstGeom prst="line">
                <a:avLst/>
              </a:prstGeom>
              <a:grpFill/>
              <a:ln w="3175">
                <a:solidFill>
                  <a:srgbClr val="FF0000">
                    <a:alpha val="25000"/>
                  </a:srgbClr>
                </a:solidFill>
                <a:prstDash val="solid"/>
                <a:round/>
                <a:headEnd/>
                <a:tailEnd/>
              </a:ln>
            </p:spPr>
            <p:txBody>
              <a:bodyPr/>
              <a:lstStyle/>
              <a:p>
                <a:endParaRPr lang="it-IT"/>
              </a:p>
            </p:txBody>
          </p:sp>
          <p:sp>
            <p:nvSpPr>
              <p:cNvPr id="246" name="Line 722"/>
              <p:cNvSpPr>
                <a:spLocks noChangeShapeType="1"/>
              </p:cNvSpPr>
              <p:nvPr/>
            </p:nvSpPr>
            <p:spPr bwMode="auto">
              <a:xfrm flipV="1">
                <a:off x="2040" y="1120"/>
                <a:ext cx="8" cy="7"/>
              </a:xfrm>
              <a:prstGeom prst="line">
                <a:avLst/>
              </a:prstGeom>
              <a:grpFill/>
              <a:ln w="3175">
                <a:solidFill>
                  <a:srgbClr val="FF0000">
                    <a:alpha val="25000"/>
                  </a:srgbClr>
                </a:solidFill>
                <a:prstDash val="solid"/>
                <a:round/>
                <a:headEnd/>
                <a:tailEnd/>
              </a:ln>
            </p:spPr>
            <p:txBody>
              <a:bodyPr/>
              <a:lstStyle/>
              <a:p>
                <a:endParaRPr lang="it-IT"/>
              </a:p>
            </p:txBody>
          </p:sp>
          <p:sp>
            <p:nvSpPr>
              <p:cNvPr id="247" name="Line 723"/>
              <p:cNvSpPr>
                <a:spLocks noChangeShapeType="1"/>
              </p:cNvSpPr>
              <p:nvPr/>
            </p:nvSpPr>
            <p:spPr bwMode="auto">
              <a:xfrm flipV="1">
                <a:off x="2048" y="1112"/>
                <a:ext cx="7" cy="8"/>
              </a:xfrm>
              <a:prstGeom prst="line">
                <a:avLst/>
              </a:prstGeom>
              <a:grpFill/>
              <a:ln w="3175">
                <a:solidFill>
                  <a:srgbClr val="FF0000">
                    <a:alpha val="25000"/>
                  </a:srgbClr>
                </a:solidFill>
                <a:prstDash val="solid"/>
                <a:round/>
                <a:headEnd/>
                <a:tailEnd/>
              </a:ln>
            </p:spPr>
            <p:txBody>
              <a:bodyPr/>
              <a:lstStyle/>
              <a:p>
                <a:endParaRPr lang="it-IT"/>
              </a:p>
            </p:txBody>
          </p:sp>
          <p:sp>
            <p:nvSpPr>
              <p:cNvPr id="248" name="Line 724"/>
              <p:cNvSpPr>
                <a:spLocks noChangeShapeType="1"/>
              </p:cNvSpPr>
              <p:nvPr/>
            </p:nvSpPr>
            <p:spPr bwMode="auto">
              <a:xfrm flipV="1">
                <a:off x="2055" y="1103"/>
                <a:ext cx="7" cy="9"/>
              </a:xfrm>
              <a:prstGeom prst="line">
                <a:avLst/>
              </a:prstGeom>
              <a:grpFill/>
              <a:ln w="3175">
                <a:solidFill>
                  <a:srgbClr val="FF0000">
                    <a:alpha val="25000"/>
                  </a:srgbClr>
                </a:solidFill>
                <a:prstDash val="solid"/>
                <a:round/>
                <a:headEnd/>
                <a:tailEnd/>
              </a:ln>
            </p:spPr>
            <p:txBody>
              <a:bodyPr/>
              <a:lstStyle/>
              <a:p>
                <a:endParaRPr lang="it-IT"/>
              </a:p>
            </p:txBody>
          </p:sp>
          <p:sp>
            <p:nvSpPr>
              <p:cNvPr id="249" name="Line 725"/>
              <p:cNvSpPr>
                <a:spLocks noChangeShapeType="1"/>
              </p:cNvSpPr>
              <p:nvPr/>
            </p:nvSpPr>
            <p:spPr bwMode="auto">
              <a:xfrm flipV="1">
                <a:off x="2062" y="109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250" name="Line 726"/>
              <p:cNvSpPr>
                <a:spLocks noChangeShapeType="1"/>
              </p:cNvSpPr>
              <p:nvPr/>
            </p:nvSpPr>
            <p:spPr bwMode="auto">
              <a:xfrm flipV="1">
                <a:off x="2066" y="1093"/>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251" name="Line 727"/>
              <p:cNvSpPr>
                <a:spLocks noChangeShapeType="1"/>
              </p:cNvSpPr>
              <p:nvPr/>
            </p:nvSpPr>
            <p:spPr bwMode="auto">
              <a:xfrm flipV="1">
                <a:off x="2069" y="1085"/>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252" name="Line 728"/>
              <p:cNvSpPr>
                <a:spLocks noChangeShapeType="1"/>
              </p:cNvSpPr>
              <p:nvPr/>
            </p:nvSpPr>
            <p:spPr bwMode="auto">
              <a:xfrm flipV="1">
                <a:off x="2073" y="1077"/>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253" name="Line 729"/>
              <p:cNvSpPr>
                <a:spLocks noChangeShapeType="1"/>
              </p:cNvSpPr>
              <p:nvPr/>
            </p:nvSpPr>
            <p:spPr bwMode="auto">
              <a:xfrm flipV="1">
                <a:off x="2077" y="1070"/>
                <a:ext cx="4" cy="7"/>
              </a:xfrm>
              <a:prstGeom prst="line">
                <a:avLst/>
              </a:prstGeom>
              <a:grpFill/>
              <a:ln w="3175">
                <a:solidFill>
                  <a:srgbClr val="FF0000">
                    <a:alpha val="25000"/>
                  </a:srgbClr>
                </a:solidFill>
                <a:prstDash val="solid"/>
                <a:round/>
                <a:headEnd/>
                <a:tailEnd/>
              </a:ln>
            </p:spPr>
            <p:txBody>
              <a:bodyPr/>
              <a:lstStyle/>
              <a:p>
                <a:endParaRPr lang="it-IT"/>
              </a:p>
            </p:txBody>
          </p:sp>
          <p:sp>
            <p:nvSpPr>
              <p:cNvPr id="254" name="Line 730"/>
              <p:cNvSpPr>
                <a:spLocks noChangeShapeType="1"/>
              </p:cNvSpPr>
              <p:nvPr/>
            </p:nvSpPr>
            <p:spPr bwMode="auto">
              <a:xfrm flipV="1">
                <a:off x="2081" y="1062"/>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55" name="Line 731"/>
              <p:cNvSpPr>
                <a:spLocks noChangeShapeType="1"/>
              </p:cNvSpPr>
              <p:nvPr/>
            </p:nvSpPr>
            <p:spPr bwMode="auto">
              <a:xfrm flipV="1">
                <a:off x="2084" y="1054"/>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56" name="Line 732"/>
              <p:cNvSpPr>
                <a:spLocks noChangeShapeType="1"/>
              </p:cNvSpPr>
              <p:nvPr/>
            </p:nvSpPr>
            <p:spPr bwMode="auto">
              <a:xfrm flipV="1">
                <a:off x="2087" y="1045"/>
                <a:ext cx="2" cy="9"/>
              </a:xfrm>
              <a:prstGeom prst="line">
                <a:avLst/>
              </a:prstGeom>
              <a:grpFill/>
              <a:ln w="3175">
                <a:solidFill>
                  <a:srgbClr val="FF0000">
                    <a:alpha val="25000"/>
                  </a:srgbClr>
                </a:solidFill>
                <a:prstDash val="solid"/>
                <a:round/>
                <a:headEnd/>
                <a:tailEnd/>
              </a:ln>
            </p:spPr>
            <p:txBody>
              <a:bodyPr/>
              <a:lstStyle/>
              <a:p>
                <a:endParaRPr lang="it-IT"/>
              </a:p>
            </p:txBody>
          </p:sp>
          <p:sp>
            <p:nvSpPr>
              <p:cNvPr id="257" name="Line 733"/>
              <p:cNvSpPr>
                <a:spLocks noChangeShapeType="1"/>
              </p:cNvSpPr>
              <p:nvPr/>
            </p:nvSpPr>
            <p:spPr bwMode="auto">
              <a:xfrm flipV="1">
                <a:off x="2089" y="1037"/>
                <a:ext cx="2" cy="8"/>
              </a:xfrm>
              <a:prstGeom prst="line">
                <a:avLst/>
              </a:prstGeom>
              <a:grpFill/>
              <a:ln w="3175">
                <a:solidFill>
                  <a:srgbClr val="FF0000">
                    <a:alpha val="25000"/>
                  </a:srgbClr>
                </a:solidFill>
                <a:prstDash val="solid"/>
                <a:round/>
                <a:headEnd/>
                <a:tailEnd/>
              </a:ln>
            </p:spPr>
            <p:txBody>
              <a:bodyPr/>
              <a:lstStyle/>
              <a:p>
                <a:endParaRPr lang="it-IT"/>
              </a:p>
            </p:txBody>
          </p:sp>
          <p:sp>
            <p:nvSpPr>
              <p:cNvPr id="258" name="Line 734"/>
              <p:cNvSpPr>
                <a:spLocks noChangeShapeType="1"/>
              </p:cNvSpPr>
              <p:nvPr/>
            </p:nvSpPr>
            <p:spPr bwMode="auto">
              <a:xfrm flipV="1">
                <a:off x="2091" y="1028"/>
                <a:ext cx="1" cy="9"/>
              </a:xfrm>
              <a:prstGeom prst="line">
                <a:avLst/>
              </a:prstGeom>
              <a:grpFill/>
              <a:ln w="3175">
                <a:solidFill>
                  <a:srgbClr val="FF0000">
                    <a:alpha val="25000"/>
                  </a:srgbClr>
                </a:solidFill>
                <a:prstDash val="solid"/>
                <a:round/>
                <a:headEnd/>
                <a:tailEnd/>
              </a:ln>
            </p:spPr>
            <p:txBody>
              <a:bodyPr/>
              <a:lstStyle/>
              <a:p>
                <a:endParaRPr lang="it-IT"/>
              </a:p>
            </p:txBody>
          </p:sp>
          <p:sp>
            <p:nvSpPr>
              <p:cNvPr id="259" name="Line 735"/>
              <p:cNvSpPr>
                <a:spLocks noChangeShapeType="1"/>
              </p:cNvSpPr>
              <p:nvPr/>
            </p:nvSpPr>
            <p:spPr bwMode="auto">
              <a:xfrm flipV="1">
                <a:off x="2092" y="1019"/>
                <a:ext cx="1" cy="9"/>
              </a:xfrm>
              <a:prstGeom prst="line">
                <a:avLst/>
              </a:prstGeom>
              <a:grpFill/>
              <a:ln w="3175">
                <a:solidFill>
                  <a:srgbClr val="FF0000">
                    <a:alpha val="25000"/>
                  </a:srgbClr>
                </a:solidFill>
                <a:prstDash val="solid"/>
                <a:round/>
                <a:headEnd/>
                <a:tailEnd/>
              </a:ln>
            </p:spPr>
            <p:txBody>
              <a:bodyPr/>
              <a:lstStyle/>
              <a:p>
                <a:endParaRPr lang="it-IT"/>
              </a:p>
            </p:txBody>
          </p:sp>
          <p:sp>
            <p:nvSpPr>
              <p:cNvPr id="260" name="Line 736"/>
              <p:cNvSpPr>
                <a:spLocks noChangeShapeType="1"/>
              </p:cNvSpPr>
              <p:nvPr/>
            </p:nvSpPr>
            <p:spPr bwMode="auto">
              <a:xfrm flipV="1">
                <a:off x="2093" y="1010"/>
                <a:ext cx="0" cy="9"/>
              </a:xfrm>
              <a:prstGeom prst="line">
                <a:avLst/>
              </a:prstGeom>
              <a:grpFill/>
              <a:ln w="3175">
                <a:solidFill>
                  <a:srgbClr val="FF0000">
                    <a:alpha val="25000"/>
                  </a:srgbClr>
                </a:solidFill>
                <a:prstDash val="solid"/>
                <a:round/>
                <a:headEnd/>
                <a:tailEnd/>
              </a:ln>
            </p:spPr>
            <p:txBody>
              <a:bodyPr/>
              <a:lstStyle/>
              <a:p>
                <a:endParaRPr lang="it-IT"/>
              </a:p>
            </p:txBody>
          </p:sp>
          <p:sp>
            <p:nvSpPr>
              <p:cNvPr id="261" name="Line 737"/>
              <p:cNvSpPr>
                <a:spLocks noChangeShapeType="1"/>
              </p:cNvSpPr>
              <p:nvPr/>
            </p:nvSpPr>
            <p:spPr bwMode="auto">
              <a:xfrm flipV="1">
                <a:off x="2093" y="1005"/>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262" name="Line 738"/>
              <p:cNvSpPr>
                <a:spLocks noChangeShapeType="1"/>
              </p:cNvSpPr>
              <p:nvPr/>
            </p:nvSpPr>
            <p:spPr bwMode="auto">
              <a:xfrm flipV="1">
                <a:off x="2093" y="1001"/>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263" name="Line 739"/>
              <p:cNvSpPr>
                <a:spLocks noChangeShapeType="1"/>
              </p:cNvSpPr>
              <p:nvPr/>
            </p:nvSpPr>
            <p:spPr bwMode="auto">
              <a:xfrm flipV="1">
                <a:off x="2093" y="996"/>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264" name="Line 740"/>
              <p:cNvSpPr>
                <a:spLocks noChangeShapeType="1"/>
              </p:cNvSpPr>
              <p:nvPr/>
            </p:nvSpPr>
            <p:spPr bwMode="auto">
              <a:xfrm flipV="1">
                <a:off x="2093" y="991"/>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265" name="Line 741"/>
              <p:cNvSpPr>
                <a:spLocks noChangeShapeType="1"/>
              </p:cNvSpPr>
              <p:nvPr/>
            </p:nvSpPr>
            <p:spPr bwMode="auto">
              <a:xfrm flipH="1" flipV="1">
                <a:off x="2092" y="986"/>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266" name="Line 742"/>
              <p:cNvSpPr>
                <a:spLocks noChangeShapeType="1"/>
              </p:cNvSpPr>
              <p:nvPr/>
            </p:nvSpPr>
            <p:spPr bwMode="auto">
              <a:xfrm flipV="1">
                <a:off x="2092" y="981"/>
                <a:ext cx="0" cy="5"/>
              </a:xfrm>
              <a:prstGeom prst="line">
                <a:avLst/>
              </a:prstGeom>
              <a:grpFill/>
              <a:ln w="3175">
                <a:solidFill>
                  <a:srgbClr val="FF0000">
                    <a:alpha val="25000"/>
                  </a:srgbClr>
                </a:solidFill>
                <a:prstDash val="solid"/>
                <a:round/>
                <a:headEnd/>
                <a:tailEnd/>
              </a:ln>
            </p:spPr>
            <p:txBody>
              <a:bodyPr/>
              <a:lstStyle/>
              <a:p>
                <a:endParaRPr lang="it-IT"/>
              </a:p>
            </p:txBody>
          </p:sp>
          <p:sp>
            <p:nvSpPr>
              <p:cNvPr id="267" name="Line 743"/>
              <p:cNvSpPr>
                <a:spLocks noChangeShapeType="1"/>
              </p:cNvSpPr>
              <p:nvPr/>
            </p:nvSpPr>
            <p:spPr bwMode="auto">
              <a:xfrm flipH="1" flipV="1">
                <a:off x="2091" y="976"/>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268" name="Line 744"/>
              <p:cNvSpPr>
                <a:spLocks noChangeShapeType="1"/>
              </p:cNvSpPr>
              <p:nvPr/>
            </p:nvSpPr>
            <p:spPr bwMode="auto">
              <a:xfrm flipH="1" flipV="1">
                <a:off x="2090" y="971"/>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269" name="Line 745"/>
              <p:cNvSpPr>
                <a:spLocks noChangeShapeType="1"/>
              </p:cNvSpPr>
              <p:nvPr/>
            </p:nvSpPr>
            <p:spPr bwMode="auto">
              <a:xfrm flipH="1" flipV="1">
                <a:off x="2089" y="965"/>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270" name="Line 746"/>
              <p:cNvSpPr>
                <a:spLocks noChangeShapeType="1"/>
              </p:cNvSpPr>
              <p:nvPr/>
            </p:nvSpPr>
            <p:spPr bwMode="auto">
              <a:xfrm flipH="1" flipV="1">
                <a:off x="2088" y="960"/>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271" name="Line 747"/>
              <p:cNvSpPr>
                <a:spLocks noChangeShapeType="1"/>
              </p:cNvSpPr>
              <p:nvPr/>
            </p:nvSpPr>
            <p:spPr bwMode="auto">
              <a:xfrm flipH="1" flipV="1">
                <a:off x="2087" y="954"/>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272" name="Line 748"/>
              <p:cNvSpPr>
                <a:spLocks noChangeShapeType="1"/>
              </p:cNvSpPr>
              <p:nvPr/>
            </p:nvSpPr>
            <p:spPr bwMode="auto">
              <a:xfrm flipH="1" flipV="1">
                <a:off x="2086" y="948"/>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273" name="Line 749"/>
              <p:cNvSpPr>
                <a:spLocks noChangeShapeType="1"/>
              </p:cNvSpPr>
              <p:nvPr/>
            </p:nvSpPr>
            <p:spPr bwMode="auto">
              <a:xfrm flipH="1" flipV="1">
                <a:off x="2084" y="942"/>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274" name="Line 750"/>
              <p:cNvSpPr>
                <a:spLocks noChangeShapeType="1"/>
              </p:cNvSpPr>
              <p:nvPr/>
            </p:nvSpPr>
            <p:spPr bwMode="auto">
              <a:xfrm flipH="1" flipV="1">
                <a:off x="2082" y="935"/>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275" name="Line 751"/>
              <p:cNvSpPr>
                <a:spLocks noChangeShapeType="1"/>
              </p:cNvSpPr>
              <p:nvPr/>
            </p:nvSpPr>
            <p:spPr bwMode="auto">
              <a:xfrm flipH="1" flipV="1">
                <a:off x="2080" y="929"/>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276" name="Line 752"/>
              <p:cNvSpPr>
                <a:spLocks noChangeShapeType="1"/>
              </p:cNvSpPr>
              <p:nvPr/>
            </p:nvSpPr>
            <p:spPr bwMode="auto">
              <a:xfrm flipH="1" flipV="1">
                <a:off x="2078" y="922"/>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277" name="Line 753"/>
              <p:cNvSpPr>
                <a:spLocks noChangeShapeType="1"/>
              </p:cNvSpPr>
              <p:nvPr/>
            </p:nvSpPr>
            <p:spPr bwMode="auto">
              <a:xfrm flipH="1" flipV="1">
                <a:off x="2076" y="914"/>
                <a:ext cx="2" cy="8"/>
              </a:xfrm>
              <a:prstGeom prst="line">
                <a:avLst/>
              </a:prstGeom>
              <a:grpFill/>
              <a:ln w="3175">
                <a:solidFill>
                  <a:srgbClr val="FF0000">
                    <a:alpha val="25000"/>
                  </a:srgbClr>
                </a:solidFill>
                <a:prstDash val="solid"/>
                <a:round/>
                <a:headEnd/>
                <a:tailEnd/>
              </a:ln>
            </p:spPr>
            <p:txBody>
              <a:bodyPr/>
              <a:lstStyle/>
              <a:p>
                <a:endParaRPr lang="it-IT"/>
              </a:p>
            </p:txBody>
          </p:sp>
          <p:sp>
            <p:nvSpPr>
              <p:cNvPr id="278" name="Line 754"/>
              <p:cNvSpPr>
                <a:spLocks noChangeShapeType="1"/>
              </p:cNvSpPr>
              <p:nvPr/>
            </p:nvSpPr>
            <p:spPr bwMode="auto">
              <a:xfrm flipH="1" flipV="1">
                <a:off x="2073" y="907"/>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279" name="Line 755"/>
              <p:cNvSpPr>
                <a:spLocks noChangeShapeType="1"/>
              </p:cNvSpPr>
              <p:nvPr/>
            </p:nvSpPr>
            <p:spPr bwMode="auto">
              <a:xfrm flipH="1" flipV="1">
                <a:off x="2070" y="899"/>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80" name="Line 756"/>
              <p:cNvSpPr>
                <a:spLocks noChangeShapeType="1"/>
              </p:cNvSpPr>
              <p:nvPr/>
            </p:nvSpPr>
            <p:spPr bwMode="auto">
              <a:xfrm flipH="1" flipV="1">
                <a:off x="2067" y="891"/>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81" name="Line 757"/>
              <p:cNvSpPr>
                <a:spLocks noChangeShapeType="1"/>
              </p:cNvSpPr>
              <p:nvPr/>
            </p:nvSpPr>
            <p:spPr bwMode="auto">
              <a:xfrm flipH="1" flipV="1">
                <a:off x="2064" y="883"/>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82" name="Line 758"/>
              <p:cNvSpPr>
                <a:spLocks noChangeShapeType="1"/>
              </p:cNvSpPr>
              <p:nvPr/>
            </p:nvSpPr>
            <p:spPr bwMode="auto">
              <a:xfrm flipH="1" flipV="1">
                <a:off x="2061" y="875"/>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83" name="Line 759"/>
              <p:cNvSpPr>
                <a:spLocks noChangeShapeType="1"/>
              </p:cNvSpPr>
              <p:nvPr/>
            </p:nvSpPr>
            <p:spPr bwMode="auto">
              <a:xfrm flipH="1" flipV="1">
                <a:off x="2057" y="867"/>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284" name="Line 760"/>
              <p:cNvSpPr>
                <a:spLocks noChangeShapeType="1"/>
              </p:cNvSpPr>
              <p:nvPr/>
            </p:nvSpPr>
            <p:spPr bwMode="auto">
              <a:xfrm flipH="1" flipV="1">
                <a:off x="2054" y="858"/>
                <a:ext cx="3" cy="9"/>
              </a:xfrm>
              <a:prstGeom prst="line">
                <a:avLst/>
              </a:prstGeom>
              <a:grpFill/>
              <a:ln w="3175">
                <a:solidFill>
                  <a:srgbClr val="FF0000">
                    <a:alpha val="25000"/>
                  </a:srgbClr>
                </a:solidFill>
                <a:prstDash val="solid"/>
                <a:round/>
                <a:headEnd/>
                <a:tailEnd/>
              </a:ln>
            </p:spPr>
            <p:txBody>
              <a:bodyPr/>
              <a:lstStyle/>
              <a:p>
                <a:endParaRPr lang="it-IT"/>
              </a:p>
            </p:txBody>
          </p:sp>
          <p:sp>
            <p:nvSpPr>
              <p:cNvPr id="285" name="Line 761"/>
              <p:cNvSpPr>
                <a:spLocks noChangeShapeType="1"/>
              </p:cNvSpPr>
              <p:nvPr/>
            </p:nvSpPr>
            <p:spPr bwMode="auto">
              <a:xfrm flipH="1" flipV="1">
                <a:off x="2047" y="842"/>
                <a:ext cx="7" cy="16"/>
              </a:xfrm>
              <a:prstGeom prst="line">
                <a:avLst/>
              </a:prstGeom>
              <a:grpFill/>
              <a:ln w="3175">
                <a:solidFill>
                  <a:srgbClr val="FF0000">
                    <a:alpha val="25000"/>
                  </a:srgbClr>
                </a:solidFill>
                <a:prstDash val="solid"/>
                <a:round/>
                <a:headEnd/>
                <a:tailEnd/>
              </a:ln>
            </p:spPr>
            <p:txBody>
              <a:bodyPr/>
              <a:lstStyle/>
              <a:p>
                <a:endParaRPr lang="it-IT"/>
              </a:p>
            </p:txBody>
          </p:sp>
          <p:sp>
            <p:nvSpPr>
              <p:cNvPr id="286" name="Line 762"/>
              <p:cNvSpPr>
                <a:spLocks noChangeShapeType="1"/>
              </p:cNvSpPr>
              <p:nvPr/>
            </p:nvSpPr>
            <p:spPr bwMode="auto">
              <a:xfrm flipH="1" flipV="1">
                <a:off x="2039" y="825"/>
                <a:ext cx="8" cy="17"/>
              </a:xfrm>
              <a:prstGeom prst="line">
                <a:avLst/>
              </a:prstGeom>
              <a:grpFill/>
              <a:ln w="3175">
                <a:solidFill>
                  <a:srgbClr val="FF0000">
                    <a:alpha val="25000"/>
                  </a:srgbClr>
                </a:solidFill>
                <a:prstDash val="solid"/>
                <a:round/>
                <a:headEnd/>
                <a:tailEnd/>
              </a:ln>
            </p:spPr>
            <p:txBody>
              <a:bodyPr/>
              <a:lstStyle/>
              <a:p>
                <a:endParaRPr lang="it-IT"/>
              </a:p>
            </p:txBody>
          </p:sp>
          <p:sp>
            <p:nvSpPr>
              <p:cNvPr id="287" name="Line 763"/>
              <p:cNvSpPr>
                <a:spLocks noChangeShapeType="1"/>
              </p:cNvSpPr>
              <p:nvPr/>
            </p:nvSpPr>
            <p:spPr bwMode="auto">
              <a:xfrm flipH="1" flipV="1">
                <a:off x="2034" y="813"/>
                <a:ext cx="5" cy="12"/>
              </a:xfrm>
              <a:prstGeom prst="line">
                <a:avLst/>
              </a:prstGeom>
              <a:grpFill/>
              <a:ln w="3175">
                <a:solidFill>
                  <a:srgbClr val="FF0000">
                    <a:alpha val="25000"/>
                  </a:srgbClr>
                </a:solidFill>
                <a:prstDash val="solid"/>
                <a:round/>
                <a:headEnd/>
                <a:tailEnd/>
              </a:ln>
            </p:spPr>
            <p:txBody>
              <a:bodyPr/>
              <a:lstStyle/>
              <a:p>
                <a:endParaRPr lang="it-IT"/>
              </a:p>
            </p:txBody>
          </p:sp>
          <p:sp>
            <p:nvSpPr>
              <p:cNvPr id="288" name="Line 764"/>
              <p:cNvSpPr>
                <a:spLocks noChangeShapeType="1"/>
              </p:cNvSpPr>
              <p:nvPr/>
            </p:nvSpPr>
            <p:spPr bwMode="auto">
              <a:xfrm flipV="1">
                <a:off x="2034" y="799"/>
                <a:ext cx="24" cy="14"/>
              </a:xfrm>
              <a:prstGeom prst="line">
                <a:avLst/>
              </a:prstGeom>
              <a:grpFill/>
              <a:ln w="3175">
                <a:solidFill>
                  <a:srgbClr val="FF0000">
                    <a:alpha val="25000"/>
                  </a:srgbClr>
                </a:solidFill>
                <a:prstDash val="solid"/>
                <a:round/>
                <a:headEnd/>
                <a:tailEnd/>
              </a:ln>
            </p:spPr>
            <p:txBody>
              <a:bodyPr/>
              <a:lstStyle/>
              <a:p>
                <a:endParaRPr lang="it-IT"/>
              </a:p>
            </p:txBody>
          </p:sp>
          <p:sp>
            <p:nvSpPr>
              <p:cNvPr id="289" name="Line 765"/>
              <p:cNvSpPr>
                <a:spLocks noChangeShapeType="1"/>
              </p:cNvSpPr>
              <p:nvPr/>
            </p:nvSpPr>
            <p:spPr bwMode="auto">
              <a:xfrm flipH="1" flipV="1">
                <a:off x="1968" y="732"/>
                <a:ext cx="90" cy="67"/>
              </a:xfrm>
              <a:prstGeom prst="line">
                <a:avLst/>
              </a:prstGeom>
              <a:grpFill/>
              <a:ln w="3175">
                <a:solidFill>
                  <a:srgbClr val="FF0000">
                    <a:alpha val="25000"/>
                  </a:srgbClr>
                </a:solidFill>
                <a:prstDash val="solid"/>
                <a:round/>
                <a:headEnd/>
                <a:tailEnd/>
              </a:ln>
            </p:spPr>
            <p:txBody>
              <a:bodyPr/>
              <a:lstStyle/>
              <a:p>
                <a:endParaRPr lang="it-IT"/>
              </a:p>
            </p:txBody>
          </p:sp>
          <p:sp>
            <p:nvSpPr>
              <p:cNvPr id="290" name="Line 766"/>
              <p:cNvSpPr>
                <a:spLocks noChangeShapeType="1"/>
              </p:cNvSpPr>
              <p:nvPr/>
            </p:nvSpPr>
            <p:spPr bwMode="auto">
              <a:xfrm flipH="1">
                <a:off x="1963" y="732"/>
                <a:ext cx="5" cy="122"/>
              </a:xfrm>
              <a:prstGeom prst="line">
                <a:avLst/>
              </a:prstGeom>
              <a:grpFill/>
              <a:ln w="3175">
                <a:solidFill>
                  <a:srgbClr val="FF0000">
                    <a:alpha val="25000"/>
                  </a:srgbClr>
                </a:solidFill>
                <a:prstDash val="solid"/>
                <a:round/>
                <a:headEnd/>
                <a:tailEnd/>
              </a:ln>
            </p:spPr>
            <p:txBody>
              <a:bodyPr/>
              <a:lstStyle/>
              <a:p>
                <a:endParaRPr lang="it-IT"/>
              </a:p>
            </p:txBody>
          </p:sp>
          <p:sp>
            <p:nvSpPr>
              <p:cNvPr id="291" name="Line 767"/>
              <p:cNvSpPr>
                <a:spLocks noChangeShapeType="1"/>
              </p:cNvSpPr>
              <p:nvPr/>
            </p:nvSpPr>
            <p:spPr bwMode="auto">
              <a:xfrm flipV="1">
                <a:off x="1963" y="840"/>
                <a:ext cx="23" cy="14"/>
              </a:xfrm>
              <a:prstGeom prst="line">
                <a:avLst/>
              </a:prstGeom>
              <a:grpFill/>
              <a:ln w="3175">
                <a:solidFill>
                  <a:srgbClr val="FF0000">
                    <a:alpha val="25000"/>
                  </a:srgbClr>
                </a:solidFill>
                <a:prstDash val="solid"/>
                <a:round/>
                <a:headEnd/>
                <a:tailEnd/>
              </a:ln>
            </p:spPr>
            <p:txBody>
              <a:bodyPr/>
              <a:lstStyle/>
              <a:p>
                <a:endParaRPr lang="it-IT"/>
              </a:p>
            </p:txBody>
          </p:sp>
          <p:sp>
            <p:nvSpPr>
              <p:cNvPr id="292" name="Line 768"/>
              <p:cNvSpPr>
                <a:spLocks noChangeShapeType="1"/>
              </p:cNvSpPr>
              <p:nvPr/>
            </p:nvSpPr>
            <p:spPr bwMode="auto">
              <a:xfrm>
                <a:off x="1986" y="840"/>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293" name="Line 769"/>
              <p:cNvSpPr>
                <a:spLocks noChangeShapeType="1"/>
              </p:cNvSpPr>
              <p:nvPr/>
            </p:nvSpPr>
            <p:spPr bwMode="auto">
              <a:xfrm>
                <a:off x="1992" y="853"/>
                <a:ext cx="7" cy="16"/>
              </a:xfrm>
              <a:prstGeom prst="line">
                <a:avLst/>
              </a:prstGeom>
              <a:grpFill/>
              <a:ln w="3175">
                <a:solidFill>
                  <a:srgbClr val="FF0000">
                    <a:alpha val="25000"/>
                  </a:srgbClr>
                </a:solidFill>
                <a:prstDash val="solid"/>
                <a:round/>
                <a:headEnd/>
                <a:tailEnd/>
              </a:ln>
            </p:spPr>
            <p:txBody>
              <a:bodyPr/>
              <a:lstStyle/>
              <a:p>
                <a:endParaRPr lang="it-IT"/>
              </a:p>
            </p:txBody>
          </p:sp>
          <p:sp>
            <p:nvSpPr>
              <p:cNvPr id="294" name="Line 770"/>
              <p:cNvSpPr>
                <a:spLocks noChangeShapeType="1"/>
              </p:cNvSpPr>
              <p:nvPr/>
            </p:nvSpPr>
            <p:spPr bwMode="auto">
              <a:xfrm>
                <a:off x="1999" y="869"/>
                <a:ext cx="6" cy="17"/>
              </a:xfrm>
              <a:prstGeom prst="line">
                <a:avLst/>
              </a:prstGeom>
              <a:grpFill/>
              <a:ln w="3175">
                <a:solidFill>
                  <a:srgbClr val="FF0000">
                    <a:alpha val="25000"/>
                  </a:srgbClr>
                </a:solidFill>
                <a:prstDash val="solid"/>
                <a:round/>
                <a:headEnd/>
                <a:tailEnd/>
              </a:ln>
            </p:spPr>
            <p:txBody>
              <a:bodyPr/>
              <a:lstStyle/>
              <a:p>
                <a:endParaRPr lang="it-IT"/>
              </a:p>
            </p:txBody>
          </p:sp>
          <p:sp>
            <p:nvSpPr>
              <p:cNvPr id="295" name="Line 771"/>
              <p:cNvSpPr>
                <a:spLocks noChangeShapeType="1"/>
              </p:cNvSpPr>
              <p:nvPr/>
            </p:nvSpPr>
            <p:spPr bwMode="auto">
              <a:xfrm>
                <a:off x="2005" y="886"/>
                <a:ext cx="4" cy="8"/>
              </a:xfrm>
              <a:prstGeom prst="line">
                <a:avLst/>
              </a:prstGeom>
              <a:grpFill/>
              <a:ln w="3175">
                <a:solidFill>
                  <a:srgbClr val="FF0000">
                    <a:alpha val="25000"/>
                  </a:srgbClr>
                </a:solidFill>
                <a:prstDash val="solid"/>
                <a:round/>
                <a:headEnd/>
                <a:tailEnd/>
              </a:ln>
            </p:spPr>
            <p:txBody>
              <a:bodyPr/>
              <a:lstStyle/>
              <a:p>
                <a:endParaRPr lang="it-IT"/>
              </a:p>
            </p:txBody>
          </p:sp>
          <p:sp>
            <p:nvSpPr>
              <p:cNvPr id="296" name="Line 772"/>
              <p:cNvSpPr>
                <a:spLocks noChangeShapeType="1"/>
              </p:cNvSpPr>
              <p:nvPr/>
            </p:nvSpPr>
            <p:spPr bwMode="auto">
              <a:xfrm>
                <a:off x="2009" y="894"/>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97" name="Line 773"/>
              <p:cNvSpPr>
                <a:spLocks noChangeShapeType="1"/>
              </p:cNvSpPr>
              <p:nvPr/>
            </p:nvSpPr>
            <p:spPr bwMode="auto">
              <a:xfrm>
                <a:off x="2012" y="902"/>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98" name="Line 774"/>
              <p:cNvSpPr>
                <a:spLocks noChangeShapeType="1"/>
              </p:cNvSpPr>
              <p:nvPr/>
            </p:nvSpPr>
            <p:spPr bwMode="auto">
              <a:xfrm>
                <a:off x="2015" y="910"/>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299" name="Line 775"/>
              <p:cNvSpPr>
                <a:spLocks noChangeShapeType="1"/>
              </p:cNvSpPr>
              <p:nvPr/>
            </p:nvSpPr>
            <p:spPr bwMode="auto">
              <a:xfrm>
                <a:off x="2018" y="918"/>
                <a:ext cx="3" cy="7"/>
              </a:xfrm>
              <a:prstGeom prst="line">
                <a:avLst/>
              </a:prstGeom>
              <a:grpFill/>
              <a:ln w="3175">
                <a:solidFill>
                  <a:srgbClr val="FF0000">
                    <a:alpha val="25000"/>
                  </a:srgbClr>
                </a:solidFill>
                <a:prstDash val="solid"/>
                <a:round/>
                <a:headEnd/>
                <a:tailEnd/>
              </a:ln>
            </p:spPr>
            <p:txBody>
              <a:bodyPr/>
              <a:lstStyle/>
              <a:p>
                <a:endParaRPr lang="it-IT"/>
              </a:p>
            </p:txBody>
          </p:sp>
          <p:sp>
            <p:nvSpPr>
              <p:cNvPr id="300" name="Line 776"/>
              <p:cNvSpPr>
                <a:spLocks noChangeShapeType="1"/>
              </p:cNvSpPr>
              <p:nvPr/>
            </p:nvSpPr>
            <p:spPr bwMode="auto">
              <a:xfrm>
                <a:off x="2021" y="925"/>
                <a:ext cx="3" cy="8"/>
              </a:xfrm>
              <a:prstGeom prst="line">
                <a:avLst/>
              </a:prstGeom>
              <a:grpFill/>
              <a:ln w="3175">
                <a:solidFill>
                  <a:srgbClr val="FF0000">
                    <a:alpha val="25000"/>
                  </a:srgbClr>
                </a:solidFill>
                <a:prstDash val="solid"/>
                <a:round/>
                <a:headEnd/>
                <a:tailEnd/>
              </a:ln>
            </p:spPr>
            <p:txBody>
              <a:bodyPr/>
              <a:lstStyle/>
              <a:p>
                <a:endParaRPr lang="it-IT"/>
              </a:p>
            </p:txBody>
          </p:sp>
          <p:sp>
            <p:nvSpPr>
              <p:cNvPr id="301" name="Line 777"/>
              <p:cNvSpPr>
                <a:spLocks noChangeShapeType="1"/>
              </p:cNvSpPr>
              <p:nvPr/>
            </p:nvSpPr>
            <p:spPr bwMode="auto">
              <a:xfrm>
                <a:off x="2024" y="933"/>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02" name="Line 778"/>
              <p:cNvSpPr>
                <a:spLocks noChangeShapeType="1"/>
              </p:cNvSpPr>
              <p:nvPr/>
            </p:nvSpPr>
            <p:spPr bwMode="auto">
              <a:xfrm>
                <a:off x="2026" y="940"/>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03" name="Line 779"/>
              <p:cNvSpPr>
                <a:spLocks noChangeShapeType="1"/>
              </p:cNvSpPr>
              <p:nvPr/>
            </p:nvSpPr>
            <p:spPr bwMode="auto">
              <a:xfrm>
                <a:off x="2028" y="947"/>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304" name="Line 780"/>
              <p:cNvSpPr>
                <a:spLocks noChangeShapeType="1"/>
              </p:cNvSpPr>
              <p:nvPr/>
            </p:nvSpPr>
            <p:spPr bwMode="auto">
              <a:xfrm>
                <a:off x="2030" y="953"/>
                <a:ext cx="2" cy="7"/>
              </a:xfrm>
              <a:prstGeom prst="line">
                <a:avLst/>
              </a:prstGeom>
              <a:grpFill/>
              <a:ln w="3175">
                <a:solidFill>
                  <a:srgbClr val="FF0000">
                    <a:alpha val="25000"/>
                  </a:srgbClr>
                </a:solidFill>
                <a:prstDash val="solid"/>
                <a:round/>
                <a:headEnd/>
                <a:tailEnd/>
              </a:ln>
            </p:spPr>
            <p:txBody>
              <a:bodyPr/>
              <a:lstStyle/>
              <a:p>
                <a:endParaRPr lang="it-IT"/>
              </a:p>
            </p:txBody>
          </p:sp>
          <p:sp>
            <p:nvSpPr>
              <p:cNvPr id="305" name="Line 781"/>
              <p:cNvSpPr>
                <a:spLocks noChangeShapeType="1"/>
              </p:cNvSpPr>
              <p:nvPr/>
            </p:nvSpPr>
            <p:spPr bwMode="auto">
              <a:xfrm>
                <a:off x="2032" y="960"/>
                <a:ext cx="2" cy="5"/>
              </a:xfrm>
              <a:prstGeom prst="line">
                <a:avLst/>
              </a:prstGeom>
              <a:grpFill/>
              <a:ln w="3175">
                <a:solidFill>
                  <a:srgbClr val="FF0000">
                    <a:alpha val="25000"/>
                  </a:srgbClr>
                </a:solidFill>
                <a:prstDash val="solid"/>
                <a:round/>
                <a:headEnd/>
                <a:tailEnd/>
              </a:ln>
            </p:spPr>
            <p:txBody>
              <a:bodyPr/>
              <a:lstStyle/>
              <a:p>
                <a:endParaRPr lang="it-IT"/>
              </a:p>
            </p:txBody>
          </p:sp>
          <p:sp>
            <p:nvSpPr>
              <p:cNvPr id="306" name="Line 782"/>
              <p:cNvSpPr>
                <a:spLocks noChangeShapeType="1"/>
              </p:cNvSpPr>
              <p:nvPr/>
            </p:nvSpPr>
            <p:spPr bwMode="auto">
              <a:xfrm>
                <a:off x="2034" y="965"/>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07" name="Line 783"/>
              <p:cNvSpPr>
                <a:spLocks noChangeShapeType="1"/>
              </p:cNvSpPr>
              <p:nvPr/>
            </p:nvSpPr>
            <p:spPr bwMode="auto">
              <a:xfrm>
                <a:off x="2035" y="971"/>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08" name="Line 784"/>
              <p:cNvSpPr>
                <a:spLocks noChangeShapeType="1"/>
              </p:cNvSpPr>
              <p:nvPr/>
            </p:nvSpPr>
            <p:spPr bwMode="auto">
              <a:xfrm>
                <a:off x="2036" y="976"/>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09" name="Line 785"/>
              <p:cNvSpPr>
                <a:spLocks noChangeShapeType="1"/>
              </p:cNvSpPr>
              <p:nvPr/>
            </p:nvSpPr>
            <p:spPr bwMode="auto">
              <a:xfrm>
                <a:off x="2037" y="982"/>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10" name="Line 786"/>
              <p:cNvSpPr>
                <a:spLocks noChangeShapeType="1"/>
              </p:cNvSpPr>
              <p:nvPr/>
            </p:nvSpPr>
            <p:spPr bwMode="auto">
              <a:xfrm>
                <a:off x="2038" y="987"/>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11" name="Line 787"/>
              <p:cNvSpPr>
                <a:spLocks noChangeShapeType="1"/>
              </p:cNvSpPr>
              <p:nvPr/>
            </p:nvSpPr>
            <p:spPr bwMode="auto">
              <a:xfrm>
                <a:off x="2039" y="992"/>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12" name="Line 788"/>
              <p:cNvSpPr>
                <a:spLocks noChangeShapeType="1"/>
              </p:cNvSpPr>
              <p:nvPr/>
            </p:nvSpPr>
            <p:spPr bwMode="auto">
              <a:xfrm>
                <a:off x="2040" y="997"/>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313" name="Line 789"/>
              <p:cNvSpPr>
                <a:spLocks noChangeShapeType="1"/>
              </p:cNvSpPr>
              <p:nvPr/>
            </p:nvSpPr>
            <p:spPr bwMode="auto">
              <a:xfrm>
                <a:off x="2040" y="1001"/>
                <a:ext cx="1" cy="5"/>
              </a:xfrm>
              <a:prstGeom prst="line">
                <a:avLst/>
              </a:prstGeom>
              <a:grpFill/>
              <a:ln w="3175">
                <a:solidFill>
                  <a:srgbClr val="FF0000">
                    <a:alpha val="25000"/>
                  </a:srgbClr>
                </a:solidFill>
                <a:prstDash val="solid"/>
                <a:round/>
                <a:headEnd/>
                <a:tailEnd/>
              </a:ln>
            </p:spPr>
            <p:txBody>
              <a:bodyPr/>
              <a:lstStyle/>
              <a:p>
                <a:endParaRPr lang="it-IT"/>
              </a:p>
            </p:txBody>
          </p:sp>
          <p:sp>
            <p:nvSpPr>
              <p:cNvPr id="314" name="Line 790"/>
              <p:cNvSpPr>
                <a:spLocks noChangeShapeType="1"/>
              </p:cNvSpPr>
              <p:nvPr/>
            </p:nvSpPr>
            <p:spPr bwMode="auto">
              <a:xfrm>
                <a:off x="2041" y="1006"/>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315" name="Line 791"/>
              <p:cNvSpPr>
                <a:spLocks noChangeShapeType="1"/>
              </p:cNvSpPr>
              <p:nvPr/>
            </p:nvSpPr>
            <p:spPr bwMode="auto">
              <a:xfrm>
                <a:off x="2041" y="1010"/>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316" name="Line 792"/>
              <p:cNvSpPr>
                <a:spLocks noChangeShapeType="1"/>
              </p:cNvSpPr>
              <p:nvPr/>
            </p:nvSpPr>
            <p:spPr bwMode="auto">
              <a:xfrm>
                <a:off x="2041" y="1014"/>
                <a:ext cx="1" cy="4"/>
              </a:xfrm>
              <a:prstGeom prst="line">
                <a:avLst/>
              </a:prstGeom>
              <a:grpFill/>
              <a:ln w="3175">
                <a:solidFill>
                  <a:srgbClr val="FF0000">
                    <a:alpha val="25000"/>
                  </a:srgbClr>
                </a:solidFill>
                <a:prstDash val="solid"/>
                <a:round/>
                <a:headEnd/>
                <a:tailEnd/>
              </a:ln>
            </p:spPr>
            <p:txBody>
              <a:bodyPr/>
              <a:lstStyle/>
              <a:p>
                <a:endParaRPr lang="it-IT"/>
              </a:p>
            </p:txBody>
          </p:sp>
          <p:sp>
            <p:nvSpPr>
              <p:cNvPr id="317" name="Line 793"/>
              <p:cNvSpPr>
                <a:spLocks noChangeShapeType="1"/>
              </p:cNvSpPr>
              <p:nvPr/>
            </p:nvSpPr>
            <p:spPr bwMode="auto">
              <a:xfrm>
                <a:off x="2042" y="1018"/>
                <a:ext cx="0" cy="4"/>
              </a:xfrm>
              <a:prstGeom prst="line">
                <a:avLst/>
              </a:prstGeom>
              <a:grpFill/>
              <a:ln w="3175">
                <a:solidFill>
                  <a:srgbClr val="FF0000">
                    <a:alpha val="25000"/>
                  </a:srgbClr>
                </a:solidFill>
                <a:prstDash val="solid"/>
                <a:round/>
                <a:headEnd/>
                <a:tailEnd/>
              </a:ln>
            </p:spPr>
            <p:txBody>
              <a:bodyPr/>
              <a:lstStyle/>
              <a:p>
                <a:endParaRPr lang="it-IT"/>
              </a:p>
            </p:txBody>
          </p:sp>
          <p:sp>
            <p:nvSpPr>
              <p:cNvPr id="318" name="Line 794"/>
              <p:cNvSpPr>
                <a:spLocks noChangeShapeType="1"/>
              </p:cNvSpPr>
              <p:nvPr/>
            </p:nvSpPr>
            <p:spPr bwMode="auto">
              <a:xfrm>
                <a:off x="2042" y="1022"/>
                <a:ext cx="0" cy="3"/>
              </a:xfrm>
              <a:prstGeom prst="line">
                <a:avLst/>
              </a:prstGeom>
              <a:grpFill/>
              <a:ln w="3175">
                <a:solidFill>
                  <a:srgbClr val="FF0000">
                    <a:alpha val="25000"/>
                  </a:srgbClr>
                </a:solidFill>
                <a:prstDash val="solid"/>
                <a:round/>
                <a:headEnd/>
                <a:tailEnd/>
              </a:ln>
            </p:spPr>
            <p:txBody>
              <a:bodyPr/>
              <a:lstStyle/>
              <a:p>
                <a:endParaRPr lang="it-IT"/>
              </a:p>
            </p:txBody>
          </p:sp>
          <p:sp>
            <p:nvSpPr>
              <p:cNvPr id="319" name="Line 795"/>
              <p:cNvSpPr>
                <a:spLocks noChangeShapeType="1"/>
              </p:cNvSpPr>
              <p:nvPr/>
            </p:nvSpPr>
            <p:spPr bwMode="auto">
              <a:xfrm flipH="1">
                <a:off x="2041" y="1025"/>
                <a:ext cx="1" cy="7"/>
              </a:xfrm>
              <a:prstGeom prst="line">
                <a:avLst/>
              </a:prstGeom>
              <a:grpFill/>
              <a:ln w="3175">
                <a:solidFill>
                  <a:srgbClr val="FF0000">
                    <a:alpha val="25000"/>
                  </a:srgbClr>
                </a:solidFill>
                <a:prstDash val="solid"/>
                <a:round/>
                <a:headEnd/>
                <a:tailEnd/>
              </a:ln>
            </p:spPr>
            <p:txBody>
              <a:bodyPr/>
              <a:lstStyle/>
              <a:p>
                <a:endParaRPr lang="it-IT"/>
              </a:p>
            </p:txBody>
          </p:sp>
          <p:sp>
            <p:nvSpPr>
              <p:cNvPr id="320" name="Line 796"/>
              <p:cNvSpPr>
                <a:spLocks noChangeShapeType="1"/>
              </p:cNvSpPr>
              <p:nvPr/>
            </p:nvSpPr>
            <p:spPr bwMode="auto">
              <a:xfrm>
                <a:off x="2041" y="1032"/>
                <a:ext cx="0" cy="7"/>
              </a:xfrm>
              <a:prstGeom prst="line">
                <a:avLst/>
              </a:prstGeom>
              <a:grpFill/>
              <a:ln w="3175">
                <a:solidFill>
                  <a:srgbClr val="FF0000">
                    <a:alpha val="25000"/>
                  </a:srgbClr>
                </a:solidFill>
                <a:prstDash val="solid"/>
                <a:round/>
                <a:headEnd/>
                <a:tailEnd/>
              </a:ln>
            </p:spPr>
            <p:txBody>
              <a:bodyPr/>
              <a:lstStyle/>
              <a:p>
                <a:endParaRPr lang="it-IT"/>
              </a:p>
            </p:txBody>
          </p:sp>
          <p:sp>
            <p:nvSpPr>
              <p:cNvPr id="321" name="Line 797"/>
              <p:cNvSpPr>
                <a:spLocks noChangeShapeType="1"/>
              </p:cNvSpPr>
              <p:nvPr/>
            </p:nvSpPr>
            <p:spPr bwMode="auto">
              <a:xfrm flipH="1">
                <a:off x="2040" y="1039"/>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22" name="Line 798"/>
              <p:cNvSpPr>
                <a:spLocks noChangeShapeType="1"/>
              </p:cNvSpPr>
              <p:nvPr/>
            </p:nvSpPr>
            <p:spPr bwMode="auto">
              <a:xfrm flipH="1">
                <a:off x="2038" y="1045"/>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323" name="Line 799"/>
              <p:cNvSpPr>
                <a:spLocks noChangeShapeType="1"/>
              </p:cNvSpPr>
              <p:nvPr/>
            </p:nvSpPr>
            <p:spPr bwMode="auto">
              <a:xfrm flipH="1">
                <a:off x="2037" y="1051"/>
                <a:ext cx="1" cy="6"/>
              </a:xfrm>
              <a:prstGeom prst="line">
                <a:avLst/>
              </a:prstGeom>
              <a:grpFill/>
              <a:ln w="3175">
                <a:solidFill>
                  <a:srgbClr val="FF0000">
                    <a:alpha val="25000"/>
                  </a:srgbClr>
                </a:solidFill>
                <a:prstDash val="solid"/>
                <a:round/>
                <a:headEnd/>
                <a:tailEnd/>
              </a:ln>
            </p:spPr>
            <p:txBody>
              <a:bodyPr/>
              <a:lstStyle/>
              <a:p>
                <a:endParaRPr lang="it-IT"/>
              </a:p>
            </p:txBody>
          </p:sp>
          <p:sp>
            <p:nvSpPr>
              <p:cNvPr id="324" name="Line 800"/>
              <p:cNvSpPr>
                <a:spLocks noChangeShapeType="1"/>
              </p:cNvSpPr>
              <p:nvPr/>
            </p:nvSpPr>
            <p:spPr bwMode="auto">
              <a:xfrm flipH="1">
                <a:off x="2035" y="1057"/>
                <a:ext cx="2" cy="5"/>
              </a:xfrm>
              <a:prstGeom prst="line">
                <a:avLst/>
              </a:prstGeom>
              <a:grpFill/>
              <a:ln w="3175">
                <a:solidFill>
                  <a:srgbClr val="FF0000">
                    <a:alpha val="25000"/>
                  </a:srgbClr>
                </a:solidFill>
                <a:prstDash val="solid"/>
                <a:round/>
                <a:headEnd/>
                <a:tailEnd/>
              </a:ln>
            </p:spPr>
            <p:txBody>
              <a:bodyPr/>
              <a:lstStyle/>
              <a:p>
                <a:endParaRPr lang="it-IT"/>
              </a:p>
            </p:txBody>
          </p:sp>
          <p:sp>
            <p:nvSpPr>
              <p:cNvPr id="325" name="Line 801"/>
              <p:cNvSpPr>
                <a:spLocks noChangeShapeType="1"/>
              </p:cNvSpPr>
              <p:nvPr/>
            </p:nvSpPr>
            <p:spPr bwMode="auto">
              <a:xfrm flipH="1">
                <a:off x="2033" y="1062"/>
                <a:ext cx="2" cy="6"/>
              </a:xfrm>
              <a:prstGeom prst="line">
                <a:avLst/>
              </a:prstGeom>
              <a:grpFill/>
              <a:ln w="3175">
                <a:solidFill>
                  <a:srgbClr val="FF0000">
                    <a:alpha val="25000"/>
                  </a:srgbClr>
                </a:solidFill>
                <a:prstDash val="solid"/>
                <a:round/>
                <a:headEnd/>
                <a:tailEnd/>
              </a:ln>
            </p:spPr>
            <p:txBody>
              <a:bodyPr/>
              <a:lstStyle/>
              <a:p>
                <a:endParaRPr lang="it-IT"/>
              </a:p>
            </p:txBody>
          </p:sp>
          <p:sp>
            <p:nvSpPr>
              <p:cNvPr id="326" name="Line 802"/>
              <p:cNvSpPr>
                <a:spLocks noChangeShapeType="1"/>
              </p:cNvSpPr>
              <p:nvPr/>
            </p:nvSpPr>
            <p:spPr bwMode="auto">
              <a:xfrm flipH="1">
                <a:off x="2030" y="1068"/>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327" name="Line 803"/>
              <p:cNvSpPr>
                <a:spLocks noChangeShapeType="1"/>
              </p:cNvSpPr>
              <p:nvPr/>
            </p:nvSpPr>
            <p:spPr bwMode="auto">
              <a:xfrm flipH="1">
                <a:off x="2027" y="1074"/>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328" name="Line 804"/>
              <p:cNvSpPr>
                <a:spLocks noChangeShapeType="1"/>
              </p:cNvSpPr>
              <p:nvPr/>
            </p:nvSpPr>
            <p:spPr bwMode="auto">
              <a:xfrm flipH="1">
                <a:off x="2024" y="1079"/>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329" name="Line 805"/>
              <p:cNvSpPr>
                <a:spLocks noChangeShapeType="1"/>
              </p:cNvSpPr>
              <p:nvPr/>
            </p:nvSpPr>
            <p:spPr bwMode="auto">
              <a:xfrm flipH="1">
                <a:off x="2023" y="1085"/>
                <a:ext cx="1" cy="2"/>
              </a:xfrm>
              <a:prstGeom prst="line">
                <a:avLst/>
              </a:prstGeom>
              <a:grpFill/>
              <a:ln w="3175">
                <a:solidFill>
                  <a:srgbClr val="FF0000">
                    <a:alpha val="25000"/>
                  </a:srgbClr>
                </a:solidFill>
                <a:prstDash val="solid"/>
                <a:round/>
                <a:headEnd/>
                <a:tailEnd/>
              </a:ln>
            </p:spPr>
            <p:txBody>
              <a:bodyPr/>
              <a:lstStyle/>
              <a:p>
                <a:endParaRPr lang="it-IT"/>
              </a:p>
            </p:txBody>
          </p:sp>
          <p:sp>
            <p:nvSpPr>
              <p:cNvPr id="330" name="Line 806"/>
              <p:cNvSpPr>
                <a:spLocks noChangeShapeType="1"/>
              </p:cNvSpPr>
              <p:nvPr/>
            </p:nvSpPr>
            <p:spPr bwMode="auto">
              <a:xfrm flipH="1">
                <a:off x="2022" y="1087"/>
                <a:ext cx="1" cy="2"/>
              </a:xfrm>
              <a:prstGeom prst="line">
                <a:avLst/>
              </a:prstGeom>
              <a:grpFill/>
              <a:ln w="3175">
                <a:solidFill>
                  <a:srgbClr val="FF0000">
                    <a:alpha val="25000"/>
                  </a:srgbClr>
                </a:solidFill>
                <a:prstDash val="solid"/>
                <a:round/>
                <a:headEnd/>
                <a:tailEnd/>
              </a:ln>
            </p:spPr>
            <p:txBody>
              <a:bodyPr/>
              <a:lstStyle/>
              <a:p>
                <a:endParaRPr lang="it-IT"/>
              </a:p>
            </p:txBody>
          </p:sp>
          <p:sp>
            <p:nvSpPr>
              <p:cNvPr id="331" name="Line 807"/>
              <p:cNvSpPr>
                <a:spLocks noChangeShapeType="1"/>
              </p:cNvSpPr>
              <p:nvPr/>
            </p:nvSpPr>
            <p:spPr bwMode="auto">
              <a:xfrm flipH="1">
                <a:off x="2019" y="1089"/>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332" name="Line 808"/>
              <p:cNvSpPr>
                <a:spLocks noChangeShapeType="1"/>
              </p:cNvSpPr>
              <p:nvPr/>
            </p:nvSpPr>
            <p:spPr bwMode="auto">
              <a:xfrm flipH="1">
                <a:off x="2016" y="1093"/>
                <a:ext cx="3" cy="4"/>
              </a:xfrm>
              <a:prstGeom prst="line">
                <a:avLst/>
              </a:prstGeom>
              <a:grpFill/>
              <a:ln w="3175">
                <a:solidFill>
                  <a:srgbClr val="FF0000">
                    <a:alpha val="25000"/>
                  </a:srgbClr>
                </a:solidFill>
                <a:prstDash val="solid"/>
                <a:round/>
                <a:headEnd/>
                <a:tailEnd/>
              </a:ln>
            </p:spPr>
            <p:txBody>
              <a:bodyPr/>
              <a:lstStyle/>
              <a:p>
                <a:endParaRPr lang="it-IT"/>
              </a:p>
            </p:txBody>
          </p:sp>
          <p:sp>
            <p:nvSpPr>
              <p:cNvPr id="333" name="Line 809"/>
              <p:cNvSpPr>
                <a:spLocks noChangeShapeType="1"/>
              </p:cNvSpPr>
              <p:nvPr/>
            </p:nvSpPr>
            <p:spPr bwMode="auto">
              <a:xfrm flipH="1">
                <a:off x="2011" y="1097"/>
                <a:ext cx="5" cy="4"/>
              </a:xfrm>
              <a:prstGeom prst="line">
                <a:avLst/>
              </a:prstGeom>
              <a:grpFill/>
              <a:ln w="3175">
                <a:solidFill>
                  <a:srgbClr val="FF0000">
                    <a:alpha val="25000"/>
                  </a:srgbClr>
                </a:solidFill>
                <a:prstDash val="solid"/>
                <a:round/>
                <a:headEnd/>
                <a:tailEnd/>
              </a:ln>
            </p:spPr>
            <p:txBody>
              <a:bodyPr/>
              <a:lstStyle/>
              <a:p>
                <a:endParaRPr lang="it-IT"/>
              </a:p>
            </p:txBody>
          </p:sp>
          <p:sp>
            <p:nvSpPr>
              <p:cNvPr id="334" name="Line 810"/>
              <p:cNvSpPr>
                <a:spLocks noChangeShapeType="1"/>
              </p:cNvSpPr>
              <p:nvPr/>
            </p:nvSpPr>
            <p:spPr bwMode="auto">
              <a:xfrm flipH="1">
                <a:off x="2007" y="1101"/>
                <a:ext cx="4" cy="4"/>
              </a:xfrm>
              <a:prstGeom prst="line">
                <a:avLst/>
              </a:prstGeom>
              <a:grpFill/>
              <a:ln w="3175">
                <a:solidFill>
                  <a:srgbClr val="FF0000">
                    <a:alpha val="25000"/>
                  </a:srgbClr>
                </a:solidFill>
                <a:prstDash val="solid"/>
                <a:round/>
                <a:headEnd/>
                <a:tailEnd/>
              </a:ln>
            </p:spPr>
            <p:txBody>
              <a:bodyPr/>
              <a:lstStyle/>
              <a:p>
                <a:endParaRPr lang="it-IT"/>
              </a:p>
            </p:txBody>
          </p:sp>
          <p:sp>
            <p:nvSpPr>
              <p:cNvPr id="335" name="Line 811"/>
              <p:cNvSpPr>
                <a:spLocks noChangeShapeType="1"/>
              </p:cNvSpPr>
              <p:nvPr/>
            </p:nvSpPr>
            <p:spPr bwMode="auto">
              <a:xfrm flipH="1">
                <a:off x="2001" y="1105"/>
                <a:ext cx="6" cy="4"/>
              </a:xfrm>
              <a:prstGeom prst="line">
                <a:avLst/>
              </a:prstGeom>
              <a:grpFill/>
              <a:ln w="3175">
                <a:solidFill>
                  <a:srgbClr val="FF0000">
                    <a:alpha val="25000"/>
                  </a:srgbClr>
                </a:solidFill>
                <a:prstDash val="solid"/>
                <a:round/>
                <a:headEnd/>
                <a:tailEnd/>
              </a:ln>
            </p:spPr>
            <p:txBody>
              <a:bodyPr/>
              <a:lstStyle/>
              <a:p>
                <a:endParaRPr lang="it-IT"/>
              </a:p>
            </p:txBody>
          </p:sp>
          <p:sp>
            <p:nvSpPr>
              <p:cNvPr id="336" name="Line 812"/>
              <p:cNvSpPr>
                <a:spLocks noChangeShapeType="1"/>
              </p:cNvSpPr>
              <p:nvPr/>
            </p:nvSpPr>
            <p:spPr bwMode="auto">
              <a:xfrm flipH="1">
                <a:off x="1995" y="1109"/>
                <a:ext cx="6" cy="4"/>
              </a:xfrm>
              <a:prstGeom prst="line">
                <a:avLst/>
              </a:prstGeom>
              <a:grpFill/>
              <a:ln w="3175">
                <a:solidFill>
                  <a:srgbClr val="FF0000">
                    <a:alpha val="25000"/>
                  </a:srgbClr>
                </a:solidFill>
                <a:prstDash val="solid"/>
                <a:round/>
                <a:headEnd/>
                <a:tailEnd/>
              </a:ln>
            </p:spPr>
            <p:txBody>
              <a:bodyPr/>
              <a:lstStyle/>
              <a:p>
                <a:endParaRPr lang="it-IT"/>
              </a:p>
            </p:txBody>
          </p:sp>
          <p:sp>
            <p:nvSpPr>
              <p:cNvPr id="337" name="Line 813"/>
              <p:cNvSpPr>
                <a:spLocks noChangeShapeType="1"/>
              </p:cNvSpPr>
              <p:nvPr/>
            </p:nvSpPr>
            <p:spPr bwMode="auto">
              <a:xfrm flipH="1">
                <a:off x="1988" y="1113"/>
                <a:ext cx="7" cy="5"/>
              </a:xfrm>
              <a:prstGeom prst="line">
                <a:avLst/>
              </a:prstGeom>
              <a:grpFill/>
              <a:ln w="3175">
                <a:solidFill>
                  <a:srgbClr val="FF0000">
                    <a:alpha val="25000"/>
                  </a:srgbClr>
                </a:solidFill>
                <a:prstDash val="solid"/>
                <a:round/>
                <a:headEnd/>
                <a:tailEnd/>
              </a:ln>
            </p:spPr>
            <p:txBody>
              <a:bodyPr/>
              <a:lstStyle/>
              <a:p>
                <a:endParaRPr lang="it-IT"/>
              </a:p>
            </p:txBody>
          </p:sp>
          <p:sp>
            <p:nvSpPr>
              <p:cNvPr id="338" name="Line 814"/>
              <p:cNvSpPr>
                <a:spLocks noChangeShapeType="1"/>
              </p:cNvSpPr>
              <p:nvPr/>
            </p:nvSpPr>
            <p:spPr bwMode="auto">
              <a:xfrm flipH="1">
                <a:off x="1981" y="1118"/>
                <a:ext cx="7" cy="5"/>
              </a:xfrm>
              <a:prstGeom prst="line">
                <a:avLst/>
              </a:prstGeom>
              <a:grpFill/>
              <a:ln w="3175">
                <a:solidFill>
                  <a:srgbClr val="FF0000">
                    <a:alpha val="25000"/>
                  </a:srgbClr>
                </a:solidFill>
                <a:prstDash val="solid"/>
                <a:round/>
                <a:headEnd/>
                <a:tailEnd/>
              </a:ln>
            </p:spPr>
            <p:txBody>
              <a:bodyPr/>
              <a:lstStyle/>
              <a:p>
                <a:endParaRPr lang="it-IT"/>
              </a:p>
            </p:txBody>
          </p:sp>
          <p:sp>
            <p:nvSpPr>
              <p:cNvPr id="339" name="Line 815"/>
              <p:cNvSpPr>
                <a:spLocks noChangeShapeType="1"/>
              </p:cNvSpPr>
              <p:nvPr/>
            </p:nvSpPr>
            <p:spPr bwMode="auto">
              <a:xfrm flipH="1">
                <a:off x="1973" y="1123"/>
                <a:ext cx="8" cy="4"/>
              </a:xfrm>
              <a:prstGeom prst="line">
                <a:avLst/>
              </a:prstGeom>
              <a:grpFill/>
              <a:ln w="3175">
                <a:solidFill>
                  <a:srgbClr val="FF0000">
                    <a:alpha val="25000"/>
                  </a:srgbClr>
                </a:solidFill>
                <a:prstDash val="solid"/>
                <a:round/>
                <a:headEnd/>
                <a:tailEnd/>
              </a:ln>
            </p:spPr>
            <p:txBody>
              <a:bodyPr/>
              <a:lstStyle/>
              <a:p>
                <a:endParaRPr lang="it-IT"/>
              </a:p>
            </p:txBody>
          </p:sp>
          <p:sp>
            <p:nvSpPr>
              <p:cNvPr id="340" name="Line 816"/>
              <p:cNvSpPr>
                <a:spLocks noChangeShapeType="1"/>
              </p:cNvSpPr>
              <p:nvPr/>
            </p:nvSpPr>
            <p:spPr bwMode="auto">
              <a:xfrm flipH="1">
                <a:off x="1956" y="1127"/>
                <a:ext cx="17" cy="11"/>
              </a:xfrm>
              <a:prstGeom prst="line">
                <a:avLst/>
              </a:prstGeom>
              <a:grpFill/>
              <a:ln w="3175">
                <a:solidFill>
                  <a:srgbClr val="FF0000">
                    <a:alpha val="25000"/>
                  </a:srgbClr>
                </a:solidFill>
                <a:prstDash val="solid"/>
                <a:round/>
                <a:headEnd/>
                <a:tailEnd/>
              </a:ln>
            </p:spPr>
            <p:txBody>
              <a:bodyPr/>
              <a:lstStyle/>
              <a:p>
                <a:endParaRPr lang="it-IT"/>
              </a:p>
            </p:txBody>
          </p:sp>
          <p:sp>
            <p:nvSpPr>
              <p:cNvPr id="341" name="Line 817"/>
              <p:cNvSpPr>
                <a:spLocks noChangeShapeType="1"/>
              </p:cNvSpPr>
              <p:nvPr/>
            </p:nvSpPr>
            <p:spPr bwMode="auto">
              <a:xfrm flipH="1">
                <a:off x="1948" y="1138"/>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342" name="Line 818"/>
              <p:cNvSpPr>
                <a:spLocks noChangeShapeType="1"/>
              </p:cNvSpPr>
              <p:nvPr/>
            </p:nvSpPr>
            <p:spPr bwMode="auto">
              <a:xfrm flipH="1">
                <a:off x="1939" y="1143"/>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343" name="Line 819"/>
              <p:cNvSpPr>
                <a:spLocks noChangeShapeType="1"/>
              </p:cNvSpPr>
              <p:nvPr/>
            </p:nvSpPr>
            <p:spPr bwMode="auto">
              <a:xfrm flipH="1">
                <a:off x="1930" y="1149"/>
                <a:ext cx="9" cy="7"/>
              </a:xfrm>
              <a:prstGeom prst="line">
                <a:avLst/>
              </a:prstGeom>
              <a:grpFill/>
              <a:ln w="3175">
                <a:solidFill>
                  <a:srgbClr val="FF0000">
                    <a:alpha val="25000"/>
                  </a:srgbClr>
                </a:solidFill>
                <a:prstDash val="solid"/>
                <a:round/>
                <a:headEnd/>
                <a:tailEnd/>
              </a:ln>
            </p:spPr>
            <p:txBody>
              <a:bodyPr/>
              <a:lstStyle/>
              <a:p>
                <a:endParaRPr lang="it-IT"/>
              </a:p>
            </p:txBody>
          </p:sp>
          <p:sp>
            <p:nvSpPr>
              <p:cNvPr id="344" name="Line 820"/>
              <p:cNvSpPr>
                <a:spLocks noChangeShapeType="1"/>
              </p:cNvSpPr>
              <p:nvPr/>
            </p:nvSpPr>
            <p:spPr bwMode="auto">
              <a:xfrm flipH="1">
                <a:off x="1922" y="1156"/>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345" name="Line 821"/>
              <p:cNvSpPr>
                <a:spLocks noChangeShapeType="1"/>
              </p:cNvSpPr>
              <p:nvPr/>
            </p:nvSpPr>
            <p:spPr bwMode="auto">
              <a:xfrm flipH="1">
                <a:off x="1915" y="1161"/>
                <a:ext cx="7" cy="6"/>
              </a:xfrm>
              <a:prstGeom prst="line">
                <a:avLst/>
              </a:prstGeom>
              <a:grpFill/>
              <a:ln w="3175">
                <a:solidFill>
                  <a:srgbClr val="FF0000">
                    <a:alpha val="25000"/>
                  </a:srgbClr>
                </a:solidFill>
                <a:prstDash val="solid"/>
                <a:round/>
                <a:headEnd/>
                <a:tailEnd/>
              </a:ln>
            </p:spPr>
            <p:txBody>
              <a:bodyPr/>
              <a:lstStyle/>
              <a:p>
                <a:endParaRPr lang="it-IT"/>
              </a:p>
            </p:txBody>
          </p:sp>
          <p:sp>
            <p:nvSpPr>
              <p:cNvPr id="346" name="Line 822"/>
              <p:cNvSpPr>
                <a:spLocks noChangeShapeType="1"/>
              </p:cNvSpPr>
              <p:nvPr/>
            </p:nvSpPr>
            <p:spPr bwMode="auto">
              <a:xfrm flipH="1">
                <a:off x="1907" y="1167"/>
                <a:ext cx="8" cy="5"/>
              </a:xfrm>
              <a:prstGeom prst="line">
                <a:avLst/>
              </a:prstGeom>
              <a:grpFill/>
              <a:ln w="3175">
                <a:solidFill>
                  <a:srgbClr val="FF0000">
                    <a:alpha val="25000"/>
                  </a:srgbClr>
                </a:solidFill>
                <a:prstDash val="solid"/>
                <a:round/>
                <a:headEnd/>
                <a:tailEnd/>
              </a:ln>
            </p:spPr>
            <p:txBody>
              <a:bodyPr/>
              <a:lstStyle/>
              <a:p>
                <a:endParaRPr lang="it-IT"/>
              </a:p>
            </p:txBody>
          </p:sp>
          <p:sp>
            <p:nvSpPr>
              <p:cNvPr id="347" name="Line 823"/>
              <p:cNvSpPr>
                <a:spLocks noChangeShapeType="1"/>
              </p:cNvSpPr>
              <p:nvPr/>
            </p:nvSpPr>
            <p:spPr bwMode="auto">
              <a:xfrm flipH="1">
                <a:off x="1899" y="1172"/>
                <a:ext cx="8" cy="6"/>
              </a:xfrm>
              <a:prstGeom prst="line">
                <a:avLst/>
              </a:prstGeom>
              <a:grpFill/>
              <a:ln w="3175">
                <a:solidFill>
                  <a:srgbClr val="FF0000">
                    <a:alpha val="25000"/>
                  </a:srgbClr>
                </a:solidFill>
                <a:prstDash val="solid"/>
                <a:round/>
                <a:headEnd/>
                <a:tailEnd/>
              </a:ln>
            </p:spPr>
            <p:txBody>
              <a:bodyPr/>
              <a:lstStyle/>
              <a:p>
                <a:endParaRPr lang="it-IT"/>
              </a:p>
            </p:txBody>
          </p:sp>
          <p:sp>
            <p:nvSpPr>
              <p:cNvPr id="348" name="Line 824"/>
              <p:cNvSpPr>
                <a:spLocks noChangeShapeType="1"/>
              </p:cNvSpPr>
              <p:nvPr/>
            </p:nvSpPr>
            <p:spPr bwMode="auto">
              <a:xfrm flipH="1">
                <a:off x="1890" y="1178"/>
                <a:ext cx="9" cy="5"/>
              </a:xfrm>
              <a:prstGeom prst="line">
                <a:avLst/>
              </a:prstGeom>
              <a:grpFill/>
              <a:ln w="3175">
                <a:solidFill>
                  <a:srgbClr val="FF0000">
                    <a:alpha val="25000"/>
                  </a:srgbClr>
                </a:solidFill>
                <a:prstDash val="solid"/>
                <a:round/>
                <a:headEnd/>
                <a:tailEnd/>
              </a:ln>
            </p:spPr>
            <p:txBody>
              <a:bodyPr/>
              <a:lstStyle/>
              <a:p>
                <a:endParaRPr lang="it-IT"/>
              </a:p>
            </p:txBody>
          </p:sp>
          <p:sp>
            <p:nvSpPr>
              <p:cNvPr id="349" name="Line 825"/>
              <p:cNvSpPr>
                <a:spLocks noChangeShapeType="1"/>
              </p:cNvSpPr>
              <p:nvPr/>
            </p:nvSpPr>
            <p:spPr bwMode="auto">
              <a:xfrm flipH="1">
                <a:off x="1881" y="1183"/>
                <a:ext cx="9" cy="6"/>
              </a:xfrm>
              <a:prstGeom prst="line">
                <a:avLst/>
              </a:prstGeom>
              <a:grpFill/>
              <a:ln w="3175">
                <a:solidFill>
                  <a:srgbClr val="FF0000">
                    <a:alpha val="25000"/>
                  </a:srgbClr>
                </a:solidFill>
                <a:prstDash val="solid"/>
                <a:round/>
                <a:headEnd/>
                <a:tailEnd/>
              </a:ln>
            </p:spPr>
            <p:txBody>
              <a:bodyPr/>
              <a:lstStyle/>
              <a:p>
                <a:endParaRPr lang="it-IT"/>
              </a:p>
            </p:txBody>
          </p:sp>
          <p:sp>
            <p:nvSpPr>
              <p:cNvPr id="350" name="Line 826"/>
              <p:cNvSpPr>
                <a:spLocks noChangeShapeType="1"/>
              </p:cNvSpPr>
              <p:nvPr/>
            </p:nvSpPr>
            <p:spPr bwMode="auto">
              <a:xfrm flipH="1">
                <a:off x="1871" y="1189"/>
                <a:ext cx="10" cy="6"/>
              </a:xfrm>
              <a:prstGeom prst="line">
                <a:avLst/>
              </a:prstGeom>
              <a:grpFill/>
              <a:ln w="3175">
                <a:solidFill>
                  <a:srgbClr val="FF0000">
                    <a:alpha val="25000"/>
                  </a:srgbClr>
                </a:solidFill>
                <a:prstDash val="solid"/>
                <a:round/>
                <a:headEnd/>
                <a:tailEnd/>
              </a:ln>
            </p:spPr>
            <p:txBody>
              <a:bodyPr/>
              <a:lstStyle/>
              <a:p>
                <a:endParaRPr lang="it-IT"/>
              </a:p>
            </p:txBody>
          </p:sp>
          <p:sp>
            <p:nvSpPr>
              <p:cNvPr id="351" name="Line 827"/>
              <p:cNvSpPr>
                <a:spLocks noChangeShapeType="1"/>
              </p:cNvSpPr>
              <p:nvPr/>
            </p:nvSpPr>
            <p:spPr bwMode="auto">
              <a:xfrm flipH="1">
                <a:off x="1861" y="1195"/>
                <a:ext cx="10" cy="6"/>
              </a:xfrm>
              <a:prstGeom prst="line">
                <a:avLst/>
              </a:prstGeom>
              <a:grpFill/>
              <a:ln w="3175">
                <a:solidFill>
                  <a:srgbClr val="FF0000">
                    <a:alpha val="25000"/>
                  </a:srgbClr>
                </a:solidFill>
                <a:prstDash val="solid"/>
                <a:round/>
                <a:headEnd/>
                <a:tailEnd/>
              </a:ln>
            </p:spPr>
            <p:txBody>
              <a:bodyPr/>
              <a:lstStyle/>
              <a:p>
                <a:endParaRPr lang="it-IT"/>
              </a:p>
            </p:txBody>
          </p:sp>
          <p:sp>
            <p:nvSpPr>
              <p:cNvPr id="352" name="Line 828"/>
              <p:cNvSpPr>
                <a:spLocks noChangeShapeType="1"/>
              </p:cNvSpPr>
              <p:nvPr/>
            </p:nvSpPr>
            <p:spPr bwMode="auto">
              <a:xfrm flipH="1">
                <a:off x="1851" y="1201"/>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353" name="Line 829"/>
              <p:cNvSpPr>
                <a:spLocks noChangeShapeType="1"/>
              </p:cNvSpPr>
              <p:nvPr/>
            </p:nvSpPr>
            <p:spPr bwMode="auto">
              <a:xfrm flipH="1">
                <a:off x="1841" y="1208"/>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354" name="Line 830"/>
              <p:cNvSpPr>
                <a:spLocks noChangeShapeType="1"/>
              </p:cNvSpPr>
              <p:nvPr/>
            </p:nvSpPr>
            <p:spPr bwMode="auto">
              <a:xfrm flipH="1">
                <a:off x="1831" y="1215"/>
                <a:ext cx="10" cy="8"/>
              </a:xfrm>
              <a:prstGeom prst="line">
                <a:avLst/>
              </a:prstGeom>
              <a:grpFill/>
              <a:ln w="3175">
                <a:solidFill>
                  <a:srgbClr val="FF0000">
                    <a:alpha val="25000"/>
                  </a:srgbClr>
                </a:solidFill>
                <a:prstDash val="solid"/>
                <a:round/>
                <a:headEnd/>
                <a:tailEnd/>
              </a:ln>
            </p:spPr>
            <p:txBody>
              <a:bodyPr/>
              <a:lstStyle/>
              <a:p>
                <a:endParaRPr lang="it-IT"/>
              </a:p>
            </p:txBody>
          </p:sp>
          <p:sp>
            <p:nvSpPr>
              <p:cNvPr id="355" name="Line 831"/>
              <p:cNvSpPr>
                <a:spLocks noChangeShapeType="1"/>
              </p:cNvSpPr>
              <p:nvPr/>
            </p:nvSpPr>
            <p:spPr bwMode="auto">
              <a:xfrm flipH="1">
                <a:off x="1821" y="1223"/>
                <a:ext cx="10" cy="7"/>
              </a:xfrm>
              <a:prstGeom prst="line">
                <a:avLst/>
              </a:prstGeom>
              <a:grpFill/>
              <a:ln w="3175">
                <a:solidFill>
                  <a:srgbClr val="FF0000">
                    <a:alpha val="25000"/>
                  </a:srgbClr>
                </a:solidFill>
                <a:prstDash val="solid"/>
                <a:round/>
                <a:headEnd/>
                <a:tailEnd/>
              </a:ln>
            </p:spPr>
            <p:txBody>
              <a:bodyPr/>
              <a:lstStyle/>
              <a:p>
                <a:endParaRPr lang="it-IT"/>
              </a:p>
            </p:txBody>
          </p:sp>
          <p:sp>
            <p:nvSpPr>
              <p:cNvPr id="356" name="Line 832"/>
              <p:cNvSpPr>
                <a:spLocks noChangeShapeType="1"/>
              </p:cNvSpPr>
              <p:nvPr/>
            </p:nvSpPr>
            <p:spPr bwMode="auto">
              <a:xfrm flipH="1">
                <a:off x="1811" y="1230"/>
                <a:ext cx="10" cy="9"/>
              </a:xfrm>
              <a:prstGeom prst="line">
                <a:avLst/>
              </a:prstGeom>
              <a:grpFill/>
              <a:ln w="3175">
                <a:solidFill>
                  <a:srgbClr val="FF0000">
                    <a:alpha val="25000"/>
                  </a:srgbClr>
                </a:solidFill>
                <a:prstDash val="solid"/>
                <a:round/>
                <a:headEnd/>
                <a:tailEnd/>
              </a:ln>
            </p:spPr>
            <p:txBody>
              <a:bodyPr/>
              <a:lstStyle/>
              <a:p>
                <a:endParaRPr lang="it-IT"/>
              </a:p>
            </p:txBody>
          </p:sp>
          <p:sp>
            <p:nvSpPr>
              <p:cNvPr id="357" name="Line 833"/>
              <p:cNvSpPr>
                <a:spLocks noChangeShapeType="1"/>
              </p:cNvSpPr>
              <p:nvPr/>
            </p:nvSpPr>
            <p:spPr bwMode="auto">
              <a:xfrm flipH="1">
                <a:off x="1802" y="1239"/>
                <a:ext cx="9" cy="9"/>
              </a:xfrm>
              <a:prstGeom prst="line">
                <a:avLst/>
              </a:prstGeom>
              <a:grpFill/>
              <a:ln w="3175">
                <a:solidFill>
                  <a:srgbClr val="FF0000">
                    <a:alpha val="25000"/>
                  </a:srgbClr>
                </a:solidFill>
                <a:prstDash val="solid"/>
                <a:round/>
                <a:headEnd/>
                <a:tailEnd/>
              </a:ln>
            </p:spPr>
            <p:txBody>
              <a:bodyPr/>
              <a:lstStyle/>
              <a:p>
                <a:endParaRPr lang="it-IT"/>
              </a:p>
            </p:txBody>
          </p:sp>
          <p:sp>
            <p:nvSpPr>
              <p:cNvPr id="358" name="Line 834"/>
              <p:cNvSpPr>
                <a:spLocks noChangeShapeType="1"/>
              </p:cNvSpPr>
              <p:nvPr/>
            </p:nvSpPr>
            <p:spPr bwMode="auto">
              <a:xfrm flipH="1">
                <a:off x="1797" y="1248"/>
                <a:ext cx="5" cy="4"/>
              </a:xfrm>
              <a:prstGeom prst="line">
                <a:avLst/>
              </a:prstGeom>
              <a:grpFill/>
              <a:ln w="3175">
                <a:solidFill>
                  <a:srgbClr val="FF0000">
                    <a:alpha val="25000"/>
                  </a:srgbClr>
                </a:solidFill>
                <a:prstDash val="solid"/>
                <a:round/>
                <a:headEnd/>
                <a:tailEnd/>
              </a:ln>
            </p:spPr>
            <p:txBody>
              <a:bodyPr/>
              <a:lstStyle/>
              <a:p>
                <a:endParaRPr lang="it-IT"/>
              </a:p>
            </p:txBody>
          </p:sp>
          <p:sp>
            <p:nvSpPr>
              <p:cNvPr id="359" name="Line 835"/>
              <p:cNvSpPr>
                <a:spLocks noChangeShapeType="1"/>
              </p:cNvSpPr>
              <p:nvPr/>
            </p:nvSpPr>
            <p:spPr bwMode="auto">
              <a:xfrm flipH="1">
                <a:off x="1792" y="1252"/>
                <a:ext cx="5" cy="5"/>
              </a:xfrm>
              <a:prstGeom prst="line">
                <a:avLst/>
              </a:prstGeom>
              <a:grpFill/>
              <a:ln w="3175">
                <a:solidFill>
                  <a:srgbClr val="FF0000">
                    <a:alpha val="25000"/>
                  </a:srgbClr>
                </a:solidFill>
                <a:prstDash val="solid"/>
                <a:round/>
                <a:headEnd/>
                <a:tailEnd/>
              </a:ln>
            </p:spPr>
            <p:txBody>
              <a:bodyPr/>
              <a:lstStyle/>
              <a:p>
                <a:endParaRPr lang="it-IT"/>
              </a:p>
            </p:txBody>
          </p:sp>
          <p:sp>
            <p:nvSpPr>
              <p:cNvPr id="360" name="Line 836"/>
              <p:cNvSpPr>
                <a:spLocks noChangeShapeType="1"/>
              </p:cNvSpPr>
              <p:nvPr/>
            </p:nvSpPr>
            <p:spPr bwMode="auto">
              <a:xfrm flipH="1">
                <a:off x="1788" y="1257"/>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361" name="Line 837"/>
              <p:cNvSpPr>
                <a:spLocks noChangeShapeType="1"/>
              </p:cNvSpPr>
              <p:nvPr/>
            </p:nvSpPr>
            <p:spPr bwMode="auto">
              <a:xfrm flipH="1">
                <a:off x="1783" y="1262"/>
                <a:ext cx="5" cy="6"/>
              </a:xfrm>
              <a:prstGeom prst="line">
                <a:avLst/>
              </a:prstGeom>
              <a:grpFill/>
              <a:ln w="3175">
                <a:solidFill>
                  <a:srgbClr val="FF0000">
                    <a:alpha val="25000"/>
                  </a:srgbClr>
                </a:solidFill>
                <a:prstDash val="solid"/>
                <a:round/>
                <a:headEnd/>
                <a:tailEnd/>
              </a:ln>
            </p:spPr>
            <p:txBody>
              <a:bodyPr/>
              <a:lstStyle/>
              <a:p>
                <a:endParaRPr lang="it-IT"/>
              </a:p>
            </p:txBody>
          </p:sp>
          <p:sp>
            <p:nvSpPr>
              <p:cNvPr id="362" name="Line 838"/>
              <p:cNvSpPr>
                <a:spLocks noChangeShapeType="1"/>
              </p:cNvSpPr>
              <p:nvPr/>
            </p:nvSpPr>
            <p:spPr bwMode="auto">
              <a:xfrm flipH="1">
                <a:off x="1779" y="1268"/>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363" name="Line 839"/>
              <p:cNvSpPr>
                <a:spLocks noChangeShapeType="1"/>
              </p:cNvSpPr>
              <p:nvPr/>
            </p:nvSpPr>
            <p:spPr bwMode="auto">
              <a:xfrm flipH="1">
                <a:off x="1776" y="1273"/>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364" name="Line 840"/>
              <p:cNvSpPr>
                <a:spLocks noChangeShapeType="1"/>
              </p:cNvSpPr>
              <p:nvPr/>
            </p:nvSpPr>
            <p:spPr bwMode="auto">
              <a:xfrm flipH="1">
                <a:off x="1772" y="1278"/>
                <a:ext cx="4" cy="6"/>
              </a:xfrm>
              <a:prstGeom prst="line">
                <a:avLst/>
              </a:prstGeom>
              <a:grpFill/>
              <a:ln w="3175">
                <a:solidFill>
                  <a:srgbClr val="FF0000">
                    <a:alpha val="25000"/>
                  </a:srgbClr>
                </a:solidFill>
                <a:prstDash val="solid"/>
                <a:round/>
                <a:headEnd/>
                <a:tailEnd/>
              </a:ln>
            </p:spPr>
            <p:txBody>
              <a:bodyPr/>
              <a:lstStyle/>
              <a:p>
                <a:endParaRPr lang="it-IT"/>
              </a:p>
            </p:txBody>
          </p:sp>
          <p:sp>
            <p:nvSpPr>
              <p:cNvPr id="365" name="Line 841"/>
              <p:cNvSpPr>
                <a:spLocks noChangeShapeType="1"/>
              </p:cNvSpPr>
              <p:nvPr/>
            </p:nvSpPr>
            <p:spPr bwMode="auto">
              <a:xfrm flipH="1">
                <a:off x="1769" y="1284"/>
                <a:ext cx="3" cy="5"/>
              </a:xfrm>
              <a:prstGeom prst="line">
                <a:avLst/>
              </a:prstGeom>
              <a:grpFill/>
              <a:ln w="3175">
                <a:solidFill>
                  <a:srgbClr val="FF0000">
                    <a:alpha val="25000"/>
                  </a:srgbClr>
                </a:solidFill>
                <a:prstDash val="solid"/>
                <a:round/>
                <a:headEnd/>
                <a:tailEnd/>
              </a:ln>
            </p:spPr>
            <p:txBody>
              <a:bodyPr/>
              <a:lstStyle/>
              <a:p>
                <a:endParaRPr lang="it-IT"/>
              </a:p>
            </p:txBody>
          </p:sp>
          <p:sp>
            <p:nvSpPr>
              <p:cNvPr id="366" name="Line 842"/>
              <p:cNvSpPr>
                <a:spLocks noChangeShapeType="1"/>
              </p:cNvSpPr>
              <p:nvPr/>
            </p:nvSpPr>
            <p:spPr bwMode="auto">
              <a:xfrm flipH="1">
                <a:off x="1765" y="1289"/>
                <a:ext cx="4" cy="5"/>
              </a:xfrm>
              <a:prstGeom prst="line">
                <a:avLst/>
              </a:prstGeom>
              <a:grpFill/>
              <a:ln w="3175">
                <a:solidFill>
                  <a:srgbClr val="FF0000">
                    <a:alpha val="25000"/>
                  </a:srgbClr>
                </a:solidFill>
                <a:prstDash val="solid"/>
                <a:round/>
                <a:headEnd/>
                <a:tailEnd/>
              </a:ln>
            </p:spPr>
            <p:txBody>
              <a:bodyPr/>
              <a:lstStyle/>
              <a:p>
                <a:endParaRPr lang="it-IT"/>
              </a:p>
            </p:txBody>
          </p:sp>
          <p:sp>
            <p:nvSpPr>
              <p:cNvPr id="367" name="Line 843"/>
              <p:cNvSpPr>
                <a:spLocks noChangeShapeType="1"/>
              </p:cNvSpPr>
              <p:nvPr/>
            </p:nvSpPr>
            <p:spPr bwMode="auto">
              <a:xfrm flipH="1">
                <a:off x="1762" y="1294"/>
                <a:ext cx="3" cy="6"/>
              </a:xfrm>
              <a:prstGeom prst="line">
                <a:avLst/>
              </a:prstGeom>
              <a:grpFill/>
              <a:ln w="3175">
                <a:solidFill>
                  <a:srgbClr val="FF0000">
                    <a:alpha val="25000"/>
                  </a:srgbClr>
                </a:solidFill>
                <a:prstDash val="solid"/>
                <a:round/>
                <a:headEnd/>
                <a:tailEnd/>
              </a:ln>
            </p:spPr>
            <p:txBody>
              <a:bodyPr/>
              <a:lstStyle/>
              <a:p>
                <a:endParaRPr lang="it-IT"/>
              </a:p>
            </p:txBody>
          </p:sp>
          <p:sp>
            <p:nvSpPr>
              <p:cNvPr id="368" name="Line 844"/>
              <p:cNvSpPr>
                <a:spLocks noChangeShapeType="1"/>
              </p:cNvSpPr>
              <p:nvPr/>
            </p:nvSpPr>
            <p:spPr bwMode="auto">
              <a:xfrm flipH="1">
                <a:off x="1755" y="1300"/>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369" name="Line 845"/>
              <p:cNvSpPr>
                <a:spLocks noChangeShapeType="1"/>
              </p:cNvSpPr>
              <p:nvPr/>
            </p:nvSpPr>
            <p:spPr bwMode="auto">
              <a:xfrm flipH="1">
                <a:off x="1749" y="1311"/>
                <a:ext cx="6" cy="12"/>
              </a:xfrm>
              <a:prstGeom prst="line">
                <a:avLst/>
              </a:prstGeom>
              <a:grpFill/>
              <a:ln w="3175">
                <a:solidFill>
                  <a:srgbClr val="FF0000">
                    <a:alpha val="25000"/>
                  </a:srgbClr>
                </a:solidFill>
                <a:prstDash val="solid"/>
                <a:round/>
                <a:headEnd/>
                <a:tailEnd/>
              </a:ln>
            </p:spPr>
            <p:txBody>
              <a:bodyPr/>
              <a:lstStyle/>
              <a:p>
                <a:endParaRPr lang="it-IT"/>
              </a:p>
            </p:txBody>
          </p:sp>
          <p:sp>
            <p:nvSpPr>
              <p:cNvPr id="370" name="Line 846"/>
              <p:cNvSpPr>
                <a:spLocks noChangeShapeType="1"/>
              </p:cNvSpPr>
              <p:nvPr/>
            </p:nvSpPr>
            <p:spPr bwMode="auto">
              <a:xfrm flipH="1">
                <a:off x="1743" y="1323"/>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371" name="Line 847"/>
              <p:cNvSpPr>
                <a:spLocks noChangeShapeType="1"/>
              </p:cNvSpPr>
              <p:nvPr/>
            </p:nvSpPr>
            <p:spPr bwMode="auto">
              <a:xfrm flipH="1">
                <a:off x="1737" y="1336"/>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372" name="Line 848"/>
              <p:cNvSpPr>
                <a:spLocks noChangeShapeType="1"/>
              </p:cNvSpPr>
              <p:nvPr/>
            </p:nvSpPr>
            <p:spPr bwMode="auto">
              <a:xfrm flipH="1">
                <a:off x="1731" y="1349"/>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373" name="Line 849"/>
              <p:cNvSpPr>
                <a:spLocks noChangeShapeType="1"/>
              </p:cNvSpPr>
              <p:nvPr/>
            </p:nvSpPr>
            <p:spPr bwMode="auto">
              <a:xfrm flipH="1">
                <a:off x="1726" y="1362"/>
                <a:ext cx="5" cy="13"/>
              </a:xfrm>
              <a:prstGeom prst="line">
                <a:avLst/>
              </a:prstGeom>
              <a:grpFill/>
              <a:ln w="3175">
                <a:solidFill>
                  <a:srgbClr val="FF0000">
                    <a:alpha val="25000"/>
                  </a:srgbClr>
                </a:solidFill>
                <a:prstDash val="solid"/>
                <a:round/>
                <a:headEnd/>
                <a:tailEnd/>
              </a:ln>
            </p:spPr>
            <p:txBody>
              <a:bodyPr/>
              <a:lstStyle/>
              <a:p>
                <a:endParaRPr lang="it-IT"/>
              </a:p>
            </p:txBody>
          </p:sp>
          <p:sp>
            <p:nvSpPr>
              <p:cNvPr id="374" name="Line 850"/>
              <p:cNvSpPr>
                <a:spLocks noChangeShapeType="1"/>
              </p:cNvSpPr>
              <p:nvPr/>
            </p:nvSpPr>
            <p:spPr bwMode="auto">
              <a:xfrm flipH="1">
                <a:off x="1722" y="1375"/>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375" name="Line 851"/>
              <p:cNvSpPr>
                <a:spLocks noChangeShapeType="1"/>
              </p:cNvSpPr>
              <p:nvPr/>
            </p:nvSpPr>
            <p:spPr bwMode="auto">
              <a:xfrm flipH="1">
                <a:off x="1717" y="1388"/>
                <a:ext cx="5" cy="14"/>
              </a:xfrm>
              <a:prstGeom prst="line">
                <a:avLst/>
              </a:prstGeom>
              <a:grpFill/>
              <a:ln w="3175">
                <a:solidFill>
                  <a:srgbClr val="FF0000">
                    <a:alpha val="25000"/>
                  </a:srgbClr>
                </a:solidFill>
                <a:prstDash val="solid"/>
                <a:round/>
                <a:headEnd/>
                <a:tailEnd/>
              </a:ln>
            </p:spPr>
            <p:txBody>
              <a:bodyPr/>
              <a:lstStyle/>
              <a:p>
                <a:endParaRPr lang="it-IT"/>
              </a:p>
            </p:txBody>
          </p:sp>
          <p:sp>
            <p:nvSpPr>
              <p:cNvPr id="376" name="Line 852"/>
              <p:cNvSpPr>
                <a:spLocks noChangeShapeType="1"/>
              </p:cNvSpPr>
              <p:nvPr/>
            </p:nvSpPr>
            <p:spPr bwMode="auto">
              <a:xfrm flipH="1">
                <a:off x="1714" y="1402"/>
                <a:ext cx="3" cy="14"/>
              </a:xfrm>
              <a:prstGeom prst="line">
                <a:avLst/>
              </a:prstGeom>
              <a:grpFill/>
              <a:ln w="3175">
                <a:solidFill>
                  <a:srgbClr val="FF0000">
                    <a:alpha val="25000"/>
                  </a:srgbClr>
                </a:solidFill>
                <a:prstDash val="solid"/>
                <a:round/>
                <a:headEnd/>
                <a:tailEnd/>
              </a:ln>
            </p:spPr>
            <p:txBody>
              <a:bodyPr/>
              <a:lstStyle/>
              <a:p>
                <a:endParaRPr lang="it-IT"/>
              </a:p>
            </p:txBody>
          </p:sp>
          <p:sp>
            <p:nvSpPr>
              <p:cNvPr id="377" name="Line 853"/>
              <p:cNvSpPr>
                <a:spLocks noChangeShapeType="1"/>
              </p:cNvSpPr>
              <p:nvPr/>
            </p:nvSpPr>
            <p:spPr bwMode="auto">
              <a:xfrm flipH="1">
                <a:off x="1710" y="1416"/>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378" name="Line 854"/>
              <p:cNvSpPr>
                <a:spLocks noChangeShapeType="1"/>
              </p:cNvSpPr>
              <p:nvPr/>
            </p:nvSpPr>
            <p:spPr bwMode="auto">
              <a:xfrm flipH="1">
                <a:off x="1708" y="1429"/>
                <a:ext cx="2" cy="14"/>
              </a:xfrm>
              <a:prstGeom prst="line">
                <a:avLst/>
              </a:prstGeom>
              <a:grpFill/>
              <a:ln w="3175">
                <a:solidFill>
                  <a:srgbClr val="FF0000">
                    <a:alpha val="25000"/>
                  </a:srgbClr>
                </a:solidFill>
                <a:prstDash val="solid"/>
                <a:round/>
                <a:headEnd/>
                <a:tailEnd/>
              </a:ln>
            </p:spPr>
            <p:txBody>
              <a:bodyPr/>
              <a:lstStyle/>
              <a:p>
                <a:endParaRPr lang="it-IT"/>
              </a:p>
            </p:txBody>
          </p:sp>
          <p:sp>
            <p:nvSpPr>
              <p:cNvPr id="379" name="Line 855"/>
              <p:cNvSpPr>
                <a:spLocks noChangeShapeType="1"/>
              </p:cNvSpPr>
              <p:nvPr/>
            </p:nvSpPr>
            <p:spPr bwMode="auto">
              <a:xfrm flipH="1">
                <a:off x="1706" y="1443"/>
                <a:ext cx="2" cy="14"/>
              </a:xfrm>
              <a:prstGeom prst="line">
                <a:avLst/>
              </a:prstGeom>
              <a:grpFill/>
              <a:ln w="3175">
                <a:solidFill>
                  <a:srgbClr val="FF0000">
                    <a:alpha val="25000"/>
                  </a:srgbClr>
                </a:solidFill>
                <a:prstDash val="solid"/>
                <a:round/>
                <a:headEnd/>
                <a:tailEnd/>
              </a:ln>
            </p:spPr>
            <p:txBody>
              <a:bodyPr/>
              <a:lstStyle/>
              <a:p>
                <a:endParaRPr lang="it-IT"/>
              </a:p>
            </p:txBody>
          </p:sp>
          <p:sp>
            <p:nvSpPr>
              <p:cNvPr id="380" name="Line 856"/>
              <p:cNvSpPr>
                <a:spLocks noChangeShapeType="1"/>
              </p:cNvSpPr>
              <p:nvPr/>
            </p:nvSpPr>
            <p:spPr bwMode="auto">
              <a:xfrm>
                <a:off x="1706" y="1457"/>
                <a:ext cx="0" cy="6"/>
              </a:xfrm>
              <a:prstGeom prst="line">
                <a:avLst/>
              </a:prstGeom>
              <a:grpFill/>
              <a:ln w="3175">
                <a:solidFill>
                  <a:srgbClr val="FF0000">
                    <a:alpha val="25000"/>
                  </a:srgbClr>
                </a:solidFill>
                <a:prstDash val="solid"/>
                <a:round/>
                <a:headEnd/>
                <a:tailEnd/>
              </a:ln>
            </p:spPr>
            <p:txBody>
              <a:bodyPr/>
              <a:lstStyle/>
              <a:p>
                <a:endParaRPr lang="it-IT"/>
              </a:p>
            </p:txBody>
          </p:sp>
          <p:sp>
            <p:nvSpPr>
              <p:cNvPr id="381" name="Line 857"/>
              <p:cNvSpPr>
                <a:spLocks noChangeShapeType="1"/>
              </p:cNvSpPr>
              <p:nvPr/>
            </p:nvSpPr>
            <p:spPr bwMode="auto">
              <a:xfrm flipH="1">
                <a:off x="1705" y="1463"/>
                <a:ext cx="1" cy="7"/>
              </a:xfrm>
              <a:prstGeom prst="line">
                <a:avLst/>
              </a:prstGeom>
              <a:grpFill/>
              <a:ln w="3175">
                <a:solidFill>
                  <a:srgbClr val="FF0000">
                    <a:alpha val="25000"/>
                  </a:srgbClr>
                </a:solidFill>
                <a:prstDash val="solid"/>
                <a:round/>
                <a:headEnd/>
                <a:tailEnd/>
              </a:ln>
            </p:spPr>
            <p:txBody>
              <a:bodyPr/>
              <a:lstStyle/>
              <a:p>
                <a:endParaRPr lang="it-IT"/>
              </a:p>
            </p:txBody>
          </p:sp>
          <p:sp>
            <p:nvSpPr>
              <p:cNvPr id="382" name="Line 858"/>
              <p:cNvSpPr>
                <a:spLocks noChangeShapeType="1"/>
              </p:cNvSpPr>
              <p:nvPr/>
            </p:nvSpPr>
            <p:spPr bwMode="auto">
              <a:xfrm>
                <a:off x="1705" y="1470"/>
                <a:ext cx="0" cy="7"/>
              </a:xfrm>
              <a:prstGeom prst="line">
                <a:avLst/>
              </a:prstGeom>
              <a:grpFill/>
              <a:ln w="3175">
                <a:solidFill>
                  <a:srgbClr val="FF0000">
                    <a:alpha val="25000"/>
                  </a:srgbClr>
                </a:solidFill>
                <a:prstDash val="solid"/>
                <a:round/>
                <a:headEnd/>
                <a:tailEnd/>
              </a:ln>
            </p:spPr>
            <p:txBody>
              <a:bodyPr/>
              <a:lstStyle/>
              <a:p>
                <a:endParaRPr lang="it-IT"/>
              </a:p>
            </p:txBody>
          </p:sp>
          <p:sp>
            <p:nvSpPr>
              <p:cNvPr id="383" name="Line 859"/>
              <p:cNvSpPr>
                <a:spLocks noChangeShapeType="1"/>
              </p:cNvSpPr>
              <p:nvPr/>
            </p:nvSpPr>
            <p:spPr bwMode="auto">
              <a:xfrm>
                <a:off x="1705" y="1477"/>
                <a:ext cx="0" cy="7"/>
              </a:xfrm>
              <a:prstGeom prst="line">
                <a:avLst/>
              </a:prstGeom>
              <a:grpFill/>
              <a:ln w="3175">
                <a:solidFill>
                  <a:srgbClr val="FF0000">
                    <a:alpha val="25000"/>
                  </a:srgbClr>
                </a:solidFill>
                <a:prstDash val="solid"/>
                <a:round/>
                <a:headEnd/>
                <a:tailEnd/>
              </a:ln>
            </p:spPr>
            <p:txBody>
              <a:bodyPr/>
              <a:lstStyle/>
              <a:p>
                <a:endParaRPr lang="it-IT"/>
              </a:p>
            </p:txBody>
          </p:sp>
          <p:sp>
            <p:nvSpPr>
              <p:cNvPr id="384" name="Line 860"/>
              <p:cNvSpPr>
                <a:spLocks noChangeShapeType="1"/>
              </p:cNvSpPr>
              <p:nvPr/>
            </p:nvSpPr>
            <p:spPr bwMode="auto">
              <a:xfrm>
                <a:off x="1705" y="1484"/>
                <a:ext cx="1" cy="13"/>
              </a:xfrm>
              <a:prstGeom prst="line">
                <a:avLst/>
              </a:prstGeom>
              <a:grpFill/>
              <a:ln w="3175">
                <a:solidFill>
                  <a:srgbClr val="FF0000">
                    <a:alpha val="25000"/>
                  </a:srgbClr>
                </a:solidFill>
                <a:prstDash val="solid"/>
                <a:round/>
                <a:headEnd/>
                <a:tailEnd/>
              </a:ln>
            </p:spPr>
            <p:txBody>
              <a:bodyPr/>
              <a:lstStyle/>
              <a:p>
                <a:endParaRPr lang="it-IT"/>
              </a:p>
            </p:txBody>
          </p:sp>
          <p:sp>
            <p:nvSpPr>
              <p:cNvPr id="385" name="Line 861"/>
              <p:cNvSpPr>
                <a:spLocks noChangeShapeType="1"/>
              </p:cNvSpPr>
              <p:nvPr/>
            </p:nvSpPr>
            <p:spPr bwMode="auto">
              <a:xfrm>
                <a:off x="1706" y="1497"/>
                <a:ext cx="1" cy="13"/>
              </a:xfrm>
              <a:prstGeom prst="line">
                <a:avLst/>
              </a:prstGeom>
              <a:grpFill/>
              <a:ln w="3175">
                <a:solidFill>
                  <a:srgbClr val="FF0000">
                    <a:alpha val="25000"/>
                  </a:srgbClr>
                </a:solidFill>
                <a:prstDash val="solid"/>
                <a:round/>
                <a:headEnd/>
                <a:tailEnd/>
              </a:ln>
            </p:spPr>
            <p:txBody>
              <a:bodyPr/>
              <a:lstStyle/>
              <a:p>
                <a:endParaRPr lang="it-IT"/>
              </a:p>
            </p:txBody>
          </p:sp>
          <p:sp>
            <p:nvSpPr>
              <p:cNvPr id="386" name="Line 862"/>
              <p:cNvSpPr>
                <a:spLocks noChangeShapeType="1"/>
              </p:cNvSpPr>
              <p:nvPr/>
            </p:nvSpPr>
            <p:spPr bwMode="auto">
              <a:xfrm>
                <a:off x="1707" y="1510"/>
                <a:ext cx="2" cy="13"/>
              </a:xfrm>
              <a:prstGeom prst="line">
                <a:avLst/>
              </a:prstGeom>
              <a:grpFill/>
              <a:ln w="3175">
                <a:solidFill>
                  <a:srgbClr val="FF0000">
                    <a:alpha val="25000"/>
                  </a:srgbClr>
                </a:solidFill>
                <a:prstDash val="solid"/>
                <a:round/>
                <a:headEnd/>
                <a:tailEnd/>
              </a:ln>
            </p:spPr>
            <p:txBody>
              <a:bodyPr/>
              <a:lstStyle/>
              <a:p>
                <a:endParaRPr lang="it-IT"/>
              </a:p>
            </p:txBody>
          </p:sp>
          <p:sp>
            <p:nvSpPr>
              <p:cNvPr id="387" name="Line 863"/>
              <p:cNvSpPr>
                <a:spLocks noChangeShapeType="1"/>
              </p:cNvSpPr>
              <p:nvPr/>
            </p:nvSpPr>
            <p:spPr bwMode="auto">
              <a:xfrm>
                <a:off x="1709" y="1523"/>
                <a:ext cx="3" cy="14"/>
              </a:xfrm>
              <a:prstGeom prst="line">
                <a:avLst/>
              </a:prstGeom>
              <a:grpFill/>
              <a:ln w="3175">
                <a:solidFill>
                  <a:srgbClr val="FF0000">
                    <a:alpha val="25000"/>
                  </a:srgbClr>
                </a:solidFill>
                <a:prstDash val="solid"/>
                <a:round/>
                <a:headEnd/>
                <a:tailEnd/>
              </a:ln>
            </p:spPr>
            <p:txBody>
              <a:bodyPr/>
              <a:lstStyle/>
              <a:p>
                <a:endParaRPr lang="it-IT"/>
              </a:p>
            </p:txBody>
          </p:sp>
          <p:sp>
            <p:nvSpPr>
              <p:cNvPr id="388" name="Line 864"/>
              <p:cNvSpPr>
                <a:spLocks noChangeShapeType="1"/>
              </p:cNvSpPr>
              <p:nvPr/>
            </p:nvSpPr>
            <p:spPr bwMode="auto">
              <a:xfrm>
                <a:off x="1712" y="1537"/>
                <a:ext cx="3" cy="13"/>
              </a:xfrm>
              <a:prstGeom prst="line">
                <a:avLst/>
              </a:prstGeom>
              <a:grpFill/>
              <a:ln w="3175">
                <a:solidFill>
                  <a:srgbClr val="FF0000">
                    <a:alpha val="25000"/>
                  </a:srgbClr>
                </a:solidFill>
                <a:prstDash val="solid"/>
                <a:round/>
                <a:headEnd/>
                <a:tailEnd/>
              </a:ln>
            </p:spPr>
            <p:txBody>
              <a:bodyPr/>
              <a:lstStyle/>
              <a:p>
                <a:endParaRPr lang="it-IT"/>
              </a:p>
            </p:txBody>
          </p:sp>
          <p:sp>
            <p:nvSpPr>
              <p:cNvPr id="389" name="Line 865"/>
              <p:cNvSpPr>
                <a:spLocks noChangeShapeType="1"/>
              </p:cNvSpPr>
              <p:nvPr/>
            </p:nvSpPr>
            <p:spPr bwMode="auto">
              <a:xfrm>
                <a:off x="1715" y="1550"/>
                <a:ext cx="4" cy="14"/>
              </a:xfrm>
              <a:prstGeom prst="line">
                <a:avLst/>
              </a:prstGeom>
              <a:grpFill/>
              <a:ln w="3175">
                <a:solidFill>
                  <a:srgbClr val="FF0000">
                    <a:alpha val="25000"/>
                  </a:srgbClr>
                </a:solidFill>
                <a:prstDash val="solid"/>
                <a:round/>
                <a:headEnd/>
                <a:tailEnd/>
              </a:ln>
            </p:spPr>
            <p:txBody>
              <a:bodyPr/>
              <a:lstStyle/>
              <a:p>
                <a:endParaRPr lang="it-IT"/>
              </a:p>
            </p:txBody>
          </p:sp>
          <p:sp>
            <p:nvSpPr>
              <p:cNvPr id="390" name="Line 866"/>
              <p:cNvSpPr>
                <a:spLocks noChangeShapeType="1"/>
              </p:cNvSpPr>
              <p:nvPr/>
            </p:nvSpPr>
            <p:spPr bwMode="auto">
              <a:xfrm>
                <a:off x="1719" y="1564"/>
                <a:ext cx="4" cy="13"/>
              </a:xfrm>
              <a:prstGeom prst="line">
                <a:avLst/>
              </a:prstGeom>
              <a:grpFill/>
              <a:ln w="3175">
                <a:solidFill>
                  <a:srgbClr val="FF0000">
                    <a:alpha val="25000"/>
                  </a:srgbClr>
                </a:solidFill>
                <a:prstDash val="solid"/>
                <a:round/>
                <a:headEnd/>
                <a:tailEnd/>
              </a:ln>
            </p:spPr>
            <p:txBody>
              <a:bodyPr/>
              <a:lstStyle/>
              <a:p>
                <a:endParaRPr lang="it-IT"/>
              </a:p>
            </p:txBody>
          </p:sp>
          <p:sp>
            <p:nvSpPr>
              <p:cNvPr id="391" name="Line 867"/>
              <p:cNvSpPr>
                <a:spLocks noChangeShapeType="1"/>
              </p:cNvSpPr>
              <p:nvPr/>
            </p:nvSpPr>
            <p:spPr bwMode="auto">
              <a:xfrm>
                <a:off x="1723" y="1577"/>
                <a:ext cx="5" cy="13"/>
              </a:xfrm>
              <a:prstGeom prst="line">
                <a:avLst/>
              </a:prstGeom>
              <a:grpFill/>
              <a:ln w="3175">
                <a:solidFill>
                  <a:srgbClr val="FF0000">
                    <a:alpha val="25000"/>
                  </a:srgbClr>
                </a:solidFill>
                <a:prstDash val="solid"/>
                <a:round/>
                <a:headEnd/>
                <a:tailEnd/>
              </a:ln>
            </p:spPr>
            <p:txBody>
              <a:bodyPr/>
              <a:lstStyle/>
              <a:p>
                <a:endParaRPr lang="it-IT"/>
              </a:p>
            </p:txBody>
          </p:sp>
          <p:sp>
            <p:nvSpPr>
              <p:cNvPr id="392" name="Line 868"/>
              <p:cNvSpPr>
                <a:spLocks noChangeShapeType="1"/>
              </p:cNvSpPr>
              <p:nvPr/>
            </p:nvSpPr>
            <p:spPr bwMode="auto">
              <a:xfrm>
                <a:off x="1728" y="1590"/>
                <a:ext cx="6" cy="14"/>
              </a:xfrm>
              <a:prstGeom prst="line">
                <a:avLst/>
              </a:prstGeom>
              <a:grpFill/>
              <a:ln w="3175">
                <a:solidFill>
                  <a:srgbClr val="FF0000">
                    <a:alpha val="25000"/>
                  </a:srgbClr>
                </a:solidFill>
                <a:prstDash val="solid"/>
                <a:round/>
                <a:headEnd/>
                <a:tailEnd/>
              </a:ln>
            </p:spPr>
            <p:txBody>
              <a:bodyPr/>
              <a:lstStyle/>
              <a:p>
                <a:endParaRPr lang="it-IT"/>
              </a:p>
            </p:txBody>
          </p:sp>
          <p:sp>
            <p:nvSpPr>
              <p:cNvPr id="393" name="Line 869"/>
              <p:cNvSpPr>
                <a:spLocks noChangeShapeType="1"/>
              </p:cNvSpPr>
              <p:nvPr/>
            </p:nvSpPr>
            <p:spPr bwMode="auto">
              <a:xfrm>
                <a:off x="1734" y="1604"/>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394" name="Line 870"/>
              <p:cNvSpPr>
                <a:spLocks noChangeShapeType="1"/>
              </p:cNvSpPr>
              <p:nvPr/>
            </p:nvSpPr>
            <p:spPr bwMode="auto">
              <a:xfrm>
                <a:off x="1740" y="1617"/>
                <a:ext cx="6" cy="13"/>
              </a:xfrm>
              <a:prstGeom prst="line">
                <a:avLst/>
              </a:prstGeom>
              <a:grpFill/>
              <a:ln w="3175">
                <a:solidFill>
                  <a:srgbClr val="FF0000">
                    <a:alpha val="25000"/>
                  </a:srgbClr>
                </a:solidFill>
                <a:prstDash val="solid"/>
                <a:round/>
                <a:headEnd/>
                <a:tailEnd/>
              </a:ln>
            </p:spPr>
            <p:txBody>
              <a:bodyPr/>
              <a:lstStyle/>
              <a:p>
                <a:endParaRPr lang="it-IT"/>
              </a:p>
            </p:txBody>
          </p:sp>
          <p:sp>
            <p:nvSpPr>
              <p:cNvPr id="395" name="Line 871"/>
              <p:cNvSpPr>
                <a:spLocks noChangeShapeType="1"/>
              </p:cNvSpPr>
              <p:nvPr/>
            </p:nvSpPr>
            <p:spPr bwMode="auto">
              <a:xfrm>
                <a:off x="1746" y="1630"/>
                <a:ext cx="7" cy="12"/>
              </a:xfrm>
              <a:prstGeom prst="line">
                <a:avLst/>
              </a:prstGeom>
              <a:grpFill/>
              <a:ln w="3175">
                <a:solidFill>
                  <a:srgbClr val="FF0000">
                    <a:alpha val="25000"/>
                  </a:srgbClr>
                </a:solidFill>
                <a:prstDash val="solid"/>
                <a:round/>
                <a:headEnd/>
                <a:tailEnd/>
              </a:ln>
            </p:spPr>
            <p:txBody>
              <a:bodyPr/>
              <a:lstStyle/>
              <a:p>
                <a:endParaRPr lang="it-IT"/>
              </a:p>
            </p:txBody>
          </p:sp>
          <p:sp>
            <p:nvSpPr>
              <p:cNvPr id="396" name="Line 872"/>
              <p:cNvSpPr>
                <a:spLocks noChangeShapeType="1"/>
              </p:cNvSpPr>
              <p:nvPr/>
            </p:nvSpPr>
            <p:spPr bwMode="auto">
              <a:xfrm>
                <a:off x="1753" y="1642"/>
                <a:ext cx="7" cy="13"/>
              </a:xfrm>
              <a:prstGeom prst="line">
                <a:avLst/>
              </a:prstGeom>
              <a:grpFill/>
              <a:ln w="3175">
                <a:solidFill>
                  <a:srgbClr val="FF0000">
                    <a:alpha val="25000"/>
                  </a:srgbClr>
                </a:solidFill>
                <a:prstDash val="solid"/>
                <a:round/>
                <a:headEnd/>
                <a:tailEnd/>
              </a:ln>
            </p:spPr>
            <p:txBody>
              <a:bodyPr/>
              <a:lstStyle/>
              <a:p>
                <a:endParaRPr lang="it-IT"/>
              </a:p>
            </p:txBody>
          </p:sp>
          <p:sp>
            <p:nvSpPr>
              <p:cNvPr id="397" name="Line 873"/>
              <p:cNvSpPr>
                <a:spLocks noChangeShapeType="1"/>
              </p:cNvSpPr>
              <p:nvPr/>
            </p:nvSpPr>
            <p:spPr bwMode="auto">
              <a:xfrm>
                <a:off x="1760" y="1655"/>
                <a:ext cx="7" cy="11"/>
              </a:xfrm>
              <a:prstGeom prst="line">
                <a:avLst/>
              </a:prstGeom>
              <a:grpFill/>
              <a:ln w="3175">
                <a:solidFill>
                  <a:srgbClr val="FF0000">
                    <a:alpha val="25000"/>
                  </a:srgbClr>
                </a:solidFill>
                <a:prstDash val="solid"/>
                <a:round/>
                <a:headEnd/>
                <a:tailEnd/>
              </a:ln>
            </p:spPr>
            <p:txBody>
              <a:bodyPr/>
              <a:lstStyle/>
              <a:p>
                <a:endParaRPr lang="it-IT"/>
              </a:p>
            </p:txBody>
          </p:sp>
          <p:sp>
            <p:nvSpPr>
              <p:cNvPr id="398" name="Line 874"/>
              <p:cNvSpPr>
                <a:spLocks noChangeShapeType="1"/>
              </p:cNvSpPr>
              <p:nvPr/>
            </p:nvSpPr>
            <p:spPr bwMode="auto">
              <a:xfrm>
                <a:off x="1767" y="1666"/>
                <a:ext cx="8" cy="12"/>
              </a:xfrm>
              <a:prstGeom prst="line">
                <a:avLst/>
              </a:prstGeom>
              <a:grpFill/>
              <a:ln w="3175">
                <a:solidFill>
                  <a:srgbClr val="FF0000">
                    <a:alpha val="25000"/>
                  </a:srgbClr>
                </a:solidFill>
                <a:prstDash val="solid"/>
                <a:round/>
                <a:headEnd/>
                <a:tailEnd/>
              </a:ln>
            </p:spPr>
            <p:txBody>
              <a:bodyPr/>
              <a:lstStyle/>
              <a:p>
                <a:endParaRPr lang="it-IT"/>
              </a:p>
            </p:txBody>
          </p:sp>
          <p:sp>
            <p:nvSpPr>
              <p:cNvPr id="399" name="Line 875"/>
              <p:cNvSpPr>
                <a:spLocks noChangeShapeType="1"/>
              </p:cNvSpPr>
              <p:nvPr/>
            </p:nvSpPr>
            <p:spPr bwMode="auto">
              <a:xfrm>
                <a:off x="1775" y="1678"/>
                <a:ext cx="8" cy="11"/>
              </a:xfrm>
              <a:prstGeom prst="line">
                <a:avLst/>
              </a:prstGeom>
              <a:grpFill/>
              <a:ln w="3175">
                <a:solidFill>
                  <a:srgbClr val="FF0000">
                    <a:alpha val="25000"/>
                  </a:srgbClr>
                </a:solidFill>
                <a:prstDash val="solid"/>
                <a:round/>
                <a:headEnd/>
                <a:tailEnd/>
              </a:ln>
            </p:spPr>
            <p:txBody>
              <a:bodyPr/>
              <a:lstStyle/>
              <a:p>
                <a:endParaRPr lang="it-IT"/>
              </a:p>
            </p:txBody>
          </p:sp>
          <p:sp>
            <p:nvSpPr>
              <p:cNvPr id="400" name="Line 876"/>
              <p:cNvSpPr>
                <a:spLocks noChangeShapeType="1"/>
              </p:cNvSpPr>
              <p:nvPr/>
            </p:nvSpPr>
            <p:spPr bwMode="auto">
              <a:xfrm>
                <a:off x="1783" y="1689"/>
                <a:ext cx="9" cy="10"/>
              </a:xfrm>
              <a:prstGeom prst="line">
                <a:avLst/>
              </a:prstGeom>
              <a:grpFill/>
              <a:ln w="3175">
                <a:solidFill>
                  <a:srgbClr val="FF0000">
                    <a:alpha val="25000"/>
                  </a:srgbClr>
                </a:solidFill>
                <a:prstDash val="solid"/>
                <a:round/>
                <a:headEnd/>
                <a:tailEnd/>
              </a:ln>
            </p:spPr>
            <p:txBody>
              <a:bodyPr/>
              <a:lstStyle/>
              <a:p>
                <a:endParaRPr lang="it-IT"/>
              </a:p>
            </p:txBody>
          </p:sp>
          <p:sp>
            <p:nvSpPr>
              <p:cNvPr id="401" name="Line 877"/>
              <p:cNvSpPr>
                <a:spLocks noChangeShapeType="1"/>
              </p:cNvSpPr>
              <p:nvPr/>
            </p:nvSpPr>
            <p:spPr bwMode="auto">
              <a:xfrm>
                <a:off x="1792" y="1699"/>
                <a:ext cx="9" cy="10"/>
              </a:xfrm>
              <a:prstGeom prst="line">
                <a:avLst/>
              </a:prstGeom>
              <a:grpFill/>
              <a:ln w="3175">
                <a:solidFill>
                  <a:srgbClr val="FF0000">
                    <a:alpha val="25000"/>
                  </a:srgbClr>
                </a:solidFill>
                <a:prstDash val="solid"/>
                <a:round/>
                <a:headEnd/>
                <a:tailEnd/>
              </a:ln>
            </p:spPr>
            <p:txBody>
              <a:bodyPr/>
              <a:lstStyle/>
              <a:p>
                <a:endParaRPr lang="it-IT"/>
              </a:p>
            </p:txBody>
          </p:sp>
          <p:sp>
            <p:nvSpPr>
              <p:cNvPr id="402" name="Line 878"/>
              <p:cNvSpPr>
                <a:spLocks noChangeShapeType="1"/>
              </p:cNvSpPr>
              <p:nvPr/>
            </p:nvSpPr>
            <p:spPr bwMode="auto">
              <a:xfrm>
                <a:off x="1801" y="1709"/>
                <a:ext cx="11" cy="10"/>
              </a:xfrm>
              <a:prstGeom prst="line">
                <a:avLst/>
              </a:prstGeom>
              <a:grpFill/>
              <a:ln w="3175">
                <a:solidFill>
                  <a:srgbClr val="FF0000">
                    <a:alpha val="25000"/>
                  </a:srgbClr>
                </a:solidFill>
                <a:prstDash val="solid"/>
                <a:round/>
                <a:headEnd/>
                <a:tailEnd/>
              </a:ln>
            </p:spPr>
            <p:txBody>
              <a:bodyPr/>
              <a:lstStyle/>
              <a:p>
                <a:endParaRPr lang="it-IT"/>
              </a:p>
            </p:txBody>
          </p:sp>
          <p:sp>
            <p:nvSpPr>
              <p:cNvPr id="403" name="Line 879"/>
              <p:cNvSpPr>
                <a:spLocks noChangeShapeType="1"/>
              </p:cNvSpPr>
              <p:nvPr/>
            </p:nvSpPr>
            <p:spPr bwMode="auto">
              <a:xfrm>
                <a:off x="1812" y="1719"/>
                <a:ext cx="10" cy="10"/>
              </a:xfrm>
              <a:prstGeom prst="line">
                <a:avLst/>
              </a:prstGeom>
              <a:grpFill/>
              <a:ln w="3175">
                <a:solidFill>
                  <a:srgbClr val="FF0000">
                    <a:alpha val="25000"/>
                  </a:srgbClr>
                </a:solidFill>
                <a:prstDash val="solid"/>
                <a:round/>
                <a:headEnd/>
                <a:tailEnd/>
              </a:ln>
            </p:spPr>
            <p:txBody>
              <a:bodyPr/>
              <a:lstStyle/>
              <a:p>
                <a:endParaRPr lang="it-IT"/>
              </a:p>
            </p:txBody>
          </p:sp>
          <p:sp>
            <p:nvSpPr>
              <p:cNvPr id="404" name="Line 880"/>
              <p:cNvSpPr>
                <a:spLocks noChangeShapeType="1"/>
              </p:cNvSpPr>
              <p:nvPr/>
            </p:nvSpPr>
            <p:spPr bwMode="auto">
              <a:xfrm>
                <a:off x="1822" y="1729"/>
                <a:ext cx="11" cy="9"/>
              </a:xfrm>
              <a:prstGeom prst="line">
                <a:avLst/>
              </a:prstGeom>
              <a:grpFill/>
              <a:ln w="3175">
                <a:solidFill>
                  <a:srgbClr val="FF0000">
                    <a:alpha val="25000"/>
                  </a:srgbClr>
                </a:solidFill>
                <a:prstDash val="solid"/>
                <a:round/>
                <a:headEnd/>
                <a:tailEnd/>
              </a:ln>
            </p:spPr>
            <p:txBody>
              <a:bodyPr/>
              <a:lstStyle/>
              <a:p>
                <a:endParaRPr lang="it-IT"/>
              </a:p>
            </p:txBody>
          </p:sp>
          <p:sp>
            <p:nvSpPr>
              <p:cNvPr id="405" name="Line 881"/>
              <p:cNvSpPr>
                <a:spLocks noChangeShapeType="1"/>
              </p:cNvSpPr>
              <p:nvPr/>
            </p:nvSpPr>
            <p:spPr bwMode="auto">
              <a:xfrm>
                <a:off x="1833" y="1738"/>
                <a:ext cx="12" cy="9"/>
              </a:xfrm>
              <a:prstGeom prst="line">
                <a:avLst/>
              </a:prstGeom>
              <a:grpFill/>
              <a:ln w="3175">
                <a:solidFill>
                  <a:srgbClr val="FF0000">
                    <a:alpha val="25000"/>
                  </a:srgbClr>
                </a:solidFill>
                <a:prstDash val="solid"/>
                <a:round/>
                <a:headEnd/>
                <a:tailEnd/>
              </a:ln>
            </p:spPr>
            <p:txBody>
              <a:bodyPr/>
              <a:lstStyle/>
              <a:p>
                <a:endParaRPr lang="it-IT"/>
              </a:p>
            </p:txBody>
          </p:sp>
          <p:sp>
            <p:nvSpPr>
              <p:cNvPr id="406" name="Line 882"/>
              <p:cNvSpPr>
                <a:spLocks noChangeShapeType="1"/>
              </p:cNvSpPr>
              <p:nvPr/>
            </p:nvSpPr>
            <p:spPr bwMode="auto">
              <a:xfrm>
                <a:off x="1845" y="1747"/>
                <a:ext cx="12" cy="9"/>
              </a:xfrm>
              <a:prstGeom prst="line">
                <a:avLst/>
              </a:prstGeom>
              <a:grpFill/>
              <a:ln w="3175">
                <a:solidFill>
                  <a:srgbClr val="FF0000">
                    <a:alpha val="25000"/>
                  </a:srgbClr>
                </a:solidFill>
                <a:prstDash val="solid"/>
                <a:round/>
                <a:headEnd/>
                <a:tailEnd/>
              </a:ln>
            </p:spPr>
            <p:txBody>
              <a:bodyPr/>
              <a:lstStyle/>
              <a:p>
                <a:endParaRPr lang="it-IT"/>
              </a:p>
            </p:txBody>
          </p:sp>
          <p:sp>
            <p:nvSpPr>
              <p:cNvPr id="407" name="Line 883"/>
              <p:cNvSpPr>
                <a:spLocks noChangeShapeType="1"/>
              </p:cNvSpPr>
              <p:nvPr/>
            </p:nvSpPr>
            <p:spPr bwMode="auto">
              <a:xfrm>
                <a:off x="1857" y="1756"/>
                <a:ext cx="13" cy="8"/>
              </a:xfrm>
              <a:prstGeom prst="line">
                <a:avLst/>
              </a:prstGeom>
              <a:grpFill/>
              <a:ln w="3175">
                <a:solidFill>
                  <a:srgbClr val="FF0000">
                    <a:alpha val="25000"/>
                  </a:srgbClr>
                </a:solidFill>
                <a:prstDash val="solid"/>
                <a:round/>
                <a:headEnd/>
                <a:tailEnd/>
              </a:ln>
            </p:spPr>
            <p:txBody>
              <a:bodyPr/>
              <a:lstStyle/>
              <a:p>
                <a:endParaRPr lang="it-IT"/>
              </a:p>
            </p:txBody>
          </p:sp>
          <p:sp>
            <p:nvSpPr>
              <p:cNvPr id="408" name="Line 884"/>
              <p:cNvSpPr>
                <a:spLocks noChangeShapeType="1"/>
              </p:cNvSpPr>
              <p:nvPr/>
            </p:nvSpPr>
            <p:spPr bwMode="auto">
              <a:xfrm>
                <a:off x="1870" y="1764"/>
                <a:ext cx="12" cy="8"/>
              </a:xfrm>
              <a:prstGeom prst="line">
                <a:avLst/>
              </a:prstGeom>
              <a:grpFill/>
              <a:ln w="3175">
                <a:solidFill>
                  <a:srgbClr val="FF0000">
                    <a:alpha val="25000"/>
                  </a:srgbClr>
                </a:solidFill>
                <a:prstDash val="solid"/>
                <a:round/>
                <a:headEnd/>
                <a:tailEnd/>
              </a:ln>
            </p:spPr>
            <p:txBody>
              <a:bodyPr/>
              <a:lstStyle/>
              <a:p>
                <a:endParaRPr lang="it-IT"/>
              </a:p>
            </p:txBody>
          </p:sp>
          <p:sp>
            <p:nvSpPr>
              <p:cNvPr id="409" name="Line 885"/>
              <p:cNvSpPr>
                <a:spLocks noChangeShapeType="1"/>
              </p:cNvSpPr>
              <p:nvPr/>
            </p:nvSpPr>
            <p:spPr bwMode="auto">
              <a:xfrm>
                <a:off x="1882" y="1772"/>
                <a:ext cx="13" cy="8"/>
              </a:xfrm>
              <a:prstGeom prst="line">
                <a:avLst/>
              </a:prstGeom>
              <a:grpFill/>
              <a:ln w="3175">
                <a:solidFill>
                  <a:srgbClr val="FF0000">
                    <a:alpha val="25000"/>
                  </a:srgbClr>
                </a:solidFill>
                <a:prstDash val="solid"/>
                <a:round/>
                <a:headEnd/>
                <a:tailEnd/>
              </a:ln>
            </p:spPr>
            <p:txBody>
              <a:bodyPr/>
              <a:lstStyle/>
              <a:p>
                <a:endParaRPr lang="it-IT"/>
              </a:p>
            </p:txBody>
          </p:sp>
          <p:sp>
            <p:nvSpPr>
              <p:cNvPr id="410" name="Line 886"/>
              <p:cNvSpPr>
                <a:spLocks noChangeShapeType="1"/>
              </p:cNvSpPr>
              <p:nvPr/>
            </p:nvSpPr>
            <p:spPr bwMode="auto">
              <a:xfrm>
                <a:off x="1895" y="1780"/>
                <a:ext cx="13" cy="7"/>
              </a:xfrm>
              <a:prstGeom prst="line">
                <a:avLst/>
              </a:prstGeom>
              <a:grpFill/>
              <a:ln w="3175">
                <a:solidFill>
                  <a:srgbClr val="FF0000">
                    <a:alpha val="25000"/>
                  </a:srgbClr>
                </a:solidFill>
                <a:prstDash val="solid"/>
                <a:round/>
                <a:headEnd/>
                <a:tailEnd/>
              </a:ln>
            </p:spPr>
            <p:txBody>
              <a:bodyPr/>
              <a:lstStyle/>
              <a:p>
                <a:endParaRPr lang="it-IT"/>
              </a:p>
            </p:txBody>
          </p:sp>
          <p:sp>
            <p:nvSpPr>
              <p:cNvPr id="411" name="Line 887"/>
              <p:cNvSpPr>
                <a:spLocks noChangeShapeType="1"/>
              </p:cNvSpPr>
              <p:nvPr/>
            </p:nvSpPr>
            <p:spPr bwMode="auto">
              <a:xfrm>
                <a:off x="1908" y="1787"/>
                <a:ext cx="13" cy="7"/>
              </a:xfrm>
              <a:prstGeom prst="line">
                <a:avLst/>
              </a:prstGeom>
              <a:grpFill/>
              <a:ln w="3175">
                <a:solidFill>
                  <a:srgbClr val="FF0000">
                    <a:alpha val="25000"/>
                  </a:srgbClr>
                </a:solidFill>
                <a:prstDash val="solid"/>
                <a:round/>
                <a:headEnd/>
                <a:tailEnd/>
              </a:ln>
            </p:spPr>
            <p:txBody>
              <a:bodyPr/>
              <a:lstStyle/>
              <a:p>
                <a:endParaRPr lang="it-IT"/>
              </a:p>
            </p:txBody>
          </p:sp>
          <p:sp>
            <p:nvSpPr>
              <p:cNvPr id="412" name="Line 888"/>
              <p:cNvSpPr>
                <a:spLocks noChangeShapeType="1"/>
              </p:cNvSpPr>
              <p:nvPr/>
            </p:nvSpPr>
            <p:spPr bwMode="auto">
              <a:xfrm>
                <a:off x="1921" y="1794"/>
                <a:ext cx="13" cy="6"/>
              </a:xfrm>
              <a:prstGeom prst="line">
                <a:avLst/>
              </a:prstGeom>
              <a:grpFill/>
              <a:ln w="3175">
                <a:solidFill>
                  <a:srgbClr val="FF0000">
                    <a:alpha val="25000"/>
                  </a:srgbClr>
                </a:solidFill>
                <a:prstDash val="solid"/>
                <a:round/>
                <a:headEnd/>
                <a:tailEnd/>
              </a:ln>
            </p:spPr>
            <p:txBody>
              <a:bodyPr/>
              <a:lstStyle/>
              <a:p>
                <a:endParaRPr lang="it-IT"/>
              </a:p>
            </p:txBody>
          </p:sp>
          <p:sp>
            <p:nvSpPr>
              <p:cNvPr id="413" name="Line 889"/>
              <p:cNvSpPr>
                <a:spLocks noChangeShapeType="1"/>
              </p:cNvSpPr>
              <p:nvPr/>
            </p:nvSpPr>
            <p:spPr bwMode="auto">
              <a:xfrm>
                <a:off x="1934" y="1800"/>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414" name="Line 890"/>
              <p:cNvSpPr>
                <a:spLocks noChangeShapeType="1"/>
              </p:cNvSpPr>
              <p:nvPr/>
            </p:nvSpPr>
            <p:spPr bwMode="auto">
              <a:xfrm>
                <a:off x="1940" y="1802"/>
                <a:ext cx="6" cy="3"/>
              </a:xfrm>
              <a:prstGeom prst="line">
                <a:avLst/>
              </a:prstGeom>
              <a:grpFill/>
              <a:ln w="3175">
                <a:solidFill>
                  <a:srgbClr val="FF0000">
                    <a:alpha val="25000"/>
                  </a:srgbClr>
                </a:solidFill>
                <a:prstDash val="solid"/>
                <a:round/>
                <a:headEnd/>
                <a:tailEnd/>
              </a:ln>
            </p:spPr>
            <p:txBody>
              <a:bodyPr/>
              <a:lstStyle/>
              <a:p>
                <a:endParaRPr lang="it-IT"/>
              </a:p>
            </p:txBody>
          </p:sp>
          <p:sp>
            <p:nvSpPr>
              <p:cNvPr id="415" name="Line 891"/>
              <p:cNvSpPr>
                <a:spLocks noChangeShapeType="1"/>
              </p:cNvSpPr>
              <p:nvPr/>
            </p:nvSpPr>
            <p:spPr bwMode="auto">
              <a:xfrm>
                <a:off x="1946" y="1805"/>
                <a:ext cx="7" cy="3"/>
              </a:xfrm>
              <a:prstGeom prst="line">
                <a:avLst/>
              </a:prstGeom>
              <a:grpFill/>
              <a:ln w="3175">
                <a:solidFill>
                  <a:srgbClr val="FF0000">
                    <a:alpha val="25000"/>
                  </a:srgbClr>
                </a:solidFill>
                <a:prstDash val="solid"/>
                <a:round/>
                <a:headEnd/>
                <a:tailEnd/>
              </a:ln>
            </p:spPr>
            <p:txBody>
              <a:bodyPr/>
              <a:lstStyle/>
              <a:p>
                <a:endParaRPr lang="it-IT"/>
              </a:p>
            </p:txBody>
          </p:sp>
          <p:sp>
            <p:nvSpPr>
              <p:cNvPr id="416" name="Line 892"/>
              <p:cNvSpPr>
                <a:spLocks noChangeShapeType="1"/>
              </p:cNvSpPr>
              <p:nvPr/>
            </p:nvSpPr>
            <p:spPr bwMode="auto">
              <a:xfrm>
                <a:off x="1953" y="1808"/>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417" name="Line 893"/>
              <p:cNvSpPr>
                <a:spLocks noChangeShapeType="1"/>
              </p:cNvSpPr>
              <p:nvPr/>
            </p:nvSpPr>
            <p:spPr bwMode="auto">
              <a:xfrm>
                <a:off x="1959" y="1810"/>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418" name="Line 894"/>
              <p:cNvSpPr>
                <a:spLocks noChangeShapeType="1"/>
              </p:cNvSpPr>
              <p:nvPr/>
            </p:nvSpPr>
            <p:spPr bwMode="auto">
              <a:xfrm>
                <a:off x="1965" y="1812"/>
                <a:ext cx="7" cy="2"/>
              </a:xfrm>
              <a:prstGeom prst="line">
                <a:avLst/>
              </a:prstGeom>
              <a:grpFill/>
              <a:ln w="3175">
                <a:solidFill>
                  <a:srgbClr val="FF0000">
                    <a:alpha val="25000"/>
                  </a:srgbClr>
                </a:solidFill>
                <a:prstDash val="solid"/>
                <a:round/>
                <a:headEnd/>
                <a:tailEnd/>
              </a:ln>
            </p:spPr>
            <p:txBody>
              <a:bodyPr/>
              <a:lstStyle/>
              <a:p>
                <a:endParaRPr lang="it-IT"/>
              </a:p>
            </p:txBody>
          </p:sp>
          <p:sp>
            <p:nvSpPr>
              <p:cNvPr id="419" name="Line 895"/>
              <p:cNvSpPr>
                <a:spLocks noChangeShapeType="1"/>
              </p:cNvSpPr>
              <p:nvPr/>
            </p:nvSpPr>
            <p:spPr bwMode="auto">
              <a:xfrm>
                <a:off x="1972" y="1814"/>
                <a:ext cx="6" cy="2"/>
              </a:xfrm>
              <a:prstGeom prst="line">
                <a:avLst/>
              </a:prstGeom>
              <a:grpFill/>
              <a:ln w="3175">
                <a:solidFill>
                  <a:srgbClr val="FF0000">
                    <a:alpha val="25000"/>
                  </a:srgbClr>
                </a:solidFill>
                <a:prstDash val="solid"/>
                <a:round/>
                <a:headEnd/>
                <a:tailEnd/>
              </a:ln>
            </p:spPr>
            <p:txBody>
              <a:bodyPr/>
              <a:lstStyle/>
              <a:p>
                <a:endParaRPr lang="it-IT"/>
              </a:p>
            </p:txBody>
          </p:sp>
          <p:sp>
            <p:nvSpPr>
              <p:cNvPr id="420" name="Line 896"/>
              <p:cNvSpPr>
                <a:spLocks noChangeShapeType="1"/>
              </p:cNvSpPr>
              <p:nvPr/>
            </p:nvSpPr>
            <p:spPr bwMode="auto">
              <a:xfrm>
                <a:off x="1978" y="1816"/>
                <a:ext cx="7" cy="2"/>
              </a:xfrm>
              <a:prstGeom prst="line">
                <a:avLst/>
              </a:prstGeom>
              <a:grpFill/>
              <a:ln w="3175">
                <a:solidFill>
                  <a:srgbClr val="FF0000">
                    <a:alpha val="25000"/>
                  </a:srgbClr>
                </a:solidFill>
                <a:prstDash val="solid"/>
                <a:round/>
                <a:headEnd/>
                <a:tailEnd/>
              </a:ln>
            </p:spPr>
            <p:txBody>
              <a:bodyPr/>
              <a:lstStyle/>
              <a:p>
                <a:endParaRPr lang="it-IT"/>
              </a:p>
            </p:txBody>
          </p:sp>
          <p:sp>
            <p:nvSpPr>
              <p:cNvPr id="421" name="Line 897"/>
              <p:cNvSpPr>
                <a:spLocks noChangeShapeType="1"/>
              </p:cNvSpPr>
              <p:nvPr/>
            </p:nvSpPr>
            <p:spPr bwMode="auto">
              <a:xfrm>
                <a:off x="1985" y="1818"/>
                <a:ext cx="7" cy="1"/>
              </a:xfrm>
              <a:prstGeom prst="line">
                <a:avLst/>
              </a:prstGeom>
              <a:grpFill/>
              <a:ln w="3175">
                <a:solidFill>
                  <a:srgbClr val="FF0000">
                    <a:alpha val="25000"/>
                  </a:srgbClr>
                </a:solidFill>
                <a:prstDash val="solid"/>
                <a:round/>
                <a:headEnd/>
                <a:tailEnd/>
              </a:ln>
            </p:spPr>
            <p:txBody>
              <a:bodyPr/>
              <a:lstStyle/>
              <a:p>
                <a:endParaRPr lang="it-IT"/>
              </a:p>
            </p:txBody>
          </p:sp>
          <p:sp>
            <p:nvSpPr>
              <p:cNvPr id="422" name="Line 898"/>
              <p:cNvSpPr>
                <a:spLocks noChangeShapeType="1"/>
              </p:cNvSpPr>
              <p:nvPr/>
            </p:nvSpPr>
            <p:spPr bwMode="auto">
              <a:xfrm>
                <a:off x="1992" y="1819"/>
                <a:ext cx="7" cy="1"/>
              </a:xfrm>
              <a:prstGeom prst="line">
                <a:avLst/>
              </a:prstGeom>
              <a:grpFill/>
              <a:ln w="3175">
                <a:solidFill>
                  <a:srgbClr val="FF0000">
                    <a:alpha val="25000"/>
                  </a:srgbClr>
                </a:solidFill>
                <a:prstDash val="solid"/>
                <a:round/>
                <a:headEnd/>
                <a:tailEnd/>
              </a:ln>
            </p:spPr>
            <p:txBody>
              <a:bodyPr/>
              <a:lstStyle/>
              <a:p>
                <a:endParaRPr lang="it-IT"/>
              </a:p>
            </p:txBody>
          </p:sp>
          <p:sp>
            <p:nvSpPr>
              <p:cNvPr id="423" name="Line 899"/>
              <p:cNvSpPr>
                <a:spLocks noChangeShapeType="1"/>
              </p:cNvSpPr>
              <p:nvPr/>
            </p:nvSpPr>
            <p:spPr bwMode="auto">
              <a:xfrm>
                <a:off x="1999" y="1820"/>
                <a:ext cx="7" cy="1"/>
              </a:xfrm>
              <a:prstGeom prst="line">
                <a:avLst/>
              </a:prstGeom>
              <a:grpFill/>
              <a:ln w="3175">
                <a:solidFill>
                  <a:srgbClr val="FF0000">
                    <a:alpha val="25000"/>
                  </a:srgbClr>
                </a:solidFill>
                <a:prstDash val="solid"/>
                <a:round/>
                <a:headEnd/>
                <a:tailEnd/>
              </a:ln>
            </p:spPr>
            <p:txBody>
              <a:bodyPr/>
              <a:lstStyle/>
              <a:p>
                <a:endParaRPr lang="it-IT"/>
              </a:p>
            </p:txBody>
          </p:sp>
          <p:sp>
            <p:nvSpPr>
              <p:cNvPr id="424" name="Line 900"/>
              <p:cNvSpPr>
                <a:spLocks noChangeShapeType="1"/>
              </p:cNvSpPr>
              <p:nvPr/>
            </p:nvSpPr>
            <p:spPr bwMode="auto">
              <a:xfrm>
                <a:off x="2006" y="1821"/>
                <a:ext cx="8" cy="0"/>
              </a:xfrm>
              <a:prstGeom prst="line">
                <a:avLst/>
              </a:prstGeom>
              <a:grpFill/>
              <a:ln w="3175">
                <a:solidFill>
                  <a:srgbClr val="FF0000">
                    <a:alpha val="25000"/>
                  </a:srgbClr>
                </a:solidFill>
                <a:prstDash val="solid"/>
                <a:round/>
                <a:headEnd/>
                <a:tailEnd/>
              </a:ln>
            </p:spPr>
            <p:txBody>
              <a:bodyPr/>
              <a:lstStyle/>
              <a:p>
                <a:endParaRPr lang="it-IT"/>
              </a:p>
            </p:txBody>
          </p:sp>
          <p:sp>
            <p:nvSpPr>
              <p:cNvPr id="425" name="Line 901"/>
              <p:cNvSpPr>
                <a:spLocks noChangeShapeType="1"/>
              </p:cNvSpPr>
              <p:nvPr/>
            </p:nvSpPr>
            <p:spPr bwMode="auto">
              <a:xfrm>
                <a:off x="2014" y="1821"/>
                <a:ext cx="14" cy="1"/>
              </a:xfrm>
              <a:prstGeom prst="line">
                <a:avLst/>
              </a:prstGeom>
              <a:grpFill/>
              <a:ln w="3175">
                <a:solidFill>
                  <a:srgbClr val="FF0000">
                    <a:alpha val="25000"/>
                  </a:srgbClr>
                </a:solidFill>
                <a:prstDash val="solid"/>
                <a:round/>
                <a:headEnd/>
                <a:tailEnd/>
              </a:ln>
            </p:spPr>
            <p:txBody>
              <a:bodyPr/>
              <a:lstStyle/>
              <a:p>
                <a:endParaRPr lang="it-IT"/>
              </a:p>
            </p:txBody>
          </p:sp>
          <p:sp>
            <p:nvSpPr>
              <p:cNvPr id="426" name="Line 902"/>
              <p:cNvSpPr>
                <a:spLocks noChangeShapeType="1"/>
              </p:cNvSpPr>
              <p:nvPr/>
            </p:nvSpPr>
            <p:spPr bwMode="auto">
              <a:xfrm flipV="1">
                <a:off x="2028" y="1821"/>
                <a:ext cx="15" cy="1"/>
              </a:xfrm>
              <a:prstGeom prst="line">
                <a:avLst/>
              </a:prstGeom>
              <a:grpFill/>
              <a:ln w="3175">
                <a:solidFill>
                  <a:srgbClr val="FF0000">
                    <a:alpha val="25000"/>
                  </a:srgbClr>
                </a:solidFill>
                <a:prstDash val="solid"/>
                <a:round/>
                <a:headEnd/>
                <a:tailEnd/>
              </a:ln>
            </p:spPr>
            <p:txBody>
              <a:bodyPr/>
              <a:lstStyle/>
              <a:p>
                <a:endParaRPr lang="it-IT"/>
              </a:p>
            </p:txBody>
          </p:sp>
          <p:sp>
            <p:nvSpPr>
              <p:cNvPr id="427" name="Line 903"/>
              <p:cNvSpPr>
                <a:spLocks noChangeShapeType="1"/>
              </p:cNvSpPr>
              <p:nvPr/>
            </p:nvSpPr>
            <p:spPr bwMode="auto">
              <a:xfrm flipV="1">
                <a:off x="2043" y="1820"/>
                <a:ext cx="14" cy="1"/>
              </a:xfrm>
              <a:prstGeom prst="line">
                <a:avLst/>
              </a:prstGeom>
              <a:grpFill/>
              <a:ln w="3175">
                <a:solidFill>
                  <a:srgbClr val="FF0000">
                    <a:alpha val="25000"/>
                  </a:srgbClr>
                </a:solidFill>
                <a:prstDash val="solid"/>
                <a:round/>
                <a:headEnd/>
                <a:tailEnd/>
              </a:ln>
            </p:spPr>
            <p:txBody>
              <a:bodyPr/>
              <a:lstStyle/>
              <a:p>
                <a:endParaRPr lang="it-IT"/>
              </a:p>
            </p:txBody>
          </p:sp>
          <p:sp>
            <p:nvSpPr>
              <p:cNvPr id="428" name="Line 904"/>
              <p:cNvSpPr>
                <a:spLocks noChangeShapeType="1"/>
              </p:cNvSpPr>
              <p:nvPr/>
            </p:nvSpPr>
            <p:spPr bwMode="auto">
              <a:xfrm flipV="1">
                <a:off x="2057" y="1818"/>
                <a:ext cx="14" cy="2"/>
              </a:xfrm>
              <a:prstGeom prst="line">
                <a:avLst/>
              </a:prstGeom>
              <a:grpFill/>
              <a:ln w="3175">
                <a:solidFill>
                  <a:srgbClr val="FF0000">
                    <a:alpha val="25000"/>
                  </a:srgbClr>
                </a:solidFill>
                <a:prstDash val="solid"/>
                <a:round/>
                <a:headEnd/>
                <a:tailEnd/>
              </a:ln>
            </p:spPr>
            <p:txBody>
              <a:bodyPr/>
              <a:lstStyle/>
              <a:p>
                <a:endParaRPr lang="it-IT"/>
              </a:p>
            </p:txBody>
          </p:sp>
          <p:sp>
            <p:nvSpPr>
              <p:cNvPr id="429" name="Line 905"/>
              <p:cNvSpPr>
                <a:spLocks noChangeShapeType="1"/>
              </p:cNvSpPr>
              <p:nvPr/>
            </p:nvSpPr>
            <p:spPr bwMode="auto">
              <a:xfrm flipV="1">
                <a:off x="2071" y="1817"/>
                <a:ext cx="13" cy="1"/>
              </a:xfrm>
              <a:prstGeom prst="line">
                <a:avLst/>
              </a:prstGeom>
              <a:grpFill/>
              <a:ln w="3175">
                <a:solidFill>
                  <a:srgbClr val="FF0000">
                    <a:alpha val="25000"/>
                  </a:srgbClr>
                </a:solidFill>
                <a:prstDash val="solid"/>
                <a:round/>
                <a:headEnd/>
                <a:tailEnd/>
              </a:ln>
            </p:spPr>
            <p:txBody>
              <a:bodyPr/>
              <a:lstStyle/>
              <a:p>
                <a:endParaRPr lang="it-IT"/>
              </a:p>
            </p:txBody>
          </p:sp>
          <p:sp>
            <p:nvSpPr>
              <p:cNvPr id="430" name="Line 906"/>
              <p:cNvSpPr>
                <a:spLocks noChangeShapeType="1"/>
              </p:cNvSpPr>
              <p:nvPr/>
            </p:nvSpPr>
            <p:spPr bwMode="auto">
              <a:xfrm flipV="1">
                <a:off x="2084" y="1814"/>
                <a:ext cx="13" cy="3"/>
              </a:xfrm>
              <a:prstGeom prst="line">
                <a:avLst/>
              </a:prstGeom>
              <a:grpFill/>
              <a:ln w="3175">
                <a:solidFill>
                  <a:srgbClr val="FF0000">
                    <a:alpha val="25000"/>
                  </a:srgbClr>
                </a:solidFill>
                <a:prstDash val="solid"/>
                <a:round/>
                <a:headEnd/>
                <a:tailEnd/>
              </a:ln>
            </p:spPr>
            <p:txBody>
              <a:bodyPr/>
              <a:lstStyle/>
              <a:p>
                <a:endParaRPr lang="it-IT"/>
              </a:p>
            </p:txBody>
          </p:sp>
          <p:sp>
            <p:nvSpPr>
              <p:cNvPr id="431" name="Line 907"/>
              <p:cNvSpPr>
                <a:spLocks noChangeShapeType="1"/>
              </p:cNvSpPr>
              <p:nvPr/>
            </p:nvSpPr>
            <p:spPr bwMode="auto">
              <a:xfrm flipV="1">
                <a:off x="2097" y="1812"/>
                <a:ext cx="12" cy="2"/>
              </a:xfrm>
              <a:prstGeom prst="line">
                <a:avLst/>
              </a:prstGeom>
              <a:grpFill/>
              <a:ln w="3175">
                <a:solidFill>
                  <a:srgbClr val="FF0000">
                    <a:alpha val="25000"/>
                  </a:srgbClr>
                </a:solidFill>
                <a:prstDash val="solid"/>
                <a:round/>
                <a:headEnd/>
                <a:tailEnd/>
              </a:ln>
            </p:spPr>
            <p:txBody>
              <a:bodyPr/>
              <a:lstStyle/>
              <a:p>
                <a:endParaRPr lang="it-IT"/>
              </a:p>
            </p:txBody>
          </p:sp>
        </p:grpSp>
        <p:sp>
          <p:nvSpPr>
            <p:cNvPr id="222" name="Line 908"/>
            <p:cNvSpPr>
              <a:spLocks noChangeShapeType="1"/>
            </p:cNvSpPr>
            <p:nvPr/>
          </p:nvSpPr>
          <p:spPr bwMode="auto">
            <a:xfrm flipV="1">
              <a:off x="2109" y="1810"/>
              <a:ext cx="12" cy="2"/>
            </a:xfrm>
            <a:prstGeom prst="line">
              <a:avLst/>
            </a:prstGeom>
            <a:grpFill/>
            <a:ln w="3175">
              <a:solidFill>
                <a:srgbClr val="FF0000">
                  <a:alpha val="25000"/>
                </a:srgbClr>
              </a:solidFill>
              <a:prstDash val="solid"/>
              <a:round/>
              <a:headEnd/>
              <a:tailEnd/>
            </a:ln>
          </p:spPr>
          <p:txBody>
            <a:bodyPr/>
            <a:lstStyle/>
            <a:p>
              <a:endParaRPr lang="it-IT"/>
            </a:p>
          </p:txBody>
        </p:sp>
        <p:sp>
          <p:nvSpPr>
            <p:cNvPr id="223" name="Line 909"/>
            <p:cNvSpPr>
              <a:spLocks noChangeShapeType="1"/>
            </p:cNvSpPr>
            <p:nvPr/>
          </p:nvSpPr>
          <p:spPr bwMode="auto">
            <a:xfrm flipV="1">
              <a:off x="2121" y="1807"/>
              <a:ext cx="10" cy="3"/>
            </a:xfrm>
            <a:prstGeom prst="line">
              <a:avLst/>
            </a:prstGeom>
            <a:grpFill/>
            <a:ln w="3175">
              <a:solidFill>
                <a:srgbClr val="FF0000">
                  <a:alpha val="25000"/>
                </a:srgbClr>
              </a:solidFill>
              <a:prstDash val="solid"/>
              <a:round/>
              <a:headEnd/>
              <a:tailEnd/>
            </a:ln>
          </p:spPr>
          <p:txBody>
            <a:bodyPr/>
            <a:lstStyle/>
            <a:p>
              <a:endParaRPr lang="it-IT"/>
            </a:p>
          </p:txBody>
        </p:sp>
        <p:sp>
          <p:nvSpPr>
            <p:cNvPr id="224" name="Line 910"/>
            <p:cNvSpPr>
              <a:spLocks noChangeShapeType="1"/>
            </p:cNvSpPr>
            <p:nvPr/>
          </p:nvSpPr>
          <p:spPr bwMode="auto">
            <a:xfrm flipV="1">
              <a:off x="2131" y="1806"/>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225" name="Line 911"/>
            <p:cNvSpPr>
              <a:spLocks noChangeShapeType="1"/>
            </p:cNvSpPr>
            <p:nvPr/>
          </p:nvSpPr>
          <p:spPr bwMode="auto">
            <a:xfrm flipV="1">
              <a:off x="2136" y="1805"/>
              <a:ext cx="5" cy="1"/>
            </a:xfrm>
            <a:prstGeom prst="line">
              <a:avLst/>
            </a:prstGeom>
            <a:grpFill/>
            <a:ln w="3175">
              <a:solidFill>
                <a:srgbClr val="FF0000">
                  <a:alpha val="25000"/>
                </a:srgbClr>
              </a:solidFill>
              <a:prstDash val="solid"/>
              <a:round/>
              <a:headEnd/>
              <a:tailEnd/>
            </a:ln>
          </p:spPr>
          <p:txBody>
            <a:bodyPr/>
            <a:lstStyle/>
            <a:p>
              <a:endParaRPr lang="it-IT"/>
            </a:p>
          </p:txBody>
        </p:sp>
        <p:sp>
          <p:nvSpPr>
            <p:cNvPr id="226" name="Line 912"/>
            <p:cNvSpPr>
              <a:spLocks noChangeShapeType="1"/>
            </p:cNvSpPr>
            <p:nvPr/>
          </p:nvSpPr>
          <p:spPr bwMode="auto">
            <a:xfrm>
              <a:off x="2141" y="1805"/>
              <a:ext cx="4" cy="0"/>
            </a:xfrm>
            <a:prstGeom prst="line">
              <a:avLst/>
            </a:prstGeom>
            <a:grpFill/>
            <a:ln w="3175">
              <a:solidFill>
                <a:srgbClr val="FF0000">
                  <a:alpha val="25000"/>
                </a:srgbClr>
              </a:solidFill>
              <a:prstDash val="solid"/>
              <a:round/>
              <a:headEnd/>
              <a:tailEnd/>
            </a:ln>
          </p:spPr>
          <p:txBody>
            <a:bodyPr/>
            <a:lstStyle/>
            <a:p>
              <a:endParaRPr lang="it-IT"/>
            </a:p>
          </p:txBody>
        </p:sp>
        <p:sp>
          <p:nvSpPr>
            <p:cNvPr id="227" name="Line 913"/>
            <p:cNvSpPr>
              <a:spLocks noChangeShapeType="1"/>
            </p:cNvSpPr>
            <p:nvPr/>
          </p:nvSpPr>
          <p:spPr bwMode="auto">
            <a:xfrm flipV="1">
              <a:off x="2145" y="1804"/>
              <a:ext cx="4" cy="1"/>
            </a:xfrm>
            <a:prstGeom prst="line">
              <a:avLst/>
            </a:prstGeom>
            <a:grpFill/>
            <a:ln w="3175">
              <a:solidFill>
                <a:srgbClr val="FF0000">
                  <a:alpha val="25000"/>
                </a:srgbClr>
              </a:solidFill>
              <a:prstDash val="solid"/>
              <a:round/>
              <a:headEnd/>
              <a:tailEnd/>
            </a:ln>
          </p:spPr>
          <p:txBody>
            <a:bodyPr/>
            <a:lstStyle/>
            <a:p>
              <a:endParaRPr lang="it-IT"/>
            </a:p>
          </p:txBody>
        </p:sp>
        <p:sp>
          <p:nvSpPr>
            <p:cNvPr id="228" name="Line 914"/>
            <p:cNvSpPr>
              <a:spLocks noChangeShapeType="1"/>
            </p:cNvSpPr>
            <p:nvPr/>
          </p:nvSpPr>
          <p:spPr bwMode="auto">
            <a:xfrm flipV="1">
              <a:off x="2149" y="1803"/>
              <a:ext cx="3" cy="1"/>
            </a:xfrm>
            <a:prstGeom prst="line">
              <a:avLst/>
            </a:prstGeom>
            <a:grpFill/>
            <a:ln w="3175">
              <a:solidFill>
                <a:srgbClr val="FF0000">
                  <a:alpha val="25000"/>
                </a:srgbClr>
              </a:solidFill>
              <a:prstDash val="solid"/>
              <a:round/>
              <a:headEnd/>
              <a:tailEnd/>
            </a:ln>
          </p:spPr>
          <p:txBody>
            <a:bodyPr/>
            <a:lstStyle/>
            <a:p>
              <a:endParaRPr lang="it-IT"/>
            </a:p>
          </p:txBody>
        </p:sp>
        <p:sp>
          <p:nvSpPr>
            <p:cNvPr id="229" name="Line 915"/>
            <p:cNvSpPr>
              <a:spLocks noChangeShapeType="1"/>
            </p:cNvSpPr>
            <p:nvPr/>
          </p:nvSpPr>
          <p:spPr bwMode="auto">
            <a:xfrm>
              <a:off x="2152" y="1803"/>
              <a:ext cx="3" cy="0"/>
            </a:xfrm>
            <a:prstGeom prst="line">
              <a:avLst/>
            </a:prstGeom>
            <a:grpFill/>
            <a:ln w="3175">
              <a:solidFill>
                <a:srgbClr val="FF0000">
                  <a:alpha val="25000"/>
                </a:srgbClr>
              </a:solidFill>
              <a:prstDash val="solid"/>
              <a:round/>
              <a:headEnd/>
              <a:tailEnd/>
            </a:ln>
          </p:spPr>
          <p:txBody>
            <a:bodyPr/>
            <a:lstStyle/>
            <a:p>
              <a:endParaRPr lang="it-IT"/>
            </a:p>
          </p:txBody>
        </p:sp>
        <p:sp>
          <p:nvSpPr>
            <p:cNvPr id="230" name="Line 916"/>
            <p:cNvSpPr>
              <a:spLocks noChangeShapeType="1"/>
            </p:cNvSpPr>
            <p:nvPr/>
          </p:nvSpPr>
          <p:spPr bwMode="auto">
            <a:xfrm flipV="1">
              <a:off x="2155" y="1802"/>
              <a:ext cx="2" cy="1"/>
            </a:xfrm>
            <a:prstGeom prst="line">
              <a:avLst/>
            </a:prstGeom>
            <a:grpFill/>
            <a:ln w="3175">
              <a:solidFill>
                <a:srgbClr val="FF0000">
                  <a:alpha val="25000"/>
                </a:srgbClr>
              </a:solidFill>
              <a:prstDash val="solid"/>
              <a:round/>
              <a:headEnd/>
              <a:tailEnd/>
            </a:ln>
          </p:spPr>
          <p:txBody>
            <a:bodyPr/>
            <a:lstStyle/>
            <a:p>
              <a:endParaRPr lang="it-IT"/>
            </a:p>
          </p:txBody>
        </p:sp>
        <p:sp>
          <p:nvSpPr>
            <p:cNvPr id="231" name="Line 917"/>
            <p:cNvSpPr>
              <a:spLocks noChangeShapeType="1"/>
            </p:cNvSpPr>
            <p:nvPr/>
          </p:nvSpPr>
          <p:spPr bwMode="auto">
            <a:xfrm>
              <a:off x="2157" y="1802"/>
              <a:ext cx="3" cy="0"/>
            </a:xfrm>
            <a:prstGeom prst="line">
              <a:avLst/>
            </a:prstGeom>
            <a:grpFill/>
            <a:ln w="3175">
              <a:solidFill>
                <a:srgbClr val="FF0000">
                  <a:alpha val="25000"/>
                </a:srgbClr>
              </a:solidFill>
              <a:prstDash val="solid"/>
              <a:round/>
              <a:headEnd/>
              <a:tailEnd/>
            </a:ln>
          </p:spPr>
          <p:txBody>
            <a:bodyPr/>
            <a:lstStyle/>
            <a:p>
              <a:endParaRPr lang="it-IT"/>
            </a:p>
          </p:txBody>
        </p:sp>
      </p:grpSp>
      <p:grpSp>
        <p:nvGrpSpPr>
          <p:cNvPr id="832" name="Group 918"/>
          <p:cNvGrpSpPr>
            <a:grpSpLocks/>
          </p:cNvGrpSpPr>
          <p:nvPr/>
        </p:nvGrpSpPr>
        <p:grpSpPr bwMode="auto">
          <a:xfrm>
            <a:off x="283150" y="3781398"/>
            <a:ext cx="919163" cy="1339850"/>
            <a:chOff x="1500" y="775"/>
            <a:chExt cx="579" cy="844"/>
          </a:xfrm>
        </p:grpSpPr>
        <p:grpSp>
          <p:nvGrpSpPr>
            <p:cNvPr id="833" name="Group 919"/>
            <p:cNvGrpSpPr>
              <a:grpSpLocks/>
            </p:cNvGrpSpPr>
            <p:nvPr/>
          </p:nvGrpSpPr>
          <p:grpSpPr bwMode="auto">
            <a:xfrm>
              <a:off x="1513" y="819"/>
              <a:ext cx="556" cy="800"/>
              <a:chOff x="1513" y="819"/>
              <a:chExt cx="556" cy="800"/>
            </a:xfrm>
          </p:grpSpPr>
          <p:sp>
            <p:nvSpPr>
              <p:cNvPr id="1081" name="Freeform 920"/>
              <p:cNvSpPr>
                <a:spLocks/>
              </p:cNvSpPr>
              <p:nvPr/>
            </p:nvSpPr>
            <p:spPr bwMode="auto">
              <a:xfrm>
                <a:off x="1943" y="873"/>
                <a:ext cx="25" cy="24"/>
              </a:xfrm>
              <a:custGeom>
                <a:avLst/>
                <a:gdLst>
                  <a:gd name="T0" fmla="*/ 0 w 25"/>
                  <a:gd name="T1" fmla="*/ 18 h 24"/>
                  <a:gd name="T2" fmla="*/ 22 w 25"/>
                  <a:gd name="T3" fmla="*/ 0 h 24"/>
                  <a:gd name="T4" fmla="*/ 25 w 25"/>
                  <a:gd name="T5" fmla="*/ 7 h 24"/>
                  <a:gd name="T6" fmla="*/ 3 w 25"/>
                  <a:gd name="T7" fmla="*/ 24 h 24"/>
                  <a:gd name="T8" fmla="*/ 0 w 25"/>
                  <a:gd name="T9" fmla="*/ 18 h 24"/>
                </a:gdLst>
                <a:ahLst/>
                <a:cxnLst>
                  <a:cxn ang="0">
                    <a:pos x="T0" y="T1"/>
                  </a:cxn>
                  <a:cxn ang="0">
                    <a:pos x="T2" y="T3"/>
                  </a:cxn>
                  <a:cxn ang="0">
                    <a:pos x="T4" y="T5"/>
                  </a:cxn>
                  <a:cxn ang="0">
                    <a:pos x="T6" y="T7"/>
                  </a:cxn>
                  <a:cxn ang="0">
                    <a:pos x="T8" y="T9"/>
                  </a:cxn>
                </a:cxnLst>
                <a:rect l="0" t="0" r="r" b="b"/>
                <a:pathLst>
                  <a:path w="25" h="24">
                    <a:moveTo>
                      <a:pt x="0" y="18"/>
                    </a:moveTo>
                    <a:lnTo>
                      <a:pt x="22" y="0"/>
                    </a:lnTo>
                    <a:lnTo>
                      <a:pt x="25" y="7"/>
                    </a:lnTo>
                    <a:lnTo>
                      <a:pt x="3" y="24"/>
                    </a:lnTo>
                    <a:lnTo>
                      <a:pt x="0" y="18"/>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2" name="Line 921"/>
              <p:cNvSpPr>
                <a:spLocks noChangeShapeType="1"/>
              </p:cNvSpPr>
              <p:nvPr/>
            </p:nvSpPr>
            <p:spPr bwMode="auto">
              <a:xfrm>
                <a:off x="1943" y="891"/>
                <a:ext cx="3" cy="6"/>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3" name="Freeform 922"/>
              <p:cNvSpPr>
                <a:spLocks/>
              </p:cNvSpPr>
              <p:nvPr/>
            </p:nvSpPr>
            <p:spPr bwMode="auto">
              <a:xfrm>
                <a:off x="1965" y="873"/>
                <a:ext cx="9" cy="13"/>
              </a:xfrm>
              <a:custGeom>
                <a:avLst/>
                <a:gdLst>
                  <a:gd name="T0" fmla="*/ 0 w 9"/>
                  <a:gd name="T1" fmla="*/ 0 h 13"/>
                  <a:gd name="T2" fmla="*/ 6 w 9"/>
                  <a:gd name="T3" fmla="*/ 6 h 13"/>
                  <a:gd name="T4" fmla="*/ 9 w 9"/>
                  <a:gd name="T5" fmla="*/ 13 h 13"/>
                  <a:gd name="T6" fmla="*/ 3 w 9"/>
                  <a:gd name="T7" fmla="*/ 7 h 13"/>
                  <a:gd name="T8" fmla="*/ 0 w 9"/>
                  <a:gd name="T9" fmla="*/ 0 h 13"/>
                </a:gdLst>
                <a:ahLst/>
                <a:cxnLst>
                  <a:cxn ang="0">
                    <a:pos x="T0" y="T1"/>
                  </a:cxn>
                  <a:cxn ang="0">
                    <a:pos x="T2" y="T3"/>
                  </a:cxn>
                  <a:cxn ang="0">
                    <a:pos x="T4" y="T5"/>
                  </a:cxn>
                  <a:cxn ang="0">
                    <a:pos x="T6" y="T7"/>
                  </a:cxn>
                  <a:cxn ang="0">
                    <a:pos x="T8" y="T9"/>
                  </a:cxn>
                </a:cxnLst>
                <a:rect l="0" t="0" r="r" b="b"/>
                <a:pathLst>
                  <a:path w="9" h="13">
                    <a:moveTo>
                      <a:pt x="0" y="0"/>
                    </a:moveTo>
                    <a:lnTo>
                      <a:pt x="6" y="6"/>
                    </a:lnTo>
                    <a:lnTo>
                      <a:pt x="9" y="13"/>
                    </a:lnTo>
                    <a:lnTo>
                      <a:pt x="3" y="7"/>
                    </a:lnTo>
                    <a:lnTo>
                      <a:pt x="0" y="0"/>
                    </a:lnTo>
                    <a:close/>
                  </a:path>
                </a:pathLst>
              </a:custGeom>
              <a:solidFill>
                <a:srgbClr val="1B6D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4" name="Line 923"/>
              <p:cNvSpPr>
                <a:spLocks noChangeShapeType="1"/>
              </p:cNvSpPr>
              <p:nvPr/>
            </p:nvSpPr>
            <p:spPr bwMode="auto">
              <a:xfrm>
                <a:off x="1965" y="873"/>
                <a:ext cx="3" cy="7"/>
              </a:xfrm>
              <a:prstGeom prst="line">
                <a:avLst/>
              </a:prstGeom>
              <a:noFill/>
              <a:ln w="0">
                <a:solidFill>
                  <a:srgbClr val="1B6D1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5" name="Freeform 924"/>
              <p:cNvSpPr>
                <a:spLocks/>
              </p:cNvSpPr>
              <p:nvPr/>
            </p:nvSpPr>
            <p:spPr bwMode="auto">
              <a:xfrm>
                <a:off x="1971" y="879"/>
                <a:ext cx="13" cy="17"/>
              </a:xfrm>
              <a:custGeom>
                <a:avLst/>
                <a:gdLst>
                  <a:gd name="T0" fmla="*/ 0 w 13"/>
                  <a:gd name="T1" fmla="*/ 0 h 17"/>
                  <a:gd name="T2" fmla="*/ 10 w 13"/>
                  <a:gd name="T3" fmla="*/ 11 h 17"/>
                  <a:gd name="T4" fmla="*/ 13 w 13"/>
                  <a:gd name="T5" fmla="*/ 17 h 17"/>
                  <a:gd name="T6" fmla="*/ 3 w 13"/>
                  <a:gd name="T7" fmla="*/ 7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10" y="11"/>
                    </a:lnTo>
                    <a:lnTo>
                      <a:pt x="13" y="17"/>
                    </a:lnTo>
                    <a:lnTo>
                      <a:pt x="3" y="7"/>
                    </a:lnTo>
                    <a:lnTo>
                      <a:pt x="0" y="0"/>
                    </a:lnTo>
                    <a:close/>
                  </a:path>
                </a:pathLst>
              </a:custGeom>
              <a:solidFill>
                <a:srgbClr val="1A6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6" name="Line 925"/>
              <p:cNvSpPr>
                <a:spLocks noChangeShapeType="1"/>
              </p:cNvSpPr>
              <p:nvPr/>
            </p:nvSpPr>
            <p:spPr bwMode="auto">
              <a:xfrm>
                <a:off x="1971" y="879"/>
                <a:ext cx="3" cy="7"/>
              </a:xfrm>
              <a:prstGeom prst="line">
                <a:avLst/>
              </a:prstGeom>
              <a:noFill/>
              <a:ln w="0">
                <a:solidFill>
                  <a:srgbClr val="1A6B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7" name="Freeform 926"/>
              <p:cNvSpPr>
                <a:spLocks/>
              </p:cNvSpPr>
              <p:nvPr/>
            </p:nvSpPr>
            <p:spPr bwMode="auto">
              <a:xfrm>
                <a:off x="1981" y="890"/>
                <a:ext cx="7" cy="11"/>
              </a:xfrm>
              <a:custGeom>
                <a:avLst/>
                <a:gdLst>
                  <a:gd name="T0" fmla="*/ 0 w 7"/>
                  <a:gd name="T1" fmla="*/ 0 h 11"/>
                  <a:gd name="T2" fmla="*/ 4 w 7"/>
                  <a:gd name="T3" fmla="*/ 5 h 11"/>
                  <a:gd name="T4" fmla="*/ 7 w 7"/>
                  <a:gd name="T5" fmla="*/ 11 h 11"/>
                  <a:gd name="T6" fmla="*/ 3 w 7"/>
                  <a:gd name="T7" fmla="*/ 6 h 11"/>
                  <a:gd name="T8" fmla="*/ 0 w 7"/>
                  <a:gd name="T9" fmla="*/ 0 h 11"/>
                </a:gdLst>
                <a:ahLst/>
                <a:cxnLst>
                  <a:cxn ang="0">
                    <a:pos x="T0" y="T1"/>
                  </a:cxn>
                  <a:cxn ang="0">
                    <a:pos x="T2" y="T3"/>
                  </a:cxn>
                  <a:cxn ang="0">
                    <a:pos x="T4" y="T5"/>
                  </a:cxn>
                  <a:cxn ang="0">
                    <a:pos x="T6" y="T7"/>
                  </a:cxn>
                  <a:cxn ang="0">
                    <a:pos x="T8" y="T9"/>
                  </a:cxn>
                </a:cxnLst>
                <a:rect l="0" t="0" r="r" b="b"/>
                <a:pathLst>
                  <a:path w="7" h="11">
                    <a:moveTo>
                      <a:pt x="0" y="0"/>
                    </a:moveTo>
                    <a:lnTo>
                      <a:pt x="4" y="5"/>
                    </a:lnTo>
                    <a:lnTo>
                      <a:pt x="7" y="11"/>
                    </a:lnTo>
                    <a:lnTo>
                      <a:pt x="3" y="6"/>
                    </a:lnTo>
                    <a:lnTo>
                      <a:pt x="0" y="0"/>
                    </a:lnTo>
                    <a:close/>
                  </a:path>
                </a:pathLst>
              </a:custGeom>
              <a:solidFill>
                <a:srgbClr val="1A6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8" name="Line 927"/>
              <p:cNvSpPr>
                <a:spLocks noChangeShapeType="1"/>
              </p:cNvSpPr>
              <p:nvPr/>
            </p:nvSpPr>
            <p:spPr bwMode="auto">
              <a:xfrm>
                <a:off x="1981" y="890"/>
                <a:ext cx="3" cy="6"/>
              </a:xfrm>
              <a:prstGeom prst="line">
                <a:avLst/>
              </a:prstGeom>
              <a:noFill/>
              <a:ln w="0">
                <a:solidFill>
                  <a:srgbClr val="1A6B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9" name="Freeform 928"/>
              <p:cNvSpPr>
                <a:spLocks/>
              </p:cNvSpPr>
              <p:nvPr/>
            </p:nvSpPr>
            <p:spPr bwMode="auto">
              <a:xfrm>
                <a:off x="1985" y="895"/>
                <a:ext cx="8" cy="11"/>
              </a:xfrm>
              <a:custGeom>
                <a:avLst/>
                <a:gdLst>
                  <a:gd name="T0" fmla="*/ 0 w 8"/>
                  <a:gd name="T1" fmla="*/ 0 h 11"/>
                  <a:gd name="T2" fmla="*/ 5 w 8"/>
                  <a:gd name="T3" fmla="*/ 5 h 11"/>
                  <a:gd name="T4" fmla="*/ 8 w 8"/>
                  <a:gd name="T5" fmla="*/ 11 h 11"/>
                  <a:gd name="T6" fmla="*/ 3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5" y="5"/>
                    </a:lnTo>
                    <a:lnTo>
                      <a:pt x="8" y="11"/>
                    </a:lnTo>
                    <a:lnTo>
                      <a:pt x="3" y="6"/>
                    </a:lnTo>
                    <a:lnTo>
                      <a:pt x="0" y="0"/>
                    </a:lnTo>
                    <a:close/>
                  </a:path>
                </a:pathLst>
              </a:custGeom>
              <a:solidFill>
                <a:srgbClr val="1A6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0" name="Line 929"/>
              <p:cNvSpPr>
                <a:spLocks noChangeShapeType="1"/>
              </p:cNvSpPr>
              <p:nvPr/>
            </p:nvSpPr>
            <p:spPr bwMode="auto">
              <a:xfrm>
                <a:off x="1985" y="895"/>
                <a:ext cx="3" cy="6"/>
              </a:xfrm>
              <a:prstGeom prst="line">
                <a:avLst/>
              </a:prstGeom>
              <a:noFill/>
              <a:ln w="0">
                <a:solidFill>
                  <a:srgbClr val="1A6A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1" name="Freeform 930"/>
              <p:cNvSpPr>
                <a:spLocks/>
              </p:cNvSpPr>
              <p:nvPr/>
            </p:nvSpPr>
            <p:spPr bwMode="auto">
              <a:xfrm>
                <a:off x="1990" y="900"/>
                <a:ext cx="7" cy="12"/>
              </a:xfrm>
              <a:custGeom>
                <a:avLst/>
                <a:gdLst>
                  <a:gd name="T0" fmla="*/ 0 w 7"/>
                  <a:gd name="T1" fmla="*/ 0 h 12"/>
                  <a:gd name="T2" fmla="*/ 4 w 7"/>
                  <a:gd name="T3" fmla="*/ 5 h 12"/>
                  <a:gd name="T4" fmla="*/ 7 w 7"/>
                  <a:gd name="T5" fmla="*/ 12 h 12"/>
                  <a:gd name="T6" fmla="*/ 3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5"/>
                    </a:lnTo>
                    <a:lnTo>
                      <a:pt x="7" y="12"/>
                    </a:lnTo>
                    <a:lnTo>
                      <a:pt x="3" y="6"/>
                    </a:lnTo>
                    <a:lnTo>
                      <a:pt x="0" y="0"/>
                    </a:lnTo>
                    <a:close/>
                  </a:path>
                </a:pathLst>
              </a:custGeom>
              <a:solidFill>
                <a:srgbClr val="1A69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2" name="Line 931"/>
              <p:cNvSpPr>
                <a:spLocks noChangeShapeType="1"/>
              </p:cNvSpPr>
              <p:nvPr/>
            </p:nvSpPr>
            <p:spPr bwMode="auto">
              <a:xfrm>
                <a:off x="1990" y="900"/>
                <a:ext cx="3" cy="6"/>
              </a:xfrm>
              <a:prstGeom prst="line">
                <a:avLst/>
              </a:prstGeom>
              <a:noFill/>
              <a:ln w="0">
                <a:solidFill>
                  <a:srgbClr val="1A69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3" name="Freeform 932"/>
              <p:cNvSpPr>
                <a:spLocks/>
              </p:cNvSpPr>
              <p:nvPr/>
            </p:nvSpPr>
            <p:spPr bwMode="auto">
              <a:xfrm>
                <a:off x="1994" y="905"/>
                <a:ext cx="7" cy="12"/>
              </a:xfrm>
              <a:custGeom>
                <a:avLst/>
                <a:gdLst>
                  <a:gd name="T0" fmla="*/ 0 w 7"/>
                  <a:gd name="T1" fmla="*/ 0 h 12"/>
                  <a:gd name="T2" fmla="*/ 4 w 7"/>
                  <a:gd name="T3" fmla="*/ 5 h 12"/>
                  <a:gd name="T4" fmla="*/ 7 w 7"/>
                  <a:gd name="T5" fmla="*/ 12 h 12"/>
                  <a:gd name="T6" fmla="*/ 3 w 7"/>
                  <a:gd name="T7" fmla="*/ 7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5"/>
                    </a:lnTo>
                    <a:lnTo>
                      <a:pt x="7" y="12"/>
                    </a:lnTo>
                    <a:lnTo>
                      <a:pt x="3" y="7"/>
                    </a:lnTo>
                    <a:lnTo>
                      <a:pt x="0" y="0"/>
                    </a:lnTo>
                    <a:close/>
                  </a:path>
                </a:pathLst>
              </a:custGeom>
              <a:solidFill>
                <a:srgbClr val="1A69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4" name="Line 933"/>
              <p:cNvSpPr>
                <a:spLocks noChangeShapeType="1"/>
              </p:cNvSpPr>
              <p:nvPr/>
            </p:nvSpPr>
            <p:spPr bwMode="auto">
              <a:xfrm>
                <a:off x="1994" y="905"/>
                <a:ext cx="3" cy="7"/>
              </a:xfrm>
              <a:prstGeom prst="line">
                <a:avLst/>
              </a:prstGeom>
              <a:noFill/>
              <a:ln w="0">
                <a:solidFill>
                  <a:srgbClr val="1A69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5" name="Freeform 934"/>
              <p:cNvSpPr>
                <a:spLocks/>
              </p:cNvSpPr>
              <p:nvPr/>
            </p:nvSpPr>
            <p:spPr bwMode="auto">
              <a:xfrm>
                <a:off x="1998" y="910"/>
                <a:ext cx="6" cy="11"/>
              </a:xfrm>
              <a:custGeom>
                <a:avLst/>
                <a:gdLst>
                  <a:gd name="T0" fmla="*/ 0 w 6"/>
                  <a:gd name="T1" fmla="*/ 0 h 11"/>
                  <a:gd name="T2" fmla="*/ 3 w 6"/>
                  <a:gd name="T3" fmla="*/ 5 h 11"/>
                  <a:gd name="T4" fmla="*/ 6 w 6"/>
                  <a:gd name="T5" fmla="*/ 11 h 11"/>
                  <a:gd name="T6" fmla="*/ 3 w 6"/>
                  <a:gd name="T7" fmla="*/ 7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lnTo>
                      <a:pt x="3" y="5"/>
                    </a:lnTo>
                    <a:lnTo>
                      <a:pt x="6" y="11"/>
                    </a:lnTo>
                    <a:lnTo>
                      <a:pt x="3" y="7"/>
                    </a:lnTo>
                    <a:lnTo>
                      <a:pt x="0" y="0"/>
                    </a:lnTo>
                    <a:close/>
                  </a:path>
                </a:pathLst>
              </a:custGeom>
              <a:solidFill>
                <a:srgbClr val="1A68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6" name="Line 935"/>
              <p:cNvSpPr>
                <a:spLocks noChangeShapeType="1"/>
              </p:cNvSpPr>
              <p:nvPr/>
            </p:nvSpPr>
            <p:spPr bwMode="auto">
              <a:xfrm>
                <a:off x="1998" y="910"/>
                <a:ext cx="3" cy="7"/>
              </a:xfrm>
              <a:prstGeom prst="line">
                <a:avLst/>
              </a:prstGeom>
              <a:noFill/>
              <a:ln w="0">
                <a:solidFill>
                  <a:srgbClr val="1A681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7" name="Freeform 936"/>
              <p:cNvSpPr>
                <a:spLocks/>
              </p:cNvSpPr>
              <p:nvPr/>
            </p:nvSpPr>
            <p:spPr bwMode="auto">
              <a:xfrm>
                <a:off x="2001" y="915"/>
                <a:ext cx="6" cy="11"/>
              </a:xfrm>
              <a:custGeom>
                <a:avLst/>
                <a:gdLst>
                  <a:gd name="T0" fmla="*/ 0 w 6"/>
                  <a:gd name="T1" fmla="*/ 0 h 11"/>
                  <a:gd name="T2" fmla="*/ 3 w 6"/>
                  <a:gd name="T3" fmla="*/ 5 h 11"/>
                  <a:gd name="T4" fmla="*/ 6 w 6"/>
                  <a:gd name="T5" fmla="*/ 11 h 11"/>
                  <a:gd name="T6" fmla="*/ 3 w 6"/>
                  <a:gd name="T7" fmla="*/ 6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lnTo>
                      <a:pt x="3" y="5"/>
                    </a:lnTo>
                    <a:lnTo>
                      <a:pt x="6" y="11"/>
                    </a:lnTo>
                    <a:lnTo>
                      <a:pt x="3" y="6"/>
                    </a:lnTo>
                    <a:lnTo>
                      <a:pt x="0" y="0"/>
                    </a:lnTo>
                    <a:close/>
                  </a:path>
                </a:pathLst>
              </a:custGeom>
              <a:solidFill>
                <a:srgbClr val="196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8" name="Line 937"/>
              <p:cNvSpPr>
                <a:spLocks noChangeShapeType="1"/>
              </p:cNvSpPr>
              <p:nvPr/>
            </p:nvSpPr>
            <p:spPr bwMode="auto">
              <a:xfrm>
                <a:off x="2001" y="915"/>
                <a:ext cx="3" cy="6"/>
              </a:xfrm>
              <a:prstGeom prst="line">
                <a:avLst/>
              </a:prstGeom>
              <a:noFill/>
              <a:ln w="0">
                <a:solidFill>
                  <a:srgbClr val="1967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99" name="Freeform 938"/>
              <p:cNvSpPr>
                <a:spLocks/>
              </p:cNvSpPr>
              <p:nvPr/>
            </p:nvSpPr>
            <p:spPr bwMode="auto">
              <a:xfrm>
                <a:off x="2004" y="920"/>
                <a:ext cx="6" cy="11"/>
              </a:xfrm>
              <a:custGeom>
                <a:avLst/>
                <a:gdLst>
                  <a:gd name="T0" fmla="*/ 0 w 6"/>
                  <a:gd name="T1" fmla="*/ 0 h 11"/>
                  <a:gd name="T2" fmla="*/ 3 w 6"/>
                  <a:gd name="T3" fmla="*/ 4 h 11"/>
                  <a:gd name="T4" fmla="*/ 6 w 6"/>
                  <a:gd name="T5" fmla="*/ 11 h 11"/>
                  <a:gd name="T6" fmla="*/ 3 w 6"/>
                  <a:gd name="T7" fmla="*/ 6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lnTo>
                      <a:pt x="3" y="4"/>
                    </a:lnTo>
                    <a:lnTo>
                      <a:pt x="6" y="11"/>
                    </a:lnTo>
                    <a:lnTo>
                      <a:pt x="3" y="6"/>
                    </a:lnTo>
                    <a:lnTo>
                      <a:pt x="0" y="0"/>
                    </a:lnTo>
                    <a:close/>
                  </a:path>
                </a:pathLst>
              </a:custGeom>
              <a:solidFill>
                <a:srgbClr val="196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00" name="Line 939"/>
              <p:cNvSpPr>
                <a:spLocks noChangeShapeType="1"/>
              </p:cNvSpPr>
              <p:nvPr/>
            </p:nvSpPr>
            <p:spPr bwMode="auto">
              <a:xfrm>
                <a:off x="2004" y="920"/>
                <a:ext cx="3" cy="6"/>
              </a:xfrm>
              <a:prstGeom prst="line">
                <a:avLst/>
              </a:prstGeom>
              <a:noFill/>
              <a:ln w="0">
                <a:solidFill>
                  <a:srgbClr val="1966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1" name="Freeform 940"/>
              <p:cNvSpPr>
                <a:spLocks/>
              </p:cNvSpPr>
              <p:nvPr/>
            </p:nvSpPr>
            <p:spPr bwMode="auto">
              <a:xfrm>
                <a:off x="2007" y="924"/>
                <a:ext cx="5" cy="12"/>
              </a:xfrm>
              <a:custGeom>
                <a:avLst/>
                <a:gdLst>
                  <a:gd name="T0" fmla="*/ 0 w 5"/>
                  <a:gd name="T1" fmla="*/ 0 h 12"/>
                  <a:gd name="T2" fmla="*/ 2 w 5"/>
                  <a:gd name="T3" fmla="*/ 5 h 12"/>
                  <a:gd name="T4" fmla="*/ 5 w 5"/>
                  <a:gd name="T5" fmla="*/ 12 h 12"/>
                  <a:gd name="T6" fmla="*/ 3 w 5"/>
                  <a:gd name="T7" fmla="*/ 7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2" y="5"/>
                    </a:lnTo>
                    <a:lnTo>
                      <a:pt x="5" y="12"/>
                    </a:lnTo>
                    <a:lnTo>
                      <a:pt x="3" y="7"/>
                    </a:lnTo>
                    <a:lnTo>
                      <a:pt x="0" y="0"/>
                    </a:lnTo>
                    <a:close/>
                  </a:path>
                </a:pathLst>
              </a:custGeom>
              <a:solidFill>
                <a:srgbClr val="1965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02" name="Line 941"/>
              <p:cNvSpPr>
                <a:spLocks noChangeShapeType="1"/>
              </p:cNvSpPr>
              <p:nvPr/>
            </p:nvSpPr>
            <p:spPr bwMode="auto">
              <a:xfrm>
                <a:off x="2007" y="924"/>
                <a:ext cx="3" cy="7"/>
              </a:xfrm>
              <a:prstGeom prst="line">
                <a:avLst/>
              </a:prstGeom>
              <a:noFill/>
              <a:ln w="0">
                <a:solidFill>
                  <a:srgbClr val="1965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3" name="Freeform 942"/>
              <p:cNvSpPr>
                <a:spLocks/>
              </p:cNvSpPr>
              <p:nvPr/>
            </p:nvSpPr>
            <p:spPr bwMode="auto">
              <a:xfrm>
                <a:off x="2009" y="929"/>
                <a:ext cx="5" cy="11"/>
              </a:xfrm>
              <a:custGeom>
                <a:avLst/>
                <a:gdLst>
                  <a:gd name="T0" fmla="*/ 0 w 5"/>
                  <a:gd name="T1" fmla="*/ 0 h 11"/>
                  <a:gd name="T2" fmla="*/ 2 w 5"/>
                  <a:gd name="T3" fmla="*/ 4 h 11"/>
                  <a:gd name="T4" fmla="*/ 5 w 5"/>
                  <a:gd name="T5" fmla="*/ 11 h 11"/>
                  <a:gd name="T6" fmla="*/ 3 w 5"/>
                  <a:gd name="T7" fmla="*/ 7 h 11"/>
                  <a:gd name="T8" fmla="*/ 0 w 5"/>
                  <a:gd name="T9" fmla="*/ 0 h 11"/>
                </a:gdLst>
                <a:ahLst/>
                <a:cxnLst>
                  <a:cxn ang="0">
                    <a:pos x="T0" y="T1"/>
                  </a:cxn>
                  <a:cxn ang="0">
                    <a:pos x="T2" y="T3"/>
                  </a:cxn>
                  <a:cxn ang="0">
                    <a:pos x="T4" y="T5"/>
                  </a:cxn>
                  <a:cxn ang="0">
                    <a:pos x="T6" y="T7"/>
                  </a:cxn>
                  <a:cxn ang="0">
                    <a:pos x="T8" y="T9"/>
                  </a:cxn>
                </a:cxnLst>
                <a:rect l="0" t="0" r="r" b="b"/>
                <a:pathLst>
                  <a:path w="5" h="11">
                    <a:moveTo>
                      <a:pt x="0" y="0"/>
                    </a:moveTo>
                    <a:lnTo>
                      <a:pt x="2" y="4"/>
                    </a:lnTo>
                    <a:lnTo>
                      <a:pt x="5" y="11"/>
                    </a:lnTo>
                    <a:lnTo>
                      <a:pt x="3" y="7"/>
                    </a:lnTo>
                    <a:lnTo>
                      <a:pt x="0" y="0"/>
                    </a:lnTo>
                    <a:close/>
                  </a:path>
                </a:pathLst>
              </a:custGeom>
              <a:solidFill>
                <a:srgbClr val="196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04" name="Line 943"/>
              <p:cNvSpPr>
                <a:spLocks noChangeShapeType="1"/>
              </p:cNvSpPr>
              <p:nvPr/>
            </p:nvSpPr>
            <p:spPr bwMode="auto">
              <a:xfrm>
                <a:off x="2009" y="929"/>
                <a:ext cx="3" cy="7"/>
              </a:xfrm>
              <a:prstGeom prst="line">
                <a:avLst/>
              </a:prstGeom>
              <a:noFill/>
              <a:ln w="0">
                <a:solidFill>
                  <a:srgbClr val="19641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5" name="Freeform 944"/>
              <p:cNvSpPr>
                <a:spLocks/>
              </p:cNvSpPr>
              <p:nvPr/>
            </p:nvSpPr>
            <p:spPr bwMode="auto">
              <a:xfrm>
                <a:off x="2008" y="819"/>
                <a:ext cx="26" cy="25"/>
              </a:xfrm>
              <a:custGeom>
                <a:avLst/>
                <a:gdLst>
                  <a:gd name="T0" fmla="*/ 0 w 26"/>
                  <a:gd name="T1" fmla="*/ 18 h 25"/>
                  <a:gd name="T2" fmla="*/ 23 w 26"/>
                  <a:gd name="T3" fmla="*/ 0 h 25"/>
                  <a:gd name="T4" fmla="*/ 26 w 26"/>
                  <a:gd name="T5" fmla="*/ 7 h 25"/>
                  <a:gd name="T6" fmla="*/ 3 w 26"/>
                  <a:gd name="T7" fmla="*/ 25 h 25"/>
                  <a:gd name="T8" fmla="*/ 0 w 26"/>
                  <a:gd name="T9" fmla="*/ 18 h 25"/>
                </a:gdLst>
                <a:ahLst/>
                <a:cxnLst>
                  <a:cxn ang="0">
                    <a:pos x="T0" y="T1"/>
                  </a:cxn>
                  <a:cxn ang="0">
                    <a:pos x="T2" y="T3"/>
                  </a:cxn>
                  <a:cxn ang="0">
                    <a:pos x="T4" y="T5"/>
                  </a:cxn>
                  <a:cxn ang="0">
                    <a:pos x="T6" y="T7"/>
                  </a:cxn>
                  <a:cxn ang="0">
                    <a:pos x="T8" y="T9"/>
                  </a:cxn>
                </a:cxnLst>
                <a:rect l="0" t="0" r="r" b="b"/>
                <a:pathLst>
                  <a:path w="26" h="25">
                    <a:moveTo>
                      <a:pt x="0" y="18"/>
                    </a:moveTo>
                    <a:lnTo>
                      <a:pt x="23" y="0"/>
                    </a:lnTo>
                    <a:lnTo>
                      <a:pt x="26" y="7"/>
                    </a:lnTo>
                    <a:lnTo>
                      <a:pt x="3" y="25"/>
                    </a:lnTo>
                    <a:lnTo>
                      <a:pt x="0" y="18"/>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06" name="Line 945"/>
              <p:cNvSpPr>
                <a:spLocks noChangeShapeType="1"/>
              </p:cNvSpPr>
              <p:nvPr/>
            </p:nvSpPr>
            <p:spPr bwMode="auto">
              <a:xfrm>
                <a:off x="2008" y="837"/>
                <a:ext cx="3" cy="7"/>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7" name="Freeform 946"/>
              <p:cNvSpPr>
                <a:spLocks/>
              </p:cNvSpPr>
              <p:nvPr/>
            </p:nvSpPr>
            <p:spPr bwMode="auto">
              <a:xfrm>
                <a:off x="1513" y="1613"/>
                <a:ext cx="7" cy="6"/>
              </a:xfrm>
              <a:custGeom>
                <a:avLst/>
                <a:gdLst>
                  <a:gd name="T0" fmla="*/ 0 w 7"/>
                  <a:gd name="T1" fmla="*/ 1 h 6"/>
                  <a:gd name="T2" fmla="*/ 3 w 7"/>
                  <a:gd name="T3" fmla="*/ 0 h 6"/>
                  <a:gd name="T4" fmla="*/ 7 w 7"/>
                  <a:gd name="T5" fmla="*/ 5 h 6"/>
                  <a:gd name="T6" fmla="*/ 4 w 7"/>
                  <a:gd name="T7" fmla="*/ 6 h 6"/>
                  <a:gd name="T8" fmla="*/ 0 w 7"/>
                  <a:gd name="T9" fmla="*/ 1 h 6"/>
                </a:gdLst>
                <a:ahLst/>
                <a:cxnLst>
                  <a:cxn ang="0">
                    <a:pos x="T0" y="T1"/>
                  </a:cxn>
                  <a:cxn ang="0">
                    <a:pos x="T2" y="T3"/>
                  </a:cxn>
                  <a:cxn ang="0">
                    <a:pos x="T4" y="T5"/>
                  </a:cxn>
                  <a:cxn ang="0">
                    <a:pos x="T6" y="T7"/>
                  </a:cxn>
                  <a:cxn ang="0">
                    <a:pos x="T8" y="T9"/>
                  </a:cxn>
                </a:cxnLst>
                <a:rect l="0" t="0" r="r" b="b"/>
                <a:pathLst>
                  <a:path w="7" h="6">
                    <a:moveTo>
                      <a:pt x="0" y="1"/>
                    </a:moveTo>
                    <a:lnTo>
                      <a:pt x="3" y="0"/>
                    </a:lnTo>
                    <a:lnTo>
                      <a:pt x="7" y="5"/>
                    </a:lnTo>
                    <a:lnTo>
                      <a:pt x="4" y="6"/>
                    </a:lnTo>
                    <a:lnTo>
                      <a:pt x="0" y="1"/>
                    </a:lnTo>
                    <a:close/>
                  </a:path>
                </a:pathLst>
              </a:custGeom>
              <a:solidFill>
                <a:srgbClr val="34D3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08" name="Line 947"/>
              <p:cNvSpPr>
                <a:spLocks noChangeShapeType="1"/>
              </p:cNvSpPr>
              <p:nvPr/>
            </p:nvSpPr>
            <p:spPr bwMode="auto">
              <a:xfrm>
                <a:off x="1513" y="1614"/>
                <a:ext cx="4" cy="5"/>
              </a:xfrm>
              <a:prstGeom prst="line">
                <a:avLst/>
              </a:prstGeom>
              <a:noFill/>
              <a:ln w="0">
                <a:solidFill>
                  <a:srgbClr val="34D3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09" name="Freeform 948"/>
              <p:cNvSpPr>
                <a:spLocks/>
              </p:cNvSpPr>
              <p:nvPr/>
            </p:nvSpPr>
            <p:spPr bwMode="auto">
              <a:xfrm>
                <a:off x="1516" y="1612"/>
                <a:ext cx="6" cy="6"/>
              </a:xfrm>
              <a:custGeom>
                <a:avLst/>
                <a:gdLst>
                  <a:gd name="T0" fmla="*/ 0 w 6"/>
                  <a:gd name="T1" fmla="*/ 1 h 6"/>
                  <a:gd name="T2" fmla="*/ 2 w 6"/>
                  <a:gd name="T3" fmla="*/ 0 h 6"/>
                  <a:gd name="T4" fmla="*/ 6 w 6"/>
                  <a:gd name="T5" fmla="*/ 5 h 6"/>
                  <a:gd name="T6" fmla="*/ 4 w 6"/>
                  <a:gd name="T7" fmla="*/ 6 h 6"/>
                  <a:gd name="T8" fmla="*/ 0 w 6"/>
                  <a:gd name="T9" fmla="*/ 1 h 6"/>
                </a:gdLst>
                <a:ahLst/>
                <a:cxnLst>
                  <a:cxn ang="0">
                    <a:pos x="T0" y="T1"/>
                  </a:cxn>
                  <a:cxn ang="0">
                    <a:pos x="T2" y="T3"/>
                  </a:cxn>
                  <a:cxn ang="0">
                    <a:pos x="T4" y="T5"/>
                  </a:cxn>
                  <a:cxn ang="0">
                    <a:pos x="T6" y="T7"/>
                  </a:cxn>
                  <a:cxn ang="0">
                    <a:pos x="T8" y="T9"/>
                  </a:cxn>
                </a:cxnLst>
                <a:rect l="0" t="0" r="r" b="b"/>
                <a:pathLst>
                  <a:path w="6" h="6">
                    <a:moveTo>
                      <a:pt x="0" y="1"/>
                    </a:moveTo>
                    <a:lnTo>
                      <a:pt x="2" y="0"/>
                    </a:lnTo>
                    <a:lnTo>
                      <a:pt x="6" y="5"/>
                    </a:lnTo>
                    <a:lnTo>
                      <a:pt x="4" y="6"/>
                    </a:lnTo>
                    <a:lnTo>
                      <a:pt x="0" y="1"/>
                    </a:lnTo>
                    <a:close/>
                  </a:path>
                </a:pathLst>
              </a:custGeom>
              <a:solidFill>
                <a:srgbClr val="33C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0" name="Line 949"/>
              <p:cNvSpPr>
                <a:spLocks noChangeShapeType="1"/>
              </p:cNvSpPr>
              <p:nvPr/>
            </p:nvSpPr>
            <p:spPr bwMode="auto">
              <a:xfrm>
                <a:off x="1516" y="1613"/>
                <a:ext cx="4" cy="5"/>
              </a:xfrm>
              <a:prstGeom prst="line">
                <a:avLst/>
              </a:prstGeom>
              <a:noFill/>
              <a:ln w="0">
                <a:solidFill>
                  <a:srgbClr val="33CF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1" name="Freeform 950"/>
              <p:cNvSpPr>
                <a:spLocks/>
              </p:cNvSpPr>
              <p:nvPr/>
            </p:nvSpPr>
            <p:spPr bwMode="auto">
              <a:xfrm>
                <a:off x="1518" y="1610"/>
                <a:ext cx="7" cy="7"/>
              </a:xfrm>
              <a:custGeom>
                <a:avLst/>
                <a:gdLst>
                  <a:gd name="T0" fmla="*/ 0 w 7"/>
                  <a:gd name="T1" fmla="*/ 2 h 7"/>
                  <a:gd name="T2" fmla="*/ 3 w 7"/>
                  <a:gd name="T3" fmla="*/ 0 h 7"/>
                  <a:gd name="T4" fmla="*/ 7 w 7"/>
                  <a:gd name="T5" fmla="*/ 6 h 7"/>
                  <a:gd name="T6" fmla="*/ 4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lnTo>
                      <a:pt x="3" y="0"/>
                    </a:lnTo>
                    <a:lnTo>
                      <a:pt x="7" y="6"/>
                    </a:lnTo>
                    <a:lnTo>
                      <a:pt x="4" y="7"/>
                    </a:lnTo>
                    <a:lnTo>
                      <a:pt x="0" y="2"/>
                    </a:lnTo>
                    <a:close/>
                  </a:path>
                </a:pathLst>
              </a:custGeom>
              <a:solidFill>
                <a:srgbClr val="33C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2" name="Line 951"/>
              <p:cNvSpPr>
                <a:spLocks noChangeShapeType="1"/>
              </p:cNvSpPr>
              <p:nvPr/>
            </p:nvSpPr>
            <p:spPr bwMode="auto">
              <a:xfrm>
                <a:off x="1518" y="1612"/>
                <a:ext cx="4" cy="5"/>
              </a:xfrm>
              <a:prstGeom prst="line">
                <a:avLst/>
              </a:prstGeom>
              <a:noFill/>
              <a:ln w="0">
                <a:solidFill>
                  <a:srgbClr val="33CD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3" name="Freeform 952"/>
              <p:cNvSpPr>
                <a:spLocks/>
              </p:cNvSpPr>
              <p:nvPr/>
            </p:nvSpPr>
            <p:spPr bwMode="auto">
              <a:xfrm>
                <a:off x="1521" y="1609"/>
                <a:ext cx="8" cy="7"/>
              </a:xfrm>
              <a:custGeom>
                <a:avLst/>
                <a:gdLst>
                  <a:gd name="T0" fmla="*/ 0 w 8"/>
                  <a:gd name="T1" fmla="*/ 1 h 7"/>
                  <a:gd name="T2" fmla="*/ 4 w 8"/>
                  <a:gd name="T3" fmla="*/ 0 h 7"/>
                  <a:gd name="T4" fmla="*/ 8 w 8"/>
                  <a:gd name="T5" fmla="*/ 5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4" y="0"/>
                    </a:lnTo>
                    <a:lnTo>
                      <a:pt x="8" y="5"/>
                    </a:lnTo>
                    <a:lnTo>
                      <a:pt x="4" y="7"/>
                    </a:lnTo>
                    <a:lnTo>
                      <a:pt x="0" y="1"/>
                    </a:lnTo>
                    <a:close/>
                  </a:path>
                </a:pathLst>
              </a:custGeom>
              <a:solidFill>
                <a:srgbClr val="32CB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4" name="Line 953"/>
              <p:cNvSpPr>
                <a:spLocks noChangeShapeType="1"/>
              </p:cNvSpPr>
              <p:nvPr/>
            </p:nvSpPr>
            <p:spPr bwMode="auto">
              <a:xfrm>
                <a:off x="1521" y="1610"/>
                <a:ext cx="4" cy="6"/>
              </a:xfrm>
              <a:prstGeom prst="line">
                <a:avLst/>
              </a:prstGeom>
              <a:noFill/>
              <a:ln w="0">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5" name="Freeform 954"/>
              <p:cNvSpPr>
                <a:spLocks/>
              </p:cNvSpPr>
              <p:nvPr/>
            </p:nvSpPr>
            <p:spPr bwMode="auto">
              <a:xfrm>
                <a:off x="1525" y="1608"/>
                <a:ext cx="8" cy="6"/>
              </a:xfrm>
              <a:custGeom>
                <a:avLst/>
                <a:gdLst>
                  <a:gd name="T0" fmla="*/ 0 w 8"/>
                  <a:gd name="T1" fmla="*/ 1 h 6"/>
                  <a:gd name="T2" fmla="*/ 4 w 8"/>
                  <a:gd name="T3" fmla="*/ 0 h 6"/>
                  <a:gd name="T4" fmla="*/ 8 w 8"/>
                  <a:gd name="T5" fmla="*/ 5 h 6"/>
                  <a:gd name="T6" fmla="*/ 4 w 8"/>
                  <a:gd name="T7" fmla="*/ 6 h 6"/>
                  <a:gd name="T8" fmla="*/ 0 w 8"/>
                  <a:gd name="T9" fmla="*/ 1 h 6"/>
                </a:gdLst>
                <a:ahLst/>
                <a:cxnLst>
                  <a:cxn ang="0">
                    <a:pos x="T0" y="T1"/>
                  </a:cxn>
                  <a:cxn ang="0">
                    <a:pos x="T2" y="T3"/>
                  </a:cxn>
                  <a:cxn ang="0">
                    <a:pos x="T4" y="T5"/>
                  </a:cxn>
                  <a:cxn ang="0">
                    <a:pos x="T6" y="T7"/>
                  </a:cxn>
                  <a:cxn ang="0">
                    <a:pos x="T8" y="T9"/>
                  </a:cxn>
                </a:cxnLst>
                <a:rect l="0" t="0" r="r" b="b"/>
                <a:pathLst>
                  <a:path w="8" h="6">
                    <a:moveTo>
                      <a:pt x="0" y="1"/>
                    </a:moveTo>
                    <a:lnTo>
                      <a:pt x="4" y="0"/>
                    </a:lnTo>
                    <a:lnTo>
                      <a:pt x="8" y="5"/>
                    </a:lnTo>
                    <a:lnTo>
                      <a:pt x="4" y="6"/>
                    </a:lnTo>
                    <a:lnTo>
                      <a:pt x="0" y="1"/>
                    </a:lnTo>
                    <a:close/>
                  </a:path>
                </a:pathLst>
              </a:custGeom>
              <a:solidFill>
                <a:srgbClr val="32C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6" name="Line 955"/>
              <p:cNvSpPr>
                <a:spLocks noChangeShapeType="1"/>
              </p:cNvSpPr>
              <p:nvPr/>
            </p:nvSpPr>
            <p:spPr bwMode="auto">
              <a:xfrm>
                <a:off x="1525" y="1609"/>
                <a:ext cx="4" cy="5"/>
              </a:xfrm>
              <a:prstGeom prst="line">
                <a:avLst/>
              </a:prstGeom>
              <a:noFill/>
              <a:ln w="0">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7" name="Freeform 956"/>
              <p:cNvSpPr>
                <a:spLocks/>
              </p:cNvSpPr>
              <p:nvPr/>
            </p:nvSpPr>
            <p:spPr bwMode="auto">
              <a:xfrm>
                <a:off x="1529" y="1606"/>
                <a:ext cx="9" cy="7"/>
              </a:xfrm>
              <a:custGeom>
                <a:avLst/>
                <a:gdLst>
                  <a:gd name="T0" fmla="*/ 0 w 9"/>
                  <a:gd name="T1" fmla="*/ 2 h 7"/>
                  <a:gd name="T2" fmla="*/ 5 w 9"/>
                  <a:gd name="T3" fmla="*/ 0 h 7"/>
                  <a:gd name="T4" fmla="*/ 9 w 9"/>
                  <a:gd name="T5" fmla="*/ 5 h 7"/>
                  <a:gd name="T6" fmla="*/ 4 w 9"/>
                  <a:gd name="T7" fmla="*/ 7 h 7"/>
                  <a:gd name="T8" fmla="*/ 0 w 9"/>
                  <a:gd name="T9" fmla="*/ 2 h 7"/>
                </a:gdLst>
                <a:ahLst/>
                <a:cxnLst>
                  <a:cxn ang="0">
                    <a:pos x="T0" y="T1"/>
                  </a:cxn>
                  <a:cxn ang="0">
                    <a:pos x="T2" y="T3"/>
                  </a:cxn>
                  <a:cxn ang="0">
                    <a:pos x="T4" y="T5"/>
                  </a:cxn>
                  <a:cxn ang="0">
                    <a:pos x="T6" y="T7"/>
                  </a:cxn>
                  <a:cxn ang="0">
                    <a:pos x="T8" y="T9"/>
                  </a:cxn>
                </a:cxnLst>
                <a:rect l="0" t="0" r="r" b="b"/>
                <a:pathLst>
                  <a:path w="9" h="7">
                    <a:moveTo>
                      <a:pt x="0" y="2"/>
                    </a:moveTo>
                    <a:lnTo>
                      <a:pt x="5" y="0"/>
                    </a:lnTo>
                    <a:lnTo>
                      <a:pt x="9" y="5"/>
                    </a:lnTo>
                    <a:lnTo>
                      <a:pt x="4" y="7"/>
                    </a:lnTo>
                    <a:lnTo>
                      <a:pt x="0" y="2"/>
                    </a:lnTo>
                    <a:close/>
                  </a:path>
                </a:pathLst>
              </a:custGeom>
              <a:solidFill>
                <a:srgbClr val="32C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8" name="Line 957"/>
              <p:cNvSpPr>
                <a:spLocks noChangeShapeType="1"/>
              </p:cNvSpPr>
              <p:nvPr/>
            </p:nvSpPr>
            <p:spPr bwMode="auto">
              <a:xfrm>
                <a:off x="1529" y="1608"/>
                <a:ext cx="4" cy="5"/>
              </a:xfrm>
              <a:prstGeom prst="line">
                <a:avLst/>
              </a:prstGeom>
              <a:noFill/>
              <a:ln w="0">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19" name="Freeform 958"/>
              <p:cNvSpPr>
                <a:spLocks/>
              </p:cNvSpPr>
              <p:nvPr/>
            </p:nvSpPr>
            <p:spPr bwMode="auto">
              <a:xfrm>
                <a:off x="1534" y="1604"/>
                <a:ext cx="9" cy="7"/>
              </a:xfrm>
              <a:custGeom>
                <a:avLst/>
                <a:gdLst>
                  <a:gd name="T0" fmla="*/ 0 w 9"/>
                  <a:gd name="T1" fmla="*/ 2 h 7"/>
                  <a:gd name="T2" fmla="*/ 4 w 9"/>
                  <a:gd name="T3" fmla="*/ 0 h 7"/>
                  <a:gd name="T4" fmla="*/ 9 w 9"/>
                  <a:gd name="T5" fmla="*/ 6 h 7"/>
                  <a:gd name="T6" fmla="*/ 4 w 9"/>
                  <a:gd name="T7" fmla="*/ 7 h 7"/>
                  <a:gd name="T8" fmla="*/ 0 w 9"/>
                  <a:gd name="T9" fmla="*/ 2 h 7"/>
                </a:gdLst>
                <a:ahLst/>
                <a:cxnLst>
                  <a:cxn ang="0">
                    <a:pos x="T0" y="T1"/>
                  </a:cxn>
                  <a:cxn ang="0">
                    <a:pos x="T2" y="T3"/>
                  </a:cxn>
                  <a:cxn ang="0">
                    <a:pos x="T4" y="T5"/>
                  </a:cxn>
                  <a:cxn ang="0">
                    <a:pos x="T6" y="T7"/>
                  </a:cxn>
                  <a:cxn ang="0">
                    <a:pos x="T8" y="T9"/>
                  </a:cxn>
                </a:cxnLst>
                <a:rect l="0" t="0" r="r" b="b"/>
                <a:pathLst>
                  <a:path w="9" h="7">
                    <a:moveTo>
                      <a:pt x="0" y="2"/>
                    </a:moveTo>
                    <a:lnTo>
                      <a:pt x="4" y="0"/>
                    </a:lnTo>
                    <a:lnTo>
                      <a:pt x="9" y="6"/>
                    </a:lnTo>
                    <a:lnTo>
                      <a:pt x="4" y="7"/>
                    </a:lnTo>
                    <a:lnTo>
                      <a:pt x="0" y="2"/>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0" name="Line 959"/>
              <p:cNvSpPr>
                <a:spLocks noChangeShapeType="1"/>
              </p:cNvSpPr>
              <p:nvPr/>
            </p:nvSpPr>
            <p:spPr bwMode="auto">
              <a:xfrm>
                <a:off x="1534" y="1606"/>
                <a:ext cx="4" cy="5"/>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1" name="Freeform 960"/>
              <p:cNvSpPr>
                <a:spLocks/>
              </p:cNvSpPr>
              <p:nvPr/>
            </p:nvSpPr>
            <p:spPr bwMode="auto">
              <a:xfrm>
                <a:off x="1538" y="1603"/>
                <a:ext cx="10" cy="7"/>
              </a:xfrm>
              <a:custGeom>
                <a:avLst/>
                <a:gdLst>
                  <a:gd name="T0" fmla="*/ 0 w 10"/>
                  <a:gd name="T1" fmla="*/ 1 h 7"/>
                  <a:gd name="T2" fmla="*/ 6 w 10"/>
                  <a:gd name="T3" fmla="*/ 0 h 7"/>
                  <a:gd name="T4" fmla="*/ 10 w 10"/>
                  <a:gd name="T5" fmla="*/ 5 h 7"/>
                  <a:gd name="T6" fmla="*/ 5 w 10"/>
                  <a:gd name="T7" fmla="*/ 7 h 7"/>
                  <a:gd name="T8" fmla="*/ 0 w 10"/>
                  <a:gd name="T9" fmla="*/ 1 h 7"/>
                </a:gdLst>
                <a:ahLst/>
                <a:cxnLst>
                  <a:cxn ang="0">
                    <a:pos x="T0" y="T1"/>
                  </a:cxn>
                  <a:cxn ang="0">
                    <a:pos x="T2" y="T3"/>
                  </a:cxn>
                  <a:cxn ang="0">
                    <a:pos x="T4" y="T5"/>
                  </a:cxn>
                  <a:cxn ang="0">
                    <a:pos x="T6" y="T7"/>
                  </a:cxn>
                  <a:cxn ang="0">
                    <a:pos x="T8" y="T9"/>
                  </a:cxn>
                </a:cxnLst>
                <a:rect l="0" t="0" r="r" b="b"/>
                <a:pathLst>
                  <a:path w="10" h="7">
                    <a:moveTo>
                      <a:pt x="0" y="1"/>
                    </a:moveTo>
                    <a:lnTo>
                      <a:pt x="6" y="0"/>
                    </a:lnTo>
                    <a:lnTo>
                      <a:pt x="10" y="5"/>
                    </a:lnTo>
                    <a:lnTo>
                      <a:pt x="5" y="7"/>
                    </a:lnTo>
                    <a:lnTo>
                      <a:pt x="0" y="1"/>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2" name="Line 961"/>
              <p:cNvSpPr>
                <a:spLocks noChangeShapeType="1"/>
              </p:cNvSpPr>
              <p:nvPr/>
            </p:nvSpPr>
            <p:spPr bwMode="auto">
              <a:xfrm>
                <a:off x="1538" y="1604"/>
                <a:ext cx="5" cy="6"/>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3" name="Freeform 962"/>
              <p:cNvSpPr>
                <a:spLocks/>
              </p:cNvSpPr>
              <p:nvPr/>
            </p:nvSpPr>
            <p:spPr bwMode="auto">
              <a:xfrm>
                <a:off x="1544" y="1601"/>
                <a:ext cx="10" cy="7"/>
              </a:xfrm>
              <a:custGeom>
                <a:avLst/>
                <a:gdLst>
                  <a:gd name="T0" fmla="*/ 0 w 10"/>
                  <a:gd name="T1" fmla="*/ 2 h 7"/>
                  <a:gd name="T2" fmla="*/ 6 w 10"/>
                  <a:gd name="T3" fmla="*/ 0 h 7"/>
                  <a:gd name="T4" fmla="*/ 10 w 10"/>
                  <a:gd name="T5" fmla="*/ 5 h 7"/>
                  <a:gd name="T6" fmla="*/ 4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6" y="0"/>
                    </a:lnTo>
                    <a:lnTo>
                      <a:pt x="10" y="5"/>
                    </a:lnTo>
                    <a:lnTo>
                      <a:pt x="4" y="7"/>
                    </a:lnTo>
                    <a:lnTo>
                      <a:pt x="0" y="2"/>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4" name="Line 963"/>
              <p:cNvSpPr>
                <a:spLocks noChangeShapeType="1"/>
              </p:cNvSpPr>
              <p:nvPr/>
            </p:nvSpPr>
            <p:spPr bwMode="auto">
              <a:xfrm>
                <a:off x="1544" y="1603"/>
                <a:ext cx="4" cy="5"/>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5" name="Freeform 964"/>
              <p:cNvSpPr>
                <a:spLocks/>
              </p:cNvSpPr>
              <p:nvPr/>
            </p:nvSpPr>
            <p:spPr bwMode="auto">
              <a:xfrm>
                <a:off x="1550" y="1599"/>
                <a:ext cx="10" cy="7"/>
              </a:xfrm>
              <a:custGeom>
                <a:avLst/>
                <a:gdLst>
                  <a:gd name="T0" fmla="*/ 0 w 10"/>
                  <a:gd name="T1" fmla="*/ 2 h 7"/>
                  <a:gd name="T2" fmla="*/ 6 w 10"/>
                  <a:gd name="T3" fmla="*/ 0 h 7"/>
                  <a:gd name="T4" fmla="*/ 10 w 10"/>
                  <a:gd name="T5" fmla="*/ 5 h 7"/>
                  <a:gd name="T6" fmla="*/ 4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6" y="0"/>
                    </a:lnTo>
                    <a:lnTo>
                      <a:pt x="10" y="5"/>
                    </a:lnTo>
                    <a:lnTo>
                      <a:pt x="4" y="7"/>
                    </a:lnTo>
                    <a:lnTo>
                      <a:pt x="0" y="2"/>
                    </a:lnTo>
                    <a:close/>
                  </a:path>
                </a:pathLst>
              </a:custGeom>
              <a:solidFill>
                <a:srgbClr val="32C8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6" name="Line 965"/>
              <p:cNvSpPr>
                <a:spLocks noChangeShapeType="1"/>
              </p:cNvSpPr>
              <p:nvPr/>
            </p:nvSpPr>
            <p:spPr bwMode="auto">
              <a:xfrm>
                <a:off x="1550" y="1601"/>
                <a:ext cx="4" cy="5"/>
              </a:xfrm>
              <a:prstGeom prst="line">
                <a:avLst/>
              </a:prstGeom>
              <a:noFill/>
              <a:ln w="0">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7" name="Freeform 966"/>
              <p:cNvSpPr>
                <a:spLocks/>
              </p:cNvSpPr>
              <p:nvPr/>
            </p:nvSpPr>
            <p:spPr bwMode="auto">
              <a:xfrm>
                <a:off x="1556" y="1597"/>
                <a:ext cx="10" cy="7"/>
              </a:xfrm>
              <a:custGeom>
                <a:avLst/>
                <a:gdLst>
                  <a:gd name="T0" fmla="*/ 0 w 10"/>
                  <a:gd name="T1" fmla="*/ 2 h 7"/>
                  <a:gd name="T2" fmla="*/ 6 w 10"/>
                  <a:gd name="T3" fmla="*/ 0 h 7"/>
                  <a:gd name="T4" fmla="*/ 10 w 10"/>
                  <a:gd name="T5" fmla="*/ 5 h 7"/>
                  <a:gd name="T6" fmla="*/ 4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6" y="0"/>
                    </a:lnTo>
                    <a:lnTo>
                      <a:pt x="10" y="5"/>
                    </a:lnTo>
                    <a:lnTo>
                      <a:pt x="4" y="7"/>
                    </a:lnTo>
                    <a:lnTo>
                      <a:pt x="0" y="2"/>
                    </a:lnTo>
                    <a:close/>
                  </a:path>
                </a:pathLst>
              </a:custGeom>
              <a:solidFill>
                <a:srgbClr val="32C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8" name="Line 967"/>
              <p:cNvSpPr>
                <a:spLocks noChangeShapeType="1"/>
              </p:cNvSpPr>
              <p:nvPr/>
            </p:nvSpPr>
            <p:spPr bwMode="auto">
              <a:xfrm>
                <a:off x="1556" y="1599"/>
                <a:ext cx="4" cy="5"/>
              </a:xfrm>
              <a:prstGeom prst="line">
                <a:avLst/>
              </a:prstGeom>
              <a:noFill/>
              <a:ln w="0">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29" name="Freeform 968"/>
              <p:cNvSpPr>
                <a:spLocks/>
              </p:cNvSpPr>
              <p:nvPr/>
            </p:nvSpPr>
            <p:spPr bwMode="auto">
              <a:xfrm>
                <a:off x="1562" y="1594"/>
                <a:ext cx="10" cy="8"/>
              </a:xfrm>
              <a:custGeom>
                <a:avLst/>
                <a:gdLst>
                  <a:gd name="T0" fmla="*/ 0 w 10"/>
                  <a:gd name="T1" fmla="*/ 3 h 8"/>
                  <a:gd name="T2" fmla="*/ 6 w 10"/>
                  <a:gd name="T3" fmla="*/ 0 h 8"/>
                  <a:gd name="T4" fmla="*/ 10 w 10"/>
                  <a:gd name="T5" fmla="*/ 6 h 8"/>
                  <a:gd name="T6" fmla="*/ 4 w 10"/>
                  <a:gd name="T7" fmla="*/ 8 h 8"/>
                  <a:gd name="T8" fmla="*/ 0 w 10"/>
                  <a:gd name="T9" fmla="*/ 3 h 8"/>
                </a:gdLst>
                <a:ahLst/>
                <a:cxnLst>
                  <a:cxn ang="0">
                    <a:pos x="T0" y="T1"/>
                  </a:cxn>
                  <a:cxn ang="0">
                    <a:pos x="T2" y="T3"/>
                  </a:cxn>
                  <a:cxn ang="0">
                    <a:pos x="T4" y="T5"/>
                  </a:cxn>
                  <a:cxn ang="0">
                    <a:pos x="T6" y="T7"/>
                  </a:cxn>
                  <a:cxn ang="0">
                    <a:pos x="T8" y="T9"/>
                  </a:cxn>
                </a:cxnLst>
                <a:rect l="0" t="0" r="r" b="b"/>
                <a:pathLst>
                  <a:path w="10" h="8">
                    <a:moveTo>
                      <a:pt x="0" y="3"/>
                    </a:moveTo>
                    <a:lnTo>
                      <a:pt x="6" y="0"/>
                    </a:lnTo>
                    <a:lnTo>
                      <a:pt x="10" y="6"/>
                    </a:lnTo>
                    <a:lnTo>
                      <a:pt x="4" y="8"/>
                    </a:lnTo>
                    <a:lnTo>
                      <a:pt x="0" y="3"/>
                    </a:lnTo>
                    <a:close/>
                  </a:path>
                </a:pathLst>
              </a:custGeom>
              <a:solidFill>
                <a:srgbClr val="32C9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0" name="Line 969"/>
              <p:cNvSpPr>
                <a:spLocks noChangeShapeType="1"/>
              </p:cNvSpPr>
              <p:nvPr/>
            </p:nvSpPr>
            <p:spPr bwMode="auto">
              <a:xfrm>
                <a:off x="1562" y="1597"/>
                <a:ext cx="4" cy="5"/>
              </a:xfrm>
              <a:prstGeom prst="line">
                <a:avLst/>
              </a:prstGeom>
              <a:noFill/>
              <a:ln w="0">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1" name="Freeform 970"/>
              <p:cNvSpPr>
                <a:spLocks/>
              </p:cNvSpPr>
              <p:nvPr/>
            </p:nvSpPr>
            <p:spPr bwMode="auto">
              <a:xfrm>
                <a:off x="1568" y="1590"/>
                <a:ext cx="18" cy="10"/>
              </a:xfrm>
              <a:custGeom>
                <a:avLst/>
                <a:gdLst>
                  <a:gd name="T0" fmla="*/ 0 w 18"/>
                  <a:gd name="T1" fmla="*/ 4 h 10"/>
                  <a:gd name="T2" fmla="*/ 14 w 18"/>
                  <a:gd name="T3" fmla="*/ 0 h 10"/>
                  <a:gd name="T4" fmla="*/ 18 w 18"/>
                  <a:gd name="T5" fmla="*/ 5 h 10"/>
                  <a:gd name="T6" fmla="*/ 4 w 18"/>
                  <a:gd name="T7" fmla="*/ 10 h 10"/>
                  <a:gd name="T8" fmla="*/ 0 w 18"/>
                  <a:gd name="T9" fmla="*/ 4 h 10"/>
                </a:gdLst>
                <a:ahLst/>
                <a:cxnLst>
                  <a:cxn ang="0">
                    <a:pos x="T0" y="T1"/>
                  </a:cxn>
                  <a:cxn ang="0">
                    <a:pos x="T2" y="T3"/>
                  </a:cxn>
                  <a:cxn ang="0">
                    <a:pos x="T4" y="T5"/>
                  </a:cxn>
                  <a:cxn ang="0">
                    <a:pos x="T6" y="T7"/>
                  </a:cxn>
                  <a:cxn ang="0">
                    <a:pos x="T8" y="T9"/>
                  </a:cxn>
                </a:cxnLst>
                <a:rect l="0" t="0" r="r" b="b"/>
                <a:pathLst>
                  <a:path w="18" h="10">
                    <a:moveTo>
                      <a:pt x="0" y="4"/>
                    </a:moveTo>
                    <a:lnTo>
                      <a:pt x="14" y="0"/>
                    </a:lnTo>
                    <a:lnTo>
                      <a:pt x="18" y="5"/>
                    </a:lnTo>
                    <a:lnTo>
                      <a:pt x="4" y="10"/>
                    </a:lnTo>
                    <a:lnTo>
                      <a:pt x="0" y="4"/>
                    </a:lnTo>
                    <a:close/>
                  </a:path>
                </a:pathLst>
              </a:custGeom>
              <a:solidFill>
                <a:srgbClr val="32C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2" name="Line 971"/>
              <p:cNvSpPr>
                <a:spLocks noChangeShapeType="1"/>
              </p:cNvSpPr>
              <p:nvPr/>
            </p:nvSpPr>
            <p:spPr bwMode="auto">
              <a:xfrm>
                <a:off x="1568" y="1594"/>
                <a:ext cx="4" cy="6"/>
              </a:xfrm>
              <a:prstGeom prst="line">
                <a:avLst/>
              </a:prstGeom>
              <a:noFill/>
              <a:ln w="0">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3" name="Freeform 972"/>
              <p:cNvSpPr>
                <a:spLocks/>
              </p:cNvSpPr>
              <p:nvPr/>
            </p:nvSpPr>
            <p:spPr bwMode="auto">
              <a:xfrm>
                <a:off x="1582" y="1585"/>
                <a:ext cx="18" cy="10"/>
              </a:xfrm>
              <a:custGeom>
                <a:avLst/>
                <a:gdLst>
                  <a:gd name="T0" fmla="*/ 0 w 18"/>
                  <a:gd name="T1" fmla="*/ 5 h 10"/>
                  <a:gd name="T2" fmla="*/ 14 w 18"/>
                  <a:gd name="T3" fmla="*/ 0 h 10"/>
                  <a:gd name="T4" fmla="*/ 18 w 18"/>
                  <a:gd name="T5" fmla="*/ 5 h 10"/>
                  <a:gd name="T6" fmla="*/ 4 w 18"/>
                  <a:gd name="T7" fmla="*/ 10 h 10"/>
                  <a:gd name="T8" fmla="*/ 0 w 18"/>
                  <a:gd name="T9" fmla="*/ 5 h 10"/>
                </a:gdLst>
                <a:ahLst/>
                <a:cxnLst>
                  <a:cxn ang="0">
                    <a:pos x="T0" y="T1"/>
                  </a:cxn>
                  <a:cxn ang="0">
                    <a:pos x="T2" y="T3"/>
                  </a:cxn>
                  <a:cxn ang="0">
                    <a:pos x="T4" y="T5"/>
                  </a:cxn>
                  <a:cxn ang="0">
                    <a:pos x="T6" y="T7"/>
                  </a:cxn>
                  <a:cxn ang="0">
                    <a:pos x="T8" y="T9"/>
                  </a:cxn>
                </a:cxnLst>
                <a:rect l="0" t="0" r="r" b="b"/>
                <a:pathLst>
                  <a:path w="18" h="10">
                    <a:moveTo>
                      <a:pt x="0" y="5"/>
                    </a:moveTo>
                    <a:lnTo>
                      <a:pt x="14" y="0"/>
                    </a:lnTo>
                    <a:lnTo>
                      <a:pt x="18" y="5"/>
                    </a:lnTo>
                    <a:lnTo>
                      <a:pt x="4" y="10"/>
                    </a:lnTo>
                    <a:lnTo>
                      <a:pt x="0" y="5"/>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4" name="Line 973"/>
              <p:cNvSpPr>
                <a:spLocks noChangeShapeType="1"/>
              </p:cNvSpPr>
              <p:nvPr/>
            </p:nvSpPr>
            <p:spPr bwMode="auto">
              <a:xfrm>
                <a:off x="1582" y="1590"/>
                <a:ext cx="4" cy="5"/>
              </a:xfrm>
              <a:prstGeom prst="line">
                <a:avLst/>
              </a:prstGeom>
              <a:noFill/>
              <a:ln w="0">
                <a:solidFill>
                  <a:srgbClr val="33CC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5" name="Freeform 974"/>
              <p:cNvSpPr>
                <a:spLocks/>
              </p:cNvSpPr>
              <p:nvPr/>
            </p:nvSpPr>
            <p:spPr bwMode="auto">
              <a:xfrm>
                <a:off x="1596" y="1579"/>
                <a:ext cx="18" cy="11"/>
              </a:xfrm>
              <a:custGeom>
                <a:avLst/>
                <a:gdLst>
                  <a:gd name="T0" fmla="*/ 0 w 18"/>
                  <a:gd name="T1" fmla="*/ 6 h 11"/>
                  <a:gd name="T2" fmla="*/ 14 w 18"/>
                  <a:gd name="T3" fmla="*/ 0 h 11"/>
                  <a:gd name="T4" fmla="*/ 18 w 18"/>
                  <a:gd name="T5" fmla="*/ 5 h 11"/>
                  <a:gd name="T6" fmla="*/ 4 w 18"/>
                  <a:gd name="T7" fmla="*/ 11 h 11"/>
                  <a:gd name="T8" fmla="*/ 0 w 18"/>
                  <a:gd name="T9" fmla="*/ 6 h 11"/>
                </a:gdLst>
                <a:ahLst/>
                <a:cxnLst>
                  <a:cxn ang="0">
                    <a:pos x="T0" y="T1"/>
                  </a:cxn>
                  <a:cxn ang="0">
                    <a:pos x="T2" y="T3"/>
                  </a:cxn>
                  <a:cxn ang="0">
                    <a:pos x="T4" y="T5"/>
                  </a:cxn>
                  <a:cxn ang="0">
                    <a:pos x="T6" y="T7"/>
                  </a:cxn>
                  <a:cxn ang="0">
                    <a:pos x="T8" y="T9"/>
                  </a:cxn>
                </a:cxnLst>
                <a:rect l="0" t="0" r="r" b="b"/>
                <a:pathLst>
                  <a:path w="18" h="11">
                    <a:moveTo>
                      <a:pt x="0" y="6"/>
                    </a:moveTo>
                    <a:lnTo>
                      <a:pt x="14" y="0"/>
                    </a:lnTo>
                    <a:lnTo>
                      <a:pt x="18" y="5"/>
                    </a:lnTo>
                    <a:lnTo>
                      <a:pt x="4" y="11"/>
                    </a:lnTo>
                    <a:lnTo>
                      <a:pt x="0" y="6"/>
                    </a:lnTo>
                    <a:close/>
                  </a:path>
                </a:pathLst>
              </a:custGeom>
              <a:solidFill>
                <a:srgbClr val="33C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6" name="Line 975"/>
              <p:cNvSpPr>
                <a:spLocks noChangeShapeType="1"/>
              </p:cNvSpPr>
              <p:nvPr/>
            </p:nvSpPr>
            <p:spPr bwMode="auto">
              <a:xfrm>
                <a:off x="1596" y="1585"/>
                <a:ext cx="4" cy="5"/>
              </a:xfrm>
              <a:prstGeom prst="line">
                <a:avLst/>
              </a:prstGeom>
              <a:noFill/>
              <a:ln w="0">
                <a:solidFill>
                  <a:srgbClr val="33CE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7" name="Freeform 976"/>
              <p:cNvSpPr>
                <a:spLocks/>
              </p:cNvSpPr>
              <p:nvPr/>
            </p:nvSpPr>
            <p:spPr bwMode="auto">
              <a:xfrm>
                <a:off x="1610" y="1572"/>
                <a:ext cx="19" cy="12"/>
              </a:xfrm>
              <a:custGeom>
                <a:avLst/>
                <a:gdLst>
                  <a:gd name="T0" fmla="*/ 0 w 19"/>
                  <a:gd name="T1" fmla="*/ 7 h 12"/>
                  <a:gd name="T2" fmla="*/ 15 w 19"/>
                  <a:gd name="T3" fmla="*/ 0 h 12"/>
                  <a:gd name="T4" fmla="*/ 19 w 19"/>
                  <a:gd name="T5" fmla="*/ 5 h 12"/>
                  <a:gd name="T6" fmla="*/ 4 w 19"/>
                  <a:gd name="T7" fmla="*/ 12 h 12"/>
                  <a:gd name="T8" fmla="*/ 0 w 19"/>
                  <a:gd name="T9" fmla="*/ 7 h 12"/>
                </a:gdLst>
                <a:ahLst/>
                <a:cxnLst>
                  <a:cxn ang="0">
                    <a:pos x="T0" y="T1"/>
                  </a:cxn>
                  <a:cxn ang="0">
                    <a:pos x="T2" y="T3"/>
                  </a:cxn>
                  <a:cxn ang="0">
                    <a:pos x="T4" y="T5"/>
                  </a:cxn>
                  <a:cxn ang="0">
                    <a:pos x="T6" y="T7"/>
                  </a:cxn>
                  <a:cxn ang="0">
                    <a:pos x="T8" y="T9"/>
                  </a:cxn>
                </a:cxnLst>
                <a:rect l="0" t="0" r="r" b="b"/>
                <a:pathLst>
                  <a:path w="19" h="12">
                    <a:moveTo>
                      <a:pt x="0" y="7"/>
                    </a:moveTo>
                    <a:lnTo>
                      <a:pt x="15" y="0"/>
                    </a:lnTo>
                    <a:lnTo>
                      <a:pt x="19" y="5"/>
                    </a:lnTo>
                    <a:lnTo>
                      <a:pt x="4" y="12"/>
                    </a:lnTo>
                    <a:lnTo>
                      <a:pt x="0" y="7"/>
                    </a:lnTo>
                    <a:close/>
                  </a:path>
                </a:pathLst>
              </a:custGeom>
              <a:solidFill>
                <a:srgbClr val="34D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8" name="Line 977"/>
              <p:cNvSpPr>
                <a:spLocks noChangeShapeType="1"/>
              </p:cNvSpPr>
              <p:nvPr/>
            </p:nvSpPr>
            <p:spPr bwMode="auto">
              <a:xfrm>
                <a:off x="1610" y="1579"/>
                <a:ext cx="4" cy="5"/>
              </a:xfrm>
              <a:prstGeom prst="line">
                <a:avLst/>
              </a:prstGeom>
              <a:noFill/>
              <a:ln w="0">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39" name="Freeform 978"/>
              <p:cNvSpPr>
                <a:spLocks/>
              </p:cNvSpPr>
              <p:nvPr/>
            </p:nvSpPr>
            <p:spPr bwMode="auto">
              <a:xfrm>
                <a:off x="1625" y="1569"/>
                <a:ext cx="11" cy="8"/>
              </a:xfrm>
              <a:custGeom>
                <a:avLst/>
                <a:gdLst>
                  <a:gd name="T0" fmla="*/ 0 w 11"/>
                  <a:gd name="T1" fmla="*/ 3 h 8"/>
                  <a:gd name="T2" fmla="*/ 7 w 11"/>
                  <a:gd name="T3" fmla="*/ 0 h 8"/>
                  <a:gd name="T4" fmla="*/ 11 w 11"/>
                  <a:gd name="T5" fmla="*/ 5 h 8"/>
                  <a:gd name="T6" fmla="*/ 4 w 11"/>
                  <a:gd name="T7" fmla="*/ 8 h 8"/>
                  <a:gd name="T8" fmla="*/ 0 w 11"/>
                  <a:gd name="T9" fmla="*/ 3 h 8"/>
                </a:gdLst>
                <a:ahLst/>
                <a:cxnLst>
                  <a:cxn ang="0">
                    <a:pos x="T0" y="T1"/>
                  </a:cxn>
                  <a:cxn ang="0">
                    <a:pos x="T2" y="T3"/>
                  </a:cxn>
                  <a:cxn ang="0">
                    <a:pos x="T4" y="T5"/>
                  </a:cxn>
                  <a:cxn ang="0">
                    <a:pos x="T6" y="T7"/>
                  </a:cxn>
                  <a:cxn ang="0">
                    <a:pos x="T8" y="T9"/>
                  </a:cxn>
                </a:cxnLst>
                <a:rect l="0" t="0" r="r" b="b"/>
                <a:pathLst>
                  <a:path w="11" h="8">
                    <a:moveTo>
                      <a:pt x="0" y="3"/>
                    </a:moveTo>
                    <a:lnTo>
                      <a:pt x="7" y="0"/>
                    </a:lnTo>
                    <a:lnTo>
                      <a:pt x="11" y="5"/>
                    </a:lnTo>
                    <a:lnTo>
                      <a:pt x="4" y="8"/>
                    </a:lnTo>
                    <a:lnTo>
                      <a:pt x="0" y="3"/>
                    </a:lnTo>
                    <a:close/>
                  </a:path>
                </a:pathLst>
              </a:custGeom>
              <a:solidFill>
                <a:srgbClr val="34D3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0" name="Line 979"/>
              <p:cNvSpPr>
                <a:spLocks noChangeShapeType="1"/>
              </p:cNvSpPr>
              <p:nvPr/>
            </p:nvSpPr>
            <p:spPr bwMode="auto">
              <a:xfrm>
                <a:off x="1625" y="1572"/>
                <a:ext cx="4" cy="5"/>
              </a:xfrm>
              <a:prstGeom prst="line">
                <a:avLst/>
              </a:prstGeom>
              <a:noFill/>
              <a:ln w="0">
                <a:solidFill>
                  <a:srgbClr val="34D3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1" name="Freeform 980"/>
              <p:cNvSpPr>
                <a:spLocks/>
              </p:cNvSpPr>
              <p:nvPr/>
            </p:nvSpPr>
            <p:spPr bwMode="auto">
              <a:xfrm>
                <a:off x="1632" y="1565"/>
                <a:ext cx="12" cy="9"/>
              </a:xfrm>
              <a:custGeom>
                <a:avLst/>
                <a:gdLst>
                  <a:gd name="T0" fmla="*/ 0 w 12"/>
                  <a:gd name="T1" fmla="*/ 4 h 9"/>
                  <a:gd name="T2" fmla="*/ 8 w 12"/>
                  <a:gd name="T3" fmla="*/ 0 h 9"/>
                  <a:gd name="T4" fmla="*/ 12 w 12"/>
                  <a:gd name="T5" fmla="*/ 5 h 9"/>
                  <a:gd name="T6" fmla="*/ 4 w 12"/>
                  <a:gd name="T7" fmla="*/ 9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lnTo>
                      <a:pt x="8" y="0"/>
                    </a:lnTo>
                    <a:lnTo>
                      <a:pt x="12" y="5"/>
                    </a:lnTo>
                    <a:lnTo>
                      <a:pt x="4" y="9"/>
                    </a:lnTo>
                    <a:lnTo>
                      <a:pt x="0" y="4"/>
                    </a:lnTo>
                    <a:close/>
                  </a:path>
                </a:pathLst>
              </a:custGeom>
              <a:solidFill>
                <a:srgbClr val="35D5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2" name="Line 981"/>
              <p:cNvSpPr>
                <a:spLocks noChangeShapeType="1"/>
              </p:cNvSpPr>
              <p:nvPr/>
            </p:nvSpPr>
            <p:spPr bwMode="auto">
              <a:xfrm>
                <a:off x="1632" y="1569"/>
                <a:ext cx="4" cy="5"/>
              </a:xfrm>
              <a:prstGeom prst="line">
                <a:avLst/>
              </a:prstGeom>
              <a:noFill/>
              <a:ln w="0">
                <a:solidFill>
                  <a:srgbClr val="35D5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3" name="Freeform 982"/>
              <p:cNvSpPr>
                <a:spLocks/>
              </p:cNvSpPr>
              <p:nvPr/>
            </p:nvSpPr>
            <p:spPr bwMode="auto">
              <a:xfrm>
                <a:off x="1640" y="1561"/>
                <a:ext cx="11" cy="9"/>
              </a:xfrm>
              <a:custGeom>
                <a:avLst/>
                <a:gdLst>
                  <a:gd name="T0" fmla="*/ 0 w 11"/>
                  <a:gd name="T1" fmla="*/ 4 h 9"/>
                  <a:gd name="T2" fmla="*/ 7 w 11"/>
                  <a:gd name="T3" fmla="*/ 0 h 9"/>
                  <a:gd name="T4" fmla="*/ 11 w 11"/>
                  <a:gd name="T5" fmla="*/ 5 h 9"/>
                  <a:gd name="T6" fmla="*/ 4 w 11"/>
                  <a:gd name="T7" fmla="*/ 9 h 9"/>
                  <a:gd name="T8" fmla="*/ 0 w 11"/>
                  <a:gd name="T9" fmla="*/ 4 h 9"/>
                </a:gdLst>
                <a:ahLst/>
                <a:cxnLst>
                  <a:cxn ang="0">
                    <a:pos x="T0" y="T1"/>
                  </a:cxn>
                  <a:cxn ang="0">
                    <a:pos x="T2" y="T3"/>
                  </a:cxn>
                  <a:cxn ang="0">
                    <a:pos x="T4" y="T5"/>
                  </a:cxn>
                  <a:cxn ang="0">
                    <a:pos x="T6" y="T7"/>
                  </a:cxn>
                  <a:cxn ang="0">
                    <a:pos x="T8" y="T9"/>
                  </a:cxn>
                </a:cxnLst>
                <a:rect l="0" t="0" r="r" b="b"/>
                <a:pathLst>
                  <a:path w="11" h="9">
                    <a:moveTo>
                      <a:pt x="0" y="4"/>
                    </a:moveTo>
                    <a:lnTo>
                      <a:pt x="7" y="0"/>
                    </a:lnTo>
                    <a:lnTo>
                      <a:pt x="11" y="5"/>
                    </a:lnTo>
                    <a:lnTo>
                      <a:pt x="4" y="9"/>
                    </a:lnTo>
                    <a:lnTo>
                      <a:pt x="0" y="4"/>
                    </a:lnTo>
                    <a:close/>
                  </a:path>
                </a:pathLst>
              </a:custGeom>
              <a:solidFill>
                <a:srgbClr val="35D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4" name="Line 983"/>
              <p:cNvSpPr>
                <a:spLocks noChangeShapeType="1"/>
              </p:cNvSpPr>
              <p:nvPr/>
            </p:nvSpPr>
            <p:spPr bwMode="auto">
              <a:xfrm>
                <a:off x="1640" y="1565"/>
                <a:ext cx="4" cy="5"/>
              </a:xfrm>
              <a:prstGeom prst="line">
                <a:avLst/>
              </a:prstGeom>
              <a:noFill/>
              <a:ln w="0">
                <a:solidFill>
                  <a:srgbClr val="35D7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5" name="Freeform 984"/>
              <p:cNvSpPr>
                <a:spLocks/>
              </p:cNvSpPr>
              <p:nvPr/>
            </p:nvSpPr>
            <p:spPr bwMode="auto">
              <a:xfrm>
                <a:off x="1647" y="1557"/>
                <a:ext cx="11" cy="9"/>
              </a:xfrm>
              <a:custGeom>
                <a:avLst/>
                <a:gdLst>
                  <a:gd name="T0" fmla="*/ 0 w 11"/>
                  <a:gd name="T1" fmla="*/ 4 h 9"/>
                  <a:gd name="T2" fmla="*/ 8 w 11"/>
                  <a:gd name="T3" fmla="*/ 0 h 9"/>
                  <a:gd name="T4" fmla="*/ 11 w 11"/>
                  <a:gd name="T5" fmla="*/ 5 h 9"/>
                  <a:gd name="T6" fmla="*/ 4 w 11"/>
                  <a:gd name="T7" fmla="*/ 9 h 9"/>
                  <a:gd name="T8" fmla="*/ 0 w 11"/>
                  <a:gd name="T9" fmla="*/ 4 h 9"/>
                </a:gdLst>
                <a:ahLst/>
                <a:cxnLst>
                  <a:cxn ang="0">
                    <a:pos x="T0" y="T1"/>
                  </a:cxn>
                  <a:cxn ang="0">
                    <a:pos x="T2" y="T3"/>
                  </a:cxn>
                  <a:cxn ang="0">
                    <a:pos x="T4" y="T5"/>
                  </a:cxn>
                  <a:cxn ang="0">
                    <a:pos x="T6" y="T7"/>
                  </a:cxn>
                  <a:cxn ang="0">
                    <a:pos x="T8" y="T9"/>
                  </a:cxn>
                </a:cxnLst>
                <a:rect l="0" t="0" r="r" b="b"/>
                <a:pathLst>
                  <a:path w="11" h="9">
                    <a:moveTo>
                      <a:pt x="0" y="4"/>
                    </a:moveTo>
                    <a:lnTo>
                      <a:pt x="8" y="0"/>
                    </a:lnTo>
                    <a:lnTo>
                      <a:pt x="11" y="5"/>
                    </a:lnTo>
                    <a:lnTo>
                      <a:pt x="4" y="9"/>
                    </a:lnTo>
                    <a:lnTo>
                      <a:pt x="0" y="4"/>
                    </a:lnTo>
                    <a:close/>
                  </a:path>
                </a:pathLst>
              </a:custGeom>
              <a:solidFill>
                <a:srgbClr val="36D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6" name="Line 985"/>
              <p:cNvSpPr>
                <a:spLocks noChangeShapeType="1"/>
              </p:cNvSpPr>
              <p:nvPr/>
            </p:nvSpPr>
            <p:spPr bwMode="auto">
              <a:xfrm>
                <a:off x="1647" y="1561"/>
                <a:ext cx="4" cy="5"/>
              </a:xfrm>
              <a:prstGeom prst="line">
                <a:avLst/>
              </a:prstGeom>
              <a:noFill/>
              <a:ln w="0">
                <a:solidFill>
                  <a:srgbClr val="36D9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7" name="Freeform 986"/>
              <p:cNvSpPr>
                <a:spLocks/>
              </p:cNvSpPr>
              <p:nvPr/>
            </p:nvSpPr>
            <p:spPr bwMode="auto">
              <a:xfrm>
                <a:off x="1655" y="1552"/>
                <a:ext cx="11" cy="10"/>
              </a:xfrm>
              <a:custGeom>
                <a:avLst/>
                <a:gdLst>
                  <a:gd name="T0" fmla="*/ 0 w 11"/>
                  <a:gd name="T1" fmla="*/ 5 h 10"/>
                  <a:gd name="T2" fmla="*/ 7 w 11"/>
                  <a:gd name="T3" fmla="*/ 0 h 10"/>
                  <a:gd name="T4" fmla="*/ 11 w 11"/>
                  <a:gd name="T5" fmla="*/ 6 h 10"/>
                  <a:gd name="T6" fmla="*/ 3 w 11"/>
                  <a:gd name="T7" fmla="*/ 10 h 10"/>
                  <a:gd name="T8" fmla="*/ 0 w 11"/>
                  <a:gd name="T9" fmla="*/ 5 h 10"/>
                </a:gdLst>
                <a:ahLst/>
                <a:cxnLst>
                  <a:cxn ang="0">
                    <a:pos x="T0" y="T1"/>
                  </a:cxn>
                  <a:cxn ang="0">
                    <a:pos x="T2" y="T3"/>
                  </a:cxn>
                  <a:cxn ang="0">
                    <a:pos x="T4" y="T5"/>
                  </a:cxn>
                  <a:cxn ang="0">
                    <a:pos x="T6" y="T7"/>
                  </a:cxn>
                  <a:cxn ang="0">
                    <a:pos x="T8" y="T9"/>
                  </a:cxn>
                </a:cxnLst>
                <a:rect l="0" t="0" r="r" b="b"/>
                <a:pathLst>
                  <a:path w="11" h="10">
                    <a:moveTo>
                      <a:pt x="0" y="5"/>
                    </a:moveTo>
                    <a:lnTo>
                      <a:pt x="7" y="0"/>
                    </a:lnTo>
                    <a:lnTo>
                      <a:pt x="11" y="6"/>
                    </a:lnTo>
                    <a:lnTo>
                      <a:pt x="3" y="10"/>
                    </a:lnTo>
                    <a:lnTo>
                      <a:pt x="0" y="5"/>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8" name="Line 987"/>
              <p:cNvSpPr>
                <a:spLocks noChangeShapeType="1"/>
              </p:cNvSpPr>
              <p:nvPr/>
            </p:nvSpPr>
            <p:spPr bwMode="auto">
              <a:xfrm>
                <a:off x="1655" y="1557"/>
                <a:ext cx="3" cy="5"/>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49" name="Freeform 988"/>
              <p:cNvSpPr>
                <a:spLocks/>
              </p:cNvSpPr>
              <p:nvPr/>
            </p:nvSpPr>
            <p:spPr bwMode="auto">
              <a:xfrm>
                <a:off x="1662" y="1548"/>
                <a:ext cx="11" cy="10"/>
              </a:xfrm>
              <a:custGeom>
                <a:avLst/>
                <a:gdLst>
                  <a:gd name="T0" fmla="*/ 0 w 11"/>
                  <a:gd name="T1" fmla="*/ 4 h 10"/>
                  <a:gd name="T2" fmla="*/ 7 w 11"/>
                  <a:gd name="T3" fmla="*/ 0 h 10"/>
                  <a:gd name="T4" fmla="*/ 11 w 11"/>
                  <a:gd name="T5" fmla="*/ 5 h 10"/>
                  <a:gd name="T6" fmla="*/ 4 w 11"/>
                  <a:gd name="T7" fmla="*/ 10 h 10"/>
                  <a:gd name="T8" fmla="*/ 0 w 11"/>
                  <a:gd name="T9" fmla="*/ 4 h 10"/>
                </a:gdLst>
                <a:ahLst/>
                <a:cxnLst>
                  <a:cxn ang="0">
                    <a:pos x="T0" y="T1"/>
                  </a:cxn>
                  <a:cxn ang="0">
                    <a:pos x="T2" y="T3"/>
                  </a:cxn>
                  <a:cxn ang="0">
                    <a:pos x="T4" y="T5"/>
                  </a:cxn>
                  <a:cxn ang="0">
                    <a:pos x="T6" y="T7"/>
                  </a:cxn>
                  <a:cxn ang="0">
                    <a:pos x="T8" y="T9"/>
                  </a:cxn>
                </a:cxnLst>
                <a:rect l="0" t="0" r="r" b="b"/>
                <a:pathLst>
                  <a:path w="11" h="10">
                    <a:moveTo>
                      <a:pt x="0" y="4"/>
                    </a:moveTo>
                    <a:lnTo>
                      <a:pt x="7" y="0"/>
                    </a:lnTo>
                    <a:lnTo>
                      <a:pt x="11" y="5"/>
                    </a:lnTo>
                    <a:lnTo>
                      <a:pt x="4" y="10"/>
                    </a:lnTo>
                    <a:lnTo>
                      <a:pt x="0" y="4"/>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0" name="Line 989"/>
              <p:cNvSpPr>
                <a:spLocks noChangeShapeType="1"/>
              </p:cNvSpPr>
              <p:nvPr/>
            </p:nvSpPr>
            <p:spPr bwMode="auto">
              <a:xfrm>
                <a:off x="1662" y="1552"/>
                <a:ext cx="4"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1" name="Freeform 990"/>
              <p:cNvSpPr>
                <a:spLocks/>
              </p:cNvSpPr>
              <p:nvPr/>
            </p:nvSpPr>
            <p:spPr bwMode="auto">
              <a:xfrm>
                <a:off x="1669" y="1543"/>
                <a:ext cx="11" cy="10"/>
              </a:xfrm>
              <a:custGeom>
                <a:avLst/>
                <a:gdLst>
                  <a:gd name="T0" fmla="*/ 0 w 11"/>
                  <a:gd name="T1" fmla="*/ 5 h 10"/>
                  <a:gd name="T2" fmla="*/ 7 w 11"/>
                  <a:gd name="T3" fmla="*/ 0 h 10"/>
                  <a:gd name="T4" fmla="*/ 11 w 11"/>
                  <a:gd name="T5" fmla="*/ 5 h 10"/>
                  <a:gd name="T6" fmla="*/ 4 w 11"/>
                  <a:gd name="T7" fmla="*/ 10 h 10"/>
                  <a:gd name="T8" fmla="*/ 0 w 11"/>
                  <a:gd name="T9" fmla="*/ 5 h 10"/>
                </a:gdLst>
                <a:ahLst/>
                <a:cxnLst>
                  <a:cxn ang="0">
                    <a:pos x="T0" y="T1"/>
                  </a:cxn>
                  <a:cxn ang="0">
                    <a:pos x="T2" y="T3"/>
                  </a:cxn>
                  <a:cxn ang="0">
                    <a:pos x="T4" y="T5"/>
                  </a:cxn>
                  <a:cxn ang="0">
                    <a:pos x="T6" y="T7"/>
                  </a:cxn>
                  <a:cxn ang="0">
                    <a:pos x="T8" y="T9"/>
                  </a:cxn>
                </a:cxnLst>
                <a:rect l="0" t="0" r="r" b="b"/>
                <a:pathLst>
                  <a:path w="11" h="10">
                    <a:moveTo>
                      <a:pt x="0" y="5"/>
                    </a:moveTo>
                    <a:lnTo>
                      <a:pt x="7" y="0"/>
                    </a:lnTo>
                    <a:lnTo>
                      <a:pt x="11" y="5"/>
                    </a:lnTo>
                    <a:lnTo>
                      <a:pt x="4" y="10"/>
                    </a:lnTo>
                    <a:lnTo>
                      <a:pt x="0" y="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2" name="Line 991"/>
              <p:cNvSpPr>
                <a:spLocks noChangeShapeType="1"/>
              </p:cNvSpPr>
              <p:nvPr/>
            </p:nvSpPr>
            <p:spPr bwMode="auto">
              <a:xfrm>
                <a:off x="1669" y="1548"/>
                <a:ext cx="4" cy="5"/>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3" name="Freeform 992"/>
              <p:cNvSpPr>
                <a:spLocks/>
              </p:cNvSpPr>
              <p:nvPr/>
            </p:nvSpPr>
            <p:spPr bwMode="auto">
              <a:xfrm>
                <a:off x="1676" y="1538"/>
                <a:ext cx="11" cy="10"/>
              </a:xfrm>
              <a:custGeom>
                <a:avLst/>
                <a:gdLst>
                  <a:gd name="T0" fmla="*/ 0 w 11"/>
                  <a:gd name="T1" fmla="*/ 5 h 10"/>
                  <a:gd name="T2" fmla="*/ 7 w 11"/>
                  <a:gd name="T3" fmla="*/ 0 h 10"/>
                  <a:gd name="T4" fmla="*/ 11 w 11"/>
                  <a:gd name="T5" fmla="*/ 5 h 10"/>
                  <a:gd name="T6" fmla="*/ 4 w 11"/>
                  <a:gd name="T7" fmla="*/ 10 h 10"/>
                  <a:gd name="T8" fmla="*/ 0 w 11"/>
                  <a:gd name="T9" fmla="*/ 5 h 10"/>
                </a:gdLst>
                <a:ahLst/>
                <a:cxnLst>
                  <a:cxn ang="0">
                    <a:pos x="T0" y="T1"/>
                  </a:cxn>
                  <a:cxn ang="0">
                    <a:pos x="T2" y="T3"/>
                  </a:cxn>
                  <a:cxn ang="0">
                    <a:pos x="T4" y="T5"/>
                  </a:cxn>
                  <a:cxn ang="0">
                    <a:pos x="T6" y="T7"/>
                  </a:cxn>
                  <a:cxn ang="0">
                    <a:pos x="T8" y="T9"/>
                  </a:cxn>
                </a:cxnLst>
                <a:rect l="0" t="0" r="r" b="b"/>
                <a:pathLst>
                  <a:path w="11" h="10">
                    <a:moveTo>
                      <a:pt x="0" y="5"/>
                    </a:moveTo>
                    <a:lnTo>
                      <a:pt x="7" y="0"/>
                    </a:lnTo>
                    <a:lnTo>
                      <a:pt x="11" y="5"/>
                    </a:lnTo>
                    <a:lnTo>
                      <a:pt x="4" y="10"/>
                    </a:lnTo>
                    <a:lnTo>
                      <a:pt x="0" y="5"/>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4" name="Line 993"/>
              <p:cNvSpPr>
                <a:spLocks noChangeShapeType="1"/>
              </p:cNvSpPr>
              <p:nvPr/>
            </p:nvSpPr>
            <p:spPr bwMode="auto">
              <a:xfrm>
                <a:off x="1676" y="1543"/>
                <a:ext cx="4" cy="5"/>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5" name="Freeform 994"/>
              <p:cNvSpPr>
                <a:spLocks/>
              </p:cNvSpPr>
              <p:nvPr/>
            </p:nvSpPr>
            <p:spPr bwMode="auto">
              <a:xfrm>
                <a:off x="1683" y="1532"/>
                <a:ext cx="10" cy="11"/>
              </a:xfrm>
              <a:custGeom>
                <a:avLst/>
                <a:gdLst>
                  <a:gd name="T0" fmla="*/ 0 w 10"/>
                  <a:gd name="T1" fmla="*/ 6 h 11"/>
                  <a:gd name="T2" fmla="*/ 7 w 10"/>
                  <a:gd name="T3" fmla="*/ 0 h 11"/>
                  <a:gd name="T4" fmla="*/ 10 w 10"/>
                  <a:gd name="T5" fmla="*/ 5 h 11"/>
                  <a:gd name="T6" fmla="*/ 4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7" y="0"/>
                    </a:lnTo>
                    <a:lnTo>
                      <a:pt x="10" y="5"/>
                    </a:lnTo>
                    <a:lnTo>
                      <a:pt x="4" y="11"/>
                    </a:lnTo>
                    <a:lnTo>
                      <a:pt x="0" y="6"/>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6" name="Line 995"/>
              <p:cNvSpPr>
                <a:spLocks noChangeShapeType="1"/>
              </p:cNvSpPr>
              <p:nvPr/>
            </p:nvSpPr>
            <p:spPr bwMode="auto">
              <a:xfrm>
                <a:off x="1683" y="1538"/>
                <a:ext cx="4" cy="5"/>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7" name="Freeform 996"/>
              <p:cNvSpPr>
                <a:spLocks/>
              </p:cNvSpPr>
              <p:nvPr/>
            </p:nvSpPr>
            <p:spPr bwMode="auto">
              <a:xfrm>
                <a:off x="1690" y="1526"/>
                <a:ext cx="10" cy="11"/>
              </a:xfrm>
              <a:custGeom>
                <a:avLst/>
                <a:gdLst>
                  <a:gd name="T0" fmla="*/ 0 w 10"/>
                  <a:gd name="T1" fmla="*/ 6 h 11"/>
                  <a:gd name="T2" fmla="*/ 6 w 10"/>
                  <a:gd name="T3" fmla="*/ 0 h 11"/>
                  <a:gd name="T4" fmla="*/ 10 w 10"/>
                  <a:gd name="T5" fmla="*/ 6 h 11"/>
                  <a:gd name="T6" fmla="*/ 3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6" y="0"/>
                    </a:lnTo>
                    <a:lnTo>
                      <a:pt x="10" y="6"/>
                    </a:lnTo>
                    <a:lnTo>
                      <a:pt x="3" y="11"/>
                    </a:lnTo>
                    <a:lnTo>
                      <a:pt x="0" y="6"/>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8" name="Line 997"/>
              <p:cNvSpPr>
                <a:spLocks noChangeShapeType="1"/>
              </p:cNvSpPr>
              <p:nvPr/>
            </p:nvSpPr>
            <p:spPr bwMode="auto">
              <a:xfrm>
                <a:off x="1690" y="1532"/>
                <a:ext cx="3" cy="5"/>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59" name="Freeform 998"/>
              <p:cNvSpPr>
                <a:spLocks/>
              </p:cNvSpPr>
              <p:nvPr/>
            </p:nvSpPr>
            <p:spPr bwMode="auto">
              <a:xfrm>
                <a:off x="1696" y="1520"/>
                <a:ext cx="10" cy="12"/>
              </a:xfrm>
              <a:custGeom>
                <a:avLst/>
                <a:gdLst>
                  <a:gd name="T0" fmla="*/ 0 w 10"/>
                  <a:gd name="T1" fmla="*/ 6 h 12"/>
                  <a:gd name="T2" fmla="*/ 6 w 10"/>
                  <a:gd name="T3" fmla="*/ 0 h 12"/>
                  <a:gd name="T4" fmla="*/ 10 w 10"/>
                  <a:gd name="T5" fmla="*/ 5 h 12"/>
                  <a:gd name="T6" fmla="*/ 4 w 10"/>
                  <a:gd name="T7" fmla="*/ 12 h 12"/>
                  <a:gd name="T8" fmla="*/ 0 w 10"/>
                  <a:gd name="T9" fmla="*/ 6 h 12"/>
                </a:gdLst>
                <a:ahLst/>
                <a:cxnLst>
                  <a:cxn ang="0">
                    <a:pos x="T0" y="T1"/>
                  </a:cxn>
                  <a:cxn ang="0">
                    <a:pos x="T2" y="T3"/>
                  </a:cxn>
                  <a:cxn ang="0">
                    <a:pos x="T4" y="T5"/>
                  </a:cxn>
                  <a:cxn ang="0">
                    <a:pos x="T6" y="T7"/>
                  </a:cxn>
                  <a:cxn ang="0">
                    <a:pos x="T8" y="T9"/>
                  </a:cxn>
                </a:cxnLst>
                <a:rect l="0" t="0" r="r" b="b"/>
                <a:pathLst>
                  <a:path w="10" h="12">
                    <a:moveTo>
                      <a:pt x="0" y="6"/>
                    </a:moveTo>
                    <a:lnTo>
                      <a:pt x="6" y="0"/>
                    </a:lnTo>
                    <a:lnTo>
                      <a:pt x="10" y="5"/>
                    </a:lnTo>
                    <a:lnTo>
                      <a:pt x="4" y="12"/>
                    </a:lnTo>
                    <a:lnTo>
                      <a:pt x="0" y="6"/>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0" name="Line 999"/>
              <p:cNvSpPr>
                <a:spLocks noChangeShapeType="1"/>
              </p:cNvSpPr>
              <p:nvPr/>
            </p:nvSpPr>
            <p:spPr bwMode="auto">
              <a:xfrm>
                <a:off x="1696" y="1526"/>
                <a:ext cx="4"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1" name="Freeform 1000"/>
              <p:cNvSpPr>
                <a:spLocks/>
              </p:cNvSpPr>
              <p:nvPr/>
            </p:nvSpPr>
            <p:spPr bwMode="auto">
              <a:xfrm>
                <a:off x="1702" y="1514"/>
                <a:ext cx="10" cy="11"/>
              </a:xfrm>
              <a:custGeom>
                <a:avLst/>
                <a:gdLst>
                  <a:gd name="T0" fmla="*/ 0 w 10"/>
                  <a:gd name="T1" fmla="*/ 6 h 11"/>
                  <a:gd name="T2" fmla="*/ 6 w 10"/>
                  <a:gd name="T3" fmla="*/ 0 h 11"/>
                  <a:gd name="T4" fmla="*/ 10 w 10"/>
                  <a:gd name="T5" fmla="*/ 5 h 11"/>
                  <a:gd name="T6" fmla="*/ 4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6" y="0"/>
                    </a:lnTo>
                    <a:lnTo>
                      <a:pt x="10" y="5"/>
                    </a:lnTo>
                    <a:lnTo>
                      <a:pt x="4" y="11"/>
                    </a:lnTo>
                    <a:lnTo>
                      <a:pt x="0" y="6"/>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2" name="Line 1001"/>
              <p:cNvSpPr>
                <a:spLocks noChangeShapeType="1"/>
              </p:cNvSpPr>
              <p:nvPr/>
            </p:nvSpPr>
            <p:spPr bwMode="auto">
              <a:xfrm>
                <a:off x="1702" y="1520"/>
                <a:ext cx="4" cy="5"/>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3" name="Freeform 1002"/>
              <p:cNvSpPr>
                <a:spLocks/>
              </p:cNvSpPr>
              <p:nvPr/>
            </p:nvSpPr>
            <p:spPr bwMode="auto">
              <a:xfrm>
                <a:off x="1708" y="1506"/>
                <a:ext cx="9" cy="13"/>
              </a:xfrm>
              <a:custGeom>
                <a:avLst/>
                <a:gdLst>
                  <a:gd name="T0" fmla="*/ 0 w 9"/>
                  <a:gd name="T1" fmla="*/ 8 h 13"/>
                  <a:gd name="T2" fmla="*/ 5 w 9"/>
                  <a:gd name="T3" fmla="*/ 0 h 13"/>
                  <a:gd name="T4" fmla="*/ 9 w 9"/>
                  <a:gd name="T5" fmla="*/ 6 h 13"/>
                  <a:gd name="T6" fmla="*/ 4 w 9"/>
                  <a:gd name="T7" fmla="*/ 13 h 13"/>
                  <a:gd name="T8" fmla="*/ 0 w 9"/>
                  <a:gd name="T9" fmla="*/ 8 h 13"/>
                </a:gdLst>
                <a:ahLst/>
                <a:cxnLst>
                  <a:cxn ang="0">
                    <a:pos x="T0" y="T1"/>
                  </a:cxn>
                  <a:cxn ang="0">
                    <a:pos x="T2" y="T3"/>
                  </a:cxn>
                  <a:cxn ang="0">
                    <a:pos x="T4" y="T5"/>
                  </a:cxn>
                  <a:cxn ang="0">
                    <a:pos x="T6" y="T7"/>
                  </a:cxn>
                  <a:cxn ang="0">
                    <a:pos x="T8" y="T9"/>
                  </a:cxn>
                </a:cxnLst>
                <a:rect l="0" t="0" r="r" b="b"/>
                <a:pathLst>
                  <a:path w="9" h="13">
                    <a:moveTo>
                      <a:pt x="0" y="8"/>
                    </a:moveTo>
                    <a:lnTo>
                      <a:pt x="5" y="0"/>
                    </a:lnTo>
                    <a:lnTo>
                      <a:pt x="9" y="6"/>
                    </a:lnTo>
                    <a:lnTo>
                      <a:pt x="4" y="13"/>
                    </a:lnTo>
                    <a:lnTo>
                      <a:pt x="0" y="8"/>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4" name="Line 1003"/>
              <p:cNvSpPr>
                <a:spLocks noChangeShapeType="1"/>
              </p:cNvSpPr>
              <p:nvPr/>
            </p:nvSpPr>
            <p:spPr bwMode="auto">
              <a:xfrm>
                <a:off x="1708" y="1514"/>
                <a:ext cx="4" cy="5"/>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5" name="Freeform 1004"/>
              <p:cNvSpPr>
                <a:spLocks/>
              </p:cNvSpPr>
              <p:nvPr/>
            </p:nvSpPr>
            <p:spPr bwMode="auto">
              <a:xfrm>
                <a:off x="1713" y="1499"/>
                <a:ext cx="9" cy="13"/>
              </a:xfrm>
              <a:custGeom>
                <a:avLst/>
                <a:gdLst>
                  <a:gd name="T0" fmla="*/ 0 w 9"/>
                  <a:gd name="T1" fmla="*/ 7 h 13"/>
                  <a:gd name="T2" fmla="*/ 5 w 9"/>
                  <a:gd name="T3" fmla="*/ 0 h 13"/>
                  <a:gd name="T4" fmla="*/ 9 w 9"/>
                  <a:gd name="T5" fmla="*/ 5 h 13"/>
                  <a:gd name="T6" fmla="*/ 4 w 9"/>
                  <a:gd name="T7" fmla="*/ 13 h 13"/>
                  <a:gd name="T8" fmla="*/ 0 w 9"/>
                  <a:gd name="T9" fmla="*/ 7 h 13"/>
                </a:gdLst>
                <a:ahLst/>
                <a:cxnLst>
                  <a:cxn ang="0">
                    <a:pos x="T0" y="T1"/>
                  </a:cxn>
                  <a:cxn ang="0">
                    <a:pos x="T2" y="T3"/>
                  </a:cxn>
                  <a:cxn ang="0">
                    <a:pos x="T4" y="T5"/>
                  </a:cxn>
                  <a:cxn ang="0">
                    <a:pos x="T6" y="T7"/>
                  </a:cxn>
                  <a:cxn ang="0">
                    <a:pos x="T8" y="T9"/>
                  </a:cxn>
                </a:cxnLst>
                <a:rect l="0" t="0" r="r" b="b"/>
                <a:pathLst>
                  <a:path w="9" h="13">
                    <a:moveTo>
                      <a:pt x="0" y="7"/>
                    </a:moveTo>
                    <a:lnTo>
                      <a:pt x="5" y="0"/>
                    </a:lnTo>
                    <a:lnTo>
                      <a:pt x="9" y="5"/>
                    </a:lnTo>
                    <a:lnTo>
                      <a:pt x="4" y="13"/>
                    </a:lnTo>
                    <a:lnTo>
                      <a:pt x="0" y="7"/>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6" name="Line 1005"/>
              <p:cNvSpPr>
                <a:spLocks noChangeShapeType="1"/>
              </p:cNvSpPr>
              <p:nvPr/>
            </p:nvSpPr>
            <p:spPr bwMode="auto">
              <a:xfrm>
                <a:off x="1713" y="1506"/>
                <a:ext cx="4"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7" name="Freeform 1006"/>
              <p:cNvSpPr>
                <a:spLocks/>
              </p:cNvSpPr>
              <p:nvPr/>
            </p:nvSpPr>
            <p:spPr bwMode="auto">
              <a:xfrm>
                <a:off x="1718" y="1491"/>
                <a:ext cx="9" cy="13"/>
              </a:xfrm>
              <a:custGeom>
                <a:avLst/>
                <a:gdLst>
                  <a:gd name="T0" fmla="*/ 0 w 9"/>
                  <a:gd name="T1" fmla="*/ 8 h 13"/>
                  <a:gd name="T2" fmla="*/ 5 w 9"/>
                  <a:gd name="T3" fmla="*/ 0 h 13"/>
                  <a:gd name="T4" fmla="*/ 9 w 9"/>
                  <a:gd name="T5" fmla="*/ 6 h 13"/>
                  <a:gd name="T6" fmla="*/ 4 w 9"/>
                  <a:gd name="T7" fmla="*/ 13 h 13"/>
                  <a:gd name="T8" fmla="*/ 0 w 9"/>
                  <a:gd name="T9" fmla="*/ 8 h 13"/>
                </a:gdLst>
                <a:ahLst/>
                <a:cxnLst>
                  <a:cxn ang="0">
                    <a:pos x="T0" y="T1"/>
                  </a:cxn>
                  <a:cxn ang="0">
                    <a:pos x="T2" y="T3"/>
                  </a:cxn>
                  <a:cxn ang="0">
                    <a:pos x="T4" y="T5"/>
                  </a:cxn>
                  <a:cxn ang="0">
                    <a:pos x="T6" y="T7"/>
                  </a:cxn>
                  <a:cxn ang="0">
                    <a:pos x="T8" y="T9"/>
                  </a:cxn>
                </a:cxnLst>
                <a:rect l="0" t="0" r="r" b="b"/>
                <a:pathLst>
                  <a:path w="9" h="13">
                    <a:moveTo>
                      <a:pt x="0" y="8"/>
                    </a:moveTo>
                    <a:lnTo>
                      <a:pt x="5" y="0"/>
                    </a:lnTo>
                    <a:lnTo>
                      <a:pt x="9" y="6"/>
                    </a:lnTo>
                    <a:lnTo>
                      <a:pt x="4" y="13"/>
                    </a:lnTo>
                    <a:lnTo>
                      <a:pt x="0" y="8"/>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68" name="Line 1007"/>
              <p:cNvSpPr>
                <a:spLocks noChangeShapeType="1"/>
              </p:cNvSpPr>
              <p:nvPr/>
            </p:nvSpPr>
            <p:spPr bwMode="auto">
              <a:xfrm>
                <a:off x="1718" y="1499"/>
                <a:ext cx="4" cy="5"/>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69" name="Freeform 1008"/>
              <p:cNvSpPr>
                <a:spLocks/>
              </p:cNvSpPr>
              <p:nvPr/>
            </p:nvSpPr>
            <p:spPr bwMode="auto">
              <a:xfrm>
                <a:off x="1723" y="1483"/>
                <a:ext cx="8" cy="14"/>
              </a:xfrm>
              <a:custGeom>
                <a:avLst/>
                <a:gdLst>
                  <a:gd name="T0" fmla="*/ 0 w 8"/>
                  <a:gd name="T1" fmla="*/ 8 h 14"/>
                  <a:gd name="T2" fmla="*/ 4 w 8"/>
                  <a:gd name="T3" fmla="*/ 0 h 14"/>
                  <a:gd name="T4" fmla="*/ 8 w 8"/>
                  <a:gd name="T5" fmla="*/ 6 h 14"/>
                  <a:gd name="T6" fmla="*/ 4 w 8"/>
                  <a:gd name="T7" fmla="*/ 14 h 14"/>
                  <a:gd name="T8" fmla="*/ 0 w 8"/>
                  <a:gd name="T9" fmla="*/ 8 h 14"/>
                </a:gdLst>
                <a:ahLst/>
                <a:cxnLst>
                  <a:cxn ang="0">
                    <a:pos x="T0" y="T1"/>
                  </a:cxn>
                  <a:cxn ang="0">
                    <a:pos x="T2" y="T3"/>
                  </a:cxn>
                  <a:cxn ang="0">
                    <a:pos x="T4" y="T5"/>
                  </a:cxn>
                  <a:cxn ang="0">
                    <a:pos x="T6" y="T7"/>
                  </a:cxn>
                  <a:cxn ang="0">
                    <a:pos x="T8" y="T9"/>
                  </a:cxn>
                </a:cxnLst>
                <a:rect l="0" t="0" r="r" b="b"/>
                <a:pathLst>
                  <a:path w="8" h="14">
                    <a:moveTo>
                      <a:pt x="0" y="8"/>
                    </a:moveTo>
                    <a:lnTo>
                      <a:pt x="4" y="0"/>
                    </a:lnTo>
                    <a:lnTo>
                      <a:pt x="8" y="6"/>
                    </a:lnTo>
                    <a:lnTo>
                      <a:pt x="4" y="14"/>
                    </a:lnTo>
                    <a:lnTo>
                      <a:pt x="0" y="8"/>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0" name="Line 1009"/>
              <p:cNvSpPr>
                <a:spLocks noChangeShapeType="1"/>
              </p:cNvSpPr>
              <p:nvPr/>
            </p:nvSpPr>
            <p:spPr bwMode="auto">
              <a:xfrm>
                <a:off x="1723" y="1491"/>
                <a:ext cx="4"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1" name="Freeform 1010"/>
              <p:cNvSpPr>
                <a:spLocks/>
              </p:cNvSpPr>
              <p:nvPr/>
            </p:nvSpPr>
            <p:spPr bwMode="auto">
              <a:xfrm>
                <a:off x="1727" y="1476"/>
                <a:ext cx="7" cy="13"/>
              </a:xfrm>
              <a:custGeom>
                <a:avLst/>
                <a:gdLst>
                  <a:gd name="T0" fmla="*/ 0 w 7"/>
                  <a:gd name="T1" fmla="*/ 7 h 13"/>
                  <a:gd name="T2" fmla="*/ 4 w 7"/>
                  <a:gd name="T3" fmla="*/ 0 h 13"/>
                  <a:gd name="T4" fmla="*/ 7 w 7"/>
                  <a:gd name="T5" fmla="*/ 5 h 13"/>
                  <a:gd name="T6" fmla="*/ 4 w 7"/>
                  <a:gd name="T7" fmla="*/ 13 h 13"/>
                  <a:gd name="T8" fmla="*/ 0 w 7"/>
                  <a:gd name="T9" fmla="*/ 7 h 13"/>
                </a:gdLst>
                <a:ahLst/>
                <a:cxnLst>
                  <a:cxn ang="0">
                    <a:pos x="T0" y="T1"/>
                  </a:cxn>
                  <a:cxn ang="0">
                    <a:pos x="T2" y="T3"/>
                  </a:cxn>
                  <a:cxn ang="0">
                    <a:pos x="T4" y="T5"/>
                  </a:cxn>
                  <a:cxn ang="0">
                    <a:pos x="T6" y="T7"/>
                  </a:cxn>
                  <a:cxn ang="0">
                    <a:pos x="T8" y="T9"/>
                  </a:cxn>
                </a:cxnLst>
                <a:rect l="0" t="0" r="r" b="b"/>
                <a:pathLst>
                  <a:path w="7" h="13">
                    <a:moveTo>
                      <a:pt x="0" y="7"/>
                    </a:moveTo>
                    <a:lnTo>
                      <a:pt x="4" y="0"/>
                    </a:lnTo>
                    <a:lnTo>
                      <a:pt x="7" y="5"/>
                    </a:lnTo>
                    <a:lnTo>
                      <a:pt x="4" y="13"/>
                    </a:lnTo>
                    <a:lnTo>
                      <a:pt x="0" y="7"/>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2" name="Line 1011"/>
              <p:cNvSpPr>
                <a:spLocks noChangeShapeType="1"/>
              </p:cNvSpPr>
              <p:nvPr/>
            </p:nvSpPr>
            <p:spPr bwMode="auto">
              <a:xfrm>
                <a:off x="1727" y="1483"/>
                <a:ext cx="4" cy="6"/>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3" name="Freeform 1012"/>
              <p:cNvSpPr>
                <a:spLocks/>
              </p:cNvSpPr>
              <p:nvPr/>
            </p:nvSpPr>
            <p:spPr bwMode="auto">
              <a:xfrm>
                <a:off x="1731" y="1468"/>
                <a:ext cx="7" cy="13"/>
              </a:xfrm>
              <a:custGeom>
                <a:avLst/>
                <a:gdLst>
                  <a:gd name="T0" fmla="*/ 0 w 7"/>
                  <a:gd name="T1" fmla="*/ 8 h 13"/>
                  <a:gd name="T2" fmla="*/ 3 w 7"/>
                  <a:gd name="T3" fmla="*/ 0 h 13"/>
                  <a:gd name="T4" fmla="*/ 7 w 7"/>
                  <a:gd name="T5" fmla="*/ 5 h 13"/>
                  <a:gd name="T6" fmla="*/ 3 w 7"/>
                  <a:gd name="T7" fmla="*/ 13 h 13"/>
                  <a:gd name="T8" fmla="*/ 0 w 7"/>
                  <a:gd name="T9" fmla="*/ 8 h 13"/>
                </a:gdLst>
                <a:ahLst/>
                <a:cxnLst>
                  <a:cxn ang="0">
                    <a:pos x="T0" y="T1"/>
                  </a:cxn>
                  <a:cxn ang="0">
                    <a:pos x="T2" y="T3"/>
                  </a:cxn>
                  <a:cxn ang="0">
                    <a:pos x="T4" y="T5"/>
                  </a:cxn>
                  <a:cxn ang="0">
                    <a:pos x="T6" y="T7"/>
                  </a:cxn>
                  <a:cxn ang="0">
                    <a:pos x="T8" y="T9"/>
                  </a:cxn>
                </a:cxnLst>
                <a:rect l="0" t="0" r="r" b="b"/>
                <a:pathLst>
                  <a:path w="7" h="13">
                    <a:moveTo>
                      <a:pt x="0" y="8"/>
                    </a:moveTo>
                    <a:lnTo>
                      <a:pt x="3" y="0"/>
                    </a:lnTo>
                    <a:lnTo>
                      <a:pt x="7" y="5"/>
                    </a:lnTo>
                    <a:lnTo>
                      <a:pt x="3" y="13"/>
                    </a:lnTo>
                    <a:lnTo>
                      <a:pt x="0" y="8"/>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4" name="Line 1013"/>
              <p:cNvSpPr>
                <a:spLocks noChangeShapeType="1"/>
              </p:cNvSpPr>
              <p:nvPr/>
            </p:nvSpPr>
            <p:spPr bwMode="auto">
              <a:xfrm>
                <a:off x="1731" y="1476"/>
                <a:ext cx="3" cy="5"/>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5" name="Freeform 1014"/>
              <p:cNvSpPr>
                <a:spLocks/>
              </p:cNvSpPr>
              <p:nvPr/>
            </p:nvSpPr>
            <p:spPr bwMode="auto">
              <a:xfrm>
                <a:off x="1734" y="1460"/>
                <a:ext cx="7" cy="13"/>
              </a:xfrm>
              <a:custGeom>
                <a:avLst/>
                <a:gdLst>
                  <a:gd name="T0" fmla="*/ 0 w 7"/>
                  <a:gd name="T1" fmla="*/ 8 h 13"/>
                  <a:gd name="T2" fmla="*/ 3 w 7"/>
                  <a:gd name="T3" fmla="*/ 0 h 13"/>
                  <a:gd name="T4" fmla="*/ 7 w 7"/>
                  <a:gd name="T5" fmla="*/ 5 h 13"/>
                  <a:gd name="T6" fmla="*/ 4 w 7"/>
                  <a:gd name="T7" fmla="*/ 13 h 13"/>
                  <a:gd name="T8" fmla="*/ 0 w 7"/>
                  <a:gd name="T9" fmla="*/ 8 h 13"/>
                </a:gdLst>
                <a:ahLst/>
                <a:cxnLst>
                  <a:cxn ang="0">
                    <a:pos x="T0" y="T1"/>
                  </a:cxn>
                  <a:cxn ang="0">
                    <a:pos x="T2" y="T3"/>
                  </a:cxn>
                  <a:cxn ang="0">
                    <a:pos x="T4" y="T5"/>
                  </a:cxn>
                  <a:cxn ang="0">
                    <a:pos x="T6" y="T7"/>
                  </a:cxn>
                  <a:cxn ang="0">
                    <a:pos x="T8" y="T9"/>
                  </a:cxn>
                </a:cxnLst>
                <a:rect l="0" t="0" r="r" b="b"/>
                <a:pathLst>
                  <a:path w="7" h="13">
                    <a:moveTo>
                      <a:pt x="0" y="8"/>
                    </a:moveTo>
                    <a:lnTo>
                      <a:pt x="3" y="0"/>
                    </a:lnTo>
                    <a:lnTo>
                      <a:pt x="7" y="5"/>
                    </a:lnTo>
                    <a:lnTo>
                      <a:pt x="4" y="13"/>
                    </a:lnTo>
                    <a:lnTo>
                      <a:pt x="0" y="8"/>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6" name="Line 1015"/>
              <p:cNvSpPr>
                <a:spLocks noChangeShapeType="1"/>
              </p:cNvSpPr>
              <p:nvPr/>
            </p:nvSpPr>
            <p:spPr bwMode="auto">
              <a:xfrm>
                <a:off x="1734" y="1468"/>
                <a:ext cx="4" cy="5"/>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7" name="Freeform 1016"/>
              <p:cNvSpPr>
                <a:spLocks/>
              </p:cNvSpPr>
              <p:nvPr/>
            </p:nvSpPr>
            <p:spPr bwMode="auto">
              <a:xfrm>
                <a:off x="1737" y="1451"/>
                <a:ext cx="6" cy="14"/>
              </a:xfrm>
              <a:custGeom>
                <a:avLst/>
                <a:gdLst>
                  <a:gd name="T0" fmla="*/ 0 w 6"/>
                  <a:gd name="T1" fmla="*/ 9 h 14"/>
                  <a:gd name="T2" fmla="*/ 3 w 6"/>
                  <a:gd name="T3" fmla="*/ 0 h 14"/>
                  <a:gd name="T4" fmla="*/ 6 w 6"/>
                  <a:gd name="T5" fmla="*/ 6 h 14"/>
                  <a:gd name="T6" fmla="*/ 4 w 6"/>
                  <a:gd name="T7" fmla="*/ 14 h 14"/>
                  <a:gd name="T8" fmla="*/ 0 w 6"/>
                  <a:gd name="T9" fmla="*/ 9 h 14"/>
                </a:gdLst>
                <a:ahLst/>
                <a:cxnLst>
                  <a:cxn ang="0">
                    <a:pos x="T0" y="T1"/>
                  </a:cxn>
                  <a:cxn ang="0">
                    <a:pos x="T2" y="T3"/>
                  </a:cxn>
                  <a:cxn ang="0">
                    <a:pos x="T4" y="T5"/>
                  </a:cxn>
                  <a:cxn ang="0">
                    <a:pos x="T6" y="T7"/>
                  </a:cxn>
                  <a:cxn ang="0">
                    <a:pos x="T8" y="T9"/>
                  </a:cxn>
                </a:cxnLst>
                <a:rect l="0" t="0" r="r" b="b"/>
                <a:pathLst>
                  <a:path w="6" h="14">
                    <a:moveTo>
                      <a:pt x="0" y="9"/>
                    </a:moveTo>
                    <a:lnTo>
                      <a:pt x="3" y="0"/>
                    </a:lnTo>
                    <a:lnTo>
                      <a:pt x="6" y="6"/>
                    </a:lnTo>
                    <a:lnTo>
                      <a:pt x="4" y="14"/>
                    </a:lnTo>
                    <a:lnTo>
                      <a:pt x="0" y="9"/>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8" name="Line 1017"/>
              <p:cNvSpPr>
                <a:spLocks noChangeShapeType="1"/>
              </p:cNvSpPr>
              <p:nvPr/>
            </p:nvSpPr>
            <p:spPr bwMode="auto">
              <a:xfrm>
                <a:off x="1737" y="1460"/>
                <a:ext cx="4" cy="5"/>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79" name="Freeform 1018"/>
              <p:cNvSpPr>
                <a:spLocks/>
              </p:cNvSpPr>
              <p:nvPr/>
            </p:nvSpPr>
            <p:spPr bwMode="auto">
              <a:xfrm>
                <a:off x="1740" y="1443"/>
                <a:ext cx="6" cy="14"/>
              </a:xfrm>
              <a:custGeom>
                <a:avLst/>
                <a:gdLst>
                  <a:gd name="T0" fmla="*/ 0 w 6"/>
                  <a:gd name="T1" fmla="*/ 8 h 14"/>
                  <a:gd name="T2" fmla="*/ 2 w 6"/>
                  <a:gd name="T3" fmla="*/ 0 h 14"/>
                  <a:gd name="T4" fmla="*/ 6 w 6"/>
                  <a:gd name="T5" fmla="*/ 6 h 14"/>
                  <a:gd name="T6" fmla="*/ 3 w 6"/>
                  <a:gd name="T7" fmla="*/ 14 h 14"/>
                  <a:gd name="T8" fmla="*/ 0 w 6"/>
                  <a:gd name="T9" fmla="*/ 8 h 14"/>
                </a:gdLst>
                <a:ahLst/>
                <a:cxnLst>
                  <a:cxn ang="0">
                    <a:pos x="T0" y="T1"/>
                  </a:cxn>
                  <a:cxn ang="0">
                    <a:pos x="T2" y="T3"/>
                  </a:cxn>
                  <a:cxn ang="0">
                    <a:pos x="T4" y="T5"/>
                  </a:cxn>
                  <a:cxn ang="0">
                    <a:pos x="T6" y="T7"/>
                  </a:cxn>
                  <a:cxn ang="0">
                    <a:pos x="T8" y="T9"/>
                  </a:cxn>
                </a:cxnLst>
                <a:rect l="0" t="0" r="r" b="b"/>
                <a:pathLst>
                  <a:path w="6" h="14">
                    <a:moveTo>
                      <a:pt x="0" y="8"/>
                    </a:moveTo>
                    <a:lnTo>
                      <a:pt x="2" y="0"/>
                    </a:lnTo>
                    <a:lnTo>
                      <a:pt x="6" y="6"/>
                    </a:lnTo>
                    <a:lnTo>
                      <a:pt x="3" y="14"/>
                    </a:lnTo>
                    <a:lnTo>
                      <a:pt x="0" y="8"/>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0" name="Line 1019"/>
              <p:cNvSpPr>
                <a:spLocks noChangeShapeType="1"/>
              </p:cNvSpPr>
              <p:nvPr/>
            </p:nvSpPr>
            <p:spPr bwMode="auto">
              <a:xfrm>
                <a:off x="1740" y="1451"/>
                <a:ext cx="3" cy="6"/>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1" name="Freeform 1020"/>
              <p:cNvSpPr>
                <a:spLocks/>
              </p:cNvSpPr>
              <p:nvPr/>
            </p:nvSpPr>
            <p:spPr bwMode="auto">
              <a:xfrm>
                <a:off x="1742" y="1435"/>
                <a:ext cx="6" cy="14"/>
              </a:xfrm>
              <a:custGeom>
                <a:avLst/>
                <a:gdLst>
                  <a:gd name="T0" fmla="*/ 0 w 6"/>
                  <a:gd name="T1" fmla="*/ 8 h 14"/>
                  <a:gd name="T2" fmla="*/ 2 w 6"/>
                  <a:gd name="T3" fmla="*/ 0 h 14"/>
                  <a:gd name="T4" fmla="*/ 6 w 6"/>
                  <a:gd name="T5" fmla="*/ 6 h 14"/>
                  <a:gd name="T6" fmla="*/ 4 w 6"/>
                  <a:gd name="T7" fmla="*/ 14 h 14"/>
                  <a:gd name="T8" fmla="*/ 0 w 6"/>
                  <a:gd name="T9" fmla="*/ 8 h 14"/>
                </a:gdLst>
                <a:ahLst/>
                <a:cxnLst>
                  <a:cxn ang="0">
                    <a:pos x="T0" y="T1"/>
                  </a:cxn>
                  <a:cxn ang="0">
                    <a:pos x="T2" y="T3"/>
                  </a:cxn>
                  <a:cxn ang="0">
                    <a:pos x="T4" y="T5"/>
                  </a:cxn>
                  <a:cxn ang="0">
                    <a:pos x="T6" y="T7"/>
                  </a:cxn>
                  <a:cxn ang="0">
                    <a:pos x="T8" y="T9"/>
                  </a:cxn>
                </a:cxnLst>
                <a:rect l="0" t="0" r="r" b="b"/>
                <a:pathLst>
                  <a:path w="6" h="14">
                    <a:moveTo>
                      <a:pt x="0" y="8"/>
                    </a:moveTo>
                    <a:lnTo>
                      <a:pt x="2" y="0"/>
                    </a:lnTo>
                    <a:lnTo>
                      <a:pt x="6" y="6"/>
                    </a:lnTo>
                    <a:lnTo>
                      <a:pt x="4" y="14"/>
                    </a:lnTo>
                    <a:lnTo>
                      <a:pt x="0" y="8"/>
                    </a:lnTo>
                    <a:close/>
                  </a:path>
                </a:pathLst>
              </a:custGeom>
              <a:solidFill>
                <a:srgbClr val="37D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2" name="Line 1021"/>
              <p:cNvSpPr>
                <a:spLocks noChangeShapeType="1"/>
              </p:cNvSpPr>
              <p:nvPr/>
            </p:nvSpPr>
            <p:spPr bwMode="auto">
              <a:xfrm>
                <a:off x="1742" y="1443"/>
                <a:ext cx="4" cy="6"/>
              </a:xfrm>
              <a:prstGeom prst="line">
                <a:avLst/>
              </a:prstGeom>
              <a:noFill/>
              <a:ln w="0">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3" name="Freeform 1022"/>
              <p:cNvSpPr>
                <a:spLocks/>
              </p:cNvSpPr>
              <p:nvPr/>
            </p:nvSpPr>
            <p:spPr bwMode="auto">
              <a:xfrm>
                <a:off x="1744" y="1427"/>
                <a:ext cx="6" cy="14"/>
              </a:xfrm>
              <a:custGeom>
                <a:avLst/>
                <a:gdLst>
                  <a:gd name="T0" fmla="*/ 0 w 6"/>
                  <a:gd name="T1" fmla="*/ 8 h 14"/>
                  <a:gd name="T2" fmla="*/ 2 w 6"/>
                  <a:gd name="T3" fmla="*/ 0 h 14"/>
                  <a:gd name="T4" fmla="*/ 6 w 6"/>
                  <a:gd name="T5" fmla="*/ 5 h 14"/>
                  <a:gd name="T6" fmla="*/ 4 w 6"/>
                  <a:gd name="T7" fmla="*/ 14 h 14"/>
                  <a:gd name="T8" fmla="*/ 0 w 6"/>
                  <a:gd name="T9" fmla="*/ 8 h 14"/>
                </a:gdLst>
                <a:ahLst/>
                <a:cxnLst>
                  <a:cxn ang="0">
                    <a:pos x="T0" y="T1"/>
                  </a:cxn>
                  <a:cxn ang="0">
                    <a:pos x="T2" y="T3"/>
                  </a:cxn>
                  <a:cxn ang="0">
                    <a:pos x="T4" y="T5"/>
                  </a:cxn>
                  <a:cxn ang="0">
                    <a:pos x="T6" y="T7"/>
                  </a:cxn>
                  <a:cxn ang="0">
                    <a:pos x="T8" y="T9"/>
                  </a:cxn>
                </a:cxnLst>
                <a:rect l="0" t="0" r="r" b="b"/>
                <a:pathLst>
                  <a:path w="6" h="14">
                    <a:moveTo>
                      <a:pt x="0" y="8"/>
                    </a:moveTo>
                    <a:lnTo>
                      <a:pt x="2" y="0"/>
                    </a:lnTo>
                    <a:lnTo>
                      <a:pt x="6" y="5"/>
                    </a:lnTo>
                    <a:lnTo>
                      <a:pt x="4" y="14"/>
                    </a:lnTo>
                    <a:lnTo>
                      <a:pt x="0" y="8"/>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4" name="Line 1023"/>
              <p:cNvSpPr>
                <a:spLocks noChangeShapeType="1"/>
              </p:cNvSpPr>
              <p:nvPr/>
            </p:nvSpPr>
            <p:spPr bwMode="auto">
              <a:xfrm>
                <a:off x="1744" y="1435"/>
                <a:ext cx="4" cy="6"/>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5" name="Freeform 1024"/>
              <p:cNvSpPr>
                <a:spLocks/>
              </p:cNvSpPr>
              <p:nvPr/>
            </p:nvSpPr>
            <p:spPr bwMode="auto">
              <a:xfrm>
                <a:off x="1746" y="1419"/>
                <a:ext cx="6" cy="13"/>
              </a:xfrm>
              <a:custGeom>
                <a:avLst/>
                <a:gdLst>
                  <a:gd name="T0" fmla="*/ 0 w 6"/>
                  <a:gd name="T1" fmla="*/ 8 h 13"/>
                  <a:gd name="T2" fmla="*/ 2 w 6"/>
                  <a:gd name="T3" fmla="*/ 0 h 13"/>
                  <a:gd name="T4" fmla="*/ 6 w 6"/>
                  <a:gd name="T5" fmla="*/ 5 h 13"/>
                  <a:gd name="T6" fmla="*/ 4 w 6"/>
                  <a:gd name="T7" fmla="*/ 13 h 13"/>
                  <a:gd name="T8" fmla="*/ 0 w 6"/>
                  <a:gd name="T9" fmla="*/ 8 h 13"/>
                </a:gdLst>
                <a:ahLst/>
                <a:cxnLst>
                  <a:cxn ang="0">
                    <a:pos x="T0" y="T1"/>
                  </a:cxn>
                  <a:cxn ang="0">
                    <a:pos x="T2" y="T3"/>
                  </a:cxn>
                  <a:cxn ang="0">
                    <a:pos x="T4" y="T5"/>
                  </a:cxn>
                  <a:cxn ang="0">
                    <a:pos x="T6" y="T7"/>
                  </a:cxn>
                  <a:cxn ang="0">
                    <a:pos x="T8" y="T9"/>
                  </a:cxn>
                </a:cxnLst>
                <a:rect l="0" t="0" r="r" b="b"/>
                <a:pathLst>
                  <a:path w="6" h="13">
                    <a:moveTo>
                      <a:pt x="0" y="8"/>
                    </a:moveTo>
                    <a:lnTo>
                      <a:pt x="2" y="0"/>
                    </a:lnTo>
                    <a:lnTo>
                      <a:pt x="6" y="5"/>
                    </a:lnTo>
                    <a:lnTo>
                      <a:pt x="4" y="13"/>
                    </a:lnTo>
                    <a:lnTo>
                      <a:pt x="0" y="8"/>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6" name="Line 1025"/>
              <p:cNvSpPr>
                <a:spLocks noChangeShapeType="1"/>
              </p:cNvSpPr>
              <p:nvPr/>
            </p:nvSpPr>
            <p:spPr bwMode="auto">
              <a:xfrm>
                <a:off x="1746" y="1427"/>
                <a:ext cx="4" cy="5"/>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7" name="Freeform 1026"/>
              <p:cNvSpPr>
                <a:spLocks/>
              </p:cNvSpPr>
              <p:nvPr/>
            </p:nvSpPr>
            <p:spPr bwMode="auto">
              <a:xfrm>
                <a:off x="1748" y="1402"/>
                <a:ext cx="8" cy="22"/>
              </a:xfrm>
              <a:custGeom>
                <a:avLst/>
                <a:gdLst>
                  <a:gd name="T0" fmla="*/ 0 w 8"/>
                  <a:gd name="T1" fmla="*/ 17 h 22"/>
                  <a:gd name="T2" fmla="*/ 4 w 8"/>
                  <a:gd name="T3" fmla="*/ 0 h 22"/>
                  <a:gd name="T4" fmla="*/ 8 w 8"/>
                  <a:gd name="T5" fmla="*/ 6 h 22"/>
                  <a:gd name="T6" fmla="*/ 4 w 8"/>
                  <a:gd name="T7" fmla="*/ 22 h 22"/>
                  <a:gd name="T8" fmla="*/ 0 w 8"/>
                  <a:gd name="T9" fmla="*/ 17 h 22"/>
                </a:gdLst>
                <a:ahLst/>
                <a:cxnLst>
                  <a:cxn ang="0">
                    <a:pos x="T0" y="T1"/>
                  </a:cxn>
                  <a:cxn ang="0">
                    <a:pos x="T2" y="T3"/>
                  </a:cxn>
                  <a:cxn ang="0">
                    <a:pos x="T4" y="T5"/>
                  </a:cxn>
                  <a:cxn ang="0">
                    <a:pos x="T6" y="T7"/>
                  </a:cxn>
                  <a:cxn ang="0">
                    <a:pos x="T8" y="T9"/>
                  </a:cxn>
                </a:cxnLst>
                <a:rect l="0" t="0" r="r" b="b"/>
                <a:pathLst>
                  <a:path w="8" h="22">
                    <a:moveTo>
                      <a:pt x="0" y="17"/>
                    </a:moveTo>
                    <a:lnTo>
                      <a:pt x="4" y="0"/>
                    </a:lnTo>
                    <a:lnTo>
                      <a:pt x="8" y="6"/>
                    </a:lnTo>
                    <a:lnTo>
                      <a:pt x="4" y="22"/>
                    </a:lnTo>
                    <a:lnTo>
                      <a:pt x="0" y="17"/>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88" name="Line 1027"/>
              <p:cNvSpPr>
                <a:spLocks noChangeShapeType="1"/>
              </p:cNvSpPr>
              <p:nvPr/>
            </p:nvSpPr>
            <p:spPr bwMode="auto">
              <a:xfrm>
                <a:off x="1748" y="1419"/>
                <a:ext cx="4" cy="5"/>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89" name="Freeform 1028"/>
              <p:cNvSpPr>
                <a:spLocks/>
              </p:cNvSpPr>
              <p:nvPr/>
            </p:nvSpPr>
            <p:spPr bwMode="auto">
              <a:xfrm>
                <a:off x="1752" y="1386"/>
                <a:ext cx="7" cy="22"/>
              </a:xfrm>
              <a:custGeom>
                <a:avLst/>
                <a:gdLst>
                  <a:gd name="T0" fmla="*/ 0 w 7"/>
                  <a:gd name="T1" fmla="*/ 16 h 22"/>
                  <a:gd name="T2" fmla="*/ 4 w 7"/>
                  <a:gd name="T3" fmla="*/ 0 h 22"/>
                  <a:gd name="T4" fmla="*/ 7 w 7"/>
                  <a:gd name="T5" fmla="*/ 5 h 22"/>
                  <a:gd name="T6" fmla="*/ 4 w 7"/>
                  <a:gd name="T7" fmla="*/ 22 h 22"/>
                  <a:gd name="T8" fmla="*/ 0 w 7"/>
                  <a:gd name="T9" fmla="*/ 16 h 22"/>
                </a:gdLst>
                <a:ahLst/>
                <a:cxnLst>
                  <a:cxn ang="0">
                    <a:pos x="T0" y="T1"/>
                  </a:cxn>
                  <a:cxn ang="0">
                    <a:pos x="T2" y="T3"/>
                  </a:cxn>
                  <a:cxn ang="0">
                    <a:pos x="T4" y="T5"/>
                  </a:cxn>
                  <a:cxn ang="0">
                    <a:pos x="T6" y="T7"/>
                  </a:cxn>
                  <a:cxn ang="0">
                    <a:pos x="T8" y="T9"/>
                  </a:cxn>
                </a:cxnLst>
                <a:rect l="0" t="0" r="r" b="b"/>
                <a:pathLst>
                  <a:path w="7" h="22">
                    <a:moveTo>
                      <a:pt x="0" y="16"/>
                    </a:moveTo>
                    <a:lnTo>
                      <a:pt x="4" y="0"/>
                    </a:lnTo>
                    <a:lnTo>
                      <a:pt x="7" y="5"/>
                    </a:lnTo>
                    <a:lnTo>
                      <a:pt x="4" y="22"/>
                    </a:lnTo>
                    <a:lnTo>
                      <a:pt x="0" y="16"/>
                    </a:lnTo>
                    <a:close/>
                  </a:path>
                </a:pathLst>
              </a:custGeom>
              <a:solidFill>
                <a:srgbClr val="37D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0" name="Line 1029"/>
              <p:cNvSpPr>
                <a:spLocks noChangeShapeType="1"/>
              </p:cNvSpPr>
              <p:nvPr/>
            </p:nvSpPr>
            <p:spPr bwMode="auto">
              <a:xfrm>
                <a:off x="1752" y="1402"/>
                <a:ext cx="4" cy="6"/>
              </a:xfrm>
              <a:prstGeom prst="line">
                <a:avLst/>
              </a:prstGeom>
              <a:noFill/>
              <a:ln w="0">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1" name="Freeform 1030"/>
              <p:cNvSpPr>
                <a:spLocks/>
              </p:cNvSpPr>
              <p:nvPr/>
            </p:nvSpPr>
            <p:spPr bwMode="auto">
              <a:xfrm>
                <a:off x="1756" y="1369"/>
                <a:ext cx="7" cy="22"/>
              </a:xfrm>
              <a:custGeom>
                <a:avLst/>
                <a:gdLst>
                  <a:gd name="T0" fmla="*/ 0 w 7"/>
                  <a:gd name="T1" fmla="*/ 17 h 22"/>
                  <a:gd name="T2" fmla="*/ 3 w 7"/>
                  <a:gd name="T3" fmla="*/ 0 h 22"/>
                  <a:gd name="T4" fmla="*/ 7 w 7"/>
                  <a:gd name="T5" fmla="*/ 6 h 22"/>
                  <a:gd name="T6" fmla="*/ 3 w 7"/>
                  <a:gd name="T7" fmla="*/ 22 h 22"/>
                  <a:gd name="T8" fmla="*/ 0 w 7"/>
                  <a:gd name="T9" fmla="*/ 17 h 22"/>
                </a:gdLst>
                <a:ahLst/>
                <a:cxnLst>
                  <a:cxn ang="0">
                    <a:pos x="T0" y="T1"/>
                  </a:cxn>
                  <a:cxn ang="0">
                    <a:pos x="T2" y="T3"/>
                  </a:cxn>
                  <a:cxn ang="0">
                    <a:pos x="T4" y="T5"/>
                  </a:cxn>
                  <a:cxn ang="0">
                    <a:pos x="T6" y="T7"/>
                  </a:cxn>
                  <a:cxn ang="0">
                    <a:pos x="T8" y="T9"/>
                  </a:cxn>
                </a:cxnLst>
                <a:rect l="0" t="0" r="r" b="b"/>
                <a:pathLst>
                  <a:path w="7" h="22">
                    <a:moveTo>
                      <a:pt x="0" y="17"/>
                    </a:moveTo>
                    <a:lnTo>
                      <a:pt x="3" y="0"/>
                    </a:lnTo>
                    <a:lnTo>
                      <a:pt x="7" y="6"/>
                    </a:lnTo>
                    <a:lnTo>
                      <a:pt x="3" y="22"/>
                    </a:lnTo>
                    <a:lnTo>
                      <a:pt x="0" y="17"/>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2" name="Line 1031"/>
              <p:cNvSpPr>
                <a:spLocks noChangeShapeType="1"/>
              </p:cNvSpPr>
              <p:nvPr/>
            </p:nvSpPr>
            <p:spPr bwMode="auto">
              <a:xfrm>
                <a:off x="1756" y="1386"/>
                <a:ext cx="3" cy="5"/>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3" name="Freeform 1032"/>
              <p:cNvSpPr>
                <a:spLocks/>
              </p:cNvSpPr>
              <p:nvPr/>
            </p:nvSpPr>
            <p:spPr bwMode="auto">
              <a:xfrm>
                <a:off x="1759" y="1353"/>
                <a:ext cx="8" cy="22"/>
              </a:xfrm>
              <a:custGeom>
                <a:avLst/>
                <a:gdLst>
                  <a:gd name="T0" fmla="*/ 0 w 8"/>
                  <a:gd name="T1" fmla="*/ 16 h 22"/>
                  <a:gd name="T2" fmla="*/ 4 w 8"/>
                  <a:gd name="T3" fmla="*/ 0 h 22"/>
                  <a:gd name="T4" fmla="*/ 8 w 8"/>
                  <a:gd name="T5" fmla="*/ 6 h 22"/>
                  <a:gd name="T6" fmla="*/ 4 w 8"/>
                  <a:gd name="T7" fmla="*/ 22 h 22"/>
                  <a:gd name="T8" fmla="*/ 0 w 8"/>
                  <a:gd name="T9" fmla="*/ 16 h 22"/>
                </a:gdLst>
                <a:ahLst/>
                <a:cxnLst>
                  <a:cxn ang="0">
                    <a:pos x="T0" y="T1"/>
                  </a:cxn>
                  <a:cxn ang="0">
                    <a:pos x="T2" y="T3"/>
                  </a:cxn>
                  <a:cxn ang="0">
                    <a:pos x="T4" y="T5"/>
                  </a:cxn>
                  <a:cxn ang="0">
                    <a:pos x="T6" y="T7"/>
                  </a:cxn>
                  <a:cxn ang="0">
                    <a:pos x="T8" y="T9"/>
                  </a:cxn>
                </a:cxnLst>
                <a:rect l="0" t="0" r="r" b="b"/>
                <a:pathLst>
                  <a:path w="8" h="22">
                    <a:moveTo>
                      <a:pt x="0" y="16"/>
                    </a:moveTo>
                    <a:lnTo>
                      <a:pt x="4" y="0"/>
                    </a:lnTo>
                    <a:lnTo>
                      <a:pt x="8" y="6"/>
                    </a:lnTo>
                    <a:lnTo>
                      <a:pt x="4" y="22"/>
                    </a:lnTo>
                    <a:lnTo>
                      <a:pt x="0" y="16"/>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4" name="Line 1033"/>
              <p:cNvSpPr>
                <a:spLocks noChangeShapeType="1"/>
              </p:cNvSpPr>
              <p:nvPr/>
            </p:nvSpPr>
            <p:spPr bwMode="auto">
              <a:xfrm>
                <a:off x="1759" y="1369"/>
                <a:ext cx="4"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5" name="Freeform 1034"/>
              <p:cNvSpPr>
                <a:spLocks/>
              </p:cNvSpPr>
              <p:nvPr/>
            </p:nvSpPr>
            <p:spPr bwMode="auto">
              <a:xfrm>
                <a:off x="1763" y="1338"/>
                <a:ext cx="8" cy="21"/>
              </a:xfrm>
              <a:custGeom>
                <a:avLst/>
                <a:gdLst>
                  <a:gd name="T0" fmla="*/ 0 w 8"/>
                  <a:gd name="T1" fmla="*/ 15 h 21"/>
                  <a:gd name="T2" fmla="*/ 4 w 8"/>
                  <a:gd name="T3" fmla="*/ 0 h 21"/>
                  <a:gd name="T4" fmla="*/ 8 w 8"/>
                  <a:gd name="T5" fmla="*/ 5 h 21"/>
                  <a:gd name="T6" fmla="*/ 4 w 8"/>
                  <a:gd name="T7" fmla="*/ 21 h 21"/>
                  <a:gd name="T8" fmla="*/ 0 w 8"/>
                  <a:gd name="T9" fmla="*/ 15 h 21"/>
                </a:gdLst>
                <a:ahLst/>
                <a:cxnLst>
                  <a:cxn ang="0">
                    <a:pos x="T0" y="T1"/>
                  </a:cxn>
                  <a:cxn ang="0">
                    <a:pos x="T2" y="T3"/>
                  </a:cxn>
                  <a:cxn ang="0">
                    <a:pos x="T4" y="T5"/>
                  </a:cxn>
                  <a:cxn ang="0">
                    <a:pos x="T6" y="T7"/>
                  </a:cxn>
                  <a:cxn ang="0">
                    <a:pos x="T8" y="T9"/>
                  </a:cxn>
                </a:cxnLst>
                <a:rect l="0" t="0" r="r" b="b"/>
                <a:pathLst>
                  <a:path w="8" h="21">
                    <a:moveTo>
                      <a:pt x="0" y="15"/>
                    </a:moveTo>
                    <a:lnTo>
                      <a:pt x="4" y="0"/>
                    </a:lnTo>
                    <a:lnTo>
                      <a:pt x="8" y="5"/>
                    </a:lnTo>
                    <a:lnTo>
                      <a:pt x="4" y="21"/>
                    </a:lnTo>
                    <a:lnTo>
                      <a:pt x="0" y="1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6" name="Line 1035"/>
              <p:cNvSpPr>
                <a:spLocks noChangeShapeType="1"/>
              </p:cNvSpPr>
              <p:nvPr/>
            </p:nvSpPr>
            <p:spPr bwMode="auto">
              <a:xfrm>
                <a:off x="1763" y="1353"/>
                <a:ext cx="4" cy="6"/>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7" name="Freeform 1036"/>
              <p:cNvSpPr>
                <a:spLocks/>
              </p:cNvSpPr>
              <p:nvPr/>
            </p:nvSpPr>
            <p:spPr bwMode="auto">
              <a:xfrm>
                <a:off x="1767" y="1331"/>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8" name="Line 1037"/>
              <p:cNvSpPr>
                <a:spLocks noChangeShapeType="1"/>
              </p:cNvSpPr>
              <p:nvPr/>
            </p:nvSpPr>
            <p:spPr bwMode="auto">
              <a:xfrm>
                <a:off x="1767" y="1338"/>
                <a:ext cx="4" cy="5"/>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199" name="Freeform 1038"/>
              <p:cNvSpPr>
                <a:spLocks/>
              </p:cNvSpPr>
              <p:nvPr/>
            </p:nvSpPr>
            <p:spPr bwMode="auto">
              <a:xfrm>
                <a:off x="1769" y="1323"/>
                <a:ext cx="6" cy="13"/>
              </a:xfrm>
              <a:custGeom>
                <a:avLst/>
                <a:gdLst>
                  <a:gd name="T0" fmla="*/ 0 w 6"/>
                  <a:gd name="T1" fmla="*/ 8 h 13"/>
                  <a:gd name="T2" fmla="*/ 3 w 6"/>
                  <a:gd name="T3" fmla="*/ 0 h 13"/>
                  <a:gd name="T4" fmla="*/ 6 w 6"/>
                  <a:gd name="T5" fmla="*/ 6 h 13"/>
                  <a:gd name="T6" fmla="*/ 4 w 6"/>
                  <a:gd name="T7" fmla="*/ 13 h 13"/>
                  <a:gd name="T8" fmla="*/ 0 w 6"/>
                  <a:gd name="T9" fmla="*/ 8 h 13"/>
                </a:gdLst>
                <a:ahLst/>
                <a:cxnLst>
                  <a:cxn ang="0">
                    <a:pos x="T0" y="T1"/>
                  </a:cxn>
                  <a:cxn ang="0">
                    <a:pos x="T2" y="T3"/>
                  </a:cxn>
                  <a:cxn ang="0">
                    <a:pos x="T4" y="T5"/>
                  </a:cxn>
                  <a:cxn ang="0">
                    <a:pos x="T6" y="T7"/>
                  </a:cxn>
                  <a:cxn ang="0">
                    <a:pos x="T8" y="T9"/>
                  </a:cxn>
                </a:cxnLst>
                <a:rect l="0" t="0" r="r" b="b"/>
                <a:pathLst>
                  <a:path w="6" h="13">
                    <a:moveTo>
                      <a:pt x="0" y="8"/>
                    </a:moveTo>
                    <a:lnTo>
                      <a:pt x="3" y="0"/>
                    </a:lnTo>
                    <a:lnTo>
                      <a:pt x="6" y="6"/>
                    </a:lnTo>
                    <a:lnTo>
                      <a:pt x="4" y="13"/>
                    </a:lnTo>
                    <a:lnTo>
                      <a:pt x="0" y="8"/>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0" name="Line 1039"/>
              <p:cNvSpPr>
                <a:spLocks noChangeShapeType="1"/>
              </p:cNvSpPr>
              <p:nvPr/>
            </p:nvSpPr>
            <p:spPr bwMode="auto">
              <a:xfrm>
                <a:off x="1769" y="1331"/>
                <a:ext cx="4" cy="5"/>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1" name="Freeform 1040"/>
              <p:cNvSpPr>
                <a:spLocks/>
              </p:cNvSpPr>
              <p:nvPr/>
            </p:nvSpPr>
            <p:spPr bwMode="auto">
              <a:xfrm>
                <a:off x="1772" y="1316"/>
                <a:ext cx="6" cy="13"/>
              </a:xfrm>
              <a:custGeom>
                <a:avLst/>
                <a:gdLst>
                  <a:gd name="T0" fmla="*/ 0 w 6"/>
                  <a:gd name="T1" fmla="*/ 7 h 13"/>
                  <a:gd name="T2" fmla="*/ 2 w 6"/>
                  <a:gd name="T3" fmla="*/ 0 h 13"/>
                  <a:gd name="T4" fmla="*/ 6 w 6"/>
                  <a:gd name="T5" fmla="*/ 6 h 13"/>
                  <a:gd name="T6" fmla="*/ 3 w 6"/>
                  <a:gd name="T7" fmla="*/ 13 h 13"/>
                  <a:gd name="T8" fmla="*/ 0 w 6"/>
                  <a:gd name="T9" fmla="*/ 7 h 13"/>
                </a:gdLst>
                <a:ahLst/>
                <a:cxnLst>
                  <a:cxn ang="0">
                    <a:pos x="T0" y="T1"/>
                  </a:cxn>
                  <a:cxn ang="0">
                    <a:pos x="T2" y="T3"/>
                  </a:cxn>
                  <a:cxn ang="0">
                    <a:pos x="T4" y="T5"/>
                  </a:cxn>
                  <a:cxn ang="0">
                    <a:pos x="T6" y="T7"/>
                  </a:cxn>
                  <a:cxn ang="0">
                    <a:pos x="T8" y="T9"/>
                  </a:cxn>
                </a:cxnLst>
                <a:rect l="0" t="0" r="r" b="b"/>
                <a:pathLst>
                  <a:path w="6" h="13">
                    <a:moveTo>
                      <a:pt x="0" y="7"/>
                    </a:moveTo>
                    <a:lnTo>
                      <a:pt x="2" y="0"/>
                    </a:lnTo>
                    <a:lnTo>
                      <a:pt x="6" y="6"/>
                    </a:lnTo>
                    <a:lnTo>
                      <a:pt x="3" y="13"/>
                    </a:lnTo>
                    <a:lnTo>
                      <a:pt x="0" y="7"/>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2" name="Line 1041"/>
              <p:cNvSpPr>
                <a:spLocks noChangeShapeType="1"/>
              </p:cNvSpPr>
              <p:nvPr/>
            </p:nvSpPr>
            <p:spPr bwMode="auto">
              <a:xfrm>
                <a:off x="1772" y="1323"/>
                <a:ext cx="3" cy="6"/>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3" name="Freeform 1042"/>
              <p:cNvSpPr>
                <a:spLocks/>
              </p:cNvSpPr>
              <p:nvPr/>
            </p:nvSpPr>
            <p:spPr bwMode="auto">
              <a:xfrm>
                <a:off x="1774" y="1309"/>
                <a:ext cx="6" cy="13"/>
              </a:xfrm>
              <a:custGeom>
                <a:avLst/>
                <a:gdLst>
                  <a:gd name="T0" fmla="*/ 0 w 6"/>
                  <a:gd name="T1" fmla="*/ 7 h 13"/>
                  <a:gd name="T2" fmla="*/ 3 w 6"/>
                  <a:gd name="T3" fmla="*/ 0 h 13"/>
                  <a:gd name="T4" fmla="*/ 6 w 6"/>
                  <a:gd name="T5" fmla="*/ 6 h 13"/>
                  <a:gd name="T6" fmla="*/ 4 w 6"/>
                  <a:gd name="T7" fmla="*/ 13 h 13"/>
                  <a:gd name="T8" fmla="*/ 0 w 6"/>
                  <a:gd name="T9" fmla="*/ 7 h 13"/>
                </a:gdLst>
                <a:ahLst/>
                <a:cxnLst>
                  <a:cxn ang="0">
                    <a:pos x="T0" y="T1"/>
                  </a:cxn>
                  <a:cxn ang="0">
                    <a:pos x="T2" y="T3"/>
                  </a:cxn>
                  <a:cxn ang="0">
                    <a:pos x="T4" y="T5"/>
                  </a:cxn>
                  <a:cxn ang="0">
                    <a:pos x="T6" y="T7"/>
                  </a:cxn>
                  <a:cxn ang="0">
                    <a:pos x="T8" y="T9"/>
                  </a:cxn>
                </a:cxnLst>
                <a:rect l="0" t="0" r="r" b="b"/>
                <a:pathLst>
                  <a:path w="6" h="13">
                    <a:moveTo>
                      <a:pt x="0" y="7"/>
                    </a:moveTo>
                    <a:lnTo>
                      <a:pt x="3" y="0"/>
                    </a:lnTo>
                    <a:lnTo>
                      <a:pt x="6" y="6"/>
                    </a:lnTo>
                    <a:lnTo>
                      <a:pt x="4" y="13"/>
                    </a:lnTo>
                    <a:lnTo>
                      <a:pt x="0" y="7"/>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4" name="Line 1043"/>
              <p:cNvSpPr>
                <a:spLocks noChangeShapeType="1"/>
              </p:cNvSpPr>
              <p:nvPr/>
            </p:nvSpPr>
            <p:spPr bwMode="auto">
              <a:xfrm>
                <a:off x="1774" y="1316"/>
                <a:ext cx="4" cy="6"/>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5" name="Freeform 1044"/>
              <p:cNvSpPr>
                <a:spLocks/>
              </p:cNvSpPr>
              <p:nvPr/>
            </p:nvSpPr>
            <p:spPr bwMode="auto">
              <a:xfrm>
                <a:off x="1777" y="1303"/>
                <a:ext cx="6" cy="12"/>
              </a:xfrm>
              <a:custGeom>
                <a:avLst/>
                <a:gdLst>
                  <a:gd name="T0" fmla="*/ 0 w 6"/>
                  <a:gd name="T1" fmla="*/ 6 h 12"/>
                  <a:gd name="T2" fmla="*/ 3 w 6"/>
                  <a:gd name="T3" fmla="*/ 0 h 12"/>
                  <a:gd name="T4" fmla="*/ 6 w 6"/>
                  <a:gd name="T5" fmla="*/ 6 h 12"/>
                  <a:gd name="T6" fmla="*/ 3 w 6"/>
                  <a:gd name="T7" fmla="*/ 12 h 12"/>
                  <a:gd name="T8" fmla="*/ 0 w 6"/>
                  <a:gd name="T9" fmla="*/ 6 h 12"/>
                </a:gdLst>
                <a:ahLst/>
                <a:cxnLst>
                  <a:cxn ang="0">
                    <a:pos x="T0" y="T1"/>
                  </a:cxn>
                  <a:cxn ang="0">
                    <a:pos x="T2" y="T3"/>
                  </a:cxn>
                  <a:cxn ang="0">
                    <a:pos x="T4" y="T5"/>
                  </a:cxn>
                  <a:cxn ang="0">
                    <a:pos x="T6" y="T7"/>
                  </a:cxn>
                  <a:cxn ang="0">
                    <a:pos x="T8" y="T9"/>
                  </a:cxn>
                </a:cxnLst>
                <a:rect l="0" t="0" r="r" b="b"/>
                <a:pathLst>
                  <a:path w="6" h="12">
                    <a:moveTo>
                      <a:pt x="0" y="6"/>
                    </a:moveTo>
                    <a:lnTo>
                      <a:pt x="3" y="0"/>
                    </a:lnTo>
                    <a:lnTo>
                      <a:pt x="6" y="6"/>
                    </a:lnTo>
                    <a:lnTo>
                      <a:pt x="3" y="12"/>
                    </a:lnTo>
                    <a:lnTo>
                      <a:pt x="0" y="6"/>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6" name="Line 1045"/>
              <p:cNvSpPr>
                <a:spLocks noChangeShapeType="1"/>
              </p:cNvSpPr>
              <p:nvPr/>
            </p:nvSpPr>
            <p:spPr bwMode="auto">
              <a:xfrm>
                <a:off x="1777" y="1309"/>
                <a:ext cx="3" cy="6"/>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7" name="Freeform 1046"/>
              <p:cNvSpPr>
                <a:spLocks/>
              </p:cNvSpPr>
              <p:nvPr/>
            </p:nvSpPr>
            <p:spPr bwMode="auto">
              <a:xfrm>
                <a:off x="1780" y="1297"/>
                <a:ext cx="6" cy="12"/>
              </a:xfrm>
              <a:custGeom>
                <a:avLst/>
                <a:gdLst>
                  <a:gd name="T0" fmla="*/ 0 w 6"/>
                  <a:gd name="T1" fmla="*/ 6 h 12"/>
                  <a:gd name="T2" fmla="*/ 3 w 6"/>
                  <a:gd name="T3" fmla="*/ 0 h 12"/>
                  <a:gd name="T4" fmla="*/ 6 w 6"/>
                  <a:gd name="T5" fmla="*/ 5 h 12"/>
                  <a:gd name="T6" fmla="*/ 3 w 6"/>
                  <a:gd name="T7" fmla="*/ 12 h 12"/>
                  <a:gd name="T8" fmla="*/ 0 w 6"/>
                  <a:gd name="T9" fmla="*/ 6 h 12"/>
                </a:gdLst>
                <a:ahLst/>
                <a:cxnLst>
                  <a:cxn ang="0">
                    <a:pos x="T0" y="T1"/>
                  </a:cxn>
                  <a:cxn ang="0">
                    <a:pos x="T2" y="T3"/>
                  </a:cxn>
                  <a:cxn ang="0">
                    <a:pos x="T4" y="T5"/>
                  </a:cxn>
                  <a:cxn ang="0">
                    <a:pos x="T6" y="T7"/>
                  </a:cxn>
                  <a:cxn ang="0">
                    <a:pos x="T8" y="T9"/>
                  </a:cxn>
                </a:cxnLst>
                <a:rect l="0" t="0" r="r" b="b"/>
                <a:pathLst>
                  <a:path w="6" h="12">
                    <a:moveTo>
                      <a:pt x="0" y="6"/>
                    </a:moveTo>
                    <a:lnTo>
                      <a:pt x="3" y="0"/>
                    </a:lnTo>
                    <a:lnTo>
                      <a:pt x="6" y="5"/>
                    </a:lnTo>
                    <a:lnTo>
                      <a:pt x="3" y="12"/>
                    </a:lnTo>
                    <a:lnTo>
                      <a:pt x="0" y="6"/>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08" name="Line 1047"/>
              <p:cNvSpPr>
                <a:spLocks noChangeShapeType="1"/>
              </p:cNvSpPr>
              <p:nvPr/>
            </p:nvSpPr>
            <p:spPr bwMode="auto">
              <a:xfrm>
                <a:off x="1780" y="1303"/>
                <a:ext cx="3" cy="6"/>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09" name="Freeform 1048"/>
              <p:cNvSpPr>
                <a:spLocks/>
              </p:cNvSpPr>
              <p:nvPr/>
            </p:nvSpPr>
            <p:spPr bwMode="auto">
              <a:xfrm>
                <a:off x="1783" y="1291"/>
                <a:ext cx="6" cy="11"/>
              </a:xfrm>
              <a:custGeom>
                <a:avLst/>
                <a:gdLst>
                  <a:gd name="T0" fmla="*/ 0 w 6"/>
                  <a:gd name="T1" fmla="*/ 6 h 11"/>
                  <a:gd name="T2" fmla="*/ 3 w 6"/>
                  <a:gd name="T3" fmla="*/ 0 h 11"/>
                  <a:gd name="T4" fmla="*/ 6 w 6"/>
                  <a:gd name="T5" fmla="*/ 6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6"/>
                    </a:lnTo>
                    <a:lnTo>
                      <a:pt x="3" y="11"/>
                    </a:lnTo>
                    <a:lnTo>
                      <a:pt x="0" y="6"/>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0" name="Line 1049"/>
              <p:cNvSpPr>
                <a:spLocks noChangeShapeType="1"/>
              </p:cNvSpPr>
              <p:nvPr/>
            </p:nvSpPr>
            <p:spPr bwMode="auto">
              <a:xfrm>
                <a:off x="1783" y="1297"/>
                <a:ext cx="3" cy="5"/>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1" name="Freeform 1050"/>
              <p:cNvSpPr>
                <a:spLocks/>
              </p:cNvSpPr>
              <p:nvPr/>
            </p:nvSpPr>
            <p:spPr bwMode="auto">
              <a:xfrm>
                <a:off x="1786" y="1285"/>
                <a:ext cx="7" cy="12"/>
              </a:xfrm>
              <a:custGeom>
                <a:avLst/>
                <a:gdLst>
                  <a:gd name="T0" fmla="*/ 0 w 7"/>
                  <a:gd name="T1" fmla="*/ 6 h 12"/>
                  <a:gd name="T2" fmla="*/ 3 w 7"/>
                  <a:gd name="T3" fmla="*/ 0 h 12"/>
                  <a:gd name="T4" fmla="*/ 7 w 7"/>
                  <a:gd name="T5" fmla="*/ 6 h 12"/>
                  <a:gd name="T6" fmla="*/ 3 w 7"/>
                  <a:gd name="T7" fmla="*/ 12 h 12"/>
                  <a:gd name="T8" fmla="*/ 0 w 7"/>
                  <a:gd name="T9" fmla="*/ 6 h 12"/>
                </a:gdLst>
                <a:ahLst/>
                <a:cxnLst>
                  <a:cxn ang="0">
                    <a:pos x="T0" y="T1"/>
                  </a:cxn>
                  <a:cxn ang="0">
                    <a:pos x="T2" y="T3"/>
                  </a:cxn>
                  <a:cxn ang="0">
                    <a:pos x="T4" y="T5"/>
                  </a:cxn>
                  <a:cxn ang="0">
                    <a:pos x="T6" y="T7"/>
                  </a:cxn>
                  <a:cxn ang="0">
                    <a:pos x="T8" y="T9"/>
                  </a:cxn>
                </a:cxnLst>
                <a:rect l="0" t="0" r="r" b="b"/>
                <a:pathLst>
                  <a:path w="7" h="12">
                    <a:moveTo>
                      <a:pt x="0" y="6"/>
                    </a:moveTo>
                    <a:lnTo>
                      <a:pt x="3" y="0"/>
                    </a:lnTo>
                    <a:lnTo>
                      <a:pt x="7" y="6"/>
                    </a:lnTo>
                    <a:lnTo>
                      <a:pt x="3" y="12"/>
                    </a:lnTo>
                    <a:lnTo>
                      <a:pt x="0" y="6"/>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2" name="Line 1051"/>
              <p:cNvSpPr>
                <a:spLocks noChangeShapeType="1"/>
              </p:cNvSpPr>
              <p:nvPr/>
            </p:nvSpPr>
            <p:spPr bwMode="auto">
              <a:xfrm>
                <a:off x="1786" y="1291"/>
                <a:ext cx="3" cy="6"/>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3" name="Freeform 1052"/>
              <p:cNvSpPr>
                <a:spLocks/>
              </p:cNvSpPr>
              <p:nvPr/>
            </p:nvSpPr>
            <p:spPr bwMode="auto">
              <a:xfrm>
                <a:off x="1789" y="1280"/>
                <a:ext cx="7" cy="11"/>
              </a:xfrm>
              <a:custGeom>
                <a:avLst/>
                <a:gdLst>
                  <a:gd name="T0" fmla="*/ 0 w 7"/>
                  <a:gd name="T1" fmla="*/ 5 h 11"/>
                  <a:gd name="T2" fmla="*/ 4 w 7"/>
                  <a:gd name="T3" fmla="*/ 0 h 11"/>
                  <a:gd name="T4" fmla="*/ 7 w 7"/>
                  <a:gd name="T5" fmla="*/ 6 h 11"/>
                  <a:gd name="T6" fmla="*/ 4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4" y="0"/>
                    </a:lnTo>
                    <a:lnTo>
                      <a:pt x="7" y="6"/>
                    </a:lnTo>
                    <a:lnTo>
                      <a:pt x="4" y="11"/>
                    </a:lnTo>
                    <a:lnTo>
                      <a:pt x="0" y="5"/>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4" name="Line 1053"/>
              <p:cNvSpPr>
                <a:spLocks noChangeShapeType="1"/>
              </p:cNvSpPr>
              <p:nvPr/>
            </p:nvSpPr>
            <p:spPr bwMode="auto">
              <a:xfrm>
                <a:off x="1789" y="1285"/>
                <a:ext cx="4"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5" name="Freeform 1054"/>
              <p:cNvSpPr>
                <a:spLocks/>
              </p:cNvSpPr>
              <p:nvPr/>
            </p:nvSpPr>
            <p:spPr bwMode="auto">
              <a:xfrm>
                <a:off x="1793" y="1275"/>
                <a:ext cx="7" cy="11"/>
              </a:xfrm>
              <a:custGeom>
                <a:avLst/>
                <a:gdLst>
                  <a:gd name="T0" fmla="*/ 0 w 7"/>
                  <a:gd name="T1" fmla="*/ 5 h 11"/>
                  <a:gd name="T2" fmla="*/ 3 w 7"/>
                  <a:gd name="T3" fmla="*/ 0 h 11"/>
                  <a:gd name="T4" fmla="*/ 7 w 7"/>
                  <a:gd name="T5" fmla="*/ 6 h 11"/>
                  <a:gd name="T6" fmla="*/ 3 w 7"/>
                  <a:gd name="T7" fmla="*/ 11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lnTo>
                      <a:pt x="3" y="0"/>
                    </a:lnTo>
                    <a:lnTo>
                      <a:pt x="7" y="6"/>
                    </a:lnTo>
                    <a:lnTo>
                      <a:pt x="3" y="11"/>
                    </a:lnTo>
                    <a:lnTo>
                      <a:pt x="0" y="5"/>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6" name="Line 1055"/>
              <p:cNvSpPr>
                <a:spLocks noChangeShapeType="1"/>
              </p:cNvSpPr>
              <p:nvPr/>
            </p:nvSpPr>
            <p:spPr bwMode="auto">
              <a:xfrm>
                <a:off x="1793" y="1280"/>
                <a:ext cx="3"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7" name="Freeform 1056"/>
              <p:cNvSpPr>
                <a:spLocks/>
              </p:cNvSpPr>
              <p:nvPr/>
            </p:nvSpPr>
            <p:spPr bwMode="auto">
              <a:xfrm>
                <a:off x="1796" y="1271"/>
                <a:ext cx="8" cy="10"/>
              </a:xfrm>
              <a:custGeom>
                <a:avLst/>
                <a:gdLst>
                  <a:gd name="T0" fmla="*/ 0 w 8"/>
                  <a:gd name="T1" fmla="*/ 4 h 10"/>
                  <a:gd name="T2" fmla="*/ 4 w 8"/>
                  <a:gd name="T3" fmla="*/ 0 h 10"/>
                  <a:gd name="T4" fmla="*/ 8 w 8"/>
                  <a:gd name="T5" fmla="*/ 5 h 10"/>
                  <a:gd name="T6" fmla="*/ 4 w 8"/>
                  <a:gd name="T7" fmla="*/ 10 h 10"/>
                  <a:gd name="T8" fmla="*/ 0 w 8"/>
                  <a:gd name="T9" fmla="*/ 4 h 10"/>
                </a:gdLst>
                <a:ahLst/>
                <a:cxnLst>
                  <a:cxn ang="0">
                    <a:pos x="T0" y="T1"/>
                  </a:cxn>
                  <a:cxn ang="0">
                    <a:pos x="T2" y="T3"/>
                  </a:cxn>
                  <a:cxn ang="0">
                    <a:pos x="T4" y="T5"/>
                  </a:cxn>
                  <a:cxn ang="0">
                    <a:pos x="T6" y="T7"/>
                  </a:cxn>
                  <a:cxn ang="0">
                    <a:pos x="T8" y="T9"/>
                  </a:cxn>
                </a:cxnLst>
                <a:rect l="0" t="0" r="r" b="b"/>
                <a:pathLst>
                  <a:path w="8" h="10">
                    <a:moveTo>
                      <a:pt x="0" y="4"/>
                    </a:moveTo>
                    <a:lnTo>
                      <a:pt x="4" y="0"/>
                    </a:lnTo>
                    <a:lnTo>
                      <a:pt x="8" y="5"/>
                    </a:lnTo>
                    <a:lnTo>
                      <a:pt x="4" y="10"/>
                    </a:lnTo>
                    <a:lnTo>
                      <a:pt x="0" y="4"/>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8" name="Line 1057"/>
              <p:cNvSpPr>
                <a:spLocks noChangeShapeType="1"/>
              </p:cNvSpPr>
              <p:nvPr/>
            </p:nvSpPr>
            <p:spPr bwMode="auto">
              <a:xfrm>
                <a:off x="1796" y="1275"/>
                <a:ext cx="4" cy="6"/>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19" name="Freeform 1058"/>
              <p:cNvSpPr>
                <a:spLocks/>
              </p:cNvSpPr>
              <p:nvPr/>
            </p:nvSpPr>
            <p:spPr bwMode="auto">
              <a:xfrm>
                <a:off x="1800" y="1266"/>
                <a:ext cx="8" cy="10"/>
              </a:xfrm>
              <a:custGeom>
                <a:avLst/>
                <a:gdLst>
                  <a:gd name="T0" fmla="*/ 0 w 8"/>
                  <a:gd name="T1" fmla="*/ 5 h 10"/>
                  <a:gd name="T2" fmla="*/ 5 w 8"/>
                  <a:gd name="T3" fmla="*/ 0 h 10"/>
                  <a:gd name="T4" fmla="*/ 8 w 8"/>
                  <a:gd name="T5" fmla="*/ 6 h 10"/>
                  <a:gd name="T6" fmla="*/ 4 w 8"/>
                  <a:gd name="T7" fmla="*/ 10 h 10"/>
                  <a:gd name="T8" fmla="*/ 0 w 8"/>
                  <a:gd name="T9" fmla="*/ 5 h 10"/>
                </a:gdLst>
                <a:ahLst/>
                <a:cxnLst>
                  <a:cxn ang="0">
                    <a:pos x="T0" y="T1"/>
                  </a:cxn>
                  <a:cxn ang="0">
                    <a:pos x="T2" y="T3"/>
                  </a:cxn>
                  <a:cxn ang="0">
                    <a:pos x="T4" y="T5"/>
                  </a:cxn>
                  <a:cxn ang="0">
                    <a:pos x="T6" y="T7"/>
                  </a:cxn>
                  <a:cxn ang="0">
                    <a:pos x="T8" y="T9"/>
                  </a:cxn>
                </a:cxnLst>
                <a:rect l="0" t="0" r="r" b="b"/>
                <a:pathLst>
                  <a:path w="8" h="10">
                    <a:moveTo>
                      <a:pt x="0" y="5"/>
                    </a:moveTo>
                    <a:lnTo>
                      <a:pt x="5" y="0"/>
                    </a:lnTo>
                    <a:lnTo>
                      <a:pt x="8" y="6"/>
                    </a:lnTo>
                    <a:lnTo>
                      <a:pt x="4" y="10"/>
                    </a:lnTo>
                    <a:lnTo>
                      <a:pt x="0" y="5"/>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0" name="Line 1059"/>
              <p:cNvSpPr>
                <a:spLocks noChangeShapeType="1"/>
              </p:cNvSpPr>
              <p:nvPr/>
            </p:nvSpPr>
            <p:spPr bwMode="auto">
              <a:xfrm>
                <a:off x="1800" y="1271"/>
                <a:ext cx="4" cy="5"/>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1" name="Freeform 1060"/>
              <p:cNvSpPr>
                <a:spLocks/>
              </p:cNvSpPr>
              <p:nvPr/>
            </p:nvSpPr>
            <p:spPr bwMode="auto">
              <a:xfrm>
                <a:off x="1805" y="1261"/>
                <a:ext cx="8" cy="11"/>
              </a:xfrm>
              <a:custGeom>
                <a:avLst/>
                <a:gdLst>
                  <a:gd name="T0" fmla="*/ 0 w 8"/>
                  <a:gd name="T1" fmla="*/ 5 h 11"/>
                  <a:gd name="T2" fmla="*/ 4 w 8"/>
                  <a:gd name="T3" fmla="*/ 0 h 11"/>
                  <a:gd name="T4" fmla="*/ 8 w 8"/>
                  <a:gd name="T5" fmla="*/ 6 h 11"/>
                  <a:gd name="T6" fmla="*/ 3 w 8"/>
                  <a:gd name="T7" fmla="*/ 11 h 11"/>
                  <a:gd name="T8" fmla="*/ 0 w 8"/>
                  <a:gd name="T9" fmla="*/ 5 h 11"/>
                </a:gdLst>
                <a:ahLst/>
                <a:cxnLst>
                  <a:cxn ang="0">
                    <a:pos x="T0" y="T1"/>
                  </a:cxn>
                  <a:cxn ang="0">
                    <a:pos x="T2" y="T3"/>
                  </a:cxn>
                  <a:cxn ang="0">
                    <a:pos x="T4" y="T5"/>
                  </a:cxn>
                  <a:cxn ang="0">
                    <a:pos x="T6" y="T7"/>
                  </a:cxn>
                  <a:cxn ang="0">
                    <a:pos x="T8" y="T9"/>
                  </a:cxn>
                </a:cxnLst>
                <a:rect l="0" t="0" r="r" b="b"/>
                <a:pathLst>
                  <a:path w="8" h="11">
                    <a:moveTo>
                      <a:pt x="0" y="5"/>
                    </a:moveTo>
                    <a:lnTo>
                      <a:pt x="4" y="0"/>
                    </a:lnTo>
                    <a:lnTo>
                      <a:pt x="8" y="6"/>
                    </a:lnTo>
                    <a:lnTo>
                      <a:pt x="3" y="11"/>
                    </a:lnTo>
                    <a:lnTo>
                      <a:pt x="0" y="5"/>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2" name="Line 1061"/>
              <p:cNvSpPr>
                <a:spLocks noChangeShapeType="1"/>
              </p:cNvSpPr>
              <p:nvPr/>
            </p:nvSpPr>
            <p:spPr bwMode="auto">
              <a:xfrm>
                <a:off x="1805" y="1266"/>
                <a:ext cx="3" cy="6"/>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3" name="Freeform 1062"/>
              <p:cNvSpPr>
                <a:spLocks/>
              </p:cNvSpPr>
              <p:nvPr/>
            </p:nvSpPr>
            <p:spPr bwMode="auto">
              <a:xfrm>
                <a:off x="1809" y="1257"/>
                <a:ext cx="9" cy="10"/>
              </a:xfrm>
              <a:custGeom>
                <a:avLst/>
                <a:gdLst>
                  <a:gd name="T0" fmla="*/ 0 w 9"/>
                  <a:gd name="T1" fmla="*/ 4 h 10"/>
                  <a:gd name="T2" fmla="*/ 6 w 9"/>
                  <a:gd name="T3" fmla="*/ 0 h 10"/>
                  <a:gd name="T4" fmla="*/ 9 w 9"/>
                  <a:gd name="T5" fmla="*/ 6 h 10"/>
                  <a:gd name="T6" fmla="*/ 4 w 9"/>
                  <a:gd name="T7" fmla="*/ 10 h 10"/>
                  <a:gd name="T8" fmla="*/ 0 w 9"/>
                  <a:gd name="T9" fmla="*/ 4 h 10"/>
                </a:gdLst>
                <a:ahLst/>
                <a:cxnLst>
                  <a:cxn ang="0">
                    <a:pos x="T0" y="T1"/>
                  </a:cxn>
                  <a:cxn ang="0">
                    <a:pos x="T2" y="T3"/>
                  </a:cxn>
                  <a:cxn ang="0">
                    <a:pos x="T4" y="T5"/>
                  </a:cxn>
                  <a:cxn ang="0">
                    <a:pos x="T6" y="T7"/>
                  </a:cxn>
                  <a:cxn ang="0">
                    <a:pos x="T8" y="T9"/>
                  </a:cxn>
                </a:cxnLst>
                <a:rect l="0" t="0" r="r" b="b"/>
                <a:pathLst>
                  <a:path w="9" h="10">
                    <a:moveTo>
                      <a:pt x="0" y="4"/>
                    </a:moveTo>
                    <a:lnTo>
                      <a:pt x="6" y="0"/>
                    </a:lnTo>
                    <a:lnTo>
                      <a:pt x="9" y="6"/>
                    </a:lnTo>
                    <a:lnTo>
                      <a:pt x="4" y="10"/>
                    </a:lnTo>
                    <a:lnTo>
                      <a:pt x="0" y="4"/>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4" name="Line 1063"/>
              <p:cNvSpPr>
                <a:spLocks noChangeShapeType="1"/>
              </p:cNvSpPr>
              <p:nvPr/>
            </p:nvSpPr>
            <p:spPr bwMode="auto">
              <a:xfrm>
                <a:off x="1809" y="1261"/>
                <a:ext cx="4" cy="6"/>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5" name="Freeform 1064"/>
              <p:cNvSpPr>
                <a:spLocks/>
              </p:cNvSpPr>
              <p:nvPr/>
            </p:nvSpPr>
            <p:spPr bwMode="auto">
              <a:xfrm>
                <a:off x="1815" y="1252"/>
                <a:ext cx="9" cy="11"/>
              </a:xfrm>
              <a:custGeom>
                <a:avLst/>
                <a:gdLst>
                  <a:gd name="T0" fmla="*/ 0 w 9"/>
                  <a:gd name="T1" fmla="*/ 5 h 11"/>
                  <a:gd name="T2" fmla="*/ 5 w 9"/>
                  <a:gd name="T3" fmla="*/ 0 h 11"/>
                  <a:gd name="T4" fmla="*/ 9 w 9"/>
                  <a:gd name="T5" fmla="*/ 6 h 11"/>
                  <a:gd name="T6" fmla="*/ 3 w 9"/>
                  <a:gd name="T7" fmla="*/ 11 h 11"/>
                  <a:gd name="T8" fmla="*/ 0 w 9"/>
                  <a:gd name="T9" fmla="*/ 5 h 11"/>
                </a:gdLst>
                <a:ahLst/>
                <a:cxnLst>
                  <a:cxn ang="0">
                    <a:pos x="T0" y="T1"/>
                  </a:cxn>
                  <a:cxn ang="0">
                    <a:pos x="T2" y="T3"/>
                  </a:cxn>
                  <a:cxn ang="0">
                    <a:pos x="T4" y="T5"/>
                  </a:cxn>
                  <a:cxn ang="0">
                    <a:pos x="T6" y="T7"/>
                  </a:cxn>
                  <a:cxn ang="0">
                    <a:pos x="T8" y="T9"/>
                  </a:cxn>
                </a:cxnLst>
                <a:rect l="0" t="0" r="r" b="b"/>
                <a:pathLst>
                  <a:path w="9" h="11">
                    <a:moveTo>
                      <a:pt x="0" y="5"/>
                    </a:moveTo>
                    <a:lnTo>
                      <a:pt x="5" y="0"/>
                    </a:lnTo>
                    <a:lnTo>
                      <a:pt x="9" y="6"/>
                    </a:lnTo>
                    <a:lnTo>
                      <a:pt x="3" y="11"/>
                    </a:lnTo>
                    <a:lnTo>
                      <a:pt x="0" y="5"/>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6" name="Line 1065"/>
              <p:cNvSpPr>
                <a:spLocks noChangeShapeType="1"/>
              </p:cNvSpPr>
              <p:nvPr/>
            </p:nvSpPr>
            <p:spPr bwMode="auto">
              <a:xfrm>
                <a:off x="1815" y="1257"/>
                <a:ext cx="3" cy="6"/>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7" name="Freeform 1066"/>
              <p:cNvSpPr>
                <a:spLocks/>
              </p:cNvSpPr>
              <p:nvPr/>
            </p:nvSpPr>
            <p:spPr bwMode="auto">
              <a:xfrm>
                <a:off x="1820" y="1247"/>
                <a:ext cx="10" cy="11"/>
              </a:xfrm>
              <a:custGeom>
                <a:avLst/>
                <a:gdLst>
                  <a:gd name="T0" fmla="*/ 0 w 10"/>
                  <a:gd name="T1" fmla="*/ 5 h 11"/>
                  <a:gd name="T2" fmla="*/ 6 w 10"/>
                  <a:gd name="T3" fmla="*/ 0 h 11"/>
                  <a:gd name="T4" fmla="*/ 10 w 10"/>
                  <a:gd name="T5" fmla="*/ 6 h 11"/>
                  <a:gd name="T6" fmla="*/ 4 w 10"/>
                  <a:gd name="T7" fmla="*/ 11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lnTo>
                      <a:pt x="6" y="0"/>
                    </a:lnTo>
                    <a:lnTo>
                      <a:pt x="10" y="6"/>
                    </a:lnTo>
                    <a:lnTo>
                      <a:pt x="4" y="11"/>
                    </a:lnTo>
                    <a:lnTo>
                      <a:pt x="0" y="5"/>
                    </a:lnTo>
                    <a:close/>
                  </a:path>
                </a:pathLst>
              </a:custGeom>
              <a:solidFill>
                <a:srgbClr val="38E1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8" name="Line 1067"/>
              <p:cNvSpPr>
                <a:spLocks noChangeShapeType="1"/>
              </p:cNvSpPr>
              <p:nvPr/>
            </p:nvSpPr>
            <p:spPr bwMode="auto">
              <a:xfrm>
                <a:off x="1820" y="1252"/>
                <a:ext cx="4" cy="6"/>
              </a:xfrm>
              <a:prstGeom prst="line">
                <a:avLst/>
              </a:prstGeom>
              <a:noFill/>
              <a:ln w="0">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29" name="Freeform 1068"/>
              <p:cNvSpPr>
                <a:spLocks/>
              </p:cNvSpPr>
              <p:nvPr/>
            </p:nvSpPr>
            <p:spPr bwMode="auto">
              <a:xfrm>
                <a:off x="1826" y="1243"/>
                <a:ext cx="10" cy="10"/>
              </a:xfrm>
              <a:custGeom>
                <a:avLst/>
                <a:gdLst>
                  <a:gd name="T0" fmla="*/ 0 w 10"/>
                  <a:gd name="T1" fmla="*/ 4 h 10"/>
                  <a:gd name="T2" fmla="*/ 7 w 10"/>
                  <a:gd name="T3" fmla="*/ 0 h 10"/>
                  <a:gd name="T4" fmla="*/ 10 w 10"/>
                  <a:gd name="T5" fmla="*/ 5 h 10"/>
                  <a:gd name="T6" fmla="*/ 4 w 10"/>
                  <a:gd name="T7" fmla="*/ 10 h 10"/>
                  <a:gd name="T8" fmla="*/ 0 w 10"/>
                  <a:gd name="T9" fmla="*/ 4 h 10"/>
                </a:gdLst>
                <a:ahLst/>
                <a:cxnLst>
                  <a:cxn ang="0">
                    <a:pos x="T0" y="T1"/>
                  </a:cxn>
                  <a:cxn ang="0">
                    <a:pos x="T2" y="T3"/>
                  </a:cxn>
                  <a:cxn ang="0">
                    <a:pos x="T4" y="T5"/>
                  </a:cxn>
                  <a:cxn ang="0">
                    <a:pos x="T6" y="T7"/>
                  </a:cxn>
                  <a:cxn ang="0">
                    <a:pos x="T8" y="T9"/>
                  </a:cxn>
                </a:cxnLst>
                <a:rect l="0" t="0" r="r" b="b"/>
                <a:pathLst>
                  <a:path w="10" h="10">
                    <a:moveTo>
                      <a:pt x="0" y="4"/>
                    </a:moveTo>
                    <a:lnTo>
                      <a:pt x="7" y="0"/>
                    </a:lnTo>
                    <a:lnTo>
                      <a:pt x="10" y="5"/>
                    </a:lnTo>
                    <a:lnTo>
                      <a:pt x="4" y="10"/>
                    </a:lnTo>
                    <a:lnTo>
                      <a:pt x="0" y="4"/>
                    </a:lnTo>
                    <a:close/>
                  </a:path>
                </a:pathLst>
              </a:custGeom>
              <a:solidFill>
                <a:srgbClr val="37D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0" name="Line 1069"/>
              <p:cNvSpPr>
                <a:spLocks noChangeShapeType="1"/>
              </p:cNvSpPr>
              <p:nvPr/>
            </p:nvSpPr>
            <p:spPr bwMode="auto">
              <a:xfrm>
                <a:off x="1826" y="1247"/>
                <a:ext cx="4" cy="6"/>
              </a:xfrm>
              <a:prstGeom prst="line">
                <a:avLst/>
              </a:prstGeom>
              <a:noFill/>
              <a:ln w="0">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1" name="Freeform 1070"/>
              <p:cNvSpPr>
                <a:spLocks/>
              </p:cNvSpPr>
              <p:nvPr/>
            </p:nvSpPr>
            <p:spPr bwMode="auto">
              <a:xfrm>
                <a:off x="1833" y="1238"/>
                <a:ext cx="10" cy="10"/>
              </a:xfrm>
              <a:custGeom>
                <a:avLst/>
                <a:gdLst>
                  <a:gd name="T0" fmla="*/ 0 w 10"/>
                  <a:gd name="T1" fmla="*/ 5 h 10"/>
                  <a:gd name="T2" fmla="*/ 6 w 10"/>
                  <a:gd name="T3" fmla="*/ 0 h 10"/>
                  <a:gd name="T4" fmla="*/ 10 w 10"/>
                  <a:gd name="T5" fmla="*/ 6 h 10"/>
                  <a:gd name="T6" fmla="*/ 3 w 10"/>
                  <a:gd name="T7" fmla="*/ 1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lnTo>
                      <a:pt x="6" y="0"/>
                    </a:lnTo>
                    <a:lnTo>
                      <a:pt x="10" y="6"/>
                    </a:lnTo>
                    <a:lnTo>
                      <a:pt x="3" y="10"/>
                    </a:lnTo>
                    <a:lnTo>
                      <a:pt x="0" y="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2" name="Line 1071"/>
              <p:cNvSpPr>
                <a:spLocks noChangeShapeType="1"/>
              </p:cNvSpPr>
              <p:nvPr/>
            </p:nvSpPr>
            <p:spPr bwMode="auto">
              <a:xfrm>
                <a:off x="1833" y="1243"/>
                <a:ext cx="3" cy="5"/>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3" name="Freeform 1072"/>
              <p:cNvSpPr>
                <a:spLocks/>
              </p:cNvSpPr>
              <p:nvPr/>
            </p:nvSpPr>
            <p:spPr bwMode="auto">
              <a:xfrm>
                <a:off x="1839" y="1233"/>
                <a:ext cx="11" cy="11"/>
              </a:xfrm>
              <a:custGeom>
                <a:avLst/>
                <a:gdLst>
                  <a:gd name="T0" fmla="*/ 0 w 11"/>
                  <a:gd name="T1" fmla="*/ 5 h 11"/>
                  <a:gd name="T2" fmla="*/ 8 w 11"/>
                  <a:gd name="T3" fmla="*/ 0 h 11"/>
                  <a:gd name="T4" fmla="*/ 11 w 11"/>
                  <a:gd name="T5" fmla="*/ 6 h 11"/>
                  <a:gd name="T6" fmla="*/ 4 w 11"/>
                  <a:gd name="T7" fmla="*/ 11 h 11"/>
                  <a:gd name="T8" fmla="*/ 0 w 11"/>
                  <a:gd name="T9" fmla="*/ 5 h 11"/>
                </a:gdLst>
                <a:ahLst/>
                <a:cxnLst>
                  <a:cxn ang="0">
                    <a:pos x="T0" y="T1"/>
                  </a:cxn>
                  <a:cxn ang="0">
                    <a:pos x="T2" y="T3"/>
                  </a:cxn>
                  <a:cxn ang="0">
                    <a:pos x="T4" y="T5"/>
                  </a:cxn>
                  <a:cxn ang="0">
                    <a:pos x="T6" y="T7"/>
                  </a:cxn>
                  <a:cxn ang="0">
                    <a:pos x="T8" y="T9"/>
                  </a:cxn>
                </a:cxnLst>
                <a:rect l="0" t="0" r="r" b="b"/>
                <a:pathLst>
                  <a:path w="11" h="11">
                    <a:moveTo>
                      <a:pt x="0" y="5"/>
                    </a:moveTo>
                    <a:lnTo>
                      <a:pt x="8" y="0"/>
                    </a:lnTo>
                    <a:lnTo>
                      <a:pt x="11" y="6"/>
                    </a:lnTo>
                    <a:lnTo>
                      <a:pt x="4" y="11"/>
                    </a:lnTo>
                    <a:lnTo>
                      <a:pt x="0" y="5"/>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4" name="Line 1073"/>
              <p:cNvSpPr>
                <a:spLocks noChangeShapeType="1"/>
              </p:cNvSpPr>
              <p:nvPr/>
            </p:nvSpPr>
            <p:spPr bwMode="auto">
              <a:xfrm>
                <a:off x="1839" y="1238"/>
                <a:ext cx="4"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5" name="Freeform 1074"/>
              <p:cNvSpPr>
                <a:spLocks/>
              </p:cNvSpPr>
              <p:nvPr/>
            </p:nvSpPr>
            <p:spPr bwMode="auto">
              <a:xfrm>
                <a:off x="1847" y="1228"/>
                <a:ext cx="10" cy="11"/>
              </a:xfrm>
              <a:custGeom>
                <a:avLst/>
                <a:gdLst>
                  <a:gd name="T0" fmla="*/ 0 w 10"/>
                  <a:gd name="T1" fmla="*/ 5 h 11"/>
                  <a:gd name="T2" fmla="*/ 7 w 10"/>
                  <a:gd name="T3" fmla="*/ 0 h 11"/>
                  <a:gd name="T4" fmla="*/ 10 w 10"/>
                  <a:gd name="T5" fmla="*/ 6 h 11"/>
                  <a:gd name="T6" fmla="*/ 3 w 10"/>
                  <a:gd name="T7" fmla="*/ 11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lnTo>
                      <a:pt x="7" y="0"/>
                    </a:lnTo>
                    <a:lnTo>
                      <a:pt x="10" y="6"/>
                    </a:lnTo>
                    <a:lnTo>
                      <a:pt x="3" y="11"/>
                    </a:lnTo>
                    <a:lnTo>
                      <a:pt x="0" y="5"/>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6" name="Line 1075"/>
              <p:cNvSpPr>
                <a:spLocks noChangeShapeType="1"/>
              </p:cNvSpPr>
              <p:nvPr/>
            </p:nvSpPr>
            <p:spPr bwMode="auto">
              <a:xfrm>
                <a:off x="1847" y="1233"/>
                <a:ext cx="3" cy="6"/>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7" name="Freeform 1076"/>
              <p:cNvSpPr>
                <a:spLocks/>
              </p:cNvSpPr>
              <p:nvPr/>
            </p:nvSpPr>
            <p:spPr bwMode="auto">
              <a:xfrm>
                <a:off x="1854" y="1219"/>
                <a:ext cx="19" cy="15"/>
              </a:xfrm>
              <a:custGeom>
                <a:avLst/>
                <a:gdLst>
                  <a:gd name="T0" fmla="*/ 0 w 19"/>
                  <a:gd name="T1" fmla="*/ 9 h 15"/>
                  <a:gd name="T2" fmla="*/ 16 w 19"/>
                  <a:gd name="T3" fmla="*/ 0 h 15"/>
                  <a:gd name="T4" fmla="*/ 19 w 19"/>
                  <a:gd name="T5" fmla="*/ 6 h 15"/>
                  <a:gd name="T6" fmla="*/ 3 w 19"/>
                  <a:gd name="T7" fmla="*/ 15 h 15"/>
                  <a:gd name="T8" fmla="*/ 0 w 19"/>
                  <a:gd name="T9" fmla="*/ 9 h 15"/>
                </a:gdLst>
                <a:ahLst/>
                <a:cxnLst>
                  <a:cxn ang="0">
                    <a:pos x="T0" y="T1"/>
                  </a:cxn>
                  <a:cxn ang="0">
                    <a:pos x="T2" y="T3"/>
                  </a:cxn>
                  <a:cxn ang="0">
                    <a:pos x="T4" y="T5"/>
                  </a:cxn>
                  <a:cxn ang="0">
                    <a:pos x="T6" y="T7"/>
                  </a:cxn>
                  <a:cxn ang="0">
                    <a:pos x="T8" y="T9"/>
                  </a:cxn>
                </a:cxnLst>
                <a:rect l="0" t="0" r="r" b="b"/>
                <a:pathLst>
                  <a:path w="19" h="15">
                    <a:moveTo>
                      <a:pt x="0" y="9"/>
                    </a:moveTo>
                    <a:lnTo>
                      <a:pt x="16" y="0"/>
                    </a:lnTo>
                    <a:lnTo>
                      <a:pt x="19" y="6"/>
                    </a:lnTo>
                    <a:lnTo>
                      <a:pt x="3" y="15"/>
                    </a:lnTo>
                    <a:lnTo>
                      <a:pt x="0" y="9"/>
                    </a:lnTo>
                    <a:close/>
                  </a:path>
                </a:pathLst>
              </a:custGeom>
              <a:solidFill>
                <a:srgbClr val="36D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8" name="Line 1077"/>
              <p:cNvSpPr>
                <a:spLocks noChangeShapeType="1"/>
              </p:cNvSpPr>
              <p:nvPr/>
            </p:nvSpPr>
            <p:spPr bwMode="auto">
              <a:xfrm>
                <a:off x="1854" y="1228"/>
                <a:ext cx="3" cy="6"/>
              </a:xfrm>
              <a:prstGeom prst="line">
                <a:avLst/>
              </a:prstGeom>
              <a:noFill/>
              <a:ln w="0">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39" name="Freeform 1078"/>
              <p:cNvSpPr>
                <a:spLocks/>
              </p:cNvSpPr>
              <p:nvPr/>
            </p:nvSpPr>
            <p:spPr bwMode="auto">
              <a:xfrm>
                <a:off x="1870" y="1209"/>
                <a:ext cx="19" cy="16"/>
              </a:xfrm>
              <a:custGeom>
                <a:avLst/>
                <a:gdLst>
                  <a:gd name="T0" fmla="*/ 0 w 19"/>
                  <a:gd name="T1" fmla="*/ 10 h 16"/>
                  <a:gd name="T2" fmla="*/ 16 w 19"/>
                  <a:gd name="T3" fmla="*/ 0 h 16"/>
                  <a:gd name="T4" fmla="*/ 19 w 19"/>
                  <a:gd name="T5" fmla="*/ 6 h 16"/>
                  <a:gd name="T6" fmla="*/ 3 w 19"/>
                  <a:gd name="T7" fmla="*/ 16 h 16"/>
                  <a:gd name="T8" fmla="*/ 0 w 19"/>
                  <a:gd name="T9" fmla="*/ 10 h 16"/>
                </a:gdLst>
                <a:ahLst/>
                <a:cxnLst>
                  <a:cxn ang="0">
                    <a:pos x="T0" y="T1"/>
                  </a:cxn>
                  <a:cxn ang="0">
                    <a:pos x="T2" y="T3"/>
                  </a:cxn>
                  <a:cxn ang="0">
                    <a:pos x="T4" y="T5"/>
                  </a:cxn>
                  <a:cxn ang="0">
                    <a:pos x="T6" y="T7"/>
                  </a:cxn>
                  <a:cxn ang="0">
                    <a:pos x="T8" y="T9"/>
                  </a:cxn>
                </a:cxnLst>
                <a:rect l="0" t="0" r="r" b="b"/>
                <a:pathLst>
                  <a:path w="19" h="16">
                    <a:moveTo>
                      <a:pt x="0" y="10"/>
                    </a:moveTo>
                    <a:lnTo>
                      <a:pt x="16" y="0"/>
                    </a:lnTo>
                    <a:lnTo>
                      <a:pt x="19" y="6"/>
                    </a:lnTo>
                    <a:lnTo>
                      <a:pt x="3" y="16"/>
                    </a:lnTo>
                    <a:lnTo>
                      <a:pt x="0" y="10"/>
                    </a:lnTo>
                    <a:close/>
                  </a:path>
                </a:pathLst>
              </a:custGeom>
              <a:solidFill>
                <a:srgbClr val="36D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0" name="Line 1079"/>
              <p:cNvSpPr>
                <a:spLocks noChangeShapeType="1"/>
              </p:cNvSpPr>
              <p:nvPr/>
            </p:nvSpPr>
            <p:spPr bwMode="auto">
              <a:xfrm>
                <a:off x="1870" y="1219"/>
                <a:ext cx="3" cy="6"/>
              </a:xfrm>
              <a:prstGeom prst="line">
                <a:avLst/>
              </a:prstGeom>
              <a:noFill/>
              <a:ln w="0">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1" name="Freeform 1080"/>
              <p:cNvSpPr>
                <a:spLocks/>
              </p:cNvSpPr>
              <p:nvPr/>
            </p:nvSpPr>
            <p:spPr bwMode="auto">
              <a:xfrm>
                <a:off x="1886" y="1200"/>
                <a:ext cx="20" cy="15"/>
              </a:xfrm>
              <a:custGeom>
                <a:avLst/>
                <a:gdLst>
                  <a:gd name="T0" fmla="*/ 0 w 20"/>
                  <a:gd name="T1" fmla="*/ 9 h 15"/>
                  <a:gd name="T2" fmla="*/ 16 w 20"/>
                  <a:gd name="T3" fmla="*/ 0 h 15"/>
                  <a:gd name="T4" fmla="*/ 20 w 20"/>
                  <a:gd name="T5" fmla="*/ 6 h 15"/>
                  <a:gd name="T6" fmla="*/ 3 w 20"/>
                  <a:gd name="T7" fmla="*/ 15 h 15"/>
                  <a:gd name="T8" fmla="*/ 0 w 20"/>
                  <a:gd name="T9" fmla="*/ 9 h 15"/>
                </a:gdLst>
                <a:ahLst/>
                <a:cxnLst>
                  <a:cxn ang="0">
                    <a:pos x="T0" y="T1"/>
                  </a:cxn>
                  <a:cxn ang="0">
                    <a:pos x="T2" y="T3"/>
                  </a:cxn>
                  <a:cxn ang="0">
                    <a:pos x="T4" y="T5"/>
                  </a:cxn>
                  <a:cxn ang="0">
                    <a:pos x="T6" y="T7"/>
                  </a:cxn>
                  <a:cxn ang="0">
                    <a:pos x="T8" y="T9"/>
                  </a:cxn>
                </a:cxnLst>
                <a:rect l="0" t="0" r="r" b="b"/>
                <a:pathLst>
                  <a:path w="20" h="15">
                    <a:moveTo>
                      <a:pt x="0" y="9"/>
                    </a:moveTo>
                    <a:lnTo>
                      <a:pt x="16" y="0"/>
                    </a:lnTo>
                    <a:lnTo>
                      <a:pt x="20" y="6"/>
                    </a:lnTo>
                    <a:lnTo>
                      <a:pt x="3" y="15"/>
                    </a:lnTo>
                    <a:lnTo>
                      <a:pt x="0" y="9"/>
                    </a:lnTo>
                    <a:close/>
                  </a:path>
                </a:pathLst>
              </a:custGeom>
              <a:solidFill>
                <a:srgbClr val="36D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2" name="Line 1081"/>
              <p:cNvSpPr>
                <a:spLocks noChangeShapeType="1"/>
              </p:cNvSpPr>
              <p:nvPr/>
            </p:nvSpPr>
            <p:spPr bwMode="auto">
              <a:xfrm>
                <a:off x="1886" y="1209"/>
                <a:ext cx="3" cy="6"/>
              </a:xfrm>
              <a:prstGeom prst="line">
                <a:avLst/>
              </a:prstGeom>
              <a:noFill/>
              <a:ln w="0">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3" name="Freeform 1082"/>
              <p:cNvSpPr>
                <a:spLocks/>
              </p:cNvSpPr>
              <p:nvPr/>
            </p:nvSpPr>
            <p:spPr bwMode="auto">
              <a:xfrm>
                <a:off x="1902" y="1190"/>
                <a:ext cx="20" cy="16"/>
              </a:xfrm>
              <a:custGeom>
                <a:avLst/>
                <a:gdLst>
                  <a:gd name="T0" fmla="*/ 0 w 20"/>
                  <a:gd name="T1" fmla="*/ 10 h 16"/>
                  <a:gd name="T2" fmla="*/ 17 w 20"/>
                  <a:gd name="T3" fmla="*/ 0 h 16"/>
                  <a:gd name="T4" fmla="*/ 20 w 20"/>
                  <a:gd name="T5" fmla="*/ 6 h 16"/>
                  <a:gd name="T6" fmla="*/ 4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7" y="0"/>
                    </a:lnTo>
                    <a:lnTo>
                      <a:pt x="20" y="6"/>
                    </a:lnTo>
                    <a:lnTo>
                      <a:pt x="4" y="16"/>
                    </a:lnTo>
                    <a:lnTo>
                      <a:pt x="0" y="10"/>
                    </a:lnTo>
                    <a:close/>
                  </a:path>
                </a:pathLst>
              </a:custGeom>
              <a:solidFill>
                <a:srgbClr val="35D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4" name="Line 1083"/>
              <p:cNvSpPr>
                <a:spLocks noChangeShapeType="1"/>
              </p:cNvSpPr>
              <p:nvPr/>
            </p:nvSpPr>
            <p:spPr bwMode="auto">
              <a:xfrm>
                <a:off x="1902" y="1200"/>
                <a:ext cx="4" cy="6"/>
              </a:xfrm>
              <a:prstGeom prst="line">
                <a:avLst/>
              </a:prstGeom>
              <a:noFill/>
              <a:ln w="0">
                <a:solidFill>
                  <a:srgbClr val="35D7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5" name="Freeform 1084"/>
              <p:cNvSpPr>
                <a:spLocks/>
              </p:cNvSpPr>
              <p:nvPr/>
            </p:nvSpPr>
            <p:spPr bwMode="auto">
              <a:xfrm>
                <a:off x="1919" y="1180"/>
                <a:ext cx="20" cy="16"/>
              </a:xfrm>
              <a:custGeom>
                <a:avLst/>
                <a:gdLst>
                  <a:gd name="T0" fmla="*/ 0 w 20"/>
                  <a:gd name="T1" fmla="*/ 10 h 16"/>
                  <a:gd name="T2" fmla="*/ 17 w 20"/>
                  <a:gd name="T3" fmla="*/ 0 h 16"/>
                  <a:gd name="T4" fmla="*/ 20 w 20"/>
                  <a:gd name="T5" fmla="*/ 6 h 16"/>
                  <a:gd name="T6" fmla="*/ 3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7" y="0"/>
                    </a:lnTo>
                    <a:lnTo>
                      <a:pt x="20" y="6"/>
                    </a:lnTo>
                    <a:lnTo>
                      <a:pt x="3" y="16"/>
                    </a:lnTo>
                    <a:lnTo>
                      <a:pt x="0" y="10"/>
                    </a:lnTo>
                    <a:close/>
                  </a:path>
                </a:pathLst>
              </a:custGeom>
              <a:solidFill>
                <a:srgbClr val="36D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6" name="Line 1085"/>
              <p:cNvSpPr>
                <a:spLocks noChangeShapeType="1"/>
              </p:cNvSpPr>
              <p:nvPr/>
            </p:nvSpPr>
            <p:spPr bwMode="auto">
              <a:xfrm>
                <a:off x="1919" y="1190"/>
                <a:ext cx="3" cy="6"/>
              </a:xfrm>
              <a:prstGeom prst="line">
                <a:avLst/>
              </a:prstGeom>
              <a:noFill/>
              <a:ln w="0">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7" name="Freeform 1086"/>
              <p:cNvSpPr>
                <a:spLocks/>
              </p:cNvSpPr>
              <p:nvPr/>
            </p:nvSpPr>
            <p:spPr bwMode="auto">
              <a:xfrm>
                <a:off x="1936" y="1170"/>
                <a:ext cx="20" cy="16"/>
              </a:xfrm>
              <a:custGeom>
                <a:avLst/>
                <a:gdLst>
                  <a:gd name="T0" fmla="*/ 0 w 20"/>
                  <a:gd name="T1" fmla="*/ 10 h 16"/>
                  <a:gd name="T2" fmla="*/ 17 w 20"/>
                  <a:gd name="T3" fmla="*/ 0 h 16"/>
                  <a:gd name="T4" fmla="*/ 20 w 20"/>
                  <a:gd name="T5" fmla="*/ 6 h 16"/>
                  <a:gd name="T6" fmla="*/ 3 w 20"/>
                  <a:gd name="T7" fmla="*/ 16 h 16"/>
                  <a:gd name="T8" fmla="*/ 0 w 20"/>
                  <a:gd name="T9" fmla="*/ 10 h 16"/>
                </a:gdLst>
                <a:ahLst/>
                <a:cxnLst>
                  <a:cxn ang="0">
                    <a:pos x="T0" y="T1"/>
                  </a:cxn>
                  <a:cxn ang="0">
                    <a:pos x="T2" y="T3"/>
                  </a:cxn>
                  <a:cxn ang="0">
                    <a:pos x="T4" y="T5"/>
                  </a:cxn>
                  <a:cxn ang="0">
                    <a:pos x="T6" y="T7"/>
                  </a:cxn>
                  <a:cxn ang="0">
                    <a:pos x="T8" y="T9"/>
                  </a:cxn>
                </a:cxnLst>
                <a:rect l="0" t="0" r="r" b="b"/>
                <a:pathLst>
                  <a:path w="20" h="16">
                    <a:moveTo>
                      <a:pt x="0" y="10"/>
                    </a:moveTo>
                    <a:lnTo>
                      <a:pt x="17" y="0"/>
                    </a:lnTo>
                    <a:lnTo>
                      <a:pt x="20" y="6"/>
                    </a:lnTo>
                    <a:lnTo>
                      <a:pt x="3" y="16"/>
                    </a:lnTo>
                    <a:lnTo>
                      <a:pt x="0" y="10"/>
                    </a:lnTo>
                    <a:close/>
                  </a:path>
                </a:pathLst>
              </a:custGeom>
              <a:solidFill>
                <a:srgbClr val="36D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8" name="Line 1087"/>
              <p:cNvSpPr>
                <a:spLocks noChangeShapeType="1"/>
              </p:cNvSpPr>
              <p:nvPr/>
            </p:nvSpPr>
            <p:spPr bwMode="auto">
              <a:xfrm>
                <a:off x="1936" y="1180"/>
                <a:ext cx="3" cy="6"/>
              </a:xfrm>
              <a:prstGeom prst="line">
                <a:avLst/>
              </a:prstGeom>
              <a:noFill/>
              <a:ln w="0">
                <a:solidFill>
                  <a:srgbClr val="36D9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49" name="Freeform 1088"/>
              <p:cNvSpPr>
                <a:spLocks/>
              </p:cNvSpPr>
              <p:nvPr/>
            </p:nvSpPr>
            <p:spPr bwMode="auto">
              <a:xfrm>
                <a:off x="1953" y="1165"/>
                <a:ext cx="11" cy="11"/>
              </a:xfrm>
              <a:custGeom>
                <a:avLst/>
                <a:gdLst>
                  <a:gd name="T0" fmla="*/ 0 w 11"/>
                  <a:gd name="T1" fmla="*/ 5 h 11"/>
                  <a:gd name="T2" fmla="*/ 8 w 11"/>
                  <a:gd name="T3" fmla="*/ 0 h 11"/>
                  <a:gd name="T4" fmla="*/ 11 w 11"/>
                  <a:gd name="T5" fmla="*/ 6 h 11"/>
                  <a:gd name="T6" fmla="*/ 3 w 11"/>
                  <a:gd name="T7" fmla="*/ 11 h 11"/>
                  <a:gd name="T8" fmla="*/ 0 w 11"/>
                  <a:gd name="T9" fmla="*/ 5 h 11"/>
                </a:gdLst>
                <a:ahLst/>
                <a:cxnLst>
                  <a:cxn ang="0">
                    <a:pos x="T0" y="T1"/>
                  </a:cxn>
                  <a:cxn ang="0">
                    <a:pos x="T2" y="T3"/>
                  </a:cxn>
                  <a:cxn ang="0">
                    <a:pos x="T4" y="T5"/>
                  </a:cxn>
                  <a:cxn ang="0">
                    <a:pos x="T6" y="T7"/>
                  </a:cxn>
                  <a:cxn ang="0">
                    <a:pos x="T8" y="T9"/>
                  </a:cxn>
                </a:cxnLst>
                <a:rect l="0" t="0" r="r" b="b"/>
                <a:pathLst>
                  <a:path w="11" h="11">
                    <a:moveTo>
                      <a:pt x="0" y="5"/>
                    </a:moveTo>
                    <a:lnTo>
                      <a:pt x="8" y="0"/>
                    </a:lnTo>
                    <a:lnTo>
                      <a:pt x="11" y="6"/>
                    </a:lnTo>
                    <a:lnTo>
                      <a:pt x="3" y="11"/>
                    </a:lnTo>
                    <a:lnTo>
                      <a:pt x="0" y="5"/>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0" name="Line 1089"/>
              <p:cNvSpPr>
                <a:spLocks noChangeShapeType="1"/>
              </p:cNvSpPr>
              <p:nvPr/>
            </p:nvSpPr>
            <p:spPr bwMode="auto">
              <a:xfrm>
                <a:off x="1953" y="1170"/>
                <a:ext cx="3" cy="6"/>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1" name="Freeform 1090"/>
              <p:cNvSpPr>
                <a:spLocks/>
              </p:cNvSpPr>
              <p:nvPr/>
            </p:nvSpPr>
            <p:spPr bwMode="auto">
              <a:xfrm>
                <a:off x="1961" y="1160"/>
                <a:ext cx="11" cy="11"/>
              </a:xfrm>
              <a:custGeom>
                <a:avLst/>
                <a:gdLst>
                  <a:gd name="T0" fmla="*/ 0 w 11"/>
                  <a:gd name="T1" fmla="*/ 5 h 11"/>
                  <a:gd name="T2" fmla="*/ 8 w 11"/>
                  <a:gd name="T3" fmla="*/ 0 h 11"/>
                  <a:gd name="T4" fmla="*/ 11 w 11"/>
                  <a:gd name="T5" fmla="*/ 6 h 11"/>
                  <a:gd name="T6" fmla="*/ 3 w 11"/>
                  <a:gd name="T7" fmla="*/ 11 h 11"/>
                  <a:gd name="T8" fmla="*/ 0 w 11"/>
                  <a:gd name="T9" fmla="*/ 5 h 11"/>
                </a:gdLst>
                <a:ahLst/>
                <a:cxnLst>
                  <a:cxn ang="0">
                    <a:pos x="T0" y="T1"/>
                  </a:cxn>
                  <a:cxn ang="0">
                    <a:pos x="T2" y="T3"/>
                  </a:cxn>
                  <a:cxn ang="0">
                    <a:pos x="T4" y="T5"/>
                  </a:cxn>
                  <a:cxn ang="0">
                    <a:pos x="T6" y="T7"/>
                  </a:cxn>
                  <a:cxn ang="0">
                    <a:pos x="T8" y="T9"/>
                  </a:cxn>
                </a:cxnLst>
                <a:rect l="0" t="0" r="r" b="b"/>
                <a:pathLst>
                  <a:path w="11" h="11">
                    <a:moveTo>
                      <a:pt x="0" y="5"/>
                    </a:moveTo>
                    <a:lnTo>
                      <a:pt x="8" y="0"/>
                    </a:lnTo>
                    <a:lnTo>
                      <a:pt x="11" y="6"/>
                    </a:lnTo>
                    <a:lnTo>
                      <a:pt x="3" y="11"/>
                    </a:lnTo>
                    <a:lnTo>
                      <a:pt x="0" y="5"/>
                    </a:lnTo>
                    <a:close/>
                  </a:path>
                </a:pathLst>
              </a:custGeom>
              <a:solidFill>
                <a:srgbClr val="37DC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2" name="Line 1091"/>
              <p:cNvSpPr>
                <a:spLocks noChangeShapeType="1"/>
              </p:cNvSpPr>
              <p:nvPr/>
            </p:nvSpPr>
            <p:spPr bwMode="auto">
              <a:xfrm>
                <a:off x="1961" y="1165"/>
                <a:ext cx="3" cy="6"/>
              </a:xfrm>
              <a:prstGeom prst="line">
                <a:avLst/>
              </a:prstGeom>
              <a:noFill/>
              <a:ln w="0">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3" name="Freeform 1092"/>
              <p:cNvSpPr>
                <a:spLocks/>
              </p:cNvSpPr>
              <p:nvPr/>
            </p:nvSpPr>
            <p:spPr bwMode="auto">
              <a:xfrm>
                <a:off x="1969" y="1154"/>
                <a:ext cx="11" cy="12"/>
              </a:xfrm>
              <a:custGeom>
                <a:avLst/>
                <a:gdLst>
                  <a:gd name="T0" fmla="*/ 0 w 11"/>
                  <a:gd name="T1" fmla="*/ 6 h 12"/>
                  <a:gd name="T2" fmla="*/ 8 w 11"/>
                  <a:gd name="T3" fmla="*/ 0 h 12"/>
                  <a:gd name="T4" fmla="*/ 11 w 11"/>
                  <a:gd name="T5" fmla="*/ 7 h 12"/>
                  <a:gd name="T6" fmla="*/ 3 w 11"/>
                  <a:gd name="T7" fmla="*/ 12 h 12"/>
                  <a:gd name="T8" fmla="*/ 0 w 11"/>
                  <a:gd name="T9" fmla="*/ 6 h 12"/>
                </a:gdLst>
                <a:ahLst/>
                <a:cxnLst>
                  <a:cxn ang="0">
                    <a:pos x="T0" y="T1"/>
                  </a:cxn>
                  <a:cxn ang="0">
                    <a:pos x="T2" y="T3"/>
                  </a:cxn>
                  <a:cxn ang="0">
                    <a:pos x="T4" y="T5"/>
                  </a:cxn>
                  <a:cxn ang="0">
                    <a:pos x="T6" y="T7"/>
                  </a:cxn>
                  <a:cxn ang="0">
                    <a:pos x="T8" y="T9"/>
                  </a:cxn>
                </a:cxnLst>
                <a:rect l="0" t="0" r="r" b="b"/>
                <a:pathLst>
                  <a:path w="11" h="12">
                    <a:moveTo>
                      <a:pt x="0" y="6"/>
                    </a:moveTo>
                    <a:lnTo>
                      <a:pt x="8" y="0"/>
                    </a:lnTo>
                    <a:lnTo>
                      <a:pt x="11" y="7"/>
                    </a:lnTo>
                    <a:lnTo>
                      <a:pt x="3" y="12"/>
                    </a:lnTo>
                    <a:lnTo>
                      <a:pt x="0" y="6"/>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4" name="Line 1093"/>
              <p:cNvSpPr>
                <a:spLocks noChangeShapeType="1"/>
              </p:cNvSpPr>
              <p:nvPr/>
            </p:nvSpPr>
            <p:spPr bwMode="auto">
              <a:xfrm>
                <a:off x="1969" y="1160"/>
                <a:ext cx="3" cy="6"/>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5" name="Freeform 1094"/>
              <p:cNvSpPr>
                <a:spLocks/>
              </p:cNvSpPr>
              <p:nvPr/>
            </p:nvSpPr>
            <p:spPr bwMode="auto">
              <a:xfrm>
                <a:off x="1977" y="1149"/>
                <a:ext cx="11" cy="12"/>
              </a:xfrm>
              <a:custGeom>
                <a:avLst/>
                <a:gdLst>
                  <a:gd name="T0" fmla="*/ 0 w 11"/>
                  <a:gd name="T1" fmla="*/ 5 h 12"/>
                  <a:gd name="T2" fmla="*/ 8 w 11"/>
                  <a:gd name="T3" fmla="*/ 0 h 12"/>
                  <a:gd name="T4" fmla="*/ 11 w 11"/>
                  <a:gd name="T5" fmla="*/ 6 h 12"/>
                  <a:gd name="T6" fmla="*/ 3 w 11"/>
                  <a:gd name="T7" fmla="*/ 12 h 12"/>
                  <a:gd name="T8" fmla="*/ 0 w 11"/>
                  <a:gd name="T9" fmla="*/ 5 h 12"/>
                </a:gdLst>
                <a:ahLst/>
                <a:cxnLst>
                  <a:cxn ang="0">
                    <a:pos x="T0" y="T1"/>
                  </a:cxn>
                  <a:cxn ang="0">
                    <a:pos x="T2" y="T3"/>
                  </a:cxn>
                  <a:cxn ang="0">
                    <a:pos x="T4" y="T5"/>
                  </a:cxn>
                  <a:cxn ang="0">
                    <a:pos x="T6" y="T7"/>
                  </a:cxn>
                  <a:cxn ang="0">
                    <a:pos x="T8" y="T9"/>
                  </a:cxn>
                </a:cxnLst>
                <a:rect l="0" t="0" r="r" b="b"/>
                <a:pathLst>
                  <a:path w="11" h="12">
                    <a:moveTo>
                      <a:pt x="0" y="5"/>
                    </a:moveTo>
                    <a:lnTo>
                      <a:pt x="8" y="0"/>
                    </a:lnTo>
                    <a:lnTo>
                      <a:pt x="11" y="6"/>
                    </a:lnTo>
                    <a:lnTo>
                      <a:pt x="3" y="12"/>
                    </a:lnTo>
                    <a:lnTo>
                      <a:pt x="0" y="5"/>
                    </a:lnTo>
                    <a:close/>
                  </a:path>
                </a:pathLst>
              </a:custGeom>
              <a:solidFill>
                <a:srgbClr val="37D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6" name="Line 1095"/>
              <p:cNvSpPr>
                <a:spLocks noChangeShapeType="1"/>
              </p:cNvSpPr>
              <p:nvPr/>
            </p:nvSpPr>
            <p:spPr bwMode="auto">
              <a:xfrm>
                <a:off x="1977" y="1154"/>
                <a:ext cx="3" cy="7"/>
              </a:xfrm>
              <a:prstGeom prst="line">
                <a:avLst/>
              </a:prstGeom>
              <a:noFill/>
              <a:ln w="0">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7" name="Freeform 1096"/>
              <p:cNvSpPr>
                <a:spLocks/>
              </p:cNvSpPr>
              <p:nvPr/>
            </p:nvSpPr>
            <p:spPr bwMode="auto">
              <a:xfrm>
                <a:off x="1985" y="1143"/>
                <a:ext cx="10" cy="12"/>
              </a:xfrm>
              <a:custGeom>
                <a:avLst/>
                <a:gdLst>
                  <a:gd name="T0" fmla="*/ 0 w 10"/>
                  <a:gd name="T1" fmla="*/ 6 h 12"/>
                  <a:gd name="T2" fmla="*/ 7 w 10"/>
                  <a:gd name="T3" fmla="*/ 0 h 12"/>
                  <a:gd name="T4" fmla="*/ 10 w 10"/>
                  <a:gd name="T5" fmla="*/ 6 h 12"/>
                  <a:gd name="T6" fmla="*/ 3 w 10"/>
                  <a:gd name="T7" fmla="*/ 12 h 12"/>
                  <a:gd name="T8" fmla="*/ 0 w 10"/>
                  <a:gd name="T9" fmla="*/ 6 h 12"/>
                </a:gdLst>
                <a:ahLst/>
                <a:cxnLst>
                  <a:cxn ang="0">
                    <a:pos x="T0" y="T1"/>
                  </a:cxn>
                  <a:cxn ang="0">
                    <a:pos x="T2" y="T3"/>
                  </a:cxn>
                  <a:cxn ang="0">
                    <a:pos x="T4" y="T5"/>
                  </a:cxn>
                  <a:cxn ang="0">
                    <a:pos x="T6" y="T7"/>
                  </a:cxn>
                  <a:cxn ang="0">
                    <a:pos x="T8" y="T9"/>
                  </a:cxn>
                </a:cxnLst>
                <a:rect l="0" t="0" r="r" b="b"/>
                <a:pathLst>
                  <a:path w="10" h="12">
                    <a:moveTo>
                      <a:pt x="0" y="6"/>
                    </a:moveTo>
                    <a:lnTo>
                      <a:pt x="7" y="0"/>
                    </a:lnTo>
                    <a:lnTo>
                      <a:pt x="10" y="6"/>
                    </a:lnTo>
                    <a:lnTo>
                      <a:pt x="3" y="12"/>
                    </a:lnTo>
                    <a:lnTo>
                      <a:pt x="0" y="6"/>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8" name="Line 1097"/>
              <p:cNvSpPr>
                <a:spLocks noChangeShapeType="1"/>
              </p:cNvSpPr>
              <p:nvPr/>
            </p:nvSpPr>
            <p:spPr bwMode="auto">
              <a:xfrm>
                <a:off x="1985" y="1149"/>
                <a:ext cx="3" cy="6"/>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59" name="Freeform 1098"/>
              <p:cNvSpPr>
                <a:spLocks/>
              </p:cNvSpPr>
              <p:nvPr/>
            </p:nvSpPr>
            <p:spPr bwMode="auto">
              <a:xfrm>
                <a:off x="1992" y="1137"/>
                <a:ext cx="11" cy="12"/>
              </a:xfrm>
              <a:custGeom>
                <a:avLst/>
                <a:gdLst>
                  <a:gd name="T0" fmla="*/ 0 w 11"/>
                  <a:gd name="T1" fmla="*/ 6 h 12"/>
                  <a:gd name="T2" fmla="*/ 8 w 11"/>
                  <a:gd name="T3" fmla="*/ 0 h 12"/>
                  <a:gd name="T4" fmla="*/ 11 w 11"/>
                  <a:gd name="T5" fmla="*/ 7 h 12"/>
                  <a:gd name="T6" fmla="*/ 3 w 11"/>
                  <a:gd name="T7" fmla="*/ 12 h 12"/>
                  <a:gd name="T8" fmla="*/ 0 w 11"/>
                  <a:gd name="T9" fmla="*/ 6 h 12"/>
                </a:gdLst>
                <a:ahLst/>
                <a:cxnLst>
                  <a:cxn ang="0">
                    <a:pos x="T0" y="T1"/>
                  </a:cxn>
                  <a:cxn ang="0">
                    <a:pos x="T2" y="T3"/>
                  </a:cxn>
                  <a:cxn ang="0">
                    <a:pos x="T4" y="T5"/>
                  </a:cxn>
                  <a:cxn ang="0">
                    <a:pos x="T6" y="T7"/>
                  </a:cxn>
                  <a:cxn ang="0">
                    <a:pos x="T8" y="T9"/>
                  </a:cxn>
                </a:cxnLst>
                <a:rect l="0" t="0" r="r" b="b"/>
                <a:pathLst>
                  <a:path w="11" h="12">
                    <a:moveTo>
                      <a:pt x="0" y="6"/>
                    </a:moveTo>
                    <a:lnTo>
                      <a:pt x="8" y="0"/>
                    </a:lnTo>
                    <a:lnTo>
                      <a:pt x="11" y="7"/>
                    </a:lnTo>
                    <a:lnTo>
                      <a:pt x="3" y="12"/>
                    </a:lnTo>
                    <a:lnTo>
                      <a:pt x="0" y="6"/>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0" name="Line 1099"/>
              <p:cNvSpPr>
                <a:spLocks noChangeShapeType="1"/>
              </p:cNvSpPr>
              <p:nvPr/>
            </p:nvSpPr>
            <p:spPr bwMode="auto">
              <a:xfrm>
                <a:off x="1992" y="1143"/>
                <a:ext cx="3" cy="6"/>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1" name="Freeform 1100"/>
              <p:cNvSpPr>
                <a:spLocks/>
              </p:cNvSpPr>
              <p:nvPr/>
            </p:nvSpPr>
            <p:spPr bwMode="auto">
              <a:xfrm>
                <a:off x="2000" y="1131"/>
                <a:ext cx="10" cy="13"/>
              </a:xfrm>
              <a:custGeom>
                <a:avLst/>
                <a:gdLst>
                  <a:gd name="T0" fmla="*/ 0 w 10"/>
                  <a:gd name="T1" fmla="*/ 6 h 13"/>
                  <a:gd name="T2" fmla="*/ 7 w 10"/>
                  <a:gd name="T3" fmla="*/ 0 h 13"/>
                  <a:gd name="T4" fmla="*/ 10 w 10"/>
                  <a:gd name="T5" fmla="*/ 7 h 13"/>
                  <a:gd name="T6" fmla="*/ 3 w 10"/>
                  <a:gd name="T7" fmla="*/ 13 h 13"/>
                  <a:gd name="T8" fmla="*/ 0 w 10"/>
                  <a:gd name="T9" fmla="*/ 6 h 13"/>
                </a:gdLst>
                <a:ahLst/>
                <a:cxnLst>
                  <a:cxn ang="0">
                    <a:pos x="T0" y="T1"/>
                  </a:cxn>
                  <a:cxn ang="0">
                    <a:pos x="T2" y="T3"/>
                  </a:cxn>
                  <a:cxn ang="0">
                    <a:pos x="T4" y="T5"/>
                  </a:cxn>
                  <a:cxn ang="0">
                    <a:pos x="T6" y="T7"/>
                  </a:cxn>
                  <a:cxn ang="0">
                    <a:pos x="T8" y="T9"/>
                  </a:cxn>
                </a:cxnLst>
                <a:rect l="0" t="0" r="r" b="b"/>
                <a:pathLst>
                  <a:path w="10" h="13">
                    <a:moveTo>
                      <a:pt x="0" y="6"/>
                    </a:moveTo>
                    <a:lnTo>
                      <a:pt x="7" y="0"/>
                    </a:lnTo>
                    <a:lnTo>
                      <a:pt x="10" y="7"/>
                    </a:lnTo>
                    <a:lnTo>
                      <a:pt x="3" y="13"/>
                    </a:lnTo>
                    <a:lnTo>
                      <a:pt x="0" y="6"/>
                    </a:lnTo>
                    <a:close/>
                  </a:path>
                </a:pathLst>
              </a:custGeom>
              <a:solidFill>
                <a:srgbClr val="38E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2" name="Line 1101"/>
              <p:cNvSpPr>
                <a:spLocks noChangeShapeType="1"/>
              </p:cNvSpPr>
              <p:nvPr/>
            </p:nvSpPr>
            <p:spPr bwMode="auto">
              <a:xfrm>
                <a:off x="2000" y="1137"/>
                <a:ext cx="3" cy="7"/>
              </a:xfrm>
              <a:prstGeom prst="line">
                <a:avLst/>
              </a:prstGeom>
              <a:noFill/>
              <a:ln w="0">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3" name="Freeform 1102"/>
              <p:cNvSpPr>
                <a:spLocks/>
              </p:cNvSpPr>
              <p:nvPr/>
            </p:nvSpPr>
            <p:spPr bwMode="auto">
              <a:xfrm>
                <a:off x="2007" y="1125"/>
                <a:ext cx="9" cy="13"/>
              </a:xfrm>
              <a:custGeom>
                <a:avLst/>
                <a:gdLst>
                  <a:gd name="T0" fmla="*/ 0 w 9"/>
                  <a:gd name="T1" fmla="*/ 6 h 13"/>
                  <a:gd name="T2" fmla="*/ 6 w 9"/>
                  <a:gd name="T3" fmla="*/ 0 h 13"/>
                  <a:gd name="T4" fmla="*/ 9 w 9"/>
                  <a:gd name="T5" fmla="*/ 6 h 13"/>
                  <a:gd name="T6" fmla="*/ 3 w 9"/>
                  <a:gd name="T7" fmla="*/ 13 h 13"/>
                  <a:gd name="T8" fmla="*/ 0 w 9"/>
                  <a:gd name="T9" fmla="*/ 6 h 13"/>
                </a:gdLst>
                <a:ahLst/>
                <a:cxnLst>
                  <a:cxn ang="0">
                    <a:pos x="T0" y="T1"/>
                  </a:cxn>
                  <a:cxn ang="0">
                    <a:pos x="T2" y="T3"/>
                  </a:cxn>
                  <a:cxn ang="0">
                    <a:pos x="T4" y="T5"/>
                  </a:cxn>
                  <a:cxn ang="0">
                    <a:pos x="T6" y="T7"/>
                  </a:cxn>
                  <a:cxn ang="0">
                    <a:pos x="T8" y="T9"/>
                  </a:cxn>
                </a:cxnLst>
                <a:rect l="0" t="0" r="r" b="b"/>
                <a:pathLst>
                  <a:path w="9" h="13">
                    <a:moveTo>
                      <a:pt x="0" y="6"/>
                    </a:moveTo>
                    <a:lnTo>
                      <a:pt x="6" y="0"/>
                    </a:lnTo>
                    <a:lnTo>
                      <a:pt x="9" y="6"/>
                    </a:lnTo>
                    <a:lnTo>
                      <a:pt x="3" y="13"/>
                    </a:lnTo>
                    <a:lnTo>
                      <a:pt x="0" y="6"/>
                    </a:lnTo>
                    <a:close/>
                  </a:path>
                </a:pathLst>
              </a:custGeom>
              <a:solidFill>
                <a:srgbClr val="39E5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4" name="Line 1103"/>
              <p:cNvSpPr>
                <a:spLocks noChangeShapeType="1"/>
              </p:cNvSpPr>
              <p:nvPr/>
            </p:nvSpPr>
            <p:spPr bwMode="auto">
              <a:xfrm>
                <a:off x="2007" y="1131"/>
                <a:ext cx="3" cy="7"/>
              </a:xfrm>
              <a:prstGeom prst="line">
                <a:avLst/>
              </a:prstGeom>
              <a:noFill/>
              <a:ln w="0">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5" name="Freeform 1104"/>
              <p:cNvSpPr>
                <a:spLocks/>
              </p:cNvSpPr>
              <p:nvPr/>
            </p:nvSpPr>
            <p:spPr bwMode="auto">
              <a:xfrm>
                <a:off x="2013" y="1118"/>
                <a:ext cx="10" cy="13"/>
              </a:xfrm>
              <a:custGeom>
                <a:avLst/>
                <a:gdLst>
                  <a:gd name="T0" fmla="*/ 0 w 10"/>
                  <a:gd name="T1" fmla="*/ 7 h 13"/>
                  <a:gd name="T2" fmla="*/ 7 w 10"/>
                  <a:gd name="T3" fmla="*/ 0 h 13"/>
                  <a:gd name="T4" fmla="*/ 10 w 10"/>
                  <a:gd name="T5" fmla="*/ 7 h 13"/>
                  <a:gd name="T6" fmla="*/ 3 w 10"/>
                  <a:gd name="T7" fmla="*/ 13 h 13"/>
                  <a:gd name="T8" fmla="*/ 0 w 10"/>
                  <a:gd name="T9" fmla="*/ 7 h 13"/>
                </a:gdLst>
                <a:ahLst/>
                <a:cxnLst>
                  <a:cxn ang="0">
                    <a:pos x="T0" y="T1"/>
                  </a:cxn>
                  <a:cxn ang="0">
                    <a:pos x="T2" y="T3"/>
                  </a:cxn>
                  <a:cxn ang="0">
                    <a:pos x="T4" y="T5"/>
                  </a:cxn>
                  <a:cxn ang="0">
                    <a:pos x="T6" y="T7"/>
                  </a:cxn>
                  <a:cxn ang="0">
                    <a:pos x="T8" y="T9"/>
                  </a:cxn>
                </a:cxnLst>
                <a:rect l="0" t="0" r="r" b="b"/>
                <a:pathLst>
                  <a:path w="10" h="13">
                    <a:moveTo>
                      <a:pt x="0" y="7"/>
                    </a:moveTo>
                    <a:lnTo>
                      <a:pt x="7" y="0"/>
                    </a:lnTo>
                    <a:lnTo>
                      <a:pt x="10" y="7"/>
                    </a:lnTo>
                    <a:lnTo>
                      <a:pt x="3" y="13"/>
                    </a:lnTo>
                    <a:lnTo>
                      <a:pt x="0" y="7"/>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6" name="Line 1105"/>
              <p:cNvSpPr>
                <a:spLocks noChangeShapeType="1"/>
              </p:cNvSpPr>
              <p:nvPr/>
            </p:nvSpPr>
            <p:spPr bwMode="auto">
              <a:xfrm>
                <a:off x="2013" y="1125"/>
                <a:ext cx="3"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7" name="Freeform 1106"/>
              <p:cNvSpPr>
                <a:spLocks/>
              </p:cNvSpPr>
              <p:nvPr/>
            </p:nvSpPr>
            <p:spPr bwMode="auto">
              <a:xfrm>
                <a:off x="2020" y="1111"/>
                <a:ext cx="9" cy="14"/>
              </a:xfrm>
              <a:custGeom>
                <a:avLst/>
                <a:gdLst>
                  <a:gd name="T0" fmla="*/ 0 w 9"/>
                  <a:gd name="T1" fmla="*/ 7 h 14"/>
                  <a:gd name="T2" fmla="*/ 6 w 9"/>
                  <a:gd name="T3" fmla="*/ 0 h 14"/>
                  <a:gd name="T4" fmla="*/ 9 w 9"/>
                  <a:gd name="T5" fmla="*/ 7 h 14"/>
                  <a:gd name="T6" fmla="*/ 3 w 9"/>
                  <a:gd name="T7" fmla="*/ 14 h 14"/>
                  <a:gd name="T8" fmla="*/ 0 w 9"/>
                  <a:gd name="T9" fmla="*/ 7 h 14"/>
                </a:gdLst>
                <a:ahLst/>
                <a:cxnLst>
                  <a:cxn ang="0">
                    <a:pos x="T0" y="T1"/>
                  </a:cxn>
                  <a:cxn ang="0">
                    <a:pos x="T2" y="T3"/>
                  </a:cxn>
                  <a:cxn ang="0">
                    <a:pos x="T4" y="T5"/>
                  </a:cxn>
                  <a:cxn ang="0">
                    <a:pos x="T6" y="T7"/>
                  </a:cxn>
                  <a:cxn ang="0">
                    <a:pos x="T8" y="T9"/>
                  </a:cxn>
                </a:cxnLst>
                <a:rect l="0" t="0" r="r" b="b"/>
                <a:pathLst>
                  <a:path w="9" h="14">
                    <a:moveTo>
                      <a:pt x="0" y="7"/>
                    </a:moveTo>
                    <a:lnTo>
                      <a:pt x="6" y="0"/>
                    </a:lnTo>
                    <a:lnTo>
                      <a:pt x="9" y="7"/>
                    </a:lnTo>
                    <a:lnTo>
                      <a:pt x="3" y="14"/>
                    </a:lnTo>
                    <a:lnTo>
                      <a:pt x="0" y="7"/>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8" name="Line 1107"/>
              <p:cNvSpPr>
                <a:spLocks noChangeShapeType="1"/>
              </p:cNvSpPr>
              <p:nvPr/>
            </p:nvSpPr>
            <p:spPr bwMode="auto">
              <a:xfrm>
                <a:off x="2020" y="1118"/>
                <a:ext cx="3" cy="7"/>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69" name="Freeform 1108"/>
              <p:cNvSpPr>
                <a:spLocks/>
              </p:cNvSpPr>
              <p:nvPr/>
            </p:nvSpPr>
            <p:spPr bwMode="auto">
              <a:xfrm>
                <a:off x="2026" y="1099"/>
                <a:ext cx="12" cy="19"/>
              </a:xfrm>
              <a:custGeom>
                <a:avLst/>
                <a:gdLst>
                  <a:gd name="T0" fmla="*/ 0 w 12"/>
                  <a:gd name="T1" fmla="*/ 12 h 19"/>
                  <a:gd name="T2" fmla="*/ 9 w 12"/>
                  <a:gd name="T3" fmla="*/ 0 h 19"/>
                  <a:gd name="T4" fmla="*/ 12 w 12"/>
                  <a:gd name="T5" fmla="*/ 6 h 19"/>
                  <a:gd name="T6" fmla="*/ 3 w 12"/>
                  <a:gd name="T7" fmla="*/ 19 h 19"/>
                  <a:gd name="T8" fmla="*/ 0 w 12"/>
                  <a:gd name="T9" fmla="*/ 12 h 19"/>
                </a:gdLst>
                <a:ahLst/>
                <a:cxnLst>
                  <a:cxn ang="0">
                    <a:pos x="T0" y="T1"/>
                  </a:cxn>
                  <a:cxn ang="0">
                    <a:pos x="T2" y="T3"/>
                  </a:cxn>
                  <a:cxn ang="0">
                    <a:pos x="T4" y="T5"/>
                  </a:cxn>
                  <a:cxn ang="0">
                    <a:pos x="T6" y="T7"/>
                  </a:cxn>
                  <a:cxn ang="0">
                    <a:pos x="T8" y="T9"/>
                  </a:cxn>
                </a:cxnLst>
                <a:rect l="0" t="0" r="r" b="b"/>
                <a:pathLst>
                  <a:path w="12" h="19">
                    <a:moveTo>
                      <a:pt x="0" y="12"/>
                    </a:moveTo>
                    <a:lnTo>
                      <a:pt x="9" y="0"/>
                    </a:lnTo>
                    <a:lnTo>
                      <a:pt x="12" y="6"/>
                    </a:lnTo>
                    <a:lnTo>
                      <a:pt x="3" y="19"/>
                    </a:lnTo>
                    <a:lnTo>
                      <a:pt x="0" y="12"/>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0" name="Line 1109"/>
              <p:cNvSpPr>
                <a:spLocks noChangeShapeType="1"/>
              </p:cNvSpPr>
              <p:nvPr/>
            </p:nvSpPr>
            <p:spPr bwMode="auto">
              <a:xfrm>
                <a:off x="2026" y="1111"/>
                <a:ext cx="3" cy="7"/>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1" name="Freeform 1110"/>
              <p:cNvSpPr>
                <a:spLocks/>
              </p:cNvSpPr>
              <p:nvPr/>
            </p:nvSpPr>
            <p:spPr bwMode="auto">
              <a:xfrm>
                <a:off x="2035" y="1086"/>
                <a:ext cx="11" cy="19"/>
              </a:xfrm>
              <a:custGeom>
                <a:avLst/>
                <a:gdLst>
                  <a:gd name="T0" fmla="*/ 0 w 11"/>
                  <a:gd name="T1" fmla="*/ 13 h 19"/>
                  <a:gd name="T2" fmla="*/ 8 w 11"/>
                  <a:gd name="T3" fmla="*/ 0 h 19"/>
                  <a:gd name="T4" fmla="*/ 11 w 11"/>
                  <a:gd name="T5" fmla="*/ 7 h 19"/>
                  <a:gd name="T6" fmla="*/ 3 w 11"/>
                  <a:gd name="T7" fmla="*/ 19 h 19"/>
                  <a:gd name="T8" fmla="*/ 0 w 11"/>
                  <a:gd name="T9" fmla="*/ 13 h 19"/>
                </a:gdLst>
                <a:ahLst/>
                <a:cxnLst>
                  <a:cxn ang="0">
                    <a:pos x="T0" y="T1"/>
                  </a:cxn>
                  <a:cxn ang="0">
                    <a:pos x="T2" y="T3"/>
                  </a:cxn>
                  <a:cxn ang="0">
                    <a:pos x="T4" y="T5"/>
                  </a:cxn>
                  <a:cxn ang="0">
                    <a:pos x="T6" y="T7"/>
                  </a:cxn>
                  <a:cxn ang="0">
                    <a:pos x="T8" y="T9"/>
                  </a:cxn>
                </a:cxnLst>
                <a:rect l="0" t="0" r="r" b="b"/>
                <a:pathLst>
                  <a:path w="11" h="19">
                    <a:moveTo>
                      <a:pt x="0" y="13"/>
                    </a:moveTo>
                    <a:lnTo>
                      <a:pt x="8" y="0"/>
                    </a:lnTo>
                    <a:lnTo>
                      <a:pt x="11" y="7"/>
                    </a:lnTo>
                    <a:lnTo>
                      <a:pt x="3" y="19"/>
                    </a:lnTo>
                    <a:lnTo>
                      <a:pt x="0" y="13"/>
                    </a:lnTo>
                    <a:close/>
                  </a:path>
                </a:pathLst>
              </a:custGeom>
              <a:solidFill>
                <a:srgbClr val="3AE8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2" name="Line 1111"/>
              <p:cNvSpPr>
                <a:spLocks noChangeShapeType="1"/>
              </p:cNvSpPr>
              <p:nvPr/>
            </p:nvSpPr>
            <p:spPr bwMode="auto">
              <a:xfrm>
                <a:off x="2035" y="1099"/>
                <a:ext cx="3" cy="6"/>
              </a:xfrm>
              <a:prstGeom prst="line">
                <a:avLst/>
              </a:prstGeom>
              <a:noFill/>
              <a:ln w="0">
                <a:solidFill>
                  <a:srgbClr val="3AE8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3" name="Freeform 1112"/>
              <p:cNvSpPr>
                <a:spLocks/>
              </p:cNvSpPr>
              <p:nvPr/>
            </p:nvSpPr>
            <p:spPr bwMode="auto">
              <a:xfrm>
                <a:off x="2043" y="1074"/>
                <a:ext cx="10" cy="19"/>
              </a:xfrm>
              <a:custGeom>
                <a:avLst/>
                <a:gdLst>
                  <a:gd name="T0" fmla="*/ 0 w 10"/>
                  <a:gd name="T1" fmla="*/ 12 h 19"/>
                  <a:gd name="T2" fmla="*/ 7 w 10"/>
                  <a:gd name="T3" fmla="*/ 0 h 19"/>
                  <a:gd name="T4" fmla="*/ 10 w 10"/>
                  <a:gd name="T5" fmla="*/ 6 h 19"/>
                  <a:gd name="T6" fmla="*/ 3 w 10"/>
                  <a:gd name="T7" fmla="*/ 19 h 19"/>
                  <a:gd name="T8" fmla="*/ 0 w 10"/>
                  <a:gd name="T9" fmla="*/ 12 h 19"/>
                </a:gdLst>
                <a:ahLst/>
                <a:cxnLst>
                  <a:cxn ang="0">
                    <a:pos x="T0" y="T1"/>
                  </a:cxn>
                  <a:cxn ang="0">
                    <a:pos x="T2" y="T3"/>
                  </a:cxn>
                  <a:cxn ang="0">
                    <a:pos x="T4" y="T5"/>
                  </a:cxn>
                  <a:cxn ang="0">
                    <a:pos x="T6" y="T7"/>
                  </a:cxn>
                  <a:cxn ang="0">
                    <a:pos x="T8" y="T9"/>
                  </a:cxn>
                </a:cxnLst>
                <a:rect l="0" t="0" r="r" b="b"/>
                <a:pathLst>
                  <a:path w="10" h="19">
                    <a:moveTo>
                      <a:pt x="0" y="12"/>
                    </a:moveTo>
                    <a:lnTo>
                      <a:pt x="7" y="0"/>
                    </a:lnTo>
                    <a:lnTo>
                      <a:pt x="10" y="6"/>
                    </a:lnTo>
                    <a:lnTo>
                      <a:pt x="3" y="19"/>
                    </a:lnTo>
                    <a:lnTo>
                      <a:pt x="0" y="12"/>
                    </a:lnTo>
                    <a:close/>
                  </a:path>
                </a:pathLst>
              </a:custGeom>
              <a:solidFill>
                <a:srgbClr val="39E7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4" name="Line 1113"/>
              <p:cNvSpPr>
                <a:spLocks noChangeShapeType="1"/>
              </p:cNvSpPr>
              <p:nvPr/>
            </p:nvSpPr>
            <p:spPr bwMode="auto">
              <a:xfrm>
                <a:off x="2043" y="1086"/>
                <a:ext cx="3" cy="7"/>
              </a:xfrm>
              <a:prstGeom prst="line">
                <a:avLst/>
              </a:prstGeom>
              <a:noFill/>
              <a:ln w="0">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5" name="Freeform 1114"/>
              <p:cNvSpPr>
                <a:spLocks/>
              </p:cNvSpPr>
              <p:nvPr/>
            </p:nvSpPr>
            <p:spPr bwMode="auto">
              <a:xfrm>
                <a:off x="2050" y="1061"/>
                <a:ext cx="10" cy="19"/>
              </a:xfrm>
              <a:custGeom>
                <a:avLst/>
                <a:gdLst>
                  <a:gd name="T0" fmla="*/ 0 w 10"/>
                  <a:gd name="T1" fmla="*/ 13 h 19"/>
                  <a:gd name="T2" fmla="*/ 7 w 10"/>
                  <a:gd name="T3" fmla="*/ 0 h 19"/>
                  <a:gd name="T4" fmla="*/ 10 w 10"/>
                  <a:gd name="T5" fmla="*/ 7 h 19"/>
                  <a:gd name="T6" fmla="*/ 3 w 10"/>
                  <a:gd name="T7" fmla="*/ 19 h 19"/>
                  <a:gd name="T8" fmla="*/ 0 w 10"/>
                  <a:gd name="T9" fmla="*/ 13 h 19"/>
                </a:gdLst>
                <a:ahLst/>
                <a:cxnLst>
                  <a:cxn ang="0">
                    <a:pos x="T0" y="T1"/>
                  </a:cxn>
                  <a:cxn ang="0">
                    <a:pos x="T2" y="T3"/>
                  </a:cxn>
                  <a:cxn ang="0">
                    <a:pos x="T4" y="T5"/>
                  </a:cxn>
                  <a:cxn ang="0">
                    <a:pos x="T6" y="T7"/>
                  </a:cxn>
                  <a:cxn ang="0">
                    <a:pos x="T8" y="T9"/>
                  </a:cxn>
                </a:cxnLst>
                <a:rect l="0" t="0" r="r" b="b"/>
                <a:pathLst>
                  <a:path w="10" h="19">
                    <a:moveTo>
                      <a:pt x="0" y="13"/>
                    </a:moveTo>
                    <a:lnTo>
                      <a:pt x="7" y="0"/>
                    </a:lnTo>
                    <a:lnTo>
                      <a:pt x="10" y="7"/>
                    </a:lnTo>
                    <a:lnTo>
                      <a:pt x="3" y="19"/>
                    </a:lnTo>
                    <a:lnTo>
                      <a:pt x="0" y="13"/>
                    </a:lnTo>
                    <a:close/>
                  </a:path>
                </a:pathLst>
              </a:custGeom>
              <a:solidFill>
                <a:srgbClr val="39E6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6" name="Line 1115"/>
              <p:cNvSpPr>
                <a:spLocks noChangeShapeType="1"/>
              </p:cNvSpPr>
              <p:nvPr/>
            </p:nvSpPr>
            <p:spPr bwMode="auto">
              <a:xfrm>
                <a:off x="2050" y="1074"/>
                <a:ext cx="3" cy="6"/>
              </a:xfrm>
              <a:prstGeom prst="line">
                <a:avLst/>
              </a:prstGeom>
              <a:noFill/>
              <a:ln w="0">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7" name="Freeform 1116"/>
              <p:cNvSpPr>
                <a:spLocks/>
              </p:cNvSpPr>
              <p:nvPr/>
            </p:nvSpPr>
            <p:spPr bwMode="auto">
              <a:xfrm>
                <a:off x="2057" y="1048"/>
                <a:ext cx="8" cy="20"/>
              </a:xfrm>
              <a:custGeom>
                <a:avLst/>
                <a:gdLst>
                  <a:gd name="T0" fmla="*/ 0 w 8"/>
                  <a:gd name="T1" fmla="*/ 13 h 20"/>
                  <a:gd name="T2" fmla="*/ 5 w 8"/>
                  <a:gd name="T3" fmla="*/ 0 h 20"/>
                  <a:gd name="T4" fmla="*/ 8 w 8"/>
                  <a:gd name="T5" fmla="*/ 7 h 20"/>
                  <a:gd name="T6" fmla="*/ 3 w 8"/>
                  <a:gd name="T7" fmla="*/ 20 h 20"/>
                  <a:gd name="T8" fmla="*/ 0 w 8"/>
                  <a:gd name="T9" fmla="*/ 13 h 20"/>
                </a:gdLst>
                <a:ahLst/>
                <a:cxnLst>
                  <a:cxn ang="0">
                    <a:pos x="T0" y="T1"/>
                  </a:cxn>
                  <a:cxn ang="0">
                    <a:pos x="T2" y="T3"/>
                  </a:cxn>
                  <a:cxn ang="0">
                    <a:pos x="T4" y="T5"/>
                  </a:cxn>
                  <a:cxn ang="0">
                    <a:pos x="T6" y="T7"/>
                  </a:cxn>
                  <a:cxn ang="0">
                    <a:pos x="T8" y="T9"/>
                  </a:cxn>
                </a:cxnLst>
                <a:rect l="0" t="0" r="r" b="b"/>
                <a:pathLst>
                  <a:path w="8" h="20">
                    <a:moveTo>
                      <a:pt x="0" y="13"/>
                    </a:moveTo>
                    <a:lnTo>
                      <a:pt x="5" y="0"/>
                    </a:lnTo>
                    <a:lnTo>
                      <a:pt x="8" y="7"/>
                    </a:lnTo>
                    <a:lnTo>
                      <a:pt x="3" y="20"/>
                    </a:lnTo>
                    <a:lnTo>
                      <a:pt x="0" y="13"/>
                    </a:lnTo>
                    <a:close/>
                  </a:path>
                </a:pathLst>
              </a:custGeom>
              <a:solidFill>
                <a:srgbClr val="39E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8" name="Line 1117"/>
              <p:cNvSpPr>
                <a:spLocks noChangeShapeType="1"/>
              </p:cNvSpPr>
              <p:nvPr/>
            </p:nvSpPr>
            <p:spPr bwMode="auto">
              <a:xfrm>
                <a:off x="2057" y="1061"/>
                <a:ext cx="3" cy="7"/>
              </a:xfrm>
              <a:prstGeom prst="line">
                <a:avLst/>
              </a:prstGeom>
              <a:noFill/>
              <a:ln w="0">
                <a:solidFill>
                  <a:srgbClr val="39E4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79" name="Freeform 1118"/>
              <p:cNvSpPr>
                <a:spLocks/>
              </p:cNvSpPr>
              <p:nvPr/>
            </p:nvSpPr>
            <p:spPr bwMode="auto">
              <a:xfrm>
                <a:off x="2062" y="1036"/>
                <a:ext cx="7" cy="19"/>
              </a:xfrm>
              <a:custGeom>
                <a:avLst/>
                <a:gdLst>
                  <a:gd name="T0" fmla="*/ 0 w 7"/>
                  <a:gd name="T1" fmla="*/ 12 h 19"/>
                  <a:gd name="T2" fmla="*/ 5 w 7"/>
                  <a:gd name="T3" fmla="*/ 0 h 19"/>
                  <a:gd name="T4" fmla="*/ 7 w 7"/>
                  <a:gd name="T5" fmla="*/ 6 h 19"/>
                  <a:gd name="T6" fmla="*/ 3 w 7"/>
                  <a:gd name="T7" fmla="*/ 19 h 19"/>
                  <a:gd name="T8" fmla="*/ 0 w 7"/>
                  <a:gd name="T9" fmla="*/ 12 h 19"/>
                </a:gdLst>
                <a:ahLst/>
                <a:cxnLst>
                  <a:cxn ang="0">
                    <a:pos x="T0" y="T1"/>
                  </a:cxn>
                  <a:cxn ang="0">
                    <a:pos x="T2" y="T3"/>
                  </a:cxn>
                  <a:cxn ang="0">
                    <a:pos x="T4" y="T5"/>
                  </a:cxn>
                  <a:cxn ang="0">
                    <a:pos x="T6" y="T7"/>
                  </a:cxn>
                  <a:cxn ang="0">
                    <a:pos x="T8" y="T9"/>
                  </a:cxn>
                </a:cxnLst>
                <a:rect l="0" t="0" r="r" b="b"/>
                <a:pathLst>
                  <a:path w="7" h="19">
                    <a:moveTo>
                      <a:pt x="0" y="12"/>
                    </a:moveTo>
                    <a:lnTo>
                      <a:pt x="5" y="0"/>
                    </a:lnTo>
                    <a:lnTo>
                      <a:pt x="7" y="6"/>
                    </a:lnTo>
                    <a:lnTo>
                      <a:pt x="3" y="19"/>
                    </a:lnTo>
                    <a:lnTo>
                      <a:pt x="0" y="12"/>
                    </a:lnTo>
                    <a:close/>
                  </a:path>
                </a:pathLst>
              </a:custGeom>
              <a:solidFill>
                <a:srgbClr val="38E2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80" name="Line 1119"/>
              <p:cNvSpPr>
                <a:spLocks noChangeShapeType="1"/>
              </p:cNvSpPr>
              <p:nvPr/>
            </p:nvSpPr>
            <p:spPr bwMode="auto">
              <a:xfrm>
                <a:off x="2062" y="1048"/>
                <a:ext cx="3" cy="7"/>
              </a:xfrm>
              <a:prstGeom prst="line">
                <a:avLst/>
              </a:prstGeom>
              <a:noFill/>
              <a:ln w="0">
                <a:solidFill>
                  <a:srgbClr val="38E238"/>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834" name="Group 1120"/>
            <p:cNvGrpSpPr>
              <a:grpSpLocks/>
            </p:cNvGrpSpPr>
            <p:nvPr/>
          </p:nvGrpSpPr>
          <p:grpSpPr bwMode="auto">
            <a:xfrm>
              <a:off x="1500" y="775"/>
              <a:ext cx="579" cy="839"/>
              <a:chOff x="1500" y="775"/>
              <a:chExt cx="579" cy="839"/>
            </a:xfrm>
          </p:grpSpPr>
          <p:sp>
            <p:nvSpPr>
              <p:cNvPr id="881" name="Freeform 1121"/>
              <p:cNvSpPr>
                <a:spLocks/>
              </p:cNvSpPr>
              <p:nvPr/>
            </p:nvSpPr>
            <p:spPr bwMode="auto">
              <a:xfrm>
                <a:off x="2067" y="1023"/>
                <a:ext cx="6" cy="19"/>
              </a:xfrm>
              <a:custGeom>
                <a:avLst/>
                <a:gdLst>
                  <a:gd name="T0" fmla="*/ 0 w 6"/>
                  <a:gd name="T1" fmla="*/ 13 h 19"/>
                  <a:gd name="T2" fmla="*/ 3 w 6"/>
                  <a:gd name="T3" fmla="*/ 0 h 19"/>
                  <a:gd name="T4" fmla="*/ 6 w 6"/>
                  <a:gd name="T5" fmla="*/ 7 h 19"/>
                  <a:gd name="T6" fmla="*/ 2 w 6"/>
                  <a:gd name="T7" fmla="*/ 19 h 19"/>
                  <a:gd name="T8" fmla="*/ 0 w 6"/>
                  <a:gd name="T9" fmla="*/ 13 h 19"/>
                </a:gdLst>
                <a:ahLst/>
                <a:cxnLst>
                  <a:cxn ang="0">
                    <a:pos x="T0" y="T1"/>
                  </a:cxn>
                  <a:cxn ang="0">
                    <a:pos x="T2" y="T3"/>
                  </a:cxn>
                  <a:cxn ang="0">
                    <a:pos x="T4" y="T5"/>
                  </a:cxn>
                  <a:cxn ang="0">
                    <a:pos x="T6" y="T7"/>
                  </a:cxn>
                  <a:cxn ang="0">
                    <a:pos x="T8" y="T9"/>
                  </a:cxn>
                </a:cxnLst>
                <a:rect l="0" t="0" r="r" b="b"/>
                <a:pathLst>
                  <a:path w="6" h="19">
                    <a:moveTo>
                      <a:pt x="0" y="13"/>
                    </a:moveTo>
                    <a:lnTo>
                      <a:pt x="3" y="0"/>
                    </a:lnTo>
                    <a:lnTo>
                      <a:pt x="6" y="7"/>
                    </a:lnTo>
                    <a:lnTo>
                      <a:pt x="2" y="19"/>
                    </a:lnTo>
                    <a:lnTo>
                      <a:pt x="0" y="13"/>
                    </a:lnTo>
                    <a:close/>
                  </a:path>
                </a:pathLst>
              </a:custGeom>
              <a:solidFill>
                <a:srgbClr val="38E0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2" name="Line 1122"/>
              <p:cNvSpPr>
                <a:spLocks noChangeShapeType="1"/>
              </p:cNvSpPr>
              <p:nvPr/>
            </p:nvSpPr>
            <p:spPr bwMode="auto">
              <a:xfrm>
                <a:off x="2067" y="1036"/>
                <a:ext cx="2" cy="6"/>
              </a:xfrm>
              <a:prstGeom prst="line">
                <a:avLst/>
              </a:prstGeom>
              <a:noFill/>
              <a:ln w="0">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83" name="Freeform 1123"/>
              <p:cNvSpPr>
                <a:spLocks/>
              </p:cNvSpPr>
              <p:nvPr/>
            </p:nvSpPr>
            <p:spPr bwMode="auto">
              <a:xfrm>
                <a:off x="2070" y="1011"/>
                <a:ext cx="6" cy="19"/>
              </a:xfrm>
              <a:custGeom>
                <a:avLst/>
                <a:gdLst>
                  <a:gd name="T0" fmla="*/ 0 w 6"/>
                  <a:gd name="T1" fmla="*/ 12 h 19"/>
                  <a:gd name="T2" fmla="*/ 3 w 6"/>
                  <a:gd name="T3" fmla="*/ 0 h 19"/>
                  <a:gd name="T4" fmla="*/ 6 w 6"/>
                  <a:gd name="T5" fmla="*/ 6 h 19"/>
                  <a:gd name="T6" fmla="*/ 3 w 6"/>
                  <a:gd name="T7" fmla="*/ 19 h 19"/>
                  <a:gd name="T8" fmla="*/ 0 w 6"/>
                  <a:gd name="T9" fmla="*/ 12 h 19"/>
                </a:gdLst>
                <a:ahLst/>
                <a:cxnLst>
                  <a:cxn ang="0">
                    <a:pos x="T0" y="T1"/>
                  </a:cxn>
                  <a:cxn ang="0">
                    <a:pos x="T2" y="T3"/>
                  </a:cxn>
                  <a:cxn ang="0">
                    <a:pos x="T4" y="T5"/>
                  </a:cxn>
                  <a:cxn ang="0">
                    <a:pos x="T6" y="T7"/>
                  </a:cxn>
                  <a:cxn ang="0">
                    <a:pos x="T8" y="T9"/>
                  </a:cxn>
                </a:cxnLst>
                <a:rect l="0" t="0" r="r" b="b"/>
                <a:pathLst>
                  <a:path w="6" h="19">
                    <a:moveTo>
                      <a:pt x="0" y="12"/>
                    </a:moveTo>
                    <a:lnTo>
                      <a:pt x="3" y="0"/>
                    </a:lnTo>
                    <a:lnTo>
                      <a:pt x="6" y="6"/>
                    </a:lnTo>
                    <a:lnTo>
                      <a:pt x="3" y="19"/>
                    </a:lnTo>
                    <a:lnTo>
                      <a:pt x="0" y="12"/>
                    </a:lnTo>
                    <a:close/>
                  </a:path>
                </a:pathLst>
              </a:custGeom>
              <a:solidFill>
                <a:srgbClr val="37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4" name="Line 1124"/>
              <p:cNvSpPr>
                <a:spLocks noChangeShapeType="1"/>
              </p:cNvSpPr>
              <p:nvPr/>
            </p:nvSpPr>
            <p:spPr bwMode="auto">
              <a:xfrm>
                <a:off x="2070" y="1023"/>
                <a:ext cx="3" cy="7"/>
              </a:xfrm>
              <a:prstGeom prst="line">
                <a:avLst/>
              </a:prstGeom>
              <a:noFill/>
              <a:ln w="0">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85" name="Freeform 1125"/>
              <p:cNvSpPr>
                <a:spLocks/>
              </p:cNvSpPr>
              <p:nvPr/>
            </p:nvSpPr>
            <p:spPr bwMode="auto">
              <a:xfrm>
                <a:off x="2073" y="998"/>
                <a:ext cx="5" cy="19"/>
              </a:xfrm>
              <a:custGeom>
                <a:avLst/>
                <a:gdLst>
                  <a:gd name="T0" fmla="*/ 0 w 5"/>
                  <a:gd name="T1" fmla="*/ 13 h 19"/>
                  <a:gd name="T2" fmla="*/ 2 w 5"/>
                  <a:gd name="T3" fmla="*/ 0 h 19"/>
                  <a:gd name="T4" fmla="*/ 5 w 5"/>
                  <a:gd name="T5" fmla="*/ 6 h 19"/>
                  <a:gd name="T6" fmla="*/ 3 w 5"/>
                  <a:gd name="T7" fmla="*/ 19 h 19"/>
                  <a:gd name="T8" fmla="*/ 0 w 5"/>
                  <a:gd name="T9" fmla="*/ 13 h 19"/>
                </a:gdLst>
                <a:ahLst/>
                <a:cxnLst>
                  <a:cxn ang="0">
                    <a:pos x="T0" y="T1"/>
                  </a:cxn>
                  <a:cxn ang="0">
                    <a:pos x="T2" y="T3"/>
                  </a:cxn>
                  <a:cxn ang="0">
                    <a:pos x="T4" y="T5"/>
                  </a:cxn>
                  <a:cxn ang="0">
                    <a:pos x="T6" y="T7"/>
                  </a:cxn>
                  <a:cxn ang="0">
                    <a:pos x="T8" y="T9"/>
                  </a:cxn>
                </a:cxnLst>
                <a:rect l="0" t="0" r="r" b="b"/>
                <a:pathLst>
                  <a:path w="5" h="19">
                    <a:moveTo>
                      <a:pt x="0" y="13"/>
                    </a:moveTo>
                    <a:lnTo>
                      <a:pt x="2" y="0"/>
                    </a:lnTo>
                    <a:lnTo>
                      <a:pt x="5" y="6"/>
                    </a:lnTo>
                    <a:lnTo>
                      <a:pt x="3" y="19"/>
                    </a:lnTo>
                    <a:lnTo>
                      <a:pt x="0" y="13"/>
                    </a:lnTo>
                    <a:close/>
                  </a:path>
                </a:pathLst>
              </a:custGeom>
              <a:solidFill>
                <a:srgbClr val="36DB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6" name="Line 1126"/>
              <p:cNvSpPr>
                <a:spLocks noChangeShapeType="1"/>
              </p:cNvSpPr>
              <p:nvPr/>
            </p:nvSpPr>
            <p:spPr bwMode="auto">
              <a:xfrm>
                <a:off x="2073" y="1011"/>
                <a:ext cx="3" cy="6"/>
              </a:xfrm>
              <a:prstGeom prst="line">
                <a:avLst/>
              </a:prstGeom>
              <a:noFill/>
              <a:ln w="0">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87" name="Freeform 1127"/>
              <p:cNvSpPr>
                <a:spLocks/>
              </p:cNvSpPr>
              <p:nvPr/>
            </p:nvSpPr>
            <p:spPr bwMode="auto">
              <a:xfrm>
                <a:off x="2075" y="986"/>
                <a:ext cx="4" cy="18"/>
              </a:xfrm>
              <a:custGeom>
                <a:avLst/>
                <a:gdLst>
                  <a:gd name="T0" fmla="*/ 0 w 4"/>
                  <a:gd name="T1" fmla="*/ 12 h 18"/>
                  <a:gd name="T2" fmla="*/ 1 w 4"/>
                  <a:gd name="T3" fmla="*/ 0 h 18"/>
                  <a:gd name="T4" fmla="*/ 4 w 4"/>
                  <a:gd name="T5" fmla="*/ 6 h 18"/>
                  <a:gd name="T6" fmla="*/ 3 w 4"/>
                  <a:gd name="T7" fmla="*/ 18 h 18"/>
                  <a:gd name="T8" fmla="*/ 0 w 4"/>
                  <a:gd name="T9" fmla="*/ 12 h 18"/>
                </a:gdLst>
                <a:ahLst/>
                <a:cxnLst>
                  <a:cxn ang="0">
                    <a:pos x="T0" y="T1"/>
                  </a:cxn>
                  <a:cxn ang="0">
                    <a:pos x="T2" y="T3"/>
                  </a:cxn>
                  <a:cxn ang="0">
                    <a:pos x="T4" y="T5"/>
                  </a:cxn>
                  <a:cxn ang="0">
                    <a:pos x="T6" y="T7"/>
                  </a:cxn>
                  <a:cxn ang="0">
                    <a:pos x="T8" y="T9"/>
                  </a:cxn>
                </a:cxnLst>
                <a:rect l="0" t="0" r="r" b="b"/>
                <a:pathLst>
                  <a:path w="4" h="18">
                    <a:moveTo>
                      <a:pt x="0" y="12"/>
                    </a:moveTo>
                    <a:lnTo>
                      <a:pt x="1" y="0"/>
                    </a:lnTo>
                    <a:lnTo>
                      <a:pt x="4" y="6"/>
                    </a:lnTo>
                    <a:lnTo>
                      <a:pt x="3" y="18"/>
                    </a:lnTo>
                    <a:lnTo>
                      <a:pt x="0" y="12"/>
                    </a:lnTo>
                    <a:close/>
                  </a:path>
                </a:pathLst>
              </a:custGeom>
              <a:solidFill>
                <a:srgbClr val="35D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8" name="Line 1128"/>
              <p:cNvSpPr>
                <a:spLocks noChangeShapeType="1"/>
              </p:cNvSpPr>
              <p:nvPr/>
            </p:nvSpPr>
            <p:spPr bwMode="auto">
              <a:xfrm>
                <a:off x="2075" y="998"/>
                <a:ext cx="3" cy="6"/>
              </a:xfrm>
              <a:prstGeom prst="line">
                <a:avLst/>
              </a:prstGeom>
              <a:noFill/>
              <a:ln w="0">
                <a:solidFill>
                  <a:srgbClr val="35D7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89" name="Freeform 1129"/>
              <p:cNvSpPr>
                <a:spLocks/>
              </p:cNvSpPr>
              <p:nvPr/>
            </p:nvSpPr>
            <p:spPr bwMode="auto">
              <a:xfrm>
                <a:off x="2076" y="973"/>
                <a:ext cx="3" cy="19"/>
              </a:xfrm>
              <a:custGeom>
                <a:avLst/>
                <a:gdLst>
                  <a:gd name="T0" fmla="*/ 0 w 3"/>
                  <a:gd name="T1" fmla="*/ 13 h 19"/>
                  <a:gd name="T2" fmla="*/ 0 w 3"/>
                  <a:gd name="T3" fmla="*/ 0 h 19"/>
                  <a:gd name="T4" fmla="*/ 3 w 3"/>
                  <a:gd name="T5" fmla="*/ 7 h 19"/>
                  <a:gd name="T6" fmla="*/ 3 w 3"/>
                  <a:gd name="T7" fmla="*/ 19 h 19"/>
                  <a:gd name="T8" fmla="*/ 0 w 3"/>
                  <a:gd name="T9" fmla="*/ 13 h 19"/>
                </a:gdLst>
                <a:ahLst/>
                <a:cxnLst>
                  <a:cxn ang="0">
                    <a:pos x="T0" y="T1"/>
                  </a:cxn>
                  <a:cxn ang="0">
                    <a:pos x="T2" y="T3"/>
                  </a:cxn>
                  <a:cxn ang="0">
                    <a:pos x="T4" y="T5"/>
                  </a:cxn>
                  <a:cxn ang="0">
                    <a:pos x="T6" y="T7"/>
                  </a:cxn>
                  <a:cxn ang="0">
                    <a:pos x="T8" y="T9"/>
                  </a:cxn>
                </a:cxnLst>
                <a:rect l="0" t="0" r="r" b="b"/>
                <a:pathLst>
                  <a:path w="3" h="19">
                    <a:moveTo>
                      <a:pt x="0" y="13"/>
                    </a:moveTo>
                    <a:lnTo>
                      <a:pt x="0" y="0"/>
                    </a:lnTo>
                    <a:lnTo>
                      <a:pt x="3" y="7"/>
                    </a:lnTo>
                    <a:lnTo>
                      <a:pt x="3" y="19"/>
                    </a:lnTo>
                    <a:lnTo>
                      <a:pt x="0" y="13"/>
                    </a:lnTo>
                    <a:close/>
                  </a:path>
                </a:pathLst>
              </a:custGeom>
              <a:solidFill>
                <a:srgbClr val="35D4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0" name="Line 1130"/>
              <p:cNvSpPr>
                <a:spLocks noChangeShapeType="1"/>
              </p:cNvSpPr>
              <p:nvPr/>
            </p:nvSpPr>
            <p:spPr bwMode="auto">
              <a:xfrm>
                <a:off x="2076" y="986"/>
                <a:ext cx="3" cy="6"/>
              </a:xfrm>
              <a:prstGeom prst="line">
                <a:avLst/>
              </a:prstGeom>
              <a:noFill/>
              <a:ln w="0">
                <a:solidFill>
                  <a:srgbClr val="35D4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91" name="Freeform 1131"/>
              <p:cNvSpPr>
                <a:spLocks/>
              </p:cNvSpPr>
              <p:nvPr/>
            </p:nvSpPr>
            <p:spPr bwMode="auto">
              <a:xfrm>
                <a:off x="2076" y="961"/>
                <a:ext cx="3" cy="19"/>
              </a:xfrm>
              <a:custGeom>
                <a:avLst/>
                <a:gdLst>
                  <a:gd name="T0" fmla="*/ 0 w 3"/>
                  <a:gd name="T1" fmla="*/ 12 h 19"/>
                  <a:gd name="T2" fmla="*/ 0 w 3"/>
                  <a:gd name="T3" fmla="*/ 0 h 19"/>
                  <a:gd name="T4" fmla="*/ 3 w 3"/>
                  <a:gd name="T5" fmla="*/ 7 h 19"/>
                  <a:gd name="T6" fmla="*/ 3 w 3"/>
                  <a:gd name="T7" fmla="*/ 19 h 19"/>
                  <a:gd name="T8" fmla="*/ 0 w 3"/>
                  <a:gd name="T9" fmla="*/ 12 h 19"/>
                </a:gdLst>
                <a:ahLst/>
                <a:cxnLst>
                  <a:cxn ang="0">
                    <a:pos x="T0" y="T1"/>
                  </a:cxn>
                  <a:cxn ang="0">
                    <a:pos x="T2" y="T3"/>
                  </a:cxn>
                  <a:cxn ang="0">
                    <a:pos x="T4" y="T5"/>
                  </a:cxn>
                  <a:cxn ang="0">
                    <a:pos x="T6" y="T7"/>
                  </a:cxn>
                  <a:cxn ang="0">
                    <a:pos x="T8" y="T9"/>
                  </a:cxn>
                </a:cxnLst>
                <a:rect l="0" t="0" r="r" b="b"/>
                <a:pathLst>
                  <a:path w="3" h="19">
                    <a:moveTo>
                      <a:pt x="0" y="12"/>
                    </a:moveTo>
                    <a:lnTo>
                      <a:pt x="0" y="0"/>
                    </a:lnTo>
                    <a:lnTo>
                      <a:pt x="3" y="7"/>
                    </a:lnTo>
                    <a:lnTo>
                      <a:pt x="3" y="19"/>
                    </a:lnTo>
                    <a:lnTo>
                      <a:pt x="0" y="12"/>
                    </a:lnTo>
                    <a:close/>
                  </a:path>
                </a:pathLst>
              </a:custGeom>
              <a:solidFill>
                <a:srgbClr val="34D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2" name="Line 1132"/>
              <p:cNvSpPr>
                <a:spLocks noChangeShapeType="1"/>
              </p:cNvSpPr>
              <p:nvPr/>
            </p:nvSpPr>
            <p:spPr bwMode="auto">
              <a:xfrm>
                <a:off x="2076" y="973"/>
                <a:ext cx="3" cy="7"/>
              </a:xfrm>
              <a:prstGeom prst="line">
                <a:avLst/>
              </a:prstGeom>
              <a:noFill/>
              <a:ln w="0">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93" name="Freeform 1133"/>
              <p:cNvSpPr>
                <a:spLocks/>
              </p:cNvSpPr>
              <p:nvPr/>
            </p:nvSpPr>
            <p:spPr bwMode="auto">
              <a:xfrm>
                <a:off x="2075" y="949"/>
                <a:ext cx="4" cy="19"/>
              </a:xfrm>
              <a:custGeom>
                <a:avLst/>
                <a:gdLst>
                  <a:gd name="T0" fmla="*/ 1 w 4"/>
                  <a:gd name="T1" fmla="*/ 12 h 19"/>
                  <a:gd name="T2" fmla="*/ 0 w 4"/>
                  <a:gd name="T3" fmla="*/ 0 h 19"/>
                  <a:gd name="T4" fmla="*/ 2 w 4"/>
                  <a:gd name="T5" fmla="*/ 7 h 19"/>
                  <a:gd name="T6" fmla="*/ 4 w 4"/>
                  <a:gd name="T7" fmla="*/ 19 h 19"/>
                  <a:gd name="T8" fmla="*/ 1 w 4"/>
                  <a:gd name="T9" fmla="*/ 12 h 19"/>
                </a:gdLst>
                <a:ahLst/>
                <a:cxnLst>
                  <a:cxn ang="0">
                    <a:pos x="T0" y="T1"/>
                  </a:cxn>
                  <a:cxn ang="0">
                    <a:pos x="T2" y="T3"/>
                  </a:cxn>
                  <a:cxn ang="0">
                    <a:pos x="T4" y="T5"/>
                  </a:cxn>
                  <a:cxn ang="0">
                    <a:pos x="T6" y="T7"/>
                  </a:cxn>
                  <a:cxn ang="0">
                    <a:pos x="T8" y="T9"/>
                  </a:cxn>
                </a:cxnLst>
                <a:rect l="0" t="0" r="r" b="b"/>
                <a:pathLst>
                  <a:path w="4" h="19">
                    <a:moveTo>
                      <a:pt x="1" y="12"/>
                    </a:moveTo>
                    <a:lnTo>
                      <a:pt x="0" y="0"/>
                    </a:lnTo>
                    <a:lnTo>
                      <a:pt x="2" y="7"/>
                    </a:lnTo>
                    <a:lnTo>
                      <a:pt x="4" y="19"/>
                    </a:lnTo>
                    <a:lnTo>
                      <a:pt x="1" y="12"/>
                    </a:lnTo>
                    <a:close/>
                  </a:path>
                </a:pathLst>
              </a:custGeom>
              <a:solidFill>
                <a:srgbClr val="33C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4" name="Line 1134"/>
              <p:cNvSpPr>
                <a:spLocks noChangeShapeType="1"/>
              </p:cNvSpPr>
              <p:nvPr/>
            </p:nvSpPr>
            <p:spPr bwMode="auto">
              <a:xfrm>
                <a:off x="2076" y="961"/>
                <a:ext cx="3" cy="7"/>
              </a:xfrm>
              <a:prstGeom prst="line">
                <a:avLst/>
              </a:prstGeom>
              <a:noFill/>
              <a:ln w="0">
                <a:solidFill>
                  <a:srgbClr val="33CD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95" name="Freeform 1135"/>
              <p:cNvSpPr>
                <a:spLocks/>
              </p:cNvSpPr>
              <p:nvPr/>
            </p:nvSpPr>
            <p:spPr bwMode="auto">
              <a:xfrm>
                <a:off x="2072" y="937"/>
                <a:ext cx="5" cy="19"/>
              </a:xfrm>
              <a:custGeom>
                <a:avLst/>
                <a:gdLst>
                  <a:gd name="T0" fmla="*/ 3 w 5"/>
                  <a:gd name="T1" fmla="*/ 12 h 19"/>
                  <a:gd name="T2" fmla="*/ 0 w 5"/>
                  <a:gd name="T3" fmla="*/ 0 h 19"/>
                  <a:gd name="T4" fmla="*/ 3 w 5"/>
                  <a:gd name="T5" fmla="*/ 7 h 19"/>
                  <a:gd name="T6" fmla="*/ 5 w 5"/>
                  <a:gd name="T7" fmla="*/ 19 h 19"/>
                  <a:gd name="T8" fmla="*/ 3 w 5"/>
                  <a:gd name="T9" fmla="*/ 12 h 19"/>
                </a:gdLst>
                <a:ahLst/>
                <a:cxnLst>
                  <a:cxn ang="0">
                    <a:pos x="T0" y="T1"/>
                  </a:cxn>
                  <a:cxn ang="0">
                    <a:pos x="T2" y="T3"/>
                  </a:cxn>
                  <a:cxn ang="0">
                    <a:pos x="T4" y="T5"/>
                  </a:cxn>
                  <a:cxn ang="0">
                    <a:pos x="T6" y="T7"/>
                  </a:cxn>
                  <a:cxn ang="0">
                    <a:pos x="T8" y="T9"/>
                  </a:cxn>
                </a:cxnLst>
                <a:rect l="0" t="0" r="r" b="b"/>
                <a:pathLst>
                  <a:path w="5" h="19">
                    <a:moveTo>
                      <a:pt x="3" y="12"/>
                    </a:moveTo>
                    <a:lnTo>
                      <a:pt x="0" y="0"/>
                    </a:lnTo>
                    <a:lnTo>
                      <a:pt x="3" y="7"/>
                    </a:lnTo>
                    <a:lnTo>
                      <a:pt x="5" y="19"/>
                    </a:lnTo>
                    <a:lnTo>
                      <a:pt x="3" y="12"/>
                    </a:lnTo>
                    <a:close/>
                  </a:path>
                </a:pathLst>
              </a:custGeom>
              <a:solidFill>
                <a:srgbClr val="32CA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6" name="Line 1136"/>
              <p:cNvSpPr>
                <a:spLocks noChangeShapeType="1"/>
              </p:cNvSpPr>
              <p:nvPr/>
            </p:nvSpPr>
            <p:spPr bwMode="auto">
              <a:xfrm>
                <a:off x="2075" y="949"/>
                <a:ext cx="2" cy="7"/>
              </a:xfrm>
              <a:prstGeom prst="line">
                <a:avLst/>
              </a:prstGeom>
              <a:noFill/>
              <a:ln w="0">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97" name="Freeform 1137"/>
              <p:cNvSpPr>
                <a:spLocks/>
              </p:cNvSpPr>
              <p:nvPr/>
            </p:nvSpPr>
            <p:spPr bwMode="auto">
              <a:xfrm>
                <a:off x="2070" y="926"/>
                <a:ext cx="5" cy="18"/>
              </a:xfrm>
              <a:custGeom>
                <a:avLst/>
                <a:gdLst>
                  <a:gd name="T0" fmla="*/ 2 w 5"/>
                  <a:gd name="T1" fmla="*/ 11 h 18"/>
                  <a:gd name="T2" fmla="*/ 0 w 5"/>
                  <a:gd name="T3" fmla="*/ 0 h 18"/>
                  <a:gd name="T4" fmla="*/ 3 w 5"/>
                  <a:gd name="T5" fmla="*/ 6 h 18"/>
                  <a:gd name="T6" fmla="*/ 5 w 5"/>
                  <a:gd name="T7" fmla="*/ 18 h 18"/>
                  <a:gd name="T8" fmla="*/ 2 w 5"/>
                  <a:gd name="T9" fmla="*/ 11 h 18"/>
                </a:gdLst>
                <a:ahLst/>
                <a:cxnLst>
                  <a:cxn ang="0">
                    <a:pos x="T0" y="T1"/>
                  </a:cxn>
                  <a:cxn ang="0">
                    <a:pos x="T2" y="T3"/>
                  </a:cxn>
                  <a:cxn ang="0">
                    <a:pos x="T4" y="T5"/>
                  </a:cxn>
                  <a:cxn ang="0">
                    <a:pos x="T6" y="T7"/>
                  </a:cxn>
                  <a:cxn ang="0">
                    <a:pos x="T8" y="T9"/>
                  </a:cxn>
                </a:cxnLst>
                <a:rect l="0" t="0" r="r" b="b"/>
                <a:pathLst>
                  <a:path w="5" h="18">
                    <a:moveTo>
                      <a:pt x="2" y="11"/>
                    </a:moveTo>
                    <a:lnTo>
                      <a:pt x="0" y="0"/>
                    </a:lnTo>
                    <a:lnTo>
                      <a:pt x="3" y="6"/>
                    </a:lnTo>
                    <a:lnTo>
                      <a:pt x="5" y="18"/>
                    </a:lnTo>
                    <a:lnTo>
                      <a:pt x="2" y="11"/>
                    </a:lnTo>
                    <a:close/>
                  </a:path>
                </a:pathLst>
              </a:custGeom>
              <a:solidFill>
                <a:srgbClr val="31C6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98" name="Line 1138"/>
              <p:cNvSpPr>
                <a:spLocks noChangeShapeType="1"/>
              </p:cNvSpPr>
              <p:nvPr/>
            </p:nvSpPr>
            <p:spPr bwMode="auto">
              <a:xfrm>
                <a:off x="2072" y="937"/>
                <a:ext cx="3" cy="7"/>
              </a:xfrm>
              <a:prstGeom prst="line">
                <a:avLst/>
              </a:prstGeom>
              <a:noFill/>
              <a:ln w="0">
                <a:solidFill>
                  <a:srgbClr val="31C6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99" name="Freeform 1139"/>
              <p:cNvSpPr>
                <a:spLocks/>
              </p:cNvSpPr>
              <p:nvPr/>
            </p:nvSpPr>
            <p:spPr bwMode="auto">
              <a:xfrm>
                <a:off x="2066" y="914"/>
                <a:ext cx="7" cy="18"/>
              </a:xfrm>
              <a:custGeom>
                <a:avLst/>
                <a:gdLst>
                  <a:gd name="T0" fmla="*/ 4 w 7"/>
                  <a:gd name="T1" fmla="*/ 12 h 18"/>
                  <a:gd name="T2" fmla="*/ 0 w 7"/>
                  <a:gd name="T3" fmla="*/ 0 h 18"/>
                  <a:gd name="T4" fmla="*/ 3 w 7"/>
                  <a:gd name="T5" fmla="*/ 7 h 18"/>
                  <a:gd name="T6" fmla="*/ 7 w 7"/>
                  <a:gd name="T7" fmla="*/ 18 h 18"/>
                  <a:gd name="T8" fmla="*/ 4 w 7"/>
                  <a:gd name="T9" fmla="*/ 12 h 18"/>
                </a:gdLst>
                <a:ahLst/>
                <a:cxnLst>
                  <a:cxn ang="0">
                    <a:pos x="T0" y="T1"/>
                  </a:cxn>
                  <a:cxn ang="0">
                    <a:pos x="T2" y="T3"/>
                  </a:cxn>
                  <a:cxn ang="0">
                    <a:pos x="T4" y="T5"/>
                  </a:cxn>
                  <a:cxn ang="0">
                    <a:pos x="T6" y="T7"/>
                  </a:cxn>
                  <a:cxn ang="0">
                    <a:pos x="T8" y="T9"/>
                  </a:cxn>
                </a:cxnLst>
                <a:rect l="0" t="0" r="r" b="b"/>
                <a:pathLst>
                  <a:path w="7" h="18">
                    <a:moveTo>
                      <a:pt x="4" y="12"/>
                    </a:moveTo>
                    <a:lnTo>
                      <a:pt x="0" y="0"/>
                    </a:lnTo>
                    <a:lnTo>
                      <a:pt x="3" y="7"/>
                    </a:lnTo>
                    <a:lnTo>
                      <a:pt x="7" y="18"/>
                    </a:lnTo>
                    <a:lnTo>
                      <a:pt x="4" y="12"/>
                    </a:lnTo>
                    <a:close/>
                  </a:path>
                </a:pathLst>
              </a:custGeom>
              <a:solidFill>
                <a:srgbClr val="30C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0" name="Line 1140"/>
              <p:cNvSpPr>
                <a:spLocks noChangeShapeType="1"/>
              </p:cNvSpPr>
              <p:nvPr/>
            </p:nvSpPr>
            <p:spPr bwMode="auto">
              <a:xfrm>
                <a:off x="2070" y="926"/>
                <a:ext cx="3" cy="6"/>
              </a:xfrm>
              <a:prstGeom prst="line">
                <a:avLst/>
              </a:prstGeom>
              <a:noFill/>
              <a:ln w="0">
                <a:solidFill>
                  <a:srgbClr val="30C2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01" name="Freeform 1141"/>
              <p:cNvSpPr>
                <a:spLocks/>
              </p:cNvSpPr>
              <p:nvPr/>
            </p:nvSpPr>
            <p:spPr bwMode="auto">
              <a:xfrm>
                <a:off x="2064" y="908"/>
                <a:ext cx="5" cy="13"/>
              </a:xfrm>
              <a:custGeom>
                <a:avLst/>
                <a:gdLst>
                  <a:gd name="T0" fmla="*/ 2 w 5"/>
                  <a:gd name="T1" fmla="*/ 6 h 13"/>
                  <a:gd name="T2" fmla="*/ 0 w 5"/>
                  <a:gd name="T3" fmla="*/ 0 h 13"/>
                  <a:gd name="T4" fmla="*/ 3 w 5"/>
                  <a:gd name="T5" fmla="*/ 7 h 13"/>
                  <a:gd name="T6" fmla="*/ 5 w 5"/>
                  <a:gd name="T7" fmla="*/ 13 h 13"/>
                  <a:gd name="T8" fmla="*/ 2 w 5"/>
                  <a:gd name="T9" fmla="*/ 6 h 13"/>
                </a:gdLst>
                <a:ahLst/>
                <a:cxnLst>
                  <a:cxn ang="0">
                    <a:pos x="T0" y="T1"/>
                  </a:cxn>
                  <a:cxn ang="0">
                    <a:pos x="T2" y="T3"/>
                  </a:cxn>
                  <a:cxn ang="0">
                    <a:pos x="T4" y="T5"/>
                  </a:cxn>
                  <a:cxn ang="0">
                    <a:pos x="T6" y="T7"/>
                  </a:cxn>
                  <a:cxn ang="0">
                    <a:pos x="T8" y="T9"/>
                  </a:cxn>
                </a:cxnLst>
                <a:rect l="0" t="0" r="r" b="b"/>
                <a:pathLst>
                  <a:path w="5" h="13">
                    <a:moveTo>
                      <a:pt x="2" y="6"/>
                    </a:moveTo>
                    <a:lnTo>
                      <a:pt x="0" y="0"/>
                    </a:lnTo>
                    <a:lnTo>
                      <a:pt x="3" y="7"/>
                    </a:lnTo>
                    <a:lnTo>
                      <a:pt x="5" y="13"/>
                    </a:lnTo>
                    <a:lnTo>
                      <a:pt x="2" y="6"/>
                    </a:lnTo>
                    <a:close/>
                  </a:path>
                </a:pathLst>
              </a:custGeom>
              <a:solidFill>
                <a:srgbClr val="2FBE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2" name="Line 1142"/>
              <p:cNvSpPr>
                <a:spLocks noChangeShapeType="1"/>
              </p:cNvSpPr>
              <p:nvPr/>
            </p:nvSpPr>
            <p:spPr bwMode="auto">
              <a:xfrm>
                <a:off x="2066" y="914"/>
                <a:ext cx="3" cy="7"/>
              </a:xfrm>
              <a:prstGeom prst="line">
                <a:avLst/>
              </a:prstGeom>
              <a:noFill/>
              <a:ln w="0">
                <a:solidFill>
                  <a:srgbClr val="2FBE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03" name="Freeform 1143"/>
              <p:cNvSpPr>
                <a:spLocks/>
              </p:cNvSpPr>
              <p:nvPr/>
            </p:nvSpPr>
            <p:spPr bwMode="auto">
              <a:xfrm>
                <a:off x="1500" y="775"/>
                <a:ext cx="576" cy="839"/>
              </a:xfrm>
              <a:custGeom>
                <a:avLst/>
                <a:gdLst>
                  <a:gd name="T0" fmla="*/ 18 w 576"/>
                  <a:gd name="T1" fmla="*/ 837 h 839"/>
                  <a:gd name="T2" fmla="*/ 34 w 576"/>
                  <a:gd name="T3" fmla="*/ 831 h 839"/>
                  <a:gd name="T4" fmla="*/ 56 w 576"/>
                  <a:gd name="T5" fmla="*/ 824 h 839"/>
                  <a:gd name="T6" fmla="*/ 96 w 576"/>
                  <a:gd name="T7" fmla="*/ 810 h 839"/>
                  <a:gd name="T8" fmla="*/ 140 w 576"/>
                  <a:gd name="T9" fmla="*/ 790 h 839"/>
                  <a:gd name="T10" fmla="*/ 169 w 576"/>
                  <a:gd name="T11" fmla="*/ 773 h 839"/>
                  <a:gd name="T12" fmla="*/ 196 w 576"/>
                  <a:gd name="T13" fmla="*/ 751 h 839"/>
                  <a:gd name="T14" fmla="*/ 218 w 576"/>
                  <a:gd name="T15" fmla="*/ 724 h 839"/>
                  <a:gd name="T16" fmla="*/ 234 w 576"/>
                  <a:gd name="T17" fmla="*/ 693 h 839"/>
                  <a:gd name="T18" fmla="*/ 244 w 576"/>
                  <a:gd name="T19" fmla="*/ 660 h 839"/>
                  <a:gd name="T20" fmla="*/ 256 w 576"/>
                  <a:gd name="T21" fmla="*/ 611 h 839"/>
                  <a:gd name="T22" fmla="*/ 269 w 576"/>
                  <a:gd name="T23" fmla="*/ 556 h 839"/>
                  <a:gd name="T24" fmla="*/ 280 w 576"/>
                  <a:gd name="T25" fmla="*/ 528 h 839"/>
                  <a:gd name="T26" fmla="*/ 293 w 576"/>
                  <a:gd name="T27" fmla="*/ 505 h 839"/>
                  <a:gd name="T28" fmla="*/ 309 w 576"/>
                  <a:gd name="T29" fmla="*/ 486 h 839"/>
                  <a:gd name="T30" fmla="*/ 333 w 576"/>
                  <a:gd name="T31" fmla="*/ 468 h 839"/>
                  <a:gd name="T32" fmla="*/ 370 w 576"/>
                  <a:gd name="T33" fmla="*/ 444 h 839"/>
                  <a:gd name="T34" fmla="*/ 436 w 576"/>
                  <a:gd name="T35" fmla="*/ 405 h 839"/>
                  <a:gd name="T36" fmla="*/ 477 w 576"/>
                  <a:gd name="T37" fmla="*/ 379 h 839"/>
                  <a:gd name="T38" fmla="*/ 507 w 576"/>
                  <a:gd name="T39" fmla="*/ 356 h 839"/>
                  <a:gd name="T40" fmla="*/ 535 w 576"/>
                  <a:gd name="T41" fmla="*/ 324 h 839"/>
                  <a:gd name="T42" fmla="*/ 562 w 576"/>
                  <a:gd name="T43" fmla="*/ 273 h 839"/>
                  <a:gd name="T44" fmla="*/ 575 w 576"/>
                  <a:gd name="T45" fmla="*/ 223 h 839"/>
                  <a:gd name="T46" fmla="*/ 575 w 576"/>
                  <a:gd name="T47" fmla="*/ 174 h 839"/>
                  <a:gd name="T48" fmla="*/ 564 w 576"/>
                  <a:gd name="T49" fmla="*/ 133 h 839"/>
                  <a:gd name="T50" fmla="*/ 550 w 576"/>
                  <a:gd name="T51" fmla="*/ 109 h 839"/>
                  <a:gd name="T52" fmla="*/ 532 w 576"/>
                  <a:gd name="T53" fmla="*/ 86 h 839"/>
                  <a:gd name="T54" fmla="*/ 531 w 576"/>
                  <a:gd name="T55" fmla="*/ 44 h 839"/>
                  <a:gd name="T56" fmla="*/ 471 w 576"/>
                  <a:gd name="T57" fmla="*/ 104 h 839"/>
                  <a:gd name="T58" fmla="*/ 494 w 576"/>
                  <a:gd name="T59" fmla="*/ 130 h 839"/>
                  <a:gd name="T60" fmla="*/ 507 w 576"/>
                  <a:gd name="T61" fmla="*/ 150 h 839"/>
                  <a:gd name="T62" fmla="*/ 516 w 576"/>
                  <a:gd name="T63" fmla="*/ 172 h 839"/>
                  <a:gd name="T64" fmla="*/ 521 w 576"/>
                  <a:gd name="T65" fmla="*/ 211 h 839"/>
                  <a:gd name="T66" fmla="*/ 517 w 576"/>
                  <a:gd name="T67" fmla="*/ 250 h 839"/>
                  <a:gd name="T68" fmla="*/ 502 w 576"/>
                  <a:gd name="T69" fmla="*/ 289 h 839"/>
                  <a:gd name="T70" fmla="*/ 481 w 576"/>
                  <a:gd name="T71" fmla="*/ 320 h 839"/>
                  <a:gd name="T72" fmla="*/ 463 w 576"/>
                  <a:gd name="T73" fmla="*/ 337 h 839"/>
                  <a:gd name="T74" fmla="*/ 438 w 576"/>
                  <a:gd name="T75" fmla="*/ 354 h 839"/>
                  <a:gd name="T76" fmla="*/ 382 w 576"/>
                  <a:gd name="T77" fmla="*/ 387 h 839"/>
                  <a:gd name="T78" fmla="*/ 322 w 576"/>
                  <a:gd name="T79" fmla="*/ 423 h 839"/>
                  <a:gd name="T80" fmla="*/ 290 w 576"/>
                  <a:gd name="T81" fmla="*/ 447 h 839"/>
                  <a:gd name="T82" fmla="*/ 261 w 576"/>
                  <a:gd name="T83" fmla="*/ 475 h 839"/>
                  <a:gd name="T84" fmla="*/ 240 w 576"/>
                  <a:gd name="T85" fmla="*/ 506 h 839"/>
                  <a:gd name="T86" fmla="*/ 225 w 576"/>
                  <a:gd name="T87" fmla="*/ 538 h 839"/>
                  <a:gd name="T88" fmla="*/ 212 w 576"/>
                  <a:gd name="T89" fmla="*/ 580 h 839"/>
                  <a:gd name="T90" fmla="*/ 197 w 576"/>
                  <a:gd name="T91" fmla="*/ 645 h 839"/>
                  <a:gd name="T92" fmla="*/ 189 w 576"/>
                  <a:gd name="T93" fmla="*/ 673 h 839"/>
                  <a:gd name="T94" fmla="*/ 180 w 576"/>
                  <a:gd name="T95" fmla="*/ 697 h 839"/>
                  <a:gd name="T96" fmla="*/ 170 w 576"/>
                  <a:gd name="T97" fmla="*/ 714 h 839"/>
                  <a:gd name="T98" fmla="*/ 155 w 576"/>
                  <a:gd name="T99" fmla="*/ 728 h 839"/>
                  <a:gd name="T100" fmla="*/ 136 w 576"/>
                  <a:gd name="T101" fmla="*/ 742 h 839"/>
                  <a:gd name="T102" fmla="*/ 112 w 576"/>
                  <a:gd name="T103" fmla="*/ 754 h 839"/>
                  <a:gd name="T104" fmla="*/ 62 w 576"/>
                  <a:gd name="T105" fmla="*/ 775 h 839"/>
                  <a:gd name="T106" fmla="*/ 38 w 576"/>
                  <a:gd name="T107" fmla="*/ 783 h 839"/>
                  <a:gd name="T108" fmla="*/ 17 w 576"/>
                  <a:gd name="T109" fmla="*/ 790 h 839"/>
                  <a:gd name="T110" fmla="*/ 0 w 576"/>
                  <a:gd name="T111" fmla="*/ 797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6" h="839">
                    <a:moveTo>
                      <a:pt x="0" y="797"/>
                    </a:moveTo>
                    <a:lnTo>
                      <a:pt x="13" y="839"/>
                    </a:lnTo>
                    <a:lnTo>
                      <a:pt x="16" y="838"/>
                    </a:lnTo>
                    <a:lnTo>
                      <a:pt x="18" y="837"/>
                    </a:lnTo>
                    <a:lnTo>
                      <a:pt x="21" y="835"/>
                    </a:lnTo>
                    <a:lnTo>
                      <a:pt x="25" y="834"/>
                    </a:lnTo>
                    <a:lnTo>
                      <a:pt x="29" y="833"/>
                    </a:lnTo>
                    <a:lnTo>
                      <a:pt x="34" y="831"/>
                    </a:lnTo>
                    <a:lnTo>
                      <a:pt x="38" y="829"/>
                    </a:lnTo>
                    <a:lnTo>
                      <a:pt x="44" y="828"/>
                    </a:lnTo>
                    <a:lnTo>
                      <a:pt x="50" y="826"/>
                    </a:lnTo>
                    <a:lnTo>
                      <a:pt x="56" y="824"/>
                    </a:lnTo>
                    <a:lnTo>
                      <a:pt x="62" y="822"/>
                    </a:lnTo>
                    <a:lnTo>
                      <a:pt x="68" y="819"/>
                    </a:lnTo>
                    <a:lnTo>
                      <a:pt x="82" y="815"/>
                    </a:lnTo>
                    <a:lnTo>
                      <a:pt x="96" y="810"/>
                    </a:lnTo>
                    <a:lnTo>
                      <a:pt x="110" y="804"/>
                    </a:lnTo>
                    <a:lnTo>
                      <a:pt x="125" y="797"/>
                    </a:lnTo>
                    <a:lnTo>
                      <a:pt x="132" y="794"/>
                    </a:lnTo>
                    <a:lnTo>
                      <a:pt x="140" y="790"/>
                    </a:lnTo>
                    <a:lnTo>
                      <a:pt x="147" y="786"/>
                    </a:lnTo>
                    <a:lnTo>
                      <a:pt x="155" y="782"/>
                    </a:lnTo>
                    <a:lnTo>
                      <a:pt x="162" y="777"/>
                    </a:lnTo>
                    <a:lnTo>
                      <a:pt x="169" y="773"/>
                    </a:lnTo>
                    <a:lnTo>
                      <a:pt x="176" y="768"/>
                    </a:lnTo>
                    <a:lnTo>
                      <a:pt x="183" y="763"/>
                    </a:lnTo>
                    <a:lnTo>
                      <a:pt x="190" y="757"/>
                    </a:lnTo>
                    <a:lnTo>
                      <a:pt x="196" y="751"/>
                    </a:lnTo>
                    <a:lnTo>
                      <a:pt x="202" y="745"/>
                    </a:lnTo>
                    <a:lnTo>
                      <a:pt x="208" y="739"/>
                    </a:lnTo>
                    <a:lnTo>
                      <a:pt x="213" y="731"/>
                    </a:lnTo>
                    <a:lnTo>
                      <a:pt x="218" y="724"/>
                    </a:lnTo>
                    <a:lnTo>
                      <a:pt x="223" y="716"/>
                    </a:lnTo>
                    <a:lnTo>
                      <a:pt x="227" y="708"/>
                    </a:lnTo>
                    <a:lnTo>
                      <a:pt x="231" y="701"/>
                    </a:lnTo>
                    <a:lnTo>
                      <a:pt x="234" y="693"/>
                    </a:lnTo>
                    <a:lnTo>
                      <a:pt x="237" y="685"/>
                    </a:lnTo>
                    <a:lnTo>
                      <a:pt x="240" y="676"/>
                    </a:lnTo>
                    <a:lnTo>
                      <a:pt x="242" y="668"/>
                    </a:lnTo>
                    <a:lnTo>
                      <a:pt x="244" y="660"/>
                    </a:lnTo>
                    <a:lnTo>
                      <a:pt x="246" y="652"/>
                    </a:lnTo>
                    <a:lnTo>
                      <a:pt x="248" y="644"/>
                    </a:lnTo>
                    <a:lnTo>
                      <a:pt x="252" y="627"/>
                    </a:lnTo>
                    <a:lnTo>
                      <a:pt x="256" y="611"/>
                    </a:lnTo>
                    <a:lnTo>
                      <a:pt x="259" y="594"/>
                    </a:lnTo>
                    <a:lnTo>
                      <a:pt x="263" y="578"/>
                    </a:lnTo>
                    <a:lnTo>
                      <a:pt x="267" y="563"/>
                    </a:lnTo>
                    <a:lnTo>
                      <a:pt x="269" y="556"/>
                    </a:lnTo>
                    <a:lnTo>
                      <a:pt x="272" y="548"/>
                    </a:lnTo>
                    <a:lnTo>
                      <a:pt x="274" y="541"/>
                    </a:lnTo>
                    <a:lnTo>
                      <a:pt x="277" y="534"/>
                    </a:lnTo>
                    <a:lnTo>
                      <a:pt x="280" y="528"/>
                    </a:lnTo>
                    <a:lnTo>
                      <a:pt x="283" y="522"/>
                    </a:lnTo>
                    <a:lnTo>
                      <a:pt x="286" y="516"/>
                    </a:lnTo>
                    <a:lnTo>
                      <a:pt x="289" y="510"/>
                    </a:lnTo>
                    <a:lnTo>
                      <a:pt x="293" y="505"/>
                    </a:lnTo>
                    <a:lnTo>
                      <a:pt x="296" y="500"/>
                    </a:lnTo>
                    <a:lnTo>
                      <a:pt x="300" y="496"/>
                    </a:lnTo>
                    <a:lnTo>
                      <a:pt x="305" y="491"/>
                    </a:lnTo>
                    <a:lnTo>
                      <a:pt x="309" y="486"/>
                    </a:lnTo>
                    <a:lnTo>
                      <a:pt x="315" y="482"/>
                    </a:lnTo>
                    <a:lnTo>
                      <a:pt x="320" y="477"/>
                    </a:lnTo>
                    <a:lnTo>
                      <a:pt x="326" y="472"/>
                    </a:lnTo>
                    <a:lnTo>
                      <a:pt x="333" y="468"/>
                    </a:lnTo>
                    <a:lnTo>
                      <a:pt x="339" y="463"/>
                    </a:lnTo>
                    <a:lnTo>
                      <a:pt x="347" y="458"/>
                    </a:lnTo>
                    <a:lnTo>
                      <a:pt x="354" y="453"/>
                    </a:lnTo>
                    <a:lnTo>
                      <a:pt x="370" y="444"/>
                    </a:lnTo>
                    <a:lnTo>
                      <a:pt x="386" y="434"/>
                    </a:lnTo>
                    <a:lnTo>
                      <a:pt x="402" y="425"/>
                    </a:lnTo>
                    <a:lnTo>
                      <a:pt x="419" y="415"/>
                    </a:lnTo>
                    <a:lnTo>
                      <a:pt x="436" y="405"/>
                    </a:lnTo>
                    <a:lnTo>
                      <a:pt x="453" y="395"/>
                    </a:lnTo>
                    <a:lnTo>
                      <a:pt x="461" y="390"/>
                    </a:lnTo>
                    <a:lnTo>
                      <a:pt x="469" y="385"/>
                    </a:lnTo>
                    <a:lnTo>
                      <a:pt x="477" y="379"/>
                    </a:lnTo>
                    <a:lnTo>
                      <a:pt x="485" y="374"/>
                    </a:lnTo>
                    <a:lnTo>
                      <a:pt x="492" y="368"/>
                    </a:lnTo>
                    <a:lnTo>
                      <a:pt x="500" y="362"/>
                    </a:lnTo>
                    <a:lnTo>
                      <a:pt x="507" y="356"/>
                    </a:lnTo>
                    <a:lnTo>
                      <a:pt x="513" y="350"/>
                    </a:lnTo>
                    <a:lnTo>
                      <a:pt x="520" y="343"/>
                    </a:lnTo>
                    <a:lnTo>
                      <a:pt x="526" y="336"/>
                    </a:lnTo>
                    <a:lnTo>
                      <a:pt x="535" y="324"/>
                    </a:lnTo>
                    <a:lnTo>
                      <a:pt x="543" y="311"/>
                    </a:lnTo>
                    <a:lnTo>
                      <a:pt x="550" y="299"/>
                    </a:lnTo>
                    <a:lnTo>
                      <a:pt x="557" y="286"/>
                    </a:lnTo>
                    <a:lnTo>
                      <a:pt x="562" y="273"/>
                    </a:lnTo>
                    <a:lnTo>
                      <a:pt x="567" y="261"/>
                    </a:lnTo>
                    <a:lnTo>
                      <a:pt x="570" y="248"/>
                    </a:lnTo>
                    <a:lnTo>
                      <a:pt x="573" y="236"/>
                    </a:lnTo>
                    <a:lnTo>
                      <a:pt x="575" y="223"/>
                    </a:lnTo>
                    <a:lnTo>
                      <a:pt x="576" y="211"/>
                    </a:lnTo>
                    <a:lnTo>
                      <a:pt x="576" y="198"/>
                    </a:lnTo>
                    <a:lnTo>
                      <a:pt x="576" y="186"/>
                    </a:lnTo>
                    <a:lnTo>
                      <a:pt x="575" y="174"/>
                    </a:lnTo>
                    <a:lnTo>
                      <a:pt x="572" y="162"/>
                    </a:lnTo>
                    <a:lnTo>
                      <a:pt x="570" y="151"/>
                    </a:lnTo>
                    <a:lnTo>
                      <a:pt x="566" y="139"/>
                    </a:lnTo>
                    <a:lnTo>
                      <a:pt x="564" y="133"/>
                    </a:lnTo>
                    <a:lnTo>
                      <a:pt x="561" y="127"/>
                    </a:lnTo>
                    <a:lnTo>
                      <a:pt x="558" y="121"/>
                    </a:lnTo>
                    <a:lnTo>
                      <a:pt x="554" y="115"/>
                    </a:lnTo>
                    <a:lnTo>
                      <a:pt x="550" y="109"/>
                    </a:lnTo>
                    <a:lnTo>
                      <a:pt x="546" y="103"/>
                    </a:lnTo>
                    <a:lnTo>
                      <a:pt x="542" y="98"/>
                    </a:lnTo>
                    <a:lnTo>
                      <a:pt x="537" y="92"/>
                    </a:lnTo>
                    <a:lnTo>
                      <a:pt x="532" y="86"/>
                    </a:lnTo>
                    <a:lnTo>
                      <a:pt x="527" y="81"/>
                    </a:lnTo>
                    <a:lnTo>
                      <a:pt x="516" y="70"/>
                    </a:lnTo>
                    <a:lnTo>
                      <a:pt x="508" y="62"/>
                    </a:lnTo>
                    <a:lnTo>
                      <a:pt x="531" y="44"/>
                    </a:lnTo>
                    <a:lnTo>
                      <a:pt x="399" y="0"/>
                    </a:lnTo>
                    <a:lnTo>
                      <a:pt x="443" y="116"/>
                    </a:lnTo>
                    <a:lnTo>
                      <a:pt x="465" y="98"/>
                    </a:lnTo>
                    <a:lnTo>
                      <a:pt x="471" y="104"/>
                    </a:lnTo>
                    <a:lnTo>
                      <a:pt x="481" y="115"/>
                    </a:lnTo>
                    <a:lnTo>
                      <a:pt x="485" y="120"/>
                    </a:lnTo>
                    <a:lnTo>
                      <a:pt x="490" y="125"/>
                    </a:lnTo>
                    <a:lnTo>
                      <a:pt x="494" y="130"/>
                    </a:lnTo>
                    <a:lnTo>
                      <a:pt x="498" y="135"/>
                    </a:lnTo>
                    <a:lnTo>
                      <a:pt x="501" y="140"/>
                    </a:lnTo>
                    <a:lnTo>
                      <a:pt x="504" y="145"/>
                    </a:lnTo>
                    <a:lnTo>
                      <a:pt x="507" y="150"/>
                    </a:lnTo>
                    <a:lnTo>
                      <a:pt x="509" y="154"/>
                    </a:lnTo>
                    <a:lnTo>
                      <a:pt x="511" y="158"/>
                    </a:lnTo>
                    <a:lnTo>
                      <a:pt x="513" y="163"/>
                    </a:lnTo>
                    <a:lnTo>
                      <a:pt x="516" y="172"/>
                    </a:lnTo>
                    <a:lnTo>
                      <a:pt x="518" y="182"/>
                    </a:lnTo>
                    <a:lnTo>
                      <a:pt x="520" y="191"/>
                    </a:lnTo>
                    <a:lnTo>
                      <a:pt x="521" y="201"/>
                    </a:lnTo>
                    <a:lnTo>
                      <a:pt x="521" y="211"/>
                    </a:lnTo>
                    <a:lnTo>
                      <a:pt x="521" y="221"/>
                    </a:lnTo>
                    <a:lnTo>
                      <a:pt x="520" y="230"/>
                    </a:lnTo>
                    <a:lnTo>
                      <a:pt x="519" y="240"/>
                    </a:lnTo>
                    <a:lnTo>
                      <a:pt x="517" y="250"/>
                    </a:lnTo>
                    <a:lnTo>
                      <a:pt x="514" y="260"/>
                    </a:lnTo>
                    <a:lnTo>
                      <a:pt x="511" y="269"/>
                    </a:lnTo>
                    <a:lnTo>
                      <a:pt x="507" y="279"/>
                    </a:lnTo>
                    <a:lnTo>
                      <a:pt x="502" y="289"/>
                    </a:lnTo>
                    <a:lnTo>
                      <a:pt x="496" y="298"/>
                    </a:lnTo>
                    <a:lnTo>
                      <a:pt x="490" y="307"/>
                    </a:lnTo>
                    <a:lnTo>
                      <a:pt x="484" y="317"/>
                    </a:lnTo>
                    <a:lnTo>
                      <a:pt x="481" y="320"/>
                    </a:lnTo>
                    <a:lnTo>
                      <a:pt x="477" y="324"/>
                    </a:lnTo>
                    <a:lnTo>
                      <a:pt x="473" y="328"/>
                    </a:lnTo>
                    <a:lnTo>
                      <a:pt x="468" y="332"/>
                    </a:lnTo>
                    <a:lnTo>
                      <a:pt x="463" y="337"/>
                    </a:lnTo>
                    <a:lnTo>
                      <a:pt x="457" y="341"/>
                    </a:lnTo>
                    <a:lnTo>
                      <a:pt x="451" y="345"/>
                    </a:lnTo>
                    <a:lnTo>
                      <a:pt x="445" y="350"/>
                    </a:lnTo>
                    <a:lnTo>
                      <a:pt x="438" y="354"/>
                    </a:lnTo>
                    <a:lnTo>
                      <a:pt x="431" y="359"/>
                    </a:lnTo>
                    <a:lnTo>
                      <a:pt x="415" y="368"/>
                    </a:lnTo>
                    <a:lnTo>
                      <a:pt x="399" y="378"/>
                    </a:lnTo>
                    <a:lnTo>
                      <a:pt x="382" y="387"/>
                    </a:lnTo>
                    <a:lnTo>
                      <a:pt x="365" y="397"/>
                    </a:lnTo>
                    <a:lnTo>
                      <a:pt x="348" y="408"/>
                    </a:lnTo>
                    <a:lnTo>
                      <a:pt x="331" y="418"/>
                    </a:lnTo>
                    <a:lnTo>
                      <a:pt x="322" y="423"/>
                    </a:lnTo>
                    <a:lnTo>
                      <a:pt x="314" y="429"/>
                    </a:lnTo>
                    <a:lnTo>
                      <a:pt x="306" y="435"/>
                    </a:lnTo>
                    <a:lnTo>
                      <a:pt x="298" y="441"/>
                    </a:lnTo>
                    <a:lnTo>
                      <a:pt x="290" y="447"/>
                    </a:lnTo>
                    <a:lnTo>
                      <a:pt x="282" y="454"/>
                    </a:lnTo>
                    <a:lnTo>
                      <a:pt x="275" y="460"/>
                    </a:lnTo>
                    <a:lnTo>
                      <a:pt x="268" y="467"/>
                    </a:lnTo>
                    <a:lnTo>
                      <a:pt x="261" y="475"/>
                    </a:lnTo>
                    <a:lnTo>
                      <a:pt x="255" y="482"/>
                    </a:lnTo>
                    <a:lnTo>
                      <a:pt x="249" y="490"/>
                    </a:lnTo>
                    <a:lnTo>
                      <a:pt x="244" y="498"/>
                    </a:lnTo>
                    <a:lnTo>
                      <a:pt x="240" y="506"/>
                    </a:lnTo>
                    <a:lnTo>
                      <a:pt x="235" y="514"/>
                    </a:lnTo>
                    <a:lnTo>
                      <a:pt x="231" y="522"/>
                    </a:lnTo>
                    <a:lnTo>
                      <a:pt x="228" y="530"/>
                    </a:lnTo>
                    <a:lnTo>
                      <a:pt x="225" y="538"/>
                    </a:lnTo>
                    <a:lnTo>
                      <a:pt x="222" y="547"/>
                    </a:lnTo>
                    <a:lnTo>
                      <a:pt x="219" y="555"/>
                    </a:lnTo>
                    <a:lnTo>
                      <a:pt x="216" y="564"/>
                    </a:lnTo>
                    <a:lnTo>
                      <a:pt x="212" y="580"/>
                    </a:lnTo>
                    <a:lnTo>
                      <a:pt x="208" y="597"/>
                    </a:lnTo>
                    <a:lnTo>
                      <a:pt x="204" y="613"/>
                    </a:lnTo>
                    <a:lnTo>
                      <a:pt x="201" y="629"/>
                    </a:lnTo>
                    <a:lnTo>
                      <a:pt x="197" y="645"/>
                    </a:lnTo>
                    <a:lnTo>
                      <a:pt x="195" y="652"/>
                    </a:lnTo>
                    <a:lnTo>
                      <a:pt x="193" y="660"/>
                    </a:lnTo>
                    <a:lnTo>
                      <a:pt x="191" y="667"/>
                    </a:lnTo>
                    <a:lnTo>
                      <a:pt x="189" y="673"/>
                    </a:lnTo>
                    <a:lnTo>
                      <a:pt x="187" y="680"/>
                    </a:lnTo>
                    <a:lnTo>
                      <a:pt x="185" y="686"/>
                    </a:lnTo>
                    <a:lnTo>
                      <a:pt x="183" y="692"/>
                    </a:lnTo>
                    <a:lnTo>
                      <a:pt x="180" y="697"/>
                    </a:lnTo>
                    <a:lnTo>
                      <a:pt x="178" y="702"/>
                    </a:lnTo>
                    <a:lnTo>
                      <a:pt x="175" y="706"/>
                    </a:lnTo>
                    <a:lnTo>
                      <a:pt x="173" y="710"/>
                    </a:lnTo>
                    <a:lnTo>
                      <a:pt x="170" y="714"/>
                    </a:lnTo>
                    <a:lnTo>
                      <a:pt x="167" y="718"/>
                    </a:lnTo>
                    <a:lnTo>
                      <a:pt x="163" y="721"/>
                    </a:lnTo>
                    <a:lnTo>
                      <a:pt x="160" y="725"/>
                    </a:lnTo>
                    <a:lnTo>
                      <a:pt x="155" y="728"/>
                    </a:lnTo>
                    <a:lnTo>
                      <a:pt x="151" y="732"/>
                    </a:lnTo>
                    <a:lnTo>
                      <a:pt x="146" y="735"/>
                    </a:lnTo>
                    <a:lnTo>
                      <a:pt x="141" y="739"/>
                    </a:lnTo>
                    <a:lnTo>
                      <a:pt x="136" y="742"/>
                    </a:lnTo>
                    <a:lnTo>
                      <a:pt x="130" y="745"/>
                    </a:lnTo>
                    <a:lnTo>
                      <a:pt x="124" y="748"/>
                    </a:lnTo>
                    <a:lnTo>
                      <a:pt x="118" y="751"/>
                    </a:lnTo>
                    <a:lnTo>
                      <a:pt x="112" y="754"/>
                    </a:lnTo>
                    <a:lnTo>
                      <a:pt x="100" y="760"/>
                    </a:lnTo>
                    <a:lnTo>
                      <a:pt x="87" y="765"/>
                    </a:lnTo>
                    <a:lnTo>
                      <a:pt x="74" y="770"/>
                    </a:lnTo>
                    <a:lnTo>
                      <a:pt x="62" y="775"/>
                    </a:lnTo>
                    <a:lnTo>
                      <a:pt x="55" y="777"/>
                    </a:lnTo>
                    <a:lnTo>
                      <a:pt x="49" y="779"/>
                    </a:lnTo>
                    <a:lnTo>
                      <a:pt x="44" y="781"/>
                    </a:lnTo>
                    <a:lnTo>
                      <a:pt x="38" y="783"/>
                    </a:lnTo>
                    <a:lnTo>
                      <a:pt x="32" y="785"/>
                    </a:lnTo>
                    <a:lnTo>
                      <a:pt x="27" y="786"/>
                    </a:lnTo>
                    <a:lnTo>
                      <a:pt x="22" y="788"/>
                    </a:lnTo>
                    <a:lnTo>
                      <a:pt x="17" y="790"/>
                    </a:lnTo>
                    <a:lnTo>
                      <a:pt x="12" y="792"/>
                    </a:lnTo>
                    <a:lnTo>
                      <a:pt x="7" y="794"/>
                    </a:lnTo>
                    <a:lnTo>
                      <a:pt x="3" y="796"/>
                    </a:lnTo>
                    <a:lnTo>
                      <a:pt x="0" y="797"/>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4" name="Line 1144"/>
              <p:cNvSpPr>
                <a:spLocks noChangeShapeType="1"/>
              </p:cNvSpPr>
              <p:nvPr/>
            </p:nvSpPr>
            <p:spPr bwMode="auto">
              <a:xfrm>
                <a:off x="1500" y="1572"/>
                <a:ext cx="13" cy="42"/>
              </a:xfrm>
              <a:prstGeom prst="line">
                <a:avLst/>
              </a:prstGeom>
              <a:noFill/>
              <a:ln w="7938">
                <a:solidFill>
                  <a:srgbClr val="2CA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05" name="Line 1145"/>
              <p:cNvSpPr>
                <a:spLocks noChangeShapeType="1"/>
              </p:cNvSpPr>
              <p:nvPr/>
            </p:nvSpPr>
            <p:spPr bwMode="auto">
              <a:xfrm flipV="1">
                <a:off x="1513" y="1613"/>
                <a:ext cx="3" cy="1"/>
              </a:xfrm>
              <a:prstGeom prst="line">
                <a:avLst/>
              </a:prstGeom>
              <a:noFill/>
              <a:ln w="7938">
                <a:solidFill>
                  <a:srgbClr val="57FF5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06" name="Line 1146"/>
              <p:cNvSpPr>
                <a:spLocks noChangeShapeType="1"/>
              </p:cNvSpPr>
              <p:nvPr/>
            </p:nvSpPr>
            <p:spPr bwMode="auto">
              <a:xfrm flipV="1">
                <a:off x="1516" y="1612"/>
                <a:ext cx="2" cy="1"/>
              </a:xfrm>
              <a:prstGeom prst="line">
                <a:avLst/>
              </a:prstGeom>
              <a:noFill/>
              <a:ln w="7938">
                <a:solidFill>
                  <a:srgbClr val="51FF5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07" name="Line 1147"/>
              <p:cNvSpPr>
                <a:spLocks noChangeShapeType="1"/>
              </p:cNvSpPr>
              <p:nvPr/>
            </p:nvSpPr>
            <p:spPr bwMode="auto">
              <a:xfrm flipV="1">
                <a:off x="1518" y="1610"/>
                <a:ext cx="3" cy="2"/>
              </a:xfrm>
              <a:prstGeom prst="line">
                <a:avLst/>
              </a:prstGeom>
              <a:noFill/>
              <a:ln w="7938">
                <a:solidFill>
                  <a:srgbClr val="4FFF4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08" name="Line 1148"/>
              <p:cNvSpPr>
                <a:spLocks noChangeShapeType="1"/>
              </p:cNvSpPr>
              <p:nvPr/>
            </p:nvSpPr>
            <p:spPr bwMode="auto">
              <a:xfrm flipV="1">
                <a:off x="1521" y="1609"/>
                <a:ext cx="4" cy="1"/>
              </a:xfrm>
              <a:prstGeom prst="line">
                <a:avLst/>
              </a:prstGeom>
              <a:noFill/>
              <a:ln w="7938">
                <a:solidFill>
                  <a:srgbClr val="4DFF4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09" name="Line 1149"/>
              <p:cNvSpPr>
                <a:spLocks noChangeShapeType="1"/>
              </p:cNvSpPr>
              <p:nvPr/>
            </p:nvSpPr>
            <p:spPr bwMode="auto">
              <a:xfrm flipV="1">
                <a:off x="1525" y="1608"/>
                <a:ext cx="4" cy="1"/>
              </a:xfrm>
              <a:prstGeom prst="line">
                <a:avLst/>
              </a:prstGeom>
              <a:noFill/>
              <a:ln w="7938">
                <a:solidFill>
                  <a:srgbClr val="4CFF4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0" name="Line 1150"/>
              <p:cNvSpPr>
                <a:spLocks noChangeShapeType="1"/>
              </p:cNvSpPr>
              <p:nvPr/>
            </p:nvSpPr>
            <p:spPr bwMode="auto">
              <a:xfrm flipV="1">
                <a:off x="1529" y="1606"/>
                <a:ext cx="5" cy="2"/>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1" name="Line 1151"/>
              <p:cNvSpPr>
                <a:spLocks noChangeShapeType="1"/>
              </p:cNvSpPr>
              <p:nvPr/>
            </p:nvSpPr>
            <p:spPr bwMode="auto">
              <a:xfrm flipV="1">
                <a:off x="1534" y="1604"/>
                <a:ext cx="4" cy="2"/>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2" name="Line 1152"/>
              <p:cNvSpPr>
                <a:spLocks noChangeShapeType="1"/>
              </p:cNvSpPr>
              <p:nvPr/>
            </p:nvSpPr>
            <p:spPr bwMode="auto">
              <a:xfrm flipV="1">
                <a:off x="1538" y="1603"/>
                <a:ext cx="6" cy="1"/>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3" name="Line 1153"/>
              <p:cNvSpPr>
                <a:spLocks noChangeShapeType="1"/>
              </p:cNvSpPr>
              <p:nvPr/>
            </p:nvSpPr>
            <p:spPr bwMode="auto">
              <a:xfrm flipV="1">
                <a:off x="1544" y="1601"/>
                <a:ext cx="6" cy="2"/>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4" name="Line 1154"/>
              <p:cNvSpPr>
                <a:spLocks noChangeShapeType="1"/>
              </p:cNvSpPr>
              <p:nvPr/>
            </p:nvSpPr>
            <p:spPr bwMode="auto">
              <a:xfrm flipV="1">
                <a:off x="1550" y="1599"/>
                <a:ext cx="6" cy="2"/>
              </a:xfrm>
              <a:prstGeom prst="line">
                <a:avLst/>
              </a:prstGeom>
              <a:noFill/>
              <a:ln w="7938">
                <a:solidFill>
                  <a:srgbClr val="4AFF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5" name="Line 1155"/>
              <p:cNvSpPr>
                <a:spLocks noChangeShapeType="1"/>
              </p:cNvSpPr>
              <p:nvPr/>
            </p:nvSpPr>
            <p:spPr bwMode="auto">
              <a:xfrm flipV="1">
                <a:off x="1556" y="1597"/>
                <a:ext cx="6" cy="2"/>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6" name="Line 1156"/>
              <p:cNvSpPr>
                <a:spLocks noChangeShapeType="1"/>
              </p:cNvSpPr>
              <p:nvPr/>
            </p:nvSpPr>
            <p:spPr bwMode="auto">
              <a:xfrm flipV="1">
                <a:off x="1562" y="1594"/>
                <a:ext cx="6" cy="3"/>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7" name="Line 1157"/>
              <p:cNvSpPr>
                <a:spLocks noChangeShapeType="1"/>
              </p:cNvSpPr>
              <p:nvPr/>
            </p:nvSpPr>
            <p:spPr bwMode="auto">
              <a:xfrm flipV="1">
                <a:off x="1568" y="1590"/>
                <a:ext cx="14" cy="4"/>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8" name="Line 1158"/>
              <p:cNvSpPr>
                <a:spLocks noChangeShapeType="1"/>
              </p:cNvSpPr>
              <p:nvPr/>
            </p:nvSpPr>
            <p:spPr bwMode="auto">
              <a:xfrm flipV="1">
                <a:off x="1582" y="1585"/>
                <a:ext cx="14" cy="5"/>
              </a:xfrm>
              <a:prstGeom prst="line">
                <a:avLst/>
              </a:prstGeom>
              <a:noFill/>
              <a:ln w="7938">
                <a:solidFill>
                  <a:srgbClr val="4DFF4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19" name="Line 1159"/>
              <p:cNvSpPr>
                <a:spLocks noChangeShapeType="1"/>
              </p:cNvSpPr>
              <p:nvPr/>
            </p:nvSpPr>
            <p:spPr bwMode="auto">
              <a:xfrm flipV="1">
                <a:off x="1596" y="1579"/>
                <a:ext cx="14" cy="6"/>
              </a:xfrm>
              <a:prstGeom prst="line">
                <a:avLst/>
              </a:prstGeom>
              <a:noFill/>
              <a:ln w="7938">
                <a:solidFill>
                  <a:srgbClr val="50FF5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0" name="Line 1160"/>
              <p:cNvSpPr>
                <a:spLocks noChangeShapeType="1"/>
              </p:cNvSpPr>
              <p:nvPr/>
            </p:nvSpPr>
            <p:spPr bwMode="auto">
              <a:xfrm flipV="1">
                <a:off x="1610" y="1572"/>
                <a:ext cx="15" cy="7"/>
              </a:xfrm>
              <a:prstGeom prst="line">
                <a:avLst/>
              </a:prstGeom>
              <a:noFill/>
              <a:ln w="7938">
                <a:solidFill>
                  <a:srgbClr val="54FF5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1" name="Line 1161"/>
              <p:cNvSpPr>
                <a:spLocks noChangeShapeType="1"/>
              </p:cNvSpPr>
              <p:nvPr/>
            </p:nvSpPr>
            <p:spPr bwMode="auto">
              <a:xfrm flipV="1">
                <a:off x="1625" y="1569"/>
                <a:ext cx="7" cy="3"/>
              </a:xfrm>
              <a:prstGeom prst="line">
                <a:avLst/>
              </a:prstGeom>
              <a:noFill/>
              <a:ln w="7938">
                <a:solidFill>
                  <a:srgbClr val="57FF5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2" name="Line 1162"/>
              <p:cNvSpPr>
                <a:spLocks noChangeShapeType="1"/>
              </p:cNvSpPr>
              <p:nvPr/>
            </p:nvSpPr>
            <p:spPr bwMode="auto">
              <a:xfrm flipV="1">
                <a:off x="1632" y="1565"/>
                <a:ext cx="8" cy="4"/>
              </a:xfrm>
              <a:prstGeom prst="line">
                <a:avLst/>
              </a:prstGeom>
              <a:noFill/>
              <a:ln w="7938">
                <a:solidFill>
                  <a:srgbClr val="5CFF5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3" name="Line 1163"/>
              <p:cNvSpPr>
                <a:spLocks noChangeShapeType="1"/>
              </p:cNvSpPr>
              <p:nvPr/>
            </p:nvSpPr>
            <p:spPr bwMode="auto">
              <a:xfrm flipV="1">
                <a:off x="1640" y="1561"/>
                <a:ext cx="7" cy="4"/>
              </a:xfrm>
              <a:prstGeom prst="line">
                <a:avLst/>
              </a:prstGeom>
              <a:noFill/>
              <a:ln w="7938">
                <a:solidFill>
                  <a:srgbClr val="61FF6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4" name="Line 1164"/>
              <p:cNvSpPr>
                <a:spLocks noChangeShapeType="1"/>
              </p:cNvSpPr>
              <p:nvPr/>
            </p:nvSpPr>
            <p:spPr bwMode="auto">
              <a:xfrm flipV="1">
                <a:off x="1647" y="1557"/>
                <a:ext cx="8" cy="4"/>
              </a:xfrm>
              <a:prstGeom prst="line">
                <a:avLst/>
              </a:prstGeom>
              <a:noFill/>
              <a:ln w="7938">
                <a:solidFill>
                  <a:srgbClr val="68FF6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5" name="Line 1165"/>
              <p:cNvSpPr>
                <a:spLocks noChangeShapeType="1"/>
              </p:cNvSpPr>
              <p:nvPr/>
            </p:nvSpPr>
            <p:spPr bwMode="auto">
              <a:xfrm flipV="1">
                <a:off x="1655" y="1552"/>
                <a:ext cx="7" cy="5"/>
              </a:xfrm>
              <a:prstGeom prst="line">
                <a:avLst/>
              </a:prstGeom>
              <a:noFill/>
              <a:ln w="7938">
                <a:solidFill>
                  <a:srgbClr val="70FF7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6" name="Line 1166"/>
              <p:cNvSpPr>
                <a:spLocks noChangeShapeType="1"/>
              </p:cNvSpPr>
              <p:nvPr/>
            </p:nvSpPr>
            <p:spPr bwMode="auto">
              <a:xfrm flipV="1">
                <a:off x="1662" y="1548"/>
                <a:ext cx="7" cy="4"/>
              </a:xfrm>
              <a:prstGeom prst="line">
                <a:avLst/>
              </a:prstGeom>
              <a:noFill/>
              <a:ln w="7938">
                <a:solidFill>
                  <a:srgbClr val="7BFF7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7" name="Line 1167"/>
              <p:cNvSpPr>
                <a:spLocks noChangeShapeType="1"/>
              </p:cNvSpPr>
              <p:nvPr/>
            </p:nvSpPr>
            <p:spPr bwMode="auto">
              <a:xfrm flipV="1">
                <a:off x="1669" y="1543"/>
                <a:ext cx="7" cy="5"/>
              </a:xfrm>
              <a:prstGeom prst="line">
                <a:avLst/>
              </a:prstGeom>
              <a:noFill/>
              <a:ln w="7938">
                <a:solidFill>
                  <a:srgbClr val="87FF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8" name="Line 1168"/>
              <p:cNvSpPr>
                <a:spLocks noChangeShapeType="1"/>
              </p:cNvSpPr>
              <p:nvPr/>
            </p:nvSpPr>
            <p:spPr bwMode="auto">
              <a:xfrm flipV="1">
                <a:off x="1676" y="1538"/>
                <a:ext cx="7" cy="5"/>
              </a:xfrm>
              <a:prstGeom prst="line">
                <a:avLst/>
              </a:prstGeom>
              <a:noFill/>
              <a:ln w="7938">
                <a:solidFill>
                  <a:srgbClr val="99FF9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29" name="Line 1169"/>
              <p:cNvSpPr>
                <a:spLocks noChangeShapeType="1"/>
              </p:cNvSpPr>
              <p:nvPr/>
            </p:nvSpPr>
            <p:spPr bwMode="auto">
              <a:xfrm flipV="1">
                <a:off x="1683" y="1532"/>
                <a:ext cx="7" cy="6"/>
              </a:xfrm>
              <a:prstGeom prst="line">
                <a:avLst/>
              </a:prstGeom>
              <a:noFill/>
              <a:ln w="7938">
                <a:solidFill>
                  <a:srgbClr val="AEFFA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0" name="Line 1170"/>
              <p:cNvSpPr>
                <a:spLocks noChangeShapeType="1"/>
              </p:cNvSpPr>
              <p:nvPr/>
            </p:nvSpPr>
            <p:spPr bwMode="auto">
              <a:xfrm flipV="1">
                <a:off x="1690" y="1526"/>
                <a:ext cx="6" cy="6"/>
              </a:xfrm>
              <a:prstGeom prst="line">
                <a:avLst/>
              </a:prstGeom>
              <a:noFill/>
              <a:ln w="7938">
                <a:solidFill>
                  <a:srgbClr val="C5FFC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1" name="Line 1171"/>
              <p:cNvSpPr>
                <a:spLocks noChangeShapeType="1"/>
              </p:cNvSpPr>
              <p:nvPr/>
            </p:nvSpPr>
            <p:spPr bwMode="auto">
              <a:xfrm flipV="1">
                <a:off x="1696" y="1520"/>
                <a:ext cx="6" cy="6"/>
              </a:xfrm>
              <a:prstGeom prst="line">
                <a:avLst/>
              </a:prstGeom>
              <a:noFill/>
              <a:ln w="7938">
                <a:solidFill>
                  <a:srgbClr val="DCFFD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2" name="Line 1172"/>
              <p:cNvSpPr>
                <a:spLocks noChangeShapeType="1"/>
              </p:cNvSpPr>
              <p:nvPr/>
            </p:nvSpPr>
            <p:spPr bwMode="auto">
              <a:xfrm flipV="1">
                <a:off x="1702" y="1514"/>
                <a:ext cx="6" cy="6"/>
              </a:xfrm>
              <a:prstGeom prst="line">
                <a:avLst/>
              </a:prstGeom>
              <a:noFill/>
              <a:ln w="7938">
                <a:solidFill>
                  <a:srgbClr val="F0FF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3" name="Line 1173"/>
              <p:cNvSpPr>
                <a:spLocks noChangeShapeType="1"/>
              </p:cNvSpPr>
              <p:nvPr/>
            </p:nvSpPr>
            <p:spPr bwMode="auto">
              <a:xfrm flipV="1">
                <a:off x="1708" y="1506"/>
                <a:ext cx="5" cy="8"/>
              </a:xfrm>
              <a:prstGeom prst="line">
                <a:avLst/>
              </a:prstGeom>
              <a:noFill/>
              <a:ln w="7938">
                <a:solidFill>
                  <a:srgbClr val="FDFFF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4" name="Line 1174"/>
              <p:cNvSpPr>
                <a:spLocks noChangeShapeType="1"/>
              </p:cNvSpPr>
              <p:nvPr/>
            </p:nvSpPr>
            <p:spPr bwMode="auto">
              <a:xfrm flipV="1">
                <a:off x="1713" y="1499"/>
                <a:ext cx="5" cy="7"/>
              </a:xfrm>
              <a:prstGeom prst="line">
                <a:avLst/>
              </a:prstGeom>
              <a:noFill/>
              <a:ln w="7938">
                <a:solidFill>
                  <a:srgbClr val="FCFFF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5" name="Line 1175"/>
              <p:cNvSpPr>
                <a:spLocks noChangeShapeType="1"/>
              </p:cNvSpPr>
              <p:nvPr/>
            </p:nvSpPr>
            <p:spPr bwMode="auto">
              <a:xfrm flipV="1">
                <a:off x="1718" y="1491"/>
                <a:ext cx="5" cy="8"/>
              </a:xfrm>
              <a:prstGeom prst="line">
                <a:avLst/>
              </a:prstGeom>
              <a:noFill/>
              <a:ln w="7938">
                <a:solidFill>
                  <a:srgbClr val="F0FF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6" name="Line 1176"/>
              <p:cNvSpPr>
                <a:spLocks noChangeShapeType="1"/>
              </p:cNvSpPr>
              <p:nvPr/>
            </p:nvSpPr>
            <p:spPr bwMode="auto">
              <a:xfrm flipV="1">
                <a:off x="1723" y="1483"/>
                <a:ext cx="4" cy="8"/>
              </a:xfrm>
              <a:prstGeom prst="line">
                <a:avLst/>
              </a:prstGeom>
              <a:noFill/>
              <a:ln w="7938">
                <a:solidFill>
                  <a:srgbClr val="DDFFD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7" name="Line 1177"/>
              <p:cNvSpPr>
                <a:spLocks noChangeShapeType="1"/>
              </p:cNvSpPr>
              <p:nvPr/>
            </p:nvSpPr>
            <p:spPr bwMode="auto">
              <a:xfrm flipV="1">
                <a:off x="1727" y="1476"/>
                <a:ext cx="4" cy="7"/>
              </a:xfrm>
              <a:prstGeom prst="line">
                <a:avLst/>
              </a:prstGeom>
              <a:noFill/>
              <a:ln w="7938">
                <a:solidFill>
                  <a:srgbClr val="CAFFC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8" name="Line 1178"/>
              <p:cNvSpPr>
                <a:spLocks noChangeShapeType="1"/>
              </p:cNvSpPr>
              <p:nvPr/>
            </p:nvSpPr>
            <p:spPr bwMode="auto">
              <a:xfrm flipV="1">
                <a:off x="1731" y="1468"/>
                <a:ext cx="3" cy="8"/>
              </a:xfrm>
              <a:prstGeom prst="line">
                <a:avLst/>
              </a:prstGeom>
              <a:noFill/>
              <a:ln w="7938">
                <a:solidFill>
                  <a:srgbClr val="B9FFB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39" name="Line 1179"/>
              <p:cNvSpPr>
                <a:spLocks noChangeShapeType="1"/>
              </p:cNvSpPr>
              <p:nvPr/>
            </p:nvSpPr>
            <p:spPr bwMode="auto">
              <a:xfrm flipV="1">
                <a:off x="1734" y="1460"/>
                <a:ext cx="3" cy="8"/>
              </a:xfrm>
              <a:prstGeom prst="line">
                <a:avLst/>
              </a:prstGeom>
              <a:noFill/>
              <a:ln w="7938">
                <a:solidFill>
                  <a:srgbClr val="AAFFA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0" name="Line 1180"/>
              <p:cNvSpPr>
                <a:spLocks noChangeShapeType="1"/>
              </p:cNvSpPr>
              <p:nvPr/>
            </p:nvSpPr>
            <p:spPr bwMode="auto">
              <a:xfrm flipV="1">
                <a:off x="1737" y="1451"/>
                <a:ext cx="3" cy="9"/>
              </a:xfrm>
              <a:prstGeom prst="line">
                <a:avLst/>
              </a:prstGeom>
              <a:noFill/>
              <a:ln w="7938">
                <a:solidFill>
                  <a:srgbClr val="9DFF9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1" name="Line 1181"/>
              <p:cNvSpPr>
                <a:spLocks noChangeShapeType="1"/>
              </p:cNvSpPr>
              <p:nvPr/>
            </p:nvSpPr>
            <p:spPr bwMode="auto">
              <a:xfrm flipV="1">
                <a:off x="1740" y="1443"/>
                <a:ext cx="2" cy="8"/>
              </a:xfrm>
              <a:prstGeom prst="line">
                <a:avLst/>
              </a:prstGeom>
              <a:noFill/>
              <a:ln w="7938">
                <a:solidFill>
                  <a:srgbClr val="91FF9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2" name="Line 1182"/>
              <p:cNvSpPr>
                <a:spLocks noChangeShapeType="1"/>
              </p:cNvSpPr>
              <p:nvPr/>
            </p:nvSpPr>
            <p:spPr bwMode="auto">
              <a:xfrm flipV="1">
                <a:off x="1742" y="1435"/>
                <a:ext cx="2" cy="8"/>
              </a:xfrm>
              <a:prstGeom prst="line">
                <a:avLst/>
              </a:prstGeom>
              <a:noFill/>
              <a:ln w="7938">
                <a:solidFill>
                  <a:srgbClr val="8BFF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3" name="Line 1183"/>
              <p:cNvSpPr>
                <a:spLocks noChangeShapeType="1"/>
              </p:cNvSpPr>
              <p:nvPr/>
            </p:nvSpPr>
            <p:spPr bwMode="auto">
              <a:xfrm flipV="1">
                <a:off x="1744" y="1427"/>
                <a:ext cx="2" cy="8"/>
              </a:xfrm>
              <a:prstGeom prst="line">
                <a:avLst/>
              </a:prstGeom>
              <a:noFill/>
              <a:ln w="7938">
                <a:solidFill>
                  <a:srgbClr val="85FF8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4" name="Line 1184"/>
              <p:cNvSpPr>
                <a:spLocks noChangeShapeType="1"/>
              </p:cNvSpPr>
              <p:nvPr/>
            </p:nvSpPr>
            <p:spPr bwMode="auto">
              <a:xfrm flipV="1">
                <a:off x="1746" y="1419"/>
                <a:ext cx="2" cy="8"/>
              </a:xfrm>
              <a:prstGeom prst="line">
                <a:avLst/>
              </a:prstGeom>
              <a:noFill/>
              <a:ln w="7938">
                <a:solidFill>
                  <a:srgbClr val="80FF8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5" name="Line 1185"/>
              <p:cNvSpPr>
                <a:spLocks noChangeShapeType="1"/>
              </p:cNvSpPr>
              <p:nvPr/>
            </p:nvSpPr>
            <p:spPr bwMode="auto">
              <a:xfrm flipV="1">
                <a:off x="1748" y="1402"/>
                <a:ext cx="4" cy="17"/>
              </a:xfrm>
              <a:prstGeom prst="line">
                <a:avLst/>
              </a:prstGeom>
              <a:noFill/>
              <a:ln w="7938">
                <a:solidFill>
                  <a:srgbClr val="7CFF7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6" name="Line 1186"/>
              <p:cNvSpPr>
                <a:spLocks noChangeShapeType="1"/>
              </p:cNvSpPr>
              <p:nvPr/>
            </p:nvSpPr>
            <p:spPr bwMode="auto">
              <a:xfrm flipV="1">
                <a:off x="1752" y="1386"/>
                <a:ext cx="4" cy="16"/>
              </a:xfrm>
              <a:prstGeom prst="line">
                <a:avLst/>
              </a:prstGeom>
              <a:noFill/>
              <a:ln w="7938">
                <a:solidFill>
                  <a:srgbClr val="79FF7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7" name="Line 1187"/>
              <p:cNvSpPr>
                <a:spLocks noChangeShapeType="1"/>
              </p:cNvSpPr>
              <p:nvPr/>
            </p:nvSpPr>
            <p:spPr bwMode="auto">
              <a:xfrm flipV="1">
                <a:off x="1756" y="1369"/>
                <a:ext cx="3" cy="17"/>
              </a:xfrm>
              <a:prstGeom prst="line">
                <a:avLst/>
              </a:prstGeom>
              <a:noFill/>
              <a:ln w="7938">
                <a:solidFill>
                  <a:srgbClr val="7AFF7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8" name="Line 1188"/>
              <p:cNvSpPr>
                <a:spLocks noChangeShapeType="1"/>
              </p:cNvSpPr>
              <p:nvPr/>
            </p:nvSpPr>
            <p:spPr bwMode="auto">
              <a:xfrm flipV="1">
                <a:off x="1759" y="1353"/>
                <a:ext cx="4" cy="16"/>
              </a:xfrm>
              <a:prstGeom prst="line">
                <a:avLst/>
              </a:prstGeom>
              <a:noFill/>
              <a:ln w="7938">
                <a:solidFill>
                  <a:srgbClr val="7EFF7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49" name="Line 1189"/>
              <p:cNvSpPr>
                <a:spLocks noChangeShapeType="1"/>
              </p:cNvSpPr>
              <p:nvPr/>
            </p:nvSpPr>
            <p:spPr bwMode="auto">
              <a:xfrm flipV="1">
                <a:off x="1763" y="1338"/>
                <a:ext cx="4" cy="15"/>
              </a:xfrm>
              <a:prstGeom prst="line">
                <a:avLst/>
              </a:prstGeom>
              <a:noFill/>
              <a:ln w="7938">
                <a:solidFill>
                  <a:srgbClr val="87FF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0" name="Line 1190"/>
              <p:cNvSpPr>
                <a:spLocks noChangeShapeType="1"/>
              </p:cNvSpPr>
              <p:nvPr/>
            </p:nvSpPr>
            <p:spPr bwMode="auto">
              <a:xfrm flipV="1">
                <a:off x="1767" y="1331"/>
                <a:ext cx="2" cy="7"/>
              </a:xfrm>
              <a:prstGeom prst="line">
                <a:avLst/>
              </a:prstGeom>
              <a:noFill/>
              <a:ln w="7938">
                <a:solidFill>
                  <a:srgbClr val="92FF9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1" name="Line 1191"/>
              <p:cNvSpPr>
                <a:spLocks noChangeShapeType="1"/>
              </p:cNvSpPr>
              <p:nvPr/>
            </p:nvSpPr>
            <p:spPr bwMode="auto">
              <a:xfrm flipV="1">
                <a:off x="1769" y="1323"/>
                <a:ext cx="3" cy="8"/>
              </a:xfrm>
              <a:prstGeom prst="line">
                <a:avLst/>
              </a:prstGeom>
              <a:noFill/>
              <a:ln w="7938">
                <a:solidFill>
                  <a:srgbClr val="9AFF9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2" name="Line 1192"/>
              <p:cNvSpPr>
                <a:spLocks noChangeShapeType="1"/>
              </p:cNvSpPr>
              <p:nvPr/>
            </p:nvSpPr>
            <p:spPr bwMode="auto">
              <a:xfrm flipV="1">
                <a:off x="1772" y="1316"/>
                <a:ext cx="2" cy="7"/>
              </a:xfrm>
              <a:prstGeom prst="line">
                <a:avLst/>
              </a:prstGeom>
              <a:noFill/>
              <a:ln w="7938">
                <a:solidFill>
                  <a:srgbClr val="A3FFA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3" name="Line 1193"/>
              <p:cNvSpPr>
                <a:spLocks noChangeShapeType="1"/>
              </p:cNvSpPr>
              <p:nvPr/>
            </p:nvSpPr>
            <p:spPr bwMode="auto">
              <a:xfrm flipV="1">
                <a:off x="1774" y="1309"/>
                <a:ext cx="3" cy="7"/>
              </a:xfrm>
              <a:prstGeom prst="line">
                <a:avLst/>
              </a:prstGeom>
              <a:noFill/>
              <a:ln w="7938">
                <a:solidFill>
                  <a:srgbClr val="B2FFB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4" name="Line 1194"/>
              <p:cNvSpPr>
                <a:spLocks noChangeShapeType="1"/>
              </p:cNvSpPr>
              <p:nvPr/>
            </p:nvSpPr>
            <p:spPr bwMode="auto">
              <a:xfrm flipV="1">
                <a:off x="1777" y="1303"/>
                <a:ext cx="3" cy="6"/>
              </a:xfrm>
              <a:prstGeom prst="line">
                <a:avLst/>
              </a:prstGeom>
              <a:noFill/>
              <a:ln w="7938">
                <a:solidFill>
                  <a:srgbClr val="C0FFC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5" name="Line 1195"/>
              <p:cNvSpPr>
                <a:spLocks noChangeShapeType="1"/>
              </p:cNvSpPr>
              <p:nvPr/>
            </p:nvSpPr>
            <p:spPr bwMode="auto">
              <a:xfrm flipV="1">
                <a:off x="1780" y="1297"/>
                <a:ext cx="3" cy="6"/>
              </a:xfrm>
              <a:prstGeom prst="line">
                <a:avLst/>
              </a:prstGeom>
              <a:noFill/>
              <a:ln w="7938">
                <a:solidFill>
                  <a:srgbClr val="CFFFC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6" name="Line 1196"/>
              <p:cNvSpPr>
                <a:spLocks noChangeShapeType="1"/>
              </p:cNvSpPr>
              <p:nvPr/>
            </p:nvSpPr>
            <p:spPr bwMode="auto">
              <a:xfrm flipV="1">
                <a:off x="1783" y="1291"/>
                <a:ext cx="3" cy="6"/>
              </a:xfrm>
              <a:prstGeom prst="line">
                <a:avLst/>
              </a:prstGeom>
              <a:noFill/>
              <a:ln w="7938">
                <a:solidFill>
                  <a:srgbClr val="E2FFE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7" name="Line 1197"/>
              <p:cNvSpPr>
                <a:spLocks noChangeShapeType="1"/>
              </p:cNvSpPr>
              <p:nvPr/>
            </p:nvSpPr>
            <p:spPr bwMode="auto">
              <a:xfrm flipV="1">
                <a:off x="1786" y="1285"/>
                <a:ext cx="3" cy="6"/>
              </a:xfrm>
              <a:prstGeom prst="line">
                <a:avLst/>
              </a:prstGeom>
              <a:noFill/>
              <a:ln w="7938">
                <a:solidFill>
                  <a:srgbClr val="EFFFE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8" name="Line 1198"/>
              <p:cNvSpPr>
                <a:spLocks noChangeShapeType="1"/>
              </p:cNvSpPr>
              <p:nvPr/>
            </p:nvSpPr>
            <p:spPr bwMode="auto">
              <a:xfrm flipV="1">
                <a:off x="1789" y="1280"/>
                <a:ext cx="4" cy="5"/>
              </a:xfrm>
              <a:prstGeom prst="line">
                <a:avLst/>
              </a:prstGeom>
              <a:noFill/>
              <a:ln w="7938">
                <a:solidFill>
                  <a:srgbClr val="FCFFF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59" name="Line 1199"/>
              <p:cNvSpPr>
                <a:spLocks noChangeShapeType="1"/>
              </p:cNvSpPr>
              <p:nvPr/>
            </p:nvSpPr>
            <p:spPr bwMode="auto">
              <a:xfrm flipV="1">
                <a:off x="1793" y="1275"/>
                <a:ext cx="3" cy="5"/>
              </a:xfrm>
              <a:prstGeom prst="line">
                <a:avLst/>
              </a:prstGeom>
              <a:noFill/>
              <a:ln w="7938">
                <a:solidFill>
                  <a:srgbClr val="FEFFF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0" name="Line 1200"/>
              <p:cNvSpPr>
                <a:spLocks noChangeShapeType="1"/>
              </p:cNvSpPr>
              <p:nvPr/>
            </p:nvSpPr>
            <p:spPr bwMode="auto">
              <a:xfrm flipV="1">
                <a:off x="1796" y="1271"/>
                <a:ext cx="4" cy="4"/>
              </a:xfrm>
              <a:prstGeom prst="line">
                <a:avLst/>
              </a:prstGeom>
              <a:noFill/>
              <a:ln w="7938">
                <a:solidFill>
                  <a:srgbClr val="F5FFF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1" name="Line 1201"/>
              <p:cNvSpPr>
                <a:spLocks noChangeShapeType="1"/>
              </p:cNvSpPr>
              <p:nvPr/>
            </p:nvSpPr>
            <p:spPr bwMode="auto">
              <a:xfrm flipV="1">
                <a:off x="1800" y="1266"/>
                <a:ext cx="5" cy="5"/>
              </a:xfrm>
              <a:prstGeom prst="line">
                <a:avLst/>
              </a:prstGeom>
              <a:noFill/>
              <a:ln w="7938">
                <a:solidFill>
                  <a:srgbClr val="E3FFE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2" name="Line 1202"/>
              <p:cNvSpPr>
                <a:spLocks noChangeShapeType="1"/>
              </p:cNvSpPr>
              <p:nvPr/>
            </p:nvSpPr>
            <p:spPr bwMode="auto">
              <a:xfrm flipV="1">
                <a:off x="1805" y="1261"/>
                <a:ext cx="4" cy="5"/>
              </a:xfrm>
              <a:prstGeom prst="line">
                <a:avLst/>
              </a:prstGeom>
              <a:noFill/>
              <a:ln w="7938">
                <a:solidFill>
                  <a:srgbClr val="D3FFD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3" name="Line 1203"/>
              <p:cNvSpPr>
                <a:spLocks noChangeShapeType="1"/>
              </p:cNvSpPr>
              <p:nvPr/>
            </p:nvSpPr>
            <p:spPr bwMode="auto">
              <a:xfrm flipV="1">
                <a:off x="1809" y="1257"/>
                <a:ext cx="6" cy="4"/>
              </a:xfrm>
              <a:prstGeom prst="line">
                <a:avLst/>
              </a:prstGeom>
              <a:noFill/>
              <a:ln w="7938">
                <a:solidFill>
                  <a:srgbClr val="BBFFB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4" name="Line 1204"/>
              <p:cNvSpPr>
                <a:spLocks noChangeShapeType="1"/>
              </p:cNvSpPr>
              <p:nvPr/>
            </p:nvSpPr>
            <p:spPr bwMode="auto">
              <a:xfrm flipV="1">
                <a:off x="1815" y="1252"/>
                <a:ext cx="5" cy="5"/>
              </a:xfrm>
              <a:prstGeom prst="line">
                <a:avLst/>
              </a:prstGeom>
              <a:noFill/>
              <a:ln w="7938">
                <a:solidFill>
                  <a:srgbClr val="ACFFA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5" name="Line 1205"/>
              <p:cNvSpPr>
                <a:spLocks noChangeShapeType="1"/>
              </p:cNvSpPr>
              <p:nvPr/>
            </p:nvSpPr>
            <p:spPr bwMode="auto">
              <a:xfrm flipV="1">
                <a:off x="1820" y="1247"/>
                <a:ext cx="6" cy="5"/>
              </a:xfrm>
              <a:prstGeom prst="line">
                <a:avLst/>
              </a:prstGeom>
              <a:noFill/>
              <a:ln w="7938">
                <a:solidFill>
                  <a:srgbClr val="9BFF9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6" name="Line 1206"/>
              <p:cNvSpPr>
                <a:spLocks noChangeShapeType="1"/>
              </p:cNvSpPr>
              <p:nvPr/>
            </p:nvSpPr>
            <p:spPr bwMode="auto">
              <a:xfrm flipV="1">
                <a:off x="1826" y="1243"/>
                <a:ext cx="7" cy="4"/>
              </a:xfrm>
              <a:prstGeom prst="line">
                <a:avLst/>
              </a:prstGeom>
              <a:noFill/>
              <a:ln w="7938">
                <a:solidFill>
                  <a:srgbClr val="8EFF8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7" name="Line 1207"/>
              <p:cNvSpPr>
                <a:spLocks noChangeShapeType="1"/>
              </p:cNvSpPr>
              <p:nvPr/>
            </p:nvSpPr>
            <p:spPr bwMode="auto">
              <a:xfrm flipV="1">
                <a:off x="1833" y="1238"/>
                <a:ext cx="6" cy="5"/>
              </a:xfrm>
              <a:prstGeom prst="line">
                <a:avLst/>
              </a:prstGeom>
              <a:noFill/>
              <a:ln w="7938">
                <a:solidFill>
                  <a:srgbClr val="84FF8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8" name="Line 1208"/>
              <p:cNvSpPr>
                <a:spLocks noChangeShapeType="1"/>
              </p:cNvSpPr>
              <p:nvPr/>
            </p:nvSpPr>
            <p:spPr bwMode="auto">
              <a:xfrm flipV="1">
                <a:off x="1839" y="1233"/>
                <a:ext cx="8" cy="5"/>
              </a:xfrm>
              <a:prstGeom prst="line">
                <a:avLst/>
              </a:prstGeom>
              <a:noFill/>
              <a:ln w="7938">
                <a:solidFill>
                  <a:srgbClr val="7CFF7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69" name="Line 1209"/>
              <p:cNvSpPr>
                <a:spLocks noChangeShapeType="1"/>
              </p:cNvSpPr>
              <p:nvPr/>
            </p:nvSpPr>
            <p:spPr bwMode="auto">
              <a:xfrm flipV="1">
                <a:off x="1847" y="1228"/>
                <a:ext cx="7" cy="5"/>
              </a:xfrm>
              <a:prstGeom prst="line">
                <a:avLst/>
              </a:prstGeom>
              <a:noFill/>
              <a:ln w="7938">
                <a:solidFill>
                  <a:srgbClr val="74FF7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0" name="Line 1210"/>
              <p:cNvSpPr>
                <a:spLocks noChangeShapeType="1"/>
              </p:cNvSpPr>
              <p:nvPr/>
            </p:nvSpPr>
            <p:spPr bwMode="auto">
              <a:xfrm flipV="1">
                <a:off x="1854" y="1219"/>
                <a:ext cx="16" cy="9"/>
              </a:xfrm>
              <a:prstGeom prst="line">
                <a:avLst/>
              </a:prstGeom>
              <a:noFill/>
              <a:ln w="7938">
                <a:solidFill>
                  <a:srgbClr val="6EFF6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1" name="Line 1211"/>
              <p:cNvSpPr>
                <a:spLocks noChangeShapeType="1"/>
              </p:cNvSpPr>
              <p:nvPr/>
            </p:nvSpPr>
            <p:spPr bwMode="auto">
              <a:xfrm flipV="1">
                <a:off x="1870" y="1209"/>
                <a:ext cx="16" cy="10"/>
              </a:xfrm>
              <a:prstGeom prst="line">
                <a:avLst/>
              </a:prstGeom>
              <a:noFill/>
              <a:ln w="7938">
                <a:solidFill>
                  <a:srgbClr val="67FF6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2" name="Line 1212"/>
              <p:cNvSpPr>
                <a:spLocks noChangeShapeType="1"/>
              </p:cNvSpPr>
              <p:nvPr/>
            </p:nvSpPr>
            <p:spPr bwMode="auto">
              <a:xfrm flipV="1">
                <a:off x="1886" y="1200"/>
                <a:ext cx="16" cy="9"/>
              </a:xfrm>
              <a:prstGeom prst="line">
                <a:avLst/>
              </a:prstGeom>
              <a:noFill/>
              <a:ln w="7938">
                <a:solidFill>
                  <a:srgbClr val="64FF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3" name="Line 1213"/>
              <p:cNvSpPr>
                <a:spLocks noChangeShapeType="1"/>
              </p:cNvSpPr>
              <p:nvPr/>
            </p:nvSpPr>
            <p:spPr bwMode="auto">
              <a:xfrm flipV="1">
                <a:off x="1902" y="1190"/>
                <a:ext cx="17" cy="10"/>
              </a:xfrm>
              <a:prstGeom prst="line">
                <a:avLst/>
              </a:prstGeom>
              <a:noFill/>
              <a:ln w="7938">
                <a:solidFill>
                  <a:srgbClr val="64FF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4" name="Line 1214"/>
              <p:cNvSpPr>
                <a:spLocks noChangeShapeType="1"/>
              </p:cNvSpPr>
              <p:nvPr/>
            </p:nvSpPr>
            <p:spPr bwMode="auto">
              <a:xfrm flipV="1">
                <a:off x="1919" y="1180"/>
                <a:ext cx="17" cy="10"/>
              </a:xfrm>
              <a:prstGeom prst="line">
                <a:avLst/>
              </a:prstGeom>
              <a:noFill/>
              <a:ln w="7938">
                <a:solidFill>
                  <a:srgbClr val="65FF6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5" name="Line 1215"/>
              <p:cNvSpPr>
                <a:spLocks noChangeShapeType="1"/>
              </p:cNvSpPr>
              <p:nvPr/>
            </p:nvSpPr>
            <p:spPr bwMode="auto">
              <a:xfrm flipV="1">
                <a:off x="1936" y="1170"/>
                <a:ext cx="17" cy="10"/>
              </a:xfrm>
              <a:prstGeom prst="line">
                <a:avLst/>
              </a:prstGeom>
              <a:noFill/>
              <a:ln w="7938">
                <a:solidFill>
                  <a:srgbClr val="6AFF6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6" name="Line 1216"/>
              <p:cNvSpPr>
                <a:spLocks noChangeShapeType="1"/>
              </p:cNvSpPr>
              <p:nvPr/>
            </p:nvSpPr>
            <p:spPr bwMode="auto">
              <a:xfrm flipV="1">
                <a:off x="1953" y="1165"/>
                <a:ext cx="8" cy="5"/>
              </a:xfrm>
              <a:prstGeom prst="line">
                <a:avLst/>
              </a:prstGeom>
              <a:noFill/>
              <a:ln w="7938">
                <a:solidFill>
                  <a:srgbClr val="70FF7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7" name="Line 1217"/>
              <p:cNvSpPr>
                <a:spLocks noChangeShapeType="1"/>
              </p:cNvSpPr>
              <p:nvPr/>
            </p:nvSpPr>
            <p:spPr bwMode="auto">
              <a:xfrm flipV="1">
                <a:off x="1961" y="1160"/>
                <a:ext cx="8" cy="5"/>
              </a:xfrm>
              <a:prstGeom prst="line">
                <a:avLst/>
              </a:prstGeom>
              <a:noFill/>
              <a:ln w="7938">
                <a:solidFill>
                  <a:srgbClr val="76FF7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8" name="Line 1218"/>
              <p:cNvSpPr>
                <a:spLocks noChangeShapeType="1"/>
              </p:cNvSpPr>
              <p:nvPr/>
            </p:nvSpPr>
            <p:spPr bwMode="auto">
              <a:xfrm flipV="1">
                <a:off x="1969" y="1154"/>
                <a:ext cx="8" cy="6"/>
              </a:xfrm>
              <a:prstGeom prst="line">
                <a:avLst/>
              </a:prstGeom>
              <a:noFill/>
              <a:ln w="7938">
                <a:solidFill>
                  <a:srgbClr val="7DFF7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79" name="Line 1219"/>
              <p:cNvSpPr>
                <a:spLocks noChangeShapeType="1"/>
              </p:cNvSpPr>
              <p:nvPr/>
            </p:nvSpPr>
            <p:spPr bwMode="auto">
              <a:xfrm flipV="1">
                <a:off x="1977" y="1149"/>
                <a:ext cx="8" cy="5"/>
              </a:xfrm>
              <a:prstGeom prst="line">
                <a:avLst/>
              </a:prstGeom>
              <a:noFill/>
              <a:ln w="7938">
                <a:solidFill>
                  <a:srgbClr val="87FF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0" name="Line 1220"/>
              <p:cNvSpPr>
                <a:spLocks noChangeShapeType="1"/>
              </p:cNvSpPr>
              <p:nvPr/>
            </p:nvSpPr>
            <p:spPr bwMode="auto">
              <a:xfrm flipV="1">
                <a:off x="1985" y="1143"/>
                <a:ext cx="7" cy="6"/>
              </a:xfrm>
              <a:prstGeom prst="line">
                <a:avLst/>
              </a:prstGeom>
              <a:noFill/>
              <a:ln w="7938">
                <a:solidFill>
                  <a:srgbClr val="93FF9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1" name="Line 1221"/>
              <p:cNvSpPr>
                <a:spLocks noChangeShapeType="1"/>
              </p:cNvSpPr>
              <p:nvPr/>
            </p:nvSpPr>
            <p:spPr bwMode="auto">
              <a:xfrm flipV="1">
                <a:off x="1992" y="1137"/>
                <a:ext cx="8" cy="6"/>
              </a:xfrm>
              <a:prstGeom prst="line">
                <a:avLst/>
              </a:prstGeom>
              <a:noFill/>
              <a:ln w="7938">
                <a:solidFill>
                  <a:srgbClr val="A3FFA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2" name="Line 1222"/>
              <p:cNvSpPr>
                <a:spLocks noChangeShapeType="1"/>
              </p:cNvSpPr>
              <p:nvPr/>
            </p:nvSpPr>
            <p:spPr bwMode="auto">
              <a:xfrm flipV="1">
                <a:off x="2000" y="1131"/>
                <a:ext cx="7" cy="6"/>
              </a:xfrm>
              <a:prstGeom prst="line">
                <a:avLst/>
              </a:prstGeom>
              <a:noFill/>
              <a:ln w="7938">
                <a:solidFill>
                  <a:srgbClr val="B7FFB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3" name="Line 1223"/>
              <p:cNvSpPr>
                <a:spLocks noChangeShapeType="1"/>
              </p:cNvSpPr>
              <p:nvPr/>
            </p:nvSpPr>
            <p:spPr bwMode="auto">
              <a:xfrm flipV="1">
                <a:off x="2007" y="1125"/>
                <a:ext cx="6" cy="6"/>
              </a:xfrm>
              <a:prstGeom prst="line">
                <a:avLst/>
              </a:prstGeom>
              <a:noFill/>
              <a:ln w="7938">
                <a:solidFill>
                  <a:srgbClr val="CCFFC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4" name="Line 1224"/>
              <p:cNvSpPr>
                <a:spLocks noChangeShapeType="1"/>
              </p:cNvSpPr>
              <p:nvPr/>
            </p:nvSpPr>
            <p:spPr bwMode="auto">
              <a:xfrm flipV="1">
                <a:off x="2013" y="1118"/>
                <a:ext cx="7" cy="7"/>
              </a:xfrm>
              <a:prstGeom prst="line">
                <a:avLst/>
              </a:prstGeom>
              <a:noFill/>
              <a:ln w="7938">
                <a:solidFill>
                  <a:srgbClr val="E4FFE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5" name="Line 1225"/>
              <p:cNvSpPr>
                <a:spLocks noChangeShapeType="1"/>
              </p:cNvSpPr>
              <p:nvPr/>
            </p:nvSpPr>
            <p:spPr bwMode="auto">
              <a:xfrm flipV="1">
                <a:off x="2020" y="1111"/>
                <a:ext cx="6" cy="7"/>
              </a:xfrm>
              <a:prstGeom prst="line">
                <a:avLst/>
              </a:prstGeom>
              <a:noFill/>
              <a:ln w="7938">
                <a:solidFill>
                  <a:srgbClr val="F6FF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6" name="Line 1226"/>
              <p:cNvSpPr>
                <a:spLocks noChangeShapeType="1"/>
              </p:cNvSpPr>
              <p:nvPr/>
            </p:nvSpPr>
            <p:spPr bwMode="auto">
              <a:xfrm flipV="1">
                <a:off x="2026" y="1099"/>
                <a:ext cx="9" cy="12"/>
              </a:xfrm>
              <a:prstGeom prst="line">
                <a:avLst/>
              </a:prstGeom>
              <a:noFill/>
              <a:ln w="7938">
                <a:solidFill>
                  <a:srgbClr val="FEFFF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7" name="Line 1227"/>
              <p:cNvSpPr>
                <a:spLocks noChangeShapeType="1"/>
              </p:cNvSpPr>
              <p:nvPr/>
            </p:nvSpPr>
            <p:spPr bwMode="auto">
              <a:xfrm flipV="1">
                <a:off x="2035" y="1086"/>
                <a:ext cx="8" cy="13"/>
              </a:xfrm>
              <a:prstGeom prst="line">
                <a:avLst/>
              </a:prstGeom>
              <a:noFill/>
              <a:ln w="7938">
                <a:solidFill>
                  <a:srgbClr val="FAFF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8" name="Line 1228"/>
              <p:cNvSpPr>
                <a:spLocks noChangeShapeType="1"/>
              </p:cNvSpPr>
              <p:nvPr/>
            </p:nvSpPr>
            <p:spPr bwMode="auto">
              <a:xfrm flipV="1">
                <a:off x="2043" y="1074"/>
                <a:ext cx="7" cy="12"/>
              </a:xfrm>
              <a:prstGeom prst="line">
                <a:avLst/>
              </a:prstGeom>
              <a:noFill/>
              <a:ln w="7938">
                <a:solidFill>
                  <a:srgbClr val="EDFFE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89" name="Line 1229"/>
              <p:cNvSpPr>
                <a:spLocks noChangeShapeType="1"/>
              </p:cNvSpPr>
              <p:nvPr/>
            </p:nvSpPr>
            <p:spPr bwMode="auto">
              <a:xfrm flipV="1">
                <a:off x="2050" y="1061"/>
                <a:ext cx="7" cy="13"/>
              </a:xfrm>
              <a:prstGeom prst="line">
                <a:avLst/>
              </a:prstGeom>
              <a:noFill/>
              <a:ln w="7938">
                <a:solidFill>
                  <a:srgbClr val="DAFFD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0" name="Line 1230"/>
              <p:cNvSpPr>
                <a:spLocks noChangeShapeType="1"/>
              </p:cNvSpPr>
              <p:nvPr/>
            </p:nvSpPr>
            <p:spPr bwMode="auto">
              <a:xfrm flipV="1">
                <a:off x="2057" y="1048"/>
                <a:ext cx="5" cy="13"/>
              </a:xfrm>
              <a:prstGeom prst="line">
                <a:avLst/>
              </a:prstGeom>
              <a:noFill/>
              <a:ln w="7938">
                <a:solidFill>
                  <a:srgbClr val="C1FFC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1" name="Line 1231"/>
              <p:cNvSpPr>
                <a:spLocks noChangeShapeType="1"/>
              </p:cNvSpPr>
              <p:nvPr/>
            </p:nvSpPr>
            <p:spPr bwMode="auto">
              <a:xfrm flipV="1">
                <a:off x="2062" y="1036"/>
                <a:ext cx="5" cy="12"/>
              </a:xfrm>
              <a:prstGeom prst="line">
                <a:avLst/>
              </a:prstGeom>
              <a:noFill/>
              <a:ln w="7938">
                <a:solidFill>
                  <a:srgbClr val="A9FFA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2" name="Line 1232"/>
              <p:cNvSpPr>
                <a:spLocks noChangeShapeType="1"/>
              </p:cNvSpPr>
              <p:nvPr/>
            </p:nvSpPr>
            <p:spPr bwMode="auto">
              <a:xfrm flipV="1">
                <a:off x="2067" y="1023"/>
                <a:ext cx="3" cy="13"/>
              </a:xfrm>
              <a:prstGeom prst="line">
                <a:avLst/>
              </a:prstGeom>
              <a:noFill/>
              <a:ln w="7938">
                <a:solidFill>
                  <a:srgbClr val="93FF9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3" name="Line 1233"/>
              <p:cNvSpPr>
                <a:spLocks noChangeShapeType="1"/>
              </p:cNvSpPr>
              <p:nvPr/>
            </p:nvSpPr>
            <p:spPr bwMode="auto">
              <a:xfrm flipV="1">
                <a:off x="2070" y="1011"/>
                <a:ext cx="3" cy="12"/>
              </a:xfrm>
              <a:prstGeom prst="line">
                <a:avLst/>
              </a:prstGeom>
              <a:noFill/>
              <a:ln w="7938">
                <a:solidFill>
                  <a:srgbClr val="7FFF7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4" name="Line 1234"/>
              <p:cNvSpPr>
                <a:spLocks noChangeShapeType="1"/>
              </p:cNvSpPr>
              <p:nvPr/>
            </p:nvSpPr>
            <p:spPr bwMode="auto">
              <a:xfrm flipV="1">
                <a:off x="2073" y="998"/>
                <a:ext cx="2" cy="13"/>
              </a:xfrm>
              <a:prstGeom prst="line">
                <a:avLst/>
              </a:prstGeom>
              <a:noFill/>
              <a:ln w="7938">
                <a:solidFill>
                  <a:srgbClr val="70FF7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5" name="Line 1235"/>
              <p:cNvSpPr>
                <a:spLocks noChangeShapeType="1"/>
              </p:cNvSpPr>
              <p:nvPr/>
            </p:nvSpPr>
            <p:spPr bwMode="auto">
              <a:xfrm flipV="1">
                <a:off x="2075" y="986"/>
                <a:ext cx="1" cy="12"/>
              </a:xfrm>
              <a:prstGeom prst="line">
                <a:avLst/>
              </a:prstGeom>
              <a:noFill/>
              <a:ln w="7938">
                <a:solidFill>
                  <a:srgbClr val="64FF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6" name="Line 1236"/>
              <p:cNvSpPr>
                <a:spLocks noChangeShapeType="1"/>
              </p:cNvSpPr>
              <p:nvPr/>
            </p:nvSpPr>
            <p:spPr bwMode="auto">
              <a:xfrm flipV="1">
                <a:off x="2076" y="973"/>
                <a:ext cx="0" cy="13"/>
              </a:xfrm>
              <a:prstGeom prst="line">
                <a:avLst/>
              </a:prstGeom>
              <a:noFill/>
              <a:ln w="7938">
                <a:solidFill>
                  <a:srgbClr val="5BFF5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7" name="Line 1237"/>
              <p:cNvSpPr>
                <a:spLocks noChangeShapeType="1"/>
              </p:cNvSpPr>
              <p:nvPr/>
            </p:nvSpPr>
            <p:spPr bwMode="auto">
              <a:xfrm flipV="1">
                <a:off x="2076" y="961"/>
                <a:ext cx="0" cy="12"/>
              </a:xfrm>
              <a:prstGeom prst="line">
                <a:avLst/>
              </a:prstGeom>
              <a:noFill/>
              <a:ln w="7938">
                <a:solidFill>
                  <a:srgbClr val="54FF5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8" name="Line 1238"/>
              <p:cNvSpPr>
                <a:spLocks noChangeShapeType="1"/>
              </p:cNvSpPr>
              <p:nvPr/>
            </p:nvSpPr>
            <p:spPr bwMode="auto">
              <a:xfrm flipH="1" flipV="1">
                <a:off x="2075" y="949"/>
                <a:ext cx="1" cy="12"/>
              </a:xfrm>
              <a:prstGeom prst="line">
                <a:avLst/>
              </a:prstGeom>
              <a:noFill/>
              <a:ln w="7938">
                <a:solidFill>
                  <a:srgbClr val="4FFF4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999" name="Line 1239"/>
              <p:cNvSpPr>
                <a:spLocks noChangeShapeType="1"/>
              </p:cNvSpPr>
              <p:nvPr/>
            </p:nvSpPr>
            <p:spPr bwMode="auto">
              <a:xfrm flipH="1" flipV="1">
                <a:off x="2072" y="937"/>
                <a:ext cx="3" cy="12"/>
              </a:xfrm>
              <a:prstGeom prst="line">
                <a:avLst/>
              </a:prstGeom>
              <a:noFill/>
              <a:ln w="7938">
                <a:solidFill>
                  <a:srgbClr val="4BFF4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0" name="Line 1240"/>
              <p:cNvSpPr>
                <a:spLocks noChangeShapeType="1"/>
              </p:cNvSpPr>
              <p:nvPr/>
            </p:nvSpPr>
            <p:spPr bwMode="auto">
              <a:xfrm flipH="1" flipV="1">
                <a:off x="2070" y="926"/>
                <a:ext cx="2" cy="11"/>
              </a:xfrm>
              <a:prstGeom prst="line">
                <a:avLst/>
              </a:prstGeom>
              <a:noFill/>
              <a:ln w="7938">
                <a:solidFill>
                  <a:srgbClr val="49FF4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1" name="Line 1241"/>
              <p:cNvSpPr>
                <a:spLocks noChangeShapeType="1"/>
              </p:cNvSpPr>
              <p:nvPr/>
            </p:nvSpPr>
            <p:spPr bwMode="auto">
              <a:xfrm flipH="1" flipV="1">
                <a:off x="2066" y="914"/>
                <a:ext cx="4" cy="12"/>
              </a:xfrm>
              <a:prstGeom prst="line">
                <a:avLst/>
              </a:prstGeom>
              <a:noFill/>
              <a:ln w="7938">
                <a:solidFill>
                  <a:srgbClr val="47FF4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2" name="Line 1242"/>
              <p:cNvSpPr>
                <a:spLocks noChangeShapeType="1"/>
              </p:cNvSpPr>
              <p:nvPr/>
            </p:nvSpPr>
            <p:spPr bwMode="auto">
              <a:xfrm flipH="1" flipV="1">
                <a:off x="2064" y="908"/>
                <a:ext cx="2" cy="6"/>
              </a:xfrm>
              <a:prstGeom prst="line">
                <a:avLst/>
              </a:prstGeom>
              <a:noFill/>
              <a:ln w="7938">
                <a:solidFill>
                  <a:srgbClr val="45FF4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3" name="Line 1243"/>
              <p:cNvSpPr>
                <a:spLocks noChangeShapeType="1"/>
              </p:cNvSpPr>
              <p:nvPr/>
            </p:nvSpPr>
            <p:spPr bwMode="auto">
              <a:xfrm flipH="1" flipV="1">
                <a:off x="2061" y="902"/>
                <a:ext cx="3" cy="6"/>
              </a:xfrm>
              <a:prstGeom prst="line">
                <a:avLst/>
              </a:prstGeom>
              <a:noFill/>
              <a:ln w="7938">
                <a:solidFill>
                  <a:srgbClr val="43FF4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4" name="Line 1244"/>
              <p:cNvSpPr>
                <a:spLocks noChangeShapeType="1"/>
              </p:cNvSpPr>
              <p:nvPr/>
            </p:nvSpPr>
            <p:spPr bwMode="auto">
              <a:xfrm flipH="1" flipV="1">
                <a:off x="2058" y="896"/>
                <a:ext cx="3" cy="6"/>
              </a:xfrm>
              <a:prstGeom prst="line">
                <a:avLst/>
              </a:prstGeom>
              <a:noFill/>
              <a:ln w="7938">
                <a:solidFill>
                  <a:srgbClr val="42FF4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5" name="Line 1245"/>
              <p:cNvSpPr>
                <a:spLocks noChangeShapeType="1"/>
              </p:cNvSpPr>
              <p:nvPr/>
            </p:nvSpPr>
            <p:spPr bwMode="auto">
              <a:xfrm flipH="1" flipV="1">
                <a:off x="2054" y="890"/>
                <a:ext cx="4" cy="6"/>
              </a:xfrm>
              <a:prstGeom prst="line">
                <a:avLst/>
              </a:prstGeom>
              <a:noFill/>
              <a:ln w="7938">
                <a:solidFill>
                  <a:srgbClr val="42FF4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6" name="Line 1246"/>
              <p:cNvSpPr>
                <a:spLocks noChangeShapeType="1"/>
              </p:cNvSpPr>
              <p:nvPr/>
            </p:nvSpPr>
            <p:spPr bwMode="auto">
              <a:xfrm flipH="1" flipV="1">
                <a:off x="2050" y="884"/>
                <a:ext cx="4" cy="6"/>
              </a:xfrm>
              <a:prstGeom prst="line">
                <a:avLst/>
              </a:prstGeom>
              <a:noFill/>
              <a:ln w="7938">
                <a:solidFill>
                  <a:srgbClr val="41FF4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7" name="Line 1247"/>
              <p:cNvSpPr>
                <a:spLocks noChangeShapeType="1"/>
              </p:cNvSpPr>
              <p:nvPr/>
            </p:nvSpPr>
            <p:spPr bwMode="auto">
              <a:xfrm flipH="1" flipV="1">
                <a:off x="2046" y="878"/>
                <a:ext cx="4" cy="6"/>
              </a:xfrm>
              <a:prstGeom prst="line">
                <a:avLst/>
              </a:prstGeom>
              <a:noFill/>
              <a:ln w="7938">
                <a:solidFill>
                  <a:srgbClr val="40FF4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8" name="Line 1248"/>
              <p:cNvSpPr>
                <a:spLocks noChangeShapeType="1"/>
              </p:cNvSpPr>
              <p:nvPr/>
            </p:nvSpPr>
            <p:spPr bwMode="auto">
              <a:xfrm flipH="1" flipV="1">
                <a:off x="2042" y="873"/>
                <a:ext cx="4" cy="5"/>
              </a:xfrm>
              <a:prstGeom prst="line">
                <a:avLst/>
              </a:prstGeom>
              <a:noFill/>
              <a:ln w="7938">
                <a:solidFill>
                  <a:srgbClr val="40FF4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09" name="Line 1249"/>
              <p:cNvSpPr>
                <a:spLocks noChangeShapeType="1"/>
              </p:cNvSpPr>
              <p:nvPr/>
            </p:nvSpPr>
            <p:spPr bwMode="auto">
              <a:xfrm flipH="1" flipV="1">
                <a:off x="2037" y="867"/>
                <a:ext cx="5" cy="6"/>
              </a:xfrm>
              <a:prstGeom prst="line">
                <a:avLst/>
              </a:prstGeom>
              <a:noFill/>
              <a:ln w="7938">
                <a:solidFill>
                  <a:srgbClr val="40FE4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0" name="Line 1250"/>
              <p:cNvSpPr>
                <a:spLocks noChangeShapeType="1"/>
              </p:cNvSpPr>
              <p:nvPr/>
            </p:nvSpPr>
            <p:spPr bwMode="auto">
              <a:xfrm flipH="1" flipV="1">
                <a:off x="2032" y="861"/>
                <a:ext cx="5" cy="6"/>
              </a:xfrm>
              <a:prstGeom prst="line">
                <a:avLst/>
              </a:prstGeom>
              <a:noFill/>
              <a:ln w="7938">
                <a:solidFill>
                  <a:srgbClr val="3FFD3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1" name="Line 1251"/>
              <p:cNvSpPr>
                <a:spLocks noChangeShapeType="1"/>
              </p:cNvSpPr>
              <p:nvPr/>
            </p:nvSpPr>
            <p:spPr bwMode="auto">
              <a:xfrm flipH="1" flipV="1">
                <a:off x="2027" y="856"/>
                <a:ext cx="5" cy="5"/>
              </a:xfrm>
              <a:prstGeom prst="line">
                <a:avLst/>
              </a:prstGeom>
              <a:noFill/>
              <a:ln w="7938">
                <a:solidFill>
                  <a:srgbClr val="3FFC3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2" name="Line 1252"/>
              <p:cNvSpPr>
                <a:spLocks noChangeShapeType="1"/>
              </p:cNvSpPr>
              <p:nvPr/>
            </p:nvSpPr>
            <p:spPr bwMode="auto">
              <a:xfrm flipH="1" flipV="1">
                <a:off x="2016" y="845"/>
                <a:ext cx="11" cy="11"/>
              </a:xfrm>
              <a:prstGeom prst="line">
                <a:avLst/>
              </a:prstGeom>
              <a:noFill/>
              <a:ln w="7938">
                <a:solidFill>
                  <a:srgbClr val="3EFA3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3" name="Line 1253"/>
              <p:cNvSpPr>
                <a:spLocks noChangeShapeType="1"/>
              </p:cNvSpPr>
              <p:nvPr/>
            </p:nvSpPr>
            <p:spPr bwMode="auto">
              <a:xfrm flipH="1" flipV="1">
                <a:off x="2008" y="837"/>
                <a:ext cx="8" cy="8"/>
              </a:xfrm>
              <a:prstGeom prst="line">
                <a:avLst/>
              </a:prstGeom>
              <a:noFill/>
              <a:ln w="7938">
                <a:solidFill>
                  <a:srgbClr val="3EF73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4" name="Line 1254"/>
              <p:cNvSpPr>
                <a:spLocks noChangeShapeType="1"/>
              </p:cNvSpPr>
              <p:nvPr/>
            </p:nvSpPr>
            <p:spPr bwMode="auto">
              <a:xfrm flipV="1">
                <a:off x="2008" y="819"/>
                <a:ext cx="23" cy="18"/>
              </a:xfrm>
              <a:prstGeom prst="line">
                <a:avLst/>
              </a:prstGeom>
              <a:noFill/>
              <a:ln w="7938">
                <a:solidFill>
                  <a:srgbClr val="A0FFA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5" name="Line 1255"/>
              <p:cNvSpPr>
                <a:spLocks noChangeShapeType="1"/>
              </p:cNvSpPr>
              <p:nvPr/>
            </p:nvSpPr>
            <p:spPr bwMode="auto">
              <a:xfrm flipH="1" flipV="1">
                <a:off x="1899" y="775"/>
                <a:ext cx="132" cy="44"/>
              </a:xfrm>
              <a:prstGeom prst="line">
                <a:avLst/>
              </a:prstGeom>
              <a:noFill/>
              <a:ln w="7938">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6" name="Line 1256"/>
              <p:cNvSpPr>
                <a:spLocks noChangeShapeType="1"/>
              </p:cNvSpPr>
              <p:nvPr/>
            </p:nvSpPr>
            <p:spPr bwMode="auto">
              <a:xfrm>
                <a:off x="1899" y="775"/>
                <a:ext cx="44" cy="116"/>
              </a:xfrm>
              <a:prstGeom prst="line">
                <a:avLst/>
              </a:prstGeom>
              <a:noFill/>
              <a:ln w="7938">
                <a:solidFill>
                  <a:srgbClr val="2BAD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7" name="Line 1257"/>
              <p:cNvSpPr>
                <a:spLocks noChangeShapeType="1"/>
              </p:cNvSpPr>
              <p:nvPr/>
            </p:nvSpPr>
            <p:spPr bwMode="auto">
              <a:xfrm flipV="1">
                <a:off x="1943" y="873"/>
                <a:ext cx="22" cy="18"/>
              </a:xfrm>
              <a:prstGeom prst="line">
                <a:avLst/>
              </a:prstGeom>
              <a:noFill/>
              <a:ln w="7938">
                <a:solidFill>
                  <a:srgbClr val="A0FFA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8" name="Line 1258"/>
              <p:cNvSpPr>
                <a:spLocks noChangeShapeType="1"/>
              </p:cNvSpPr>
              <p:nvPr/>
            </p:nvSpPr>
            <p:spPr bwMode="auto">
              <a:xfrm>
                <a:off x="1965" y="873"/>
                <a:ext cx="6" cy="6"/>
              </a:xfrm>
              <a:prstGeom prst="line">
                <a:avLst/>
              </a:prstGeom>
              <a:noFill/>
              <a:ln w="7938">
                <a:solidFill>
                  <a:srgbClr val="30C2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19" name="Line 1259"/>
              <p:cNvSpPr>
                <a:spLocks noChangeShapeType="1"/>
              </p:cNvSpPr>
              <p:nvPr/>
            </p:nvSpPr>
            <p:spPr bwMode="auto">
              <a:xfrm>
                <a:off x="1971" y="879"/>
                <a:ext cx="10" cy="11"/>
              </a:xfrm>
              <a:prstGeom prst="line">
                <a:avLst/>
              </a:prstGeom>
              <a:noFill/>
              <a:ln w="7938">
                <a:solidFill>
                  <a:srgbClr val="2FBE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0" name="Line 1260"/>
              <p:cNvSpPr>
                <a:spLocks noChangeShapeType="1"/>
              </p:cNvSpPr>
              <p:nvPr/>
            </p:nvSpPr>
            <p:spPr bwMode="auto">
              <a:xfrm>
                <a:off x="1981" y="890"/>
                <a:ext cx="4" cy="5"/>
              </a:xfrm>
              <a:prstGeom prst="line">
                <a:avLst/>
              </a:prstGeom>
              <a:noFill/>
              <a:ln w="7938">
                <a:solidFill>
                  <a:srgbClr val="2FBD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1" name="Line 1261"/>
              <p:cNvSpPr>
                <a:spLocks noChangeShapeType="1"/>
              </p:cNvSpPr>
              <p:nvPr/>
            </p:nvSpPr>
            <p:spPr bwMode="auto">
              <a:xfrm>
                <a:off x="1985" y="895"/>
                <a:ext cx="5" cy="5"/>
              </a:xfrm>
              <a:prstGeom prst="line">
                <a:avLst/>
              </a:prstGeom>
              <a:noFill/>
              <a:ln w="7938">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2" name="Line 1262"/>
              <p:cNvSpPr>
                <a:spLocks noChangeShapeType="1"/>
              </p:cNvSpPr>
              <p:nvPr/>
            </p:nvSpPr>
            <p:spPr bwMode="auto">
              <a:xfrm>
                <a:off x="1990" y="900"/>
                <a:ext cx="4" cy="5"/>
              </a:xfrm>
              <a:prstGeom prst="line">
                <a:avLst/>
              </a:prstGeom>
              <a:noFill/>
              <a:ln w="7938">
                <a:solidFill>
                  <a:srgbClr val="2EBB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3" name="Line 1263"/>
              <p:cNvSpPr>
                <a:spLocks noChangeShapeType="1"/>
              </p:cNvSpPr>
              <p:nvPr/>
            </p:nvSpPr>
            <p:spPr bwMode="auto">
              <a:xfrm>
                <a:off x="1994" y="905"/>
                <a:ext cx="4" cy="5"/>
              </a:xfrm>
              <a:prstGeom prst="line">
                <a:avLst/>
              </a:prstGeom>
              <a:noFill/>
              <a:ln w="7938">
                <a:solidFill>
                  <a:srgbClr val="2EB9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4" name="Line 1264"/>
              <p:cNvSpPr>
                <a:spLocks noChangeShapeType="1"/>
              </p:cNvSpPr>
              <p:nvPr/>
            </p:nvSpPr>
            <p:spPr bwMode="auto">
              <a:xfrm>
                <a:off x="1998" y="910"/>
                <a:ext cx="3" cy="5"/>
              </a:xfrm>
              <a:prstGeom prst="line">
                <a:avLst/>
              </a:prstGeom>
              <a:noFill/>
              <a:ln w="7938">
                <a:solidFill>
                  <a:srgbClr val="2EB8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5" name="Line 1265"/>
              <p:cNvSpPr>
                <a:spLocks noChangeShapeType="1"/>
              </p:cNvSpPr>
              <p:nvPr/>
            </p:nvSpPr>
            <p:spPr bwMode="auto">
              <a:xfrm>
                <a:off x="2001" y="915"/>
                <a:ext cx="3" cy="5"/>
              </a:xfrm>
              <a:prstGeom prst="line">
                <a:avLst/>
              </a:prstGeom>
              <a:noFill/>
              <a:ln w="7938">
                <a:solidFill>
                  <a:srgbClr val="2DB6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6" name="Line 1266"/>
              <p:cNvSpPr>
                <a:spLocks noChangeShapeType="1"/>
              </p:cNvSpPr>
              <p:nvPr/>
            </p:nvSpPr>
            <p:spPr bwMode="auto">
              <a:xfrm>
                <a:off x="2004" y="920"/>
                <a:ext cx="3" cy="4"/>
              </a:xfrm>
              <a:prstGeom prst="line">
                <a:avLst/>
              </a:prstGeom>
              <a:noFill/>
              <a:ln w="7938">
                <a:solidFill>
                  <a:srgbClr val="2DB4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7" name="Line 1267"/>
              <p:cNvSpPr>
                <a:spLocks noChangeShapeType="1"/>
              </p:cNvSpPr>
              <p:nvPr/>
            </p:nvSpPr>
            <p:spPr bwMode="auto">
              <a:xfrm>
                <a:off x="2007" y="924"/>
                <a:ext cx="2" cy="5"/>
              </a:xfrm>
              <a:prstGeom prst="line">
                <a:avLst/>
              </a:prstGeom>
              <a:noFill/>
              <a:ln w="7938">
                <a:solidFill>
                  <a:srgbClr val="2CB2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8" name="Line 1268"/>
              <p:cNvSpPr>
                <a:spLocks noChangeShapeType="1"/>
              </p:cNvSpPr>
              <p:nvPr/>
            </p:nvSpPr>
            <p:spPr bwMode="auto">
              <a:xfrm>
                <a:off x="2009" y="929"/>
                <a:ext cx="2" cy="4"/>
              </a:xfrm>
              <a:prstGeom prst="line">
                <a:avLst/>
              </a:prstGeom>
              <a:noFill/>
              <a:ln w="7938">
                <a:solidFill>
                  <a:srgbClr val="2CB0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29" name="Line 1269"/>
              <p:cNvSpPr>
                <a:spLocks noChangeShapeType="1"/>
              </p:cNvSpPr>
              <p:nvPr/>
            </p:nvSpPr>
            <p:spPr bwMode="auto">
              <a:xfrm>
                <a:off x="2011" y="933"/>
                <a:ext cx="2" cy="5"/>
              </a:xfrm>
              <a:prstGeom prst="line">
                <a:avLst/>
              </a:prstGeom>
              <a:noFill/>
              <a:ln w="7938">
                <a:solidFill>
                  <a:srgbClr val="2BAD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0" name="Line 1270"/>
              <p:cNvSpPr>
                <a:spLocks noChangeShapeType="1"/>
              </p:cNvSpPr>
              <p:nvPr/>
            </p:nvSpPr>
            <p:spPr bwMode="auto">
              <a:xfrm>
                <a:off x="2013" y="938"/>
                <a:ext cx="3" cy="9"/>
              </a:xfrm>
              <a:prstGeom prst="line">
                <a:avLst/>
              </a:prstGeom>
              <a:noFill/>
              <a:ln w="7938">
                <a:solidFill>
                  <a:srgbClr val="2BAA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1" name="Line 1271"/>
              <p:cNvSpPr>
                <a:spLocks noChangeShapeType="1"/>
              </p:cNvSpPr>
              <p:nvPr/>
            </p:nvSpPr>
            <p:spPr bwMode="auto">
              <a:xfrm>
                <a:off x="2016" y="947"/>
                <a:ext cx="2" cy="10"/>
              </a:xfrm>
              <a:prstGeom prst="line">
                <a:avLst/>
              </a:prstGeom>
              <a:noFill/>
              <a:ln w="7938">
                <a:solidFill>
                  <a:srgbClr val="2AA8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2" name="Line 1272"/>
              <p:cNvSpPr>
                <a:spLocks noChangeShapeType="1"/>
              </p:cNvSpPr>
              <p:nvPr/>
            </p:nvSpPr>
            <p:spPr bwMode="auto">
              <a:xfrm>
                <a:off x="2018" y="957"/>
                <a:ext cx="2" cy="9"/>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3" name="Line 1273"/>
              <p:cNvSpPr>
                <a:spLocks noChangeShapeType="1"/>
              </p:cNvSpPr>
              <p:nvPr/>
            </p:nvSpPr>
            <p:spPr bwMode="auto">
              <a:xfrm>
                <a:off x="2020" y="966"/>
                <a:ext cx="1" cy="10"/>
              </a:xfrm>
              <a:prstGeom prst="line">
                <a:avLst/>
              </a:prstGeom>
              <a:noFill/>
              <a:ln w="7938">
                <a:solidFill>
                  <a:srgbClr val="2AA4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4" name="Line 1274"/>
              <p:cNvSpPr>
                <a:spLocks noChangeShapeType="1"/>
              </p:cNvSpPr>
              <p:nvPr/>
            </p:nvSpPr>
            <p:spPr bwMode="auto">
              <a:xfrm>
                <a:off x="2021" y="976"/>
                <a:ext cx="0" cy="10"/>
              </a:xfrm>
              <a:prstGeom prst="line">
                <a:avLst/>
              </a:prstGeom>
              <a:noFill/>
              <a:ln w="7938">
                <a:solidFill>
                  <a:srgbClr val="2AA2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5" name="Line 1275"/>
              <p:cNvSpPr>
                <a:spLocks noChangeShapeType="1"/>
              </p:cNvSpPr>
              <p:nvPr/>
            </p:nvSpPr>
            <p:spPr bwMode="auto">
              <a:xfrm>
                <a:off x="2021" y="986"/>
                <a:ext cx="0" cy="10"/>
              </a:xfrm>
              <a:prstGeom prst="line">
                <a:avLst/>
              </a:prstGeom>
              <a:noFill/>
              <a:ln w="7938">
                <a:solidFill>
                  <a:srgbClr val="2BA0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6" name="Line 1276"/>
              <p:cNvSpPr>
                <a:spLocks noChangeShapeType="1"/>
              </p:cNvSpPr>
              <p:nvPr/>
            </p:nvSpPr>
            <p:spPr bwMode="auto">
              <a:xfrm flipH="1">
                <a:off x="2020" y="996"/>
                <a:ext cx="1" cy="9"/>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7" name="Line 1277"/>
              <p:cNvSpPr>
                <a:spLocks noChangeShapeType="1"/>
              </p:cNvSpPr>
              <p:nvPr/>
            </p:nvSpPr>
            <p:spPr bwMode="auto">
              <a:xfrm flipH="1">
                <a:off x="2019" y="1005"/>
                <a:ext cx="1" cy="10"/>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8" name="Line 1278"/>
              <p:cNvSpPr>
                <a:spLocks noChangeShapeType="1"/>
              </p:cNvSpPr>
              <p:nvPr/>
            </p:nvSpPr>
            <p:spPr bwMode="auto">
              <a:xfrm flipH="1">
                <a:off x="2017" y="1015"/>
                <a:ext cx="2" cy="10"/>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39" name="Line 1279"/>
              <p:cNvSpPr>
                <a:spLocks noChangeShapeType="1"/>
              </p:cNvSpPr>
              <p:nvPr/>
            </p:nvSpPr>
            <p:spPr bwMode="auto">
              <a:xfrm flipH="1">
                <a:off x="2014" y="1025"/>
                <a:ext cx="3" cy="10"/>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0" name="Line 1280"/>
              <p:cNvSpPr>
                <a:spLocks noChangeShapeType="1"/>
              </p:cNvSpPr>
              <p:nvPr/>
            </p:nvSpPr>
            <p:spPr bwMode="auto">
              <a:xfrm flipH="1">
                <a:off x="2011" y="1035"/>
                <a:ext cx="3" cy="9"/>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1" name="Line 1281"/>
              <p:cNvSpPr>
                <a:spLocks noChangeShapeType="1"/>
              </p:cNvSpPr>
              <p:nvPr/>
            </p:nvSpPr>
            <p:spPr bwMode="auto">
              <a:xfrm flipH="1">
                <a:off x="2007" y="1044"/>
                <a:ext cx="4" cy="10"/>
              </a:xfrm>
              <a:prstGeom prst="line">
                <a:avLst/>
              </a:prstGeom>
              <a:noFill/>
              <a:ln w="7938">
                <a:solidFill>
                  <a:srgbClr val="33A1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2" name="Line 1282"/>
              <p:cNvSpPr>
                <a:spLocks noChangeShapeType="1"/>
              </p:cNvSpPr>
              <p:nvPr/>
            </p:nvSpPr>
            <p:spPr bwMode="auto">
              <a:xfrm flipH="1">
                <a:off x="2002" y="1054"/>
                <a:ext cx="5" cy="10"/>
              </a:xfrm>
              <a:prstGeom prst="line">
                <a:avLst/>
              </a:prstGeom>
              <a:noFill/>
              <a:ln w="7938">
                <a:solidFill>
                  <a:srgbClr val="35A2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3" name="Line 1283"/>
              <p:cNvSpPr>
                <a:spLocks noChangeShapeType="1"/>
              </p:cNvSpPr>
              <p:nvPr/>
            </p:nvSpPr>
            <p:spPr bwMode="auto">
              <a:xfrm flipH="1">
                <a:off x="1996" y="1064"/>
                <a:ext cx="6" cy="9"/>
              </a:xfrm>
              <a:prstGeom prst="line">
                <a:avLst/>
              </a:prstGeom>
              <a:noFill/>
              <a:ln w="7938">
                <a:solidFill>
                  <a:srgbClr val="37A2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4" name="Line 1284"/>
              <p:cNvSpPr>
                <a:spLocks noChangeShapeType="1"/>
              </p:cNvSpPr>
              <p:nvPr/>
            </p:nvSpPr>
            <p:spPr bwMode="auto">
              <a:xfrm flipH="1">
                <a:off x="1990" y="1073"/>
                <a:ext cx="6" cy="9"/>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5" name="Line 1285"/>
              <p:cNvSpPr>
                <a:spLocks noChangeShapeType="1"/>
              </p:cNvSpPr>
              <p:nvPr/>
            </p:nvSpPr>
            <p:spPr bwMode="auto">
              <a:xfrm flipH="1">
                <a:off x="1984" y="1082"/>
                <a:ext cx="6" cy="10"/>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6" name="Line 1286"/>
              <p:cNvSpPr>
                <a:spLocks noChangeShapeType="1"/>
              </p:cNvSpPr>
              <p:nvPr/>
            </p:nvSpPr>
            <p:spPr bwMode="auto">
              <a:xfrm flipH="1">
                <a:off x="1981" y="1092"/>
                <a:ext cx="3" cy="3"/>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7" name="Line 1287"/>
              <p:cNvSpPr>
                <a:spLocks noChangeShapeType="1"/>
              </p:cNvSpPr>
              <p:nvPr/>
            </p:nvSpPr>
            <p:spPr bwMode="auto">
              <a:xfrm flipH="1">
                <a:off x="1977" y="1095"/>
                <a:ext cx="4" cy="4"/>
              </a:xfrm>
              <a:prstGeom prst="line">
                <a:avLst/>
              </a:prstGeom>
              <a:noFill/>
              <a:ln w="7938">
                <a:solidFill>
                  <a:srgbClr val="37A2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8" name="Line 1288"/>
              <p:cNvSpPr>
                <a:spLocks noChangeShapeType="1"/>
              </p:cNvSpPr>
              <p:nvPr/>
            </p:nvSpPr>
            <p:spPr bwMode="auto">
              <a:xfrm flipH="1">
                <a:off x="1973" y="1099"/>
                <a:ext cx="4" cy="4"/>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49" name="Line 1289"/>
              <p:cNvSpPr>
                <a:spLocks noChangeShapeType="1"/>
              </p:cNvSpPr>
              <p:nvPr/>
            </p:nvSpPr>
            <p:spPr bwMode="auto">
              <a:xfrm flipH="1">
                <a:off x="1968" y="1103"/>
                <a:ext cx="5" cy="4"/>
              </a:xfrm>
              <a:prstGeom prst="line">
                <a:avLst/>
              </a:prstGeom>
              <a:noFill/>
              <a:ln w="7938">
                <a:solidFill>
                  <a:srgbClr val="33A0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0" name="Line 1290"/>
              <p:cNvSpPr>
                <a:spLocks noChangeShapeType="1"/>
              </p:cNvSpPr>
              <p:nvPr/>
            </p:nvSpPr>
            <p:spPr bwMode="auto">
              <a:xfrm flipH="1">
                <a:off x="1963" y="1107"/>
                <a:ext cx="5" cy="5"/>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1" name="Line 1291"/>
              <p:cNvSpPr>
                <a:spLocks noChangeShapeType="1"/>
              </p:cNvSpPr>
              <p:nvPr/>
            </p:nvSpPr>
            <p:spPr bwMode="auto">
              <a:xfrm flipH="1">
                <a:off x="1957" y="1112"/>
                <a:ext cx="6" cy="4"/>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2" name="Line 1292"/>
              <p:cNvSpPr>
                <a:spLocks noChangeShapeType="1"/>
              </p:cNvSpPr>
              <p:nvPr/>
            </p:nvSpPr>
            <p:spPr bwMode="auto">
              <a:xfrm flipH="1">
                <a:off x="1951" y="1116"/>
                <a:ext cx="6" cy="4"/>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3" name="Line 1293"/>
              <p:cNvSpPr>
                <a:spLocks noChangeShapeType="1"/>
              </p:cNvSpPr>
              <p:nvPr/>
            </p:nvSpPr>
            <p:spPr bwMode="auto">
              <a:xfrm flipH="1">
                <a:off x="1945" y="1120"/>
                <a:ext cx="6" cy="5"/>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4" name="Line 1294"/>
              <p:cNvSpPr>
                <a:spLocks noChangeShapeType="1"/>
              </p:cNvSpPr>
              <p:nvPr/>
            </p:nvSpPr>
            <p:spPr bwMode="auto">
              <a:xfrm flipH="1">
                <a:off x="1938" y="1125"/>
                <a:ext cx="7" cy="4"/>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5" name="Line 1295"/>
              <p:cNvSpPr>
                <a:spLocks noChangeShapeType="1"/>
              </p:cNvSpPr>
              <p:nvPr/>
            </p:nvSpPr>
            <p:spPr bwMode="auto">
              <a:xfrm flipH="1">
                <a:off x="1931" y="1129"/>
                <a:ext cx="7" cy="5"/>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6" name="Line 1296"/>
              <p:cNvSpPr>
                <a:spLocks noChangeShapeType="1"/>
              </p:cNvSpPr>
              <p:nvPr/>
            </p:nvSpPr>
            <p:spPr bwMode="auto">
              <a:xfrm flipH="1">
                <a:off x="1915" y="1134"/>
                <a:ext cx="16" cy="9"/>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7" name="Line 1297"/>
              <p:cNvSpPr>
                <a:spLocks noChangeShapeType="1"/>
              </p:cNvSpPr>
              <p:nvPr/>
            </p:nvSpPr>
            <p:spPr bwMode="auto">
              <a:xfrm flipH="1">
                <a:off x="1899" y="1143"/>
                <a:ext cx="16" cy="10"/>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8" name="Line 1298"/>
              <p:cNvSpPr>
                <a:spLocks noChangeShapeType="1"/>
              </p:cNvSpPr>
              <p:nvPr/>
            </p:nvSpPr>
            <p:spPr bwMode="auto">
              <a:xfrm flipH="1">
                <a:off x="1882" y="1153"/>
                <a:ext cx="17" cy="9"/>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59" name="Line 1299"/>
              <p:cNvSpPr>
                <a:spLocks noChangeShapeType="1"/>
              </p:cNvSpPr>
              <p:nvPr/>
            </p:nvSpPr>
            <p:spPr bwMode="auto">
              <a:xfrm flipH="1">
                <a:off x="1865" y="1162"/>
                <a:ext cx="17" cy="10"/>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0" name="Line 1300"/>
              <p:cNvSpPr>
                <a:spLocks noChangeShapeType="1"/>
              </p:cNvSpPr>
              <p:nvPr/>
            </p:nvSpPr>
            <p:spPr bwMode="auto">
              <a:xfrm flipH="1">
                <a:off x="1848" y="1172"/>
                <a:ext cx="17" cy="10"/>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1" name="Line 1301"/>
              <p:cNvSpPr>
                <a:spLocks noChangeShapeType="1"/>
              </p:cNvSpPr>
              <p:nvPr/>
            </p:nvSpPr>
            <p:spPr bwMode="auto">
              <a:xfrm flipH="1">
                <a:off x="1831" y="1182"/>
                <a:ext cx="17" cy="11"/>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2" name="Line 1302"/>
              <p:cNvSpPr>
                <a:spLocks noChangeShapeType="1"/>
              </p:cNvSpPr>
              <p:nvPr/>
            </p:nvSpPr>
            <p:spPr bwMode="auto">
              <a:xfrm flipH="1">
                <a:off x="1822" y="1193"/>
                <a:ext cx="9" cy="5"/>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3" name="Line 1303"/>
              <p:cNvSpPr>
                <a:spLocks noChangeShapeType="1"/>
              </p:cNvSpPr>
              <p:nvPr/>
            </p:nvSpPr>
            <p:spPr bwMode="auto">
              <a:xfrm flipH="1">
                <a:off x="1814" y="1198"/>
                <a:ext cx="8" cy="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4" name="Line 1304"/>
              <p:cNvSpPr>
                <a:spLocks noChangeShapeType="1"/>
              </p:cNvSpPr>
              <p:nvPr/>
            </p:nvSpPr>
            <p:spPr bwMode="auto">
              <a:xfrm flipH="1">
                <a:off x="1806" y="1204"/>
                <a:ext cx="8" cy="6"/>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5" name="Line 1305"/>
              <p:cNvSpPr>
                <a:spLocks noChangeShapeType="1"/>
              </p:cNvSpPr>
              <p:nvPr/>
            </p:nvSpPr>
            <p:spPr bwMode="auto">
              <a:xfrm flipH="1">
                <a:off x="1798" y="1210"/>
                <a:ext cx="8" cy="6"/>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6" name="Line 1306"/>
              <p:cNvSpPr>
                <a:spLocks noChangeShapeType="1"/>
              </p:cNvSpPr>
              <p:nvPr/>
            </p:nvSpPr>
            <p:spPr bwMode="auto">
              <a:xfrm flipH="1">
                <a:off x="1790" y="1216"/>
                <a:ext cx="8" cy="6"/>
              </a:xfrm>
              <a:prstGeom prst="line">
                <a:avLst/>
              </a:prstGeom>
              <a:noFill/>
              <a:ln w="7938">
                <a:solidFill>
                  <a:srgbClr val="319F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7" name="Line 1307"/>
              <p:cNvSpPr>
                <a:spLocks noChangeShapeType="1"/>
              </p:cNvSpPr>
              <p:nvPr/>
            </p:nvSpPr>
            <p:spPr bwMode="auto">
              <a:xfrm flipH="1">
                <a:off x="1782" y="1222"/>
                <a:ext cx="8" cy="7"/>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8" name="Line 1308"/>
              <p:cNvSpPr>
                <a:spLocks noChangeShapeType="1"/>
              </p:cNvSpPr>
              <p:nvPr/>
            </p:nvSpPr>
            <p:spPr bwMode="auto">
              <a:xfrm flipH="1">
                <a:off x="1775" y="1229"/>
                <a:ext cx="7" cy="6"/>
              </a:xfrm>
              <a:prstGeom prst="line">
                <a:avLst/>
              </a:prstGeom>
              <a:noFill/>
              <a:ln w="7938">
                <a:solidFill>
                  <a:srgbClr val="34A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69" name="Line 1309"/>
              <p:cNvSpPr>
                <a:spLocks noChangeShapeType="1"/>
              </p:cNvSpPr>
              <p:nvPr/>
            </p:nvSpPr>
            <p:spPr bwMode="auto">
              <a:xfrm flipH="1">
                <a:off x="1768" y="1235"/>
                <a:ext cx="7" cy="7"/>
              </a:xfrm>
              <a:prstGeom prst="line">
                <a:avLst/>
              </a:prstGeom>
              <a:noFill/>
              <a:ln w="7938">
                <a:solidFill>
                  <a:srgbClr val="35A2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0" name="Line 1310"/>
              <p:cNvSpPr>
                <a:spLocks noChangeShapeType="1"/>
              </p:cNvSpPr>
              <p:nvPr/>
            </p:nvSpPr>
            <p:spPr bwMode="auto">
              <a:xfrm flipH="1">
                <a:off x="1761" y="1242"/>
                <a:ext cx="7" cy="8"/>
              </a:xfrm>
              <a:prstGeom prst="line">
                <a:avLst/>
              </a:prstGeom>
              <a:noFill/>
              <a:ln w="7938">
                <a:solidFill>
                  <a:srgbClr val="37A2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1" name="Line 1311"/>
              <p:cNvSpPr>
                <a:spLocks noChangeShapeType="1"/>
              </p:cNvSpPr>
              <p:nvPr/>
            </p:nvSpPr>
            <p:spPr bwMode="auto">
              <a:xfrm flipH="1">
                <a:off x="1755" y="1250"/>
                <a:ext cx="6" cy="7"/>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2" name="Line 1312"/>
              <p:cNvSpPr>
                <a:spLocks noChangeShapeType="1"/>
              </p:cNvSpPr>
              <p:nvPr/>
            </p:nvSpPr>
            <p:spPr bwMode="auto">
              <a:xfrm flipH="1">
                <a:off x="1749" y="1257"/>
                <a:ext cx="6" cy="8"/>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3" name="Line 1313"/>
              <p:cNvSpPr>
                <a:spLocks noChangeShapeType="1"/>
              </p:cNvSpPr>
              <p:nvPr/>
            </p:nvSpPr>
            <p:spPr bwMode="auto">
              <a:xfrm flipH="1">
                <a:off x="1744" y="1265"/>
                <a:ext cx="5" cy="8"/>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4" name="Line 1314"/>
              <p:cNvSpPr>
                <a:spLocks noChangeShapeType="1"/>
              </p:cNvSpPr>
              <p:nvPr/>
            </p:nvSpPr>
            <p:spPr bwMode="auto">
              <a:xfrm flipH="1">
                <a:off x="1740" y="1273"/>
                <a:ext cx="4" cy="8"/>
              </a:xfrm>
              <a:prstGeom prst="line">
                <a:avLst/>
              </a:prstGeom>
              <a:noFill/>
              <a:ln w="7938">
                <a:solidFill>
                  <a:srgbClr val="37A3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5" name="Line 1315"/>
              <p:cNvSpPr>
                <a:spLocks noChangeShapeType="1"/>
              </p:cNvSpPr>
              <p:nvPr/>
            </p:nvSpPr>
            <p:spPr bwMode="auto">
              <a:xfrm flipH="1">
                <a:off x="1735" y="1281"/>
                <a:ext cx="5" cy="8"/>
              </a:xfrm>
              <a:prstGeom prst="line">
                <a:avLst/>
              </a:prstGeom>
              <a:noFill/>
              <a:ln w="7938">
                <a:solidFill>
                  <a:srgbClr val="36A2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6" name="Line 1316"/>
              <p:cNvSpPr>
                <a:spLocks noChangeShapeType="1"/>
              </p:cNvSpPr>
              <p:nvPr/>
            </p:nvSpPr>
            <p:spPr bwMode="auto">
              <a:xfrm flipH="1">
                <a:off x="1731" y="1289"/>
                <a:ext cx="4" cy="8"/>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7" name="Line 1317"/>
              <p:cNvSpPr>
                <a:spLocks noChangeShapeType="1"/>
              </p:cNvSpPr>
              <p:nvPr/>
            </p:nvSpPr>
            <p:spPr bwMode="auto">
              <a:xfrm flipH="1">
                <a:off x="1728" y="1297"/>
                <a:ext cx="3" cy="8"/>
              </a:xfrm>
              <a:prstGeom prst="line">
                <a:avLst/>
              </a:prstGeom>
              <a:noFill/>
              <a:ln w="7938">
                <a:solidFill>
                  <a:srgbClr val="34A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8" name="Line 1318"/>
              <p:cNvSpPr>
                <a:spLocks noChangeShapeType="1"/>
              </p:cNvSpPr>
              <p:nvPr/>
            </p:nvSpPr>
            <p:spPr bwMode="auto">
              <a:xfrm flipH="1">
                <a:off x="1725" y="1305"/>
                <a:ext cx="3" cy="8"/>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79" name="Line 1319"/>
              <p:cNvSpPr>
                <a:spLocks noChangeShapeType="1"/>
              </p:cNvSpPr>
              <p:nvPr/>
            </p:nvSpPr>
            <p:spPr bwMode="auto">
              <a:xfrm flipH="1">
                <a:off x="1722" y="1313"/>
                <a:ext cx="3" cy="9"/>
              </a:xfrm>
              <a:prstGeom prst="line">
                <a:avLst/>
              </a:prstGeom>
              <a:noFill/>
              <a:ln w="7938">
                <a:solidFill>
                  <a:srgbClr val="31A0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080" name="Line 1320"/>
              <p:cNvSpPr>
                <a:spLocks noChangeShapeType="1"/>
              </p:cNvSpPr>
              <p:nvPr/>
            </p:nvSpPr>
            <p:spPr bwMode="auto">
              <a:xfrm flipH="1">
                <a:off x="1719" y="1322"/>
                <a:ext cx="3" cy="8"/>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835" name="Line 1321"/>
            <p:cNvSpPr>
              <a:spLocks noChangeShapeType="1"/>
            </p:cNvSpPr>
            <p:nvPr/>
          </p:nvSpPr>
          <p:spPr bwMode="auto">
            <a:xfrm flipH="1">
              <a:off x="1716" y="1330"/>
              <a:ext cx="3" cy="9"/>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36" name="Line 1322"/>
            <p:cNvSpPr>
              <a:spLocks noChangeShapeType="1"/>
            </p:cNvSpPr>
            <p:nvPr/>
          </p:nvSpPr>
          <p:spPr bwMode="auto">
            <a:xfrm flipH="1">
              <a:off x="1712" y="1339"/>
              <a:ext cx="4" cy="16"/>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37" name="Line 1323"/>
            <p:cNvSpPr>
              <a:spLocks noChangeShapeType="1"/>
            </p:cNvSpPr>
            <p:nvPr/>
          </p:nvSpPr>
          <p:spPr bwMode="auto">
            <a:xfrm flipH="1">
              <a:off x="1708" y="1355"/>
              <a:ext cx="4" cy="17"/>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38" name="Line 1324"/>
            <p:cNvSpPr>
              <a:spLocks noChangeShapeType="1"/>
            </p:cNvSpPr>
            <p:nvPr/>
          </p:nvSpPr>
          <p:spPr bwMode="auto">
            <a:xfrm flipH="1">
              <a:off x="1704" y="1372"/>
              <a:ext cx="4" cy="1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39" name="Line 1325"/>
            <p:cNvSpPr>
              <a:spLocks noChangeShapeType="1"/>
            </p:cNvSpPr>
            <p:nvPr/>
          </p:nvSpPr>
          <p:spPr bwMode="auto">
            <a:xfrm flipH="1">
              <a:off x="1701" y="1388"/>
              <a:ext cx="3" cy="1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0" name="Line 1326"/>
            <p:cNvSpPr>
              <a:spLocks noChangeShapeType="1"/>
            </p:cNvSpPr>
            <p:nvPr/>
          </p:nvSpPr>
          <p:spPr bwMode="auto">
            <a:xfrm flipH="1">
              <a:off x="1697" y="1404"/>
              <a:ext cx="4" cy="16"/>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1" name="Line 1327"/>
            <p:cNvSpPr>
              <a:spLocks noChangeShapeType="1"/>
            </p:cNvSpPr>
            <p:nvPr/>
          </p:nvSpPr>
          <p:spPr bwMode="auto">
            <a:xfrm flipH="1">
              <a:off x="1695" y="1420"/>
              <a:ext cx="2" cy="7"/>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2" name="Line 1328"/>
            <p:cNvSpPr>
              <a:spLocks noChangeShapeType="1"/>
            </p:cNvSpPr>
            <p:nvPr/>
          </p:nvSpPr>
          <p:spPr bwMode="auto">
            <a:xfrm flipH="1">
              <a:off x="1693" y="1427"/>
              <a:ext cx="2" cy="8"/>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3" name="Line 1329"/>
            <p:cNvSpPr>
              <a:spLocks noChangeShapeType="1"/>
            </p:cNvSpPr>
            <p:nvPr/>
          </p:nvSpPr>
          <p:spPr bwMode="auto">
            <a:xfrm flipH="1">
              <a:off x="1691" y="1435"/>
              <a:ext cx="2" cy="7"/>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4" name="Line 1330"/>
            <p:cNvSpPr>
              <a:spLocks noChangeShapeType="1"/>
            </p:cNvSpPr>
            <p:nvPr/>
          </p:nvSpPr>
          <p:spPr bwMode="auto">
            <a:xfrm flipH="1">
              <a:off x="1689" y="1442"/>
              <a:ext cx="2" cy="6"/>
            </a:xfrm>
            <a:prstGeom prst="line">
              <a:avLst/>
            </a:prstGeom>
            <a:noFill/>
            <a:ln w="7938">
              <a:solidFill>
                <a:srgbClr val="309F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5" name="Line 1331"/>
            <p:cNvSpPr>
              <a:spLocks noChangeShapeType="1"/>
            </p:cNvSpPr>
            <p:nvPr/>
          </p:nvSpPr>
          <p:spPr bwMode="auto">
            <a:xfrm flipH="1">
              <a:off x="1687" y="1448"/>
              <a:ext cx="2" cy="7"/>
            </a:xfrm>
            <a:prstGeom prst="line">
              <a:avLst/>
            </a:prstGeom>
            <a:noFill/>
            <a:ln w="7938">
              <a:solidFill>
                <a:srgbClr val="319F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6" name="Line 1332"/>
            <p:cNvSpPr>
              <a:spLocks noChangeShapeType="1"/>
            </p:cNvSpPr>
            <p:nvPr/>
          </p:nvSpPr>
          <p:spPr bwMode="auto">
            <a:xfrm flipH="1">
              <a:off x="1685" y="1455"/>
              <a:ext cx="2" cy="6"/>
            </a:xfrm>
            <a:prstGeom prst="line">
              <a:avLst/>
            </a:prstGeom>
            <a:noFill/>
            <a:ln w="7938">
              <a:solidFill>
                <a:srgbClr val="32A0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7" name="Line 1333"/>
            <p:cNvSpPr>
              <a:spLocks noChangeShapeType="1"/>
            </p:cNvSpPr>
            <p:nvPr/>
          </p:nvSpPr>
          <p:spPr bwMode="auto">
            <a:xfrm flipH="1">
              <a:off x="1683" y="1461"/>
              <a:ext cx="2" cy="6"/>
            </a:xfrm>
            <a:prstGeom prst="line">
              <a:avLst/>
            </a:prstGeom>
            <a:noFill/>
            <a:ln w="7938">
              <a:solidFill>
                <a:srgbClr val="33A0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8" name="Line 1334"/>
            <p:cNvSpPr>
              <a:spLocks noChangeShapeType="1"/>
            </p:cNvSpPr>
            <p:nvPr/>
          </p:nvSpPr>
          <p:spPr bwMode="auto">
            <a:xfrm flipH="1">
              <a:off x="1680" y="1467"/>
              <a:ext cx="3" cy="5"/>
            </a:xfrm>
            <a:prstGeom prst="line">
              <a:avLst/>
            </a:prstGeom>
            <a:noFill/>
            <a:ln w="7938">
              <a:solidFill>
                <a:srgbClr val="34A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49" name="Line 1335"/>
            <p:cNvSpPr>
              <a:spLocks noChangeShapeType="1"/>
            </p:cNvSpPr>
            <p:nvPr/>
          </p:nvSpPr>
          <p:spPr bwMode="auto">
            <a:xfrm flipH="1">
              <a:off x="1678" y="1472"/>
              <a:ext cx="2" cy="5"/>
            </a:xfrm>
            <a:prstGeom prst="line">
              <a:avLst/>
            </a:prstGeom>
            <a:noFill/>
            <a:ln w="7938">
              <a:solidFill>
                <a:srgbClr val="36A2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0" name="Line 1336"/>
            <p:cNvSpPr>
              <a:spLocks noChangeShapeType="1"/>
            </p:cNvSpPr>
            <p:nvPr/>
          </p:nvSpPr>
          <p:spPr bwMode="auto">
            <a:xfrm flipH="1">
              <a:off x="1675" y="1477"/>
              <a:ext cx="3" cy="4"/>
            </a:xfrm>
            <a:prstGeom prst="line">
              <a:avLst/>
            </a:prstGeom>
            <a:noFill/>
            <a:ln w="7938">
              <a:solidFill>
                <a:srgbClr val="37A3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1" name="Line 1337"/>
            <p:cNvSpPr>
              <a:spLocks noChangeShapeType="1"/>
            </p:cNvSpPr>
            <p:nvPr/>
          </p:nvSpPr>
          <p:spPr bwMode="auto">
            <a:xfrm flipH="1">
              <a:off x="1673" y="1481"/>
              <a:ext cx="2" cy="4"/>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2" name="Line 1338"/>
            <p:cNvSpPr>
              <a:spLocks noChangeShapeType="1"/>
            </p:cNvSpPr>
            <p:nvPr/>
          </p:nvSpPr>
          <p:spPr bwMode="auto">
            <a:xfrm flipH="1">
              <a:off x="1670" y="1485"/>
              <a:ext cx="3" cy="4"/>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3" name="Line 1339"/>
            <p:cNvSpPr>
              <a:spLocks noChangeShapeType="1"/>
            </p:cNvSpPr>
            <p:nvPr/>
          </p:nvSpPr>
          <p:spPr bwMode="auto">
            <a:xfrm flipH="1">
              <a:off x="1667" y="1489"/>
              <a:ext cx="3" cy="4"/>
            </a:xfrm>
            <a:prstGeom prst="line">
              <a:avLst/>
            </a:prstGeom>
            <a:noFill/>
            <a:ln w="7938">
              <a:solidFill>
                <a:srgbClr val="38A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4" name="Line 1340"/>
            <p:cNvSpPr>
              <a:spLocks noChangeShapeType="1"/>
            </p:cNvSpPr>
            <p:nvPr/>
          </p:nvSpPr>
          <p:spPr bwMode="auto">
            <a:xfrm flipH="1">
              <a:off x="1663" y="1493"/>
              <a:ext cx="4" cy="3"/>
            </a:xfrm>
            <a:prstGeom prst="line">
              <a:avLst/>
            </a:prstGeom>
            <a:noFill/>
            <a:ln w="7938">
              <a:solidFill>
                <a:srgbClr val="36A2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5" name="Line 1341"/>
            <p:cNvSpPr>
              <a:spLocks noChangeShapeType="1"/>
            </p:cNvSpPr>
            <p:nvPr/>
          </p:nvSpPr>
          <p:spPr bwMode="auto">
            <a:xfrm flipH="1">
              <a:off x="1660" y="1496"/>
              <a:ext cx="3" cy="4"/>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6" name="Line 1342"/>
            <p:cNvSpPr>
              <a:spLocks noChangeShapeType="1"/>
            </p:cNvSpPr>
            <p:nvPr/>
          </p:nvSpPr>
          <p:spPr bwMode="auto">
            <a:xfrm flipH="1">
              <a:off x="1655" y="1500"/>
              <a:ext cx="5" cy="3"/>
            </a:xfrm>
            <a:prstGeom prst="line">
              <a:avLst/>
            </a:prstGeom>
            <a:noFill/>
            <a:ln w="7938">
              <a:solidFill>
                <a:srgbClr val="33A0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7" name="Line 1343"/>
            <p:cNvSpPr>
              <a:spLocks noChangeShapeType="1"/>
            </p:cNvSpPr>
            <p:nvPr/>
          </p:nvSpPr>
          <p:spPr bwMode="auto">
            <a:xfrm flipH="1">
              <a:off x="1651" y="1503"/>
              <a:ext cx="4" cy="4"/>
            </a:xfrm>
            <a:prstGeom prst="line">
              <a:avLst/>
            </a:prstGeom>
            <a:noFill/>
            <a:ln w="7938">
              <a:solidFill>
                <a:srgbClr val="319F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8" name="Line 1344"/>
            <p:cNvSpPr>
              <a:spLocks noChangeShapeType="1"/>
            </p:cNvSpPr>
            <p:nvPr/>
          </p:nvSpPr>
          <p:spPr bwMode="auto">
            <a:xfrm flipH="1">
              <a:off x="1646" y="1507"/>
              <a:ext cx="5" cy="3"/>
            </a:xfrm>
            <a:prstGeom prst="line">
              <a:avLst/>
            </a:prstGeom>
            <a:noFill/>
            <a:ln w="7938">
              <a:solidFill>
                <a:srgbClr val="2F9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59" name="Line 1345"/>
            <p:cNvSpPr>
              <a:spLocks noChangeShapeType="1"/>
            </p:cNvSpPr>
            <p:nvPr/>
          </p:nvSpPr>
          <p:spPr bwMode="auto">
            <a:xfrm flipH="1">
              <a:off x="1641" y="1510"/>
              <a:ext cx="5" cy="4"/>
            </a:xfrm>
            <a:prstGeom prst="line">
              <a:avLst/>
            </a:prstGeom>
            <a:noFill/>
            <a:ln w="7938">
              <a:solidFill>
                <a:srgbClr val="2E9F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0" name="Line 1346"/>
            <p:cNvSpPr>
              <a:spLocks noChangeShapeType="1"/>
            </p:cNvSpPr>
            <p:nvPr/>
          </p:nvSpPr>
          <p:spPr bwMode="auto">
            <a:xfrm flipH="1">
              <a:off x="1636" y="1514"/>
              <a:ext cx="5" cy="3"/>
            </a:xfrm>
            <a:prstGeom prst="line">
              <a:avLst/>
            </a:prstGeom>
            <a:noFill/>
            <a:ln w="7938">
              <a:solidFill>
                <a:srgbClr val="2D9F2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1" name="Line 1347"/>
            <p:cNvSpPr>
              <a:spLocks noChangeShapeType="1"/>
            </p:cNvSpPr>
            <p:nvPr/>
          </p:nvSpPr>
          <p:spPr bwMode="auto">
            <a:xfrm flipH="1">
              <a:off x="1630" y="1517"/>
              <a:ext cx="6" cy="3"/>
            </a:xfrm>
            <a:prstGeom prst="line">
              <a:avLst/>
            </a:prstGeom>
            <a:noFill/>
            <a:ln w="7938">
              <a:solidFill>
                <a:srgbClr val="2C9F2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2" name="Line 1348"/>
            <p:cNvSpPr>
              <a:spLocks noChangeShapeType="1"/>
            </p:cNvSpPr>
            <p:nvPr/>
          </p:nvSpPr>
          <p:spPr bwMode="auto">
            <a:xfrm flipH="1">
              <a:off x="1624" y="1520"/>
              <a:ext cx="6" cy="3"/>
            </a:xfrm>
            <a:prstGeom prst="line">
              <a:avLst/>
            </a:prstGeom>
            <a:noFill/>
            <a:ln w="7938">
              <a:solidFill>
                <a:srgbClr val="2B9F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3" name="Line 1349"/>
            <p:cNvSpPr>
              <a:spLocks noChangeShapeType="1"/>
            </p:cNvSpPr>
            <p:nvPr/>
          </p:nvSpPr>
          <p:spPr bwMode="auto">
            <a:xfrm flipH="1">
              <a:off x="1618" y="1523"/>
              <a:ext cx="6" cy="3"/>
            </a:xfrm>
            <a:prstGeom prst="line">
              <a:avLst/>
            </a:prstGeom>
            <a:noFill/>
            <a:ln w="7938">
              <a:solidFill>
                <a:srgbClr val="2BA0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4" name="Line 1350"/>
            <p:cNvSpPr>
              <a:spLocks noChangeShapeType="1"/>
            </p:cNvSpPr>
            <p:nvPr/>
          </p:nvSpPr>
          <p:spPr bwMode="auto">
            <a:xfrm flipH="1">
              <a:off x="1612" y="1526"/>
              <a:ext cx="6" cy="3"/>
            </a:xfrm>
            <a:prstGeom prst="line">
              <a:avLst/>
            </a:prstGeom>
            <a:noFill/>
            <a:ln w="7938">
              <a:solidFill>
                <a:srgbClr val="2BA12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5" name="Line 1351"/>
            <p:cNvSpPr>
              <a:spLocks noChangeShapeType="1"/>
            </p:cNvSpPr>
            <p:nvPr/>
          </p:nvSpPr>
          <p:spPr bwMode="auto">
            <a:xfrm flipH="1">
              <a:off x="1600" y="1529"/>
              <a:ext cx="12" cy="6"/>
            </a:xfrm>
            <a:prstGeom prst="line">
              <a:avLst/>
            </a:prstGeom>
            <a:noFill/>
            <a:ln w="7938">
              <a:solidFill>
                <a:srgbClr val="2AA2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6" name="Line 1352"/>
            <p:cNvSpPr>
              <a:spLocks noChangeShapeType="1"/>
            </p:cNvSpPr>
            <p:nvPr/>
          </p:nvSpPr>
          <p:spPr bwMode="auto">
            <a:xfrm flipH="1">
              <a:off x="1587" y="1535"/>
              <a:ext cx="13" cy="5"/>
            </a:xfrm>
            <a:prstGeom prst="line">
              <a:avLst/>
            </a:prstGeom>
            <a:noFill/>
            <a:ln w="7938">
              <a:solidFill>
                <a:srgbClr val="2AA3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7" name="Line 1353"/>
            <p:cNvSpPr>
              <a:spLocks noChangeShapeType="1"/>
            </p:cNvSpPr>
            <p:nvPr/>
          </p:nvSpPr>
          <p:spPr bwMode="auto">
            <a:xfrm flipH="1">
              <a:off x="1574" y="1540"/>
              <a:ext cx="13" cy="5"/>
            </a:xfrm>
            <a:prstGeom prst="line">
              <a:avLst/>
            </a:prstGeom>
            <a:noFill/>
            <a:ln w="7938">
              <a:solidFill>
                <a:srgbClr val="2AA4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8" name="Line 1354"/>
            <p:cNvSpPr>
              <a:spLocks noChangeShapeType="1"/>
            </p:cNvSpPr>
            <p:nvPr/>
          </p:nvSpPr>
          <p:spPr bwMode="auto">
            <a:xfrm flipH="1">
              <a:off x="1562" y="1545"/>
              <a:ext cx="12" cy="5"/>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69" name="Line 1355"/>
            <p:cNvSpPr>
              <a:spLocks noChangeShapeType="1"/>
            </p:cNvSpPr>
            <p:nvPr/>
          </p:nvSpPr>
          <p:spPr bwMode="auto">
            <a:xfrm flipH="1">
              <a:off x="1555" y="1550"/>
              <a:ext cx="7"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0" name="Line 1356"/>
            <p:cNvSpPr>
              <a:spLocks noChangeShapeType="1"/>
            </p:cNvSpPr>
            <p:nvPr/>
          </p:nvSpPr>
          <p:spPr bwMode="auto">
            <a:xfrm flipH="1">
              <a:off x="1549" y="1552"/>
              <a:ext cx="6"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1" name="Line 1357"/>
            <p:cNvSpPr>
              <a:spLocks noChangeShapeType="1"/>
            </p:cNvSpPr>
            <p:nvPr/>
          </p:nvSpPr>
          <p:spPr bwMode="auto">
            <a:xfrm flipH="1">
              <a:off x="1544" y="1554"/>
              <a:ext cx="5"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2" name="Line 1358"/>
            <p:cNvSpPr>
              <a:spLocks noChangeShapeType="1"/>
            </p:cNvSpPr>
            <p:nvPr/>
          </p:nvSpPr>
          <p:spPr bwMode="auto">
            <a:xfrm flipH="1">
              <a:off x="1538" y="1556"/>
              <a:ext cx="6"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3" name="Line 1359"/>
            <p:cNvSpPr>
              <a:spLocks noChangeShapeType="1"/>
            </p:cNvSpPr>
            <p:nvPr/>
          </p:nvSpPr>
          <p:spPr bwMode="auto">
            <a:xfrm flipH="1">
              <a:off x="1532" y="1558"/>
              <a:ext cx="6" cy="2"/>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4" name="Line 1360"/>
            <p:cNvSpPr>
              <a:spLocks noChangeShapeType="1"/>
            </p:cNvSpPr>
            <p:nvPr/>
          </p:nvSpPr>
          <p:spPr bwMode="auto">
            <a:xfrm flipH="1">
              <a:off x="1527" y="1560"/>
              <a:ext cx="5" cy="1"/>
            </a:xfrm>
            <a:prstGeom prst="line">
              <a:avLst/>
            </a:prstGeom>
            <a:noFill/>
            <a:ln w="7938">
              <a:solidFill>
                <a:srgbClr val="2AA6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5" name="Line 1361"/>
            <p:cNvSpPr>
              <a:spLocks noChangeShapeType="1"/>
            </p:cNvSpPr>
            <p:nvPr/>
          </p:nvSpPr>
          <p:spPr bwMode="auto">
            <a:xfrm flipH="1">
              <a:off x="1522" y="1561"/>
              <a:ext cx="5" cy="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6" name="Line 1362"/>
            <p:cNvSpPr>
              <a:spLocks noChangeShapeType="1"/>
            </p:cNvSpPr>
            <p:nvPr/>
          </p:nvSpPr>
          <p:spPr bwMode="auto">
            <a:xfrm flipH="1">
              <a:off x="1517" y="1563"/>
              <a:ext cx="5" cy="2"/>
            </a:xfrm>
            <a:prstGeom prst="line">
              <a:avLst/>
            </a:prstGeom>
            <a:noFill/>
            <a:ln w="7938">
              <a:solidFill>
                <a:srgbClr val="2AA5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7" name="Line 1363"/>
            <p:cNvSpPr>
              <a:spLocks noChangeShapeType="1"/>
            </p:cNvSpPr>
            <p:nvPr/>
          </p:nvSpPr>
          <p:spPr bwMode="auto">
            <a:xfrm flipH="1">
              <a:off x="1512" y="1565"/>
              <a:ext cx="5" cy="2"/>
            </a:xfrm>
            <a:prstGeom prst="line">
              <a:avLst/>
            </a:prstGeom>
            <a:noFill/>
            <a:ln w="7938">
              <a:solidFill>
                <a:srgbClr val="2AA4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8" name="Line 1364"/>
            <p:cNvSpPr>
              <a:spLocks noChangeShapeType="1"/>
            </p:cNvSpPr>
            <p:nvPr/>
          </p:nvSpPr>
          <p:spPr bwMode="auto">
            <a:xfrm flipH="1">
              <a:off x="1507" y="1567"/>
              <a:ext cx="5" cy="2"/>
            </a:xfrm>
            <a:prstGeom prst="line">
              <a:avLst/>
            </a:prstGeom>
            <a:noFill/>
            <a:ln w="7938">
              <a:solidFill>
                <a:srgbClr val="2AA3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79" name="Line 1365"/>
            <p:cNvSpPr>
              <a:spLocks noChangeShapeType="1"/>
            </p:cNvSpPr>
            <p:nvPr/>
          </p:nvSpPr>
          <p:spPr bwMode="auto">
            <a:xfrm flipH="1">
              <a:off x="1503" y="1569"/>
              <a:ext cx="4" cy="2"/>
            </a:xfrm>
            <a:prstGeom prst="line">
              <a:avLst/>
            </a:prstGeom>
            <a:noFill/>
            <a:ln w="7938">
              <a:solidFill>
                <a:srgbClr val="2AA22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880" name="Line 1366"/>
            <p:cNvSpPr>
              <a:spLocks noChangeShapeType="1"/>
            </p:cNvSpPr>
            <p:nvPr/>
          </p:nvSpPr>
          <p:spPr bwMode="auto">
            <a:xfrm flipH="1">
              <a:off x="1500" y="1571"/>
              <a:ext cx="3" cy="1"/>
            </a:xfrm>
            <a:prstGeom prst="line">
              <a:avLst/>
            </a:prstGeom>
            <a:noFill/>
            <a:ln w="7938">
              <a:solidFill>
                <a:srgbClr val="2BA12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281" name="Group 1367"/>
          <p:cNvGrpSpPr>
            <a:grpSpLocks/>
          </p:cNvGrpSpPr>
          <p:nvPr/>
        </p:nvGrpSpPr>
        <p:grpSpPr bwMode="auto">
          <a:xfrm>
            <a:off x="251400" y="5129185"/>
            <a:ext cx="1868488" cy="398463"/>
            <a:chOff x="1480" y="1624"/>
            <a:chExt cx="1177" cy="251"/>
          </a:xfrm>
        </p:grpSpPr>
        <p:grpSp>
          <p:nvGrpSpPr>
            <p:cNvPr id="1282" name="Group 1368"/>
            <p:cNvGrpSpPr>
              <a:grpSpLocks/>
            </p:cNvGrpSpPr>
            <p:nvPr/>
          </p:nvGrpSpPr>
          <p:grpSpPr bwMode="auto">
            <a:xfrm>
              <a:off x="1512" y="1675"/>
              <a:ext cx="1145" cy="200"/>
              <a:chOff x="1512" y="1675"/>
              <a:chExt cx="1145" cy="200"/>
            </a:xfrm>
          </p:grpSpPr>
          <p:sp>
            <p:nvSpPr>
              <p:cNvPr id="1516" name="Freeform 1369"/>
              <p:cNvSpPr>
                <a:spLocks/>
              </p:cNvSpPr>
              <p:nvPr/>
            </p:nvSpPr>
            <p:spPr bwMode="auto">
              <a:xfrm>
                <a:off x="2626" y="1805"/>
                <a:ext cx="31" cy="55"/>
              </a:xfrm>
              <a:custGeom>
                <a:avLst/>
                <a:gdLst>
                  <a:gd name="T0" fmla="*/ 0 w 31"/>
                  <a:gd name="T1" fmla="*/ 49 h 55"/>
                  <a:gd name="T2" fmla="*/ 29 w 31"/>
                  <a:gd name="T3" fmla="*/ 0 h 55"/>
                  <a:gd name="T4" fmla="*/ 31 w 31"/>
                  <a:gd name="T5" fmla="*/ 6 h 55"/>
                  <a:gd name="T6" fmla="*/ 1 w 31"/>
                  <a:gd name="T7" fmla="*/ 55 h 55"/>
                  <a:gd name="T8" fmla="*/ 0 w 31"/>
                  <a:gd name="T9" fmla="*/ 49 h 55"/>
                </a:gdLst>
                <a:ahLst/>
                <a:cxnLst>
                  <a:cxn ang="0">
                    <a:pos x="T0" y="T1"/>
                  </a:cxn>
                  <a:cxn ang="0">
                    <a:pos x="T2" y="T3"/>
                  </a:cxn>
                  <a:cxn ang="0">
                    <a:pos x="T4" y="T5"/>
                  </a:cxn>
                  <a:cxn ang="0">
                    <a:pos x="T6" y="T7"/>
                  </a:cxn>
                  <a:cxn ang="0">
                    <a:pos x="T8" y="T9"/>
                  </a:cxn>
                </a:cxnLst>
                <a:rect l="0" t="0" r="r" b="b"/>
                <a:pathLst>
                  <a:path w="31" h="55">
                    <a:moveTo>
                      <a:pt x="0" y="49"/>
                    </a:moveTo>
                    <a:lnTo>
                      <a:pt x="29" y="0"/>
                    </a:lnTo>
                    <a:lnTo>
                      <a:pt x="31" y="6"/>
                    </a:lnTo>
                    <a:lnTo>
                      <a:pt x="1" y="55"/>
                    </a:lnTo>
                    <a:lnTo>
                      <a:pt x="0" y="4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17" name="Line 1370"/>
              <p:cNvSpPr>
                <a:spLocks noChangeShapeType="1"/>
              </p:cNvSpPr>
              <p:nvPr/>
            </p:nvSpPr>
            <p:spPr bwMode="auto">
              <a:xfrm>
                <a:off x="2626" y="1854"/>
                <a:ext cx="1"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8" name="Freeform 1371"/>
              <p:cNvSpPr>
                <a:spLocks/>
              </p:cNvSpPr>
              <p:nvPr/>
            </p:nvSpPr>
            <p:spPr bwMode="auto">
              <a:xfrm>
                <a:off x="1571" y="1675"/>
                <a:ext cx="24" cy="21"/>
              </a:xfrm>
              <a:custGeom>
                <a:avLst/>
                <a:gdLst>
                  <a:gd name="T0" fmla="*/ 0 w 24"/>
                  <a:gd name="T1" fmla="*/ 16 h 21"/>
                  <a:gd name="T2" fmla="*/ 20 w 24"/>
                  <a:gd name="T3" fmla="*/ 0 h 21"/>
                  <a:gd name="T4" fmla="*/ 24 w 24"/>
                  <a:gd name="T5" fmla="*/ 5 h 21"/>
                  <a:gd name="T6" fmla="*/ 4 w 24"/>
                  <a:gd name="T7" fmla="*/ 21 h 21"/>
                  <a:gd name="T8" fmla="*/ 0 w 24"/>
                  <a:gd name="T9" fmla="*/ 16 h 21"/>
                </a:gdLst>
                <a:ahLst/>
                <a:cxnLst>
                  <a:cxn ang="0">
                    <a:pos x="T0" y="T1"/>
                  </a:cxn>
                  <a:cxn ang="0">
                    <a:pos x="T2" y="T3"/>
                  </a:cxn>
                  <a:cxn ang="0">
                    <a:pos x="T4" y="T5"/>
                  </a:cxn>
                  <a:cxn ang="0">
                    <a:pos x="T6" y="T7"/>
                  </a:cxn>
                  <a:cxn ang="0">
                    <a:pos x="T8" y="T9"/>
                  </a:cxn>
                </a:cxnLst>
                <a:rect l="0" t="0" r="r" b="b"/>
                <a:pathLst>
                  <a:path w="24" h="21">
                    <a:moveTo>
                      <a:pt x="0" y="16"/>
                    </a:moveTo>
                    <a:lnTo>
                      <a:pt x="20" y="0"/>
                    </a:lnTo>
                    <a:lnTo>
                      <a:pt x="24" y="5"/>
                    </a:lnTo>
                    <a:lnTo>
                      <a:pt x="4" y="21"/>
                    </a:lnTo>
                    <a:lnTo>
                      <a:pt x="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19" name="Line 1372"/>
              <p:cNvSpPr>
                <a:spLocks noChangeShapeType="1"/>
              </p:cNvSpPr>
              <p:nvPr/>
            </p:nvSpPr>
            <p:spPr bwMode="auto">
              <a:xfrm>
                <a:off x="1571" y="169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0" name="Freeform 1373"/>
              <p:cNvSpPr>
                <a:spLocks/>
              </p:cNvSpPr>
              <p:nvPr/>
            </p:nvSpPr>
            <p:spPr bwMode="auto">
              <a:xfrm>
                <a:off x="1512" y="1723"/>
                <a:ext cx="24" cy="21"/>
              </a:xfrm>
              <a:custGeom>
                <a:avLst/>
                <a:gdLst>
                  <a:gd name="T0" fmla="*/ 0 w 24"/>
                  <a:gd name="T1" fmla="*/ 16 h 21"/>
                  <a:gd name="T2" fmla="*/ 20 w 24"/>
                  <a:gd name="T3" fmla="*/ 0 h 21"/>
                  <a:gd name="T4" fmla="*/ 24 w 24"/>
                  <a:gd name="T5" fmla="*/ 5 h 21"/>
                  <a:gd name="T6" fmla="*/ 4 w 24"/>
                  <a:gd name="T7" fmla="*/ 21 h 21"/>
                  <a:gd name="T8" fmla="*/ 0 w 24"/>
                  <a:gd name="T9" fmla="*/ 16 h 21"/>
                </a:gdLst>
                <a:ahLst/>
                <a:cxnLst>
                  <a:cxn ang="0">
                    <a:pos x="T0" y="T1"/>
                  </a:cxn>
                  <a:cxn ang="0">
                    <a:pos x="T2" y="T3"/>
                  </a:cxn>
                  <a:cxn ang="0">
                    <a:pos x="T4" y="T5"/>
                  </a:cxn>
                  <a:cxn ang="0">
                    <a:pos x="T6" y="T7"/>
                  </a:cxn>
                  <a:cxn ang="0">
                    <a:pos x="T8" y="T9"/>
                  </a:cxn>
                </a:cxnLst>
                <a:rect l="0" t="0" r="r" b="b"/>
                <a:pathLst>
                  <a:path w="24" h="21">
                    <a:moveTo>
                      <a:pt x="0" y="16"/>
                    </a:moveTo>
                    <a:lnTo>
                      <a:pt x="20" y="0"/>
                    </a:lnTo>
                    <a:lnTo>
                      <a:pt x="24" y="5"/>
                    </a:lnTo>
                    <a:lnTo>
                      <a:pt x="4" y="21"/>
                    </a:lnTo>
                    <a:lnTo>
                      <a:pt x="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21" name="Line 1374"/>
              <p:cNvSpPr>
                <a:spLocks noChangeShapeType="1"/>
              </p:cNvSpPr>
              <p:nvPr/>
            </p:nvSpPr>
            <p:spPr bwMode="auto">
              <a:xfrm>
                <a:off x="1512" y="1739"/>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2" name="Freeform 1375"/>
              <p:cNvSpPr>
                <a:spLocks/>
              </p:cNvSpPr>
              <p:nvPr/>
            </p:nvSpPr>
            <p:spPr bwMode="auto">
              <a:xfrm>
                <a:off x="1532" y="1723"/>
                <a:ext cx="13" cy="17"/>
              </a:xfrm>
              <a:custGeom>
                <a:avLst/>
                <a:gdLst>
                  <a:gd name="T0" fmla="*/ 0 w 13"/>
                  <a:gd name="T1" fmla="*/ 0 h 17"/>
                  <a:gd name="T2" fmla="*/ 10 w 13"/>
                  <a:gd name="T3" fmla="*/ 12 h 17"/>
                  <a:gd name="T4" fmla="*/ 13 w 13"/>
                  <a:gd name="T5" fmla="*/ 17 h 17"/>
                  <a:gd name="T6" fmla="*/ 4 w 13"/>
                  <a:gd name="T7" fmla="*/ 5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10" y="12"/>
                    </a:lnTo>
                    <a:lnTo>
                      <a:pt x="13" y="17"/>
                    </a:lnTo>
                    <a:lnTo>
                      <a:pt x="4" y="5"/>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23" name="Line 1376"/>
              <p:cNvSpPr>
                <a:spLocks noChangeShapeType="1"/>
              </p:cNvSpPr>
              <p:nvPr/>
            </p:nvSpPr>
            <p:spPr bwMode="auto">
              <a:xfrm>
                <a:off x="1532" y="1723"/>
                <a:ext cx="4" cy="5"/>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4" name="Freeform 1377"/>
              <p:cNvSpPr>
                <a:spLocks/>
              </p:cNvSpPr>
              <p:nvPr/>
            </p:nvSpPr>
            <p:spPr bwMode="auto">
              <a:xfrm>
                <a:off x="1542" y="1735"/>
                <a:ext cx="16" cy="19"/>
              </a:xfrm>
              <a:custGeom>
                <a:avLst/>
                <a:gdLst>
                  <a:gd name="T0" fmla="*/ 0 w 16"/>
                  <a:gd name="T1" fmla="*/ 0 h 19"/>
                  <a:gd name="T2" fmla="*/ 13 w 16"/>
                  <a:gd name="T3" fmla="*/ 14 h 19"/>
                  <a:gd name="T4" fmla="*/ 16 w 16"/>
                  <a:gd name="T5" fmla="*/ 19 h 19"/>
                  <a:gd name="T6" fmla="*/ 3 w 16"/>
                  <a:gd name="T7" fmla="*/ 5 h 19"/>
                  <a:gd name="T8" fmla="*/ 0 w 16"/>
                  <a:gd name="T9" fmla="*/ 0 h 19"/>
                </a:gdLst>
                <a:ahLst/>
                <a:cxnLst>
                  <a:cxn ang="0">
                    <a:pos x="T0" y="T1"/>
                  </a:cxn>
                  <a:cxn ang="0">
                    <a:pos x="T2" y="T3"/>
                  </a:cxn>
                  <a:cxn ang="0">
                    <a:pos x="T4" y="T5"/>
                  </a:cxn>
                  <a:cxn ang="0">
                    <a:pos x="T6" y="T7"/>
                  </a:cxn>
                  <a:cxn ang="0">
                    <a:pos x="T8" y="T9"/>
                  </a:cxn>
                </a:cxnLst>
                <a:rect l="0" t="0" r="r" b="b"/>
                <a:pathLst>
                  <a:path w="16" h="19">
                    <a:moveTo>
                      <a:pt x="0" y="0"/>
                    </a:moveTo>
                    <a:lnTo>
                      <a:pt x="13" y="14"/>
                    </a:lnTo>
                    <a:lnTo>
                      <a:pt x="16" y="19"/>
                    </a:lnTo>
                    <a:lnTo>
                      <a:pt x="3" y="5"/>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25" name="Line 1378"/>
              <p:cNvSpPr>
                <a:spLocks noChangeShapeType="1"/>
              </p:cNvSpPr>
              <p:nvPr/>
            </p:nvSpPr>
            <p:spPr bwMode="auto">
              <a:xfrm>
                <a:off x="1542" y="1735"/>
                <a:ext cx="3" cy="5"/>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6" name="Freeform 1379"/>
              <p:cNvSpPr>
                <a:spLocks/>
              </p:cNvSpPr>
              <p:nvPr/>
            </p:nvSpPr>
            <p:spPr bwMode="auto">
              <a:xfrm>
                <a:off x="1555" y="1749"/>
                <a:ext cx="17" cy="20"/>
              </a:xfrm>
              <a:custGeom>
                <a:avLst/>
                <a:gdLst>
                  <a:gd name="T0" fmla="*/ 0 w 17"/>
                  <a:gd name="T1" fmla="*/ 0 h 20"/>
                  <a:gd name="T2" fmla="*/ 13 w 17"/>
                  <a:gd name="T3" fmla="*/ 14 h 20"/>
                  <a:gd name="T4" fmla="*/ 17 w 17"/>
                  <a:gd name="T5" fmla="*/ 20 h 20"/>
                  <a:gd name="T6" fmla="*/ 3 w 17"/>
                  <a:gd name="T7" fmla="*/ 5 h 20"/>
                  <a:gd name="T8" fmla="*/ 0 w 17"/>
                  <a:gd name="T9" fmla="*/ 0 h 20"/>
                </a:gdLst>
                <a:ahLst/>
                <a:cxnLst>
                  <a:cxn ang="0">
                    <a:pos x="T0" y="T1"/>
                  </a:cxn>
                  <a:cxn ang="0">
                    <a:pos x="T2" y="T3"/>
                  </a:cxn>
                  <a:cxn ang="0">
                    <a:pos x="T4" y="T5"/>
                  </a:cxn>
                  <a:cxn ang="0">
                    <a:pos x="T6" y="T7"/>
                  </a:cxn>
                  <a:cxn ang="0">
                    <a:pos x="T8" y="T9"/>
                  </a:cxn>
                </a:cxnLst>
                <a:rect l="0" t="0" r="r" b="b"/>
                <a:pathLst>
                  <a:path w="17" h="20">
                    <a:moveTo>
                      <a:pt x="0" y="0"/>
                    </a:moveTo>
                    <a:lnTo>
                      <a:pt x="13" y="14"/>
                    </a:lnTo>
                    <a:lnTo>
                      <a:pt x="17" y="20"/>
                    </a:lnTo>
                    <a:lnTo>
                      <a:pt x="3" y="5"/>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27" name="Line 1380"/>
              <p:cNvSpPr>
                <a:spLocks noChangeShapeType="1"/>
              </p:cNvSpPr>
              <p:nvPr/>
            </p:nvSpPr>
            <p:spPr bwMode="auto">
              <a:xfrm>
                <a:off x="1555" y="1749"/>
                <a:ext cx="3" cy="5"/>
              </a:xfrm>
              <a:prstGeom prst="line">
                <a:avLst/>
              </a:prstGeom>
              <a:noFill/>
              <a:ln w="0">
                <a:solidFill>
                  <a:srgbClr val="8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28" name="Freeform 1381"/>
              <p:cNvSpPr>
                <a:spLocks/>
              </p:cNvSpPr>
              <p:nvPr/>
            </p:nvSpPr>
            <p:spPr bwMode="auto">
              <a:xfrm>
                <a:off x="1568" y="1763"/>
                <a:ext cx="11" cy="13"/>
              </a:xfrm>
              <a:custGeom>
                <a:avLst/>
                <a:gdLst>
                  <a:gd name="T0" fmla="*/ 0 w 11"/>
                  <a:gd name="T1" fmla="*/ 0 h 13"/>
                  <a:gd name="T2" fmla="*/ 7 w 11"/>
                  <a:gd name="T3" fmla="*/ 8 h 13"/>
                  <a:gd name="T4" fmla="*/ 11 w 11"/>
                  <a:gd name="T5" fmla="*/ 13 h 13"/>
                  <a:gd name="T6" fmla="*/ 4 w 11"/>
                  <a:gd name="T7" fmla="*/ 6 h 13"/>
                  <a:gd name="T8" fmla="*/ 0 w 11"/>
                  <a:gd name="T9" fmla="*/ 0 h 13"/>
                </a:gdLst>
                <a:ahLst/>
                <a:cxnLst>
                  <a:cxn ang="0">
                    <a:pos x="T0" y="T1"/>
                  </a:cxn>
                  <a:cxn ang="0">
                    <a:pos x="T2" y="T3"/>
                  </a:cxn>
                  <a:cxn ang="0">
                    <a:pos x="T4" y="T5"/>
                  </a:cxn>
                  <a:cxn ang="0">
                    <a:pos x="T6" y="T7"/>
                  </a:cxn>
                  <a:cxn ang="0">
                    <a:pos x="T8" y="T9"/>
                  </a:cxn>
                </a:cxnLst>
                <a:rect l="0" t="0" r="r" b="b"/>
                <a:pathLst>
                  <a:path w="11" h="13">
                    <a:moveTo>
                      <a:pt x="0" y="0"/>
                    </a:moveTo>
                    <a:lnTo>
                      <a:pt x="7" y="8"/>
                    </a:lnTo>
                    <a:lnTo>
                      <a:pt x="11" y="13"/>
                    </a:lnTo>
                    <a:lnTo>
                      <a:pt x="4" y="6"/>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29" name="Line 1382"/>
              <p:cNvSpPr>
                <a:spLocks noChangeShapeType="1"/>
              </p:cNvSpPr>
              <p:nvPr/>
            </p:nvSpPr>
            <p:spPr bwMode="auto">
              <a:xfrm>
                <a:off x="1568" y="1763"/>
                <a:ext cx="4" cy="6"/>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0" name="Freeform 1383"/>
              <p:cNvSpPr>
                <a:spLocks/>
              </p:cNvSpPr>
              <p:nvPr/>
            </p:nvSpPr>
            <p:spPr bwMode="auto">
              <a:xfrm>
                <a:off x="1575" y="1771"/>
                <a:ext cx="11" cy="12"/>
              </a:xfrm>
              <a:custGeom>
                <a:avLst/>
                <a:gdLst>
                  <a:gd name="T0" fmla="*/ 0 w 11"/>
                  <a:gd name="T1" fmla="*/ 0 h 12"/>
                  <a:gd name="T2" fmla="*/ 7 w 11"/>
                  <a:gd name="T3" fmla="*/ 7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4" y="5"/>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1" name="Line 1384"/>
              <p:cNvSpPr>
                <a:spLocks noChangeShapeType="1"/>
              </p:cNvSpPr>
              <p:nvPr/>
            </p:nvSpPr>
            <p:spPr bwMode="auto">
              <a:xfrm>
                <a:off x="1575" y="1771"/>
                <a:ext cx="4" cy="5"/>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2" name="Freeform 1385"/>
              <p:cNvSpPr>
                <a:spLocks/>
              </p:cNvSpPr>
              <p:nvPr/>
            </p:nvSpPr>
            <p:spPr bwMode="auto">
              <a:xfrm>
                <a:off x="1582" y="1778"/>
                <a:ext cx="11" cy="12"/>
              </a:xfrm>
              <a:custGeom>
                <a:avLst/>
                <a:gdLst>
                  <a:gd name="T0" fmla="*/ 0 w 11"/>
                  <a:gd name="T1" fmla="*/ 0 h 12"/>
                  <a:gd name="T2" fmla="*/ 7 w 11"/>
                  <a:gd name="T3" fmla="*/ 7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4" y="5"/>
                    </a:lnTo>
                    <a:lnTo>
                      <a:pt x="0" y="0"/>
                    </a:lnTo>
                    <a:close/>
                  </a:path>
                </a:pathLst>
              </a:custGeom>
              <a:solidFill>
                <a:srgbClr val="8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3" name="Line 1386"/>
              <p:cNvSpPr>
                <a:spLocks noChangeShapeType="1"/>
              </p:cNvSpPr>
              <p:nvPr/>
            </p:nvSpPr>
            <p:spPr bwMode="auto">
              <a:xfrm>
                <a:off x="1582" y="1778"/>
                <a:ext cx="4" cy="5"/>
              </a:xfrm>
              <a:prstGeom prst="line">
                <a:avLst/>
              </a:prstGeom>
              <a:noFill/>
              <a:ln w="0">
                <a:solidFill>
                  <a:srgbClr val="8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4" name="Freeform 1387"/>
              <p:cNvSpPr>
                <a:spLocks/>
              </p:cNvSpPr>
              <p:nvPr/>
            </p:nvSpPr>
            <p:spPr bwMode="auto">
              <a:xfrm>
                <a:off x="1589" y="1785"/>
                <a:ext cx="11" cy="11"/>
              </a:xfrm>
              <a:custGeom>
                <a:avLst/>
                <a:gdLst>
                  <a:gd name="T0" fmla="*/ 0 w 11"/>
                  <a:gd name="T1" fmla="*/ 0 h 11"/>
                  <a:gd name="T2" fmla="*/ 8 w 11"/>
                  <a:gd name="T3" fmla="*/ 6 h 11"/>
                  <a:gd name="T4" fmla="*/ 11 w 11"/>
                  <a:gd name="T5" fmla="*/ 11 h 11"/>
                  <a:gd name="T6" fmla="*/ 4 w 11"/>
                  <a:gd name="T7" fmla="*/ 5 h 11"/>
                  <a:gd name="T8" fmla="*/ 0 w 11"/>
                  <a:gd name="T9" fmla="*/ 0 h 11"/>
                </a:gdLst>
                <a:ahLst/>
                <a:cxnLst>
                  <a:cxn ang="0">
                    <a:pos x="T0" y="T1"/>
                  </a:cxn>
                  <a:cxn ang="0">
                    <a:pos x="T2" y="T3"/>
                  </a:cxn>
                  <a:cxn ang="0">
                    <a:pos x="T4" y="T5"/>
                  </a:cxn>
                  <a:cxn ang="0">
                    <a:pos x="T6" y="T7"/>
                  </a:cxn>
                  <a:cxn ang="0">
                    <a:pos x="T8" y="T9"/>
                  </a:cxn>
                </a:cxnLst>
                <a:rect l="0" t="0" r="r" b="b"/>
                <a:pathLst>
                  <a:path w="11" h="11">
                    <a:moveTo>
                      <a:pt x="0" y="0"/>
                    </a:moveTo>
                    <a:lnTo>
                      <a:pt x="8" y="6"/>
                    </a:lnTo>
                    <a:lnTo>
                      <a:pt x="11" y="11"/>
                    </a:lnTo>
                    <a:lnTo>
                      <a:pt x="4" y="5"/>
                    </a:lnTo>
                    <a:lnTo>
                      <a:pt x="0" y="0"/>
                    </a:lnTo>
                    <a:close/>
                  </a:path>
                </a:pathLst>
              </a:custGeom>
              <a:solidFill>
                <a:srgbClr val="8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5" name="Line 1388"/>
              <p:cNvSpPr>
                <a:spLocks noChangeShapeType="1"/>
              </p:cNvSpPr>
              <p:nvPr/>
            </p:nvSpPr>
            <p:spPr bwMode="auto">
              <a:xfrm>
                <a:off x="1589" y="1785"/>
                <a:ext cx="4" cy="5"/>
              </a:xfrm>
              <a:prstGeom prst="line">
                <a:avLst/>
              </a:prstGeom>
              <a:noFill/>
              <a:ln w="0">
                <a:solidFill>
                  <a:srgbClr val="8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6" name="Freeform 1389"/>
              <p:cNvSpPr>
                <a:spLocks/>
              </p:cNvSpPr>
              <p:nvPr/>
            </p:nvSpPr>
            <p:spPr bwMode="auto">
              <a:xfrm>
                <a:off x="1597" y="1791"/>
                <a:ext cx="11" cy="12"/>
              </a:xfrm>
              <a:custGeom>
                <a:avLst/>
                <a:gdLst>
                  <a:gd name="T0" fmla="*/ 0 w 11"/>
                  <a:gd name="T1" fmla="*/ 0 h 12"/>
                  <a:gd name="T2" fmla="*/ 7 w 11"/>
                  <a:gd name="T3" fmla="*/ 7 h 12"/>
                  <a:gd name="T4" fmla="*/ 11 w 11"/>
                  <a:gd name="T5" fmla="*/ 12 h 12"/>
                  <a:gd name="T6" fmla="*/ 3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3" y="5"/>
                    </a:lnTo>
                    <a:lnTo>
                      <a:pt x="0" y="0"/>
                    </a:lnTo>
                    <a:close/>
                  </a:path>
                </a:pathLst>
              </a:custGeom>
              <a:solidFill>
                <a:srgbClr val="8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7" name="Line 1390"/>
              <p:cNvSpPr>
                <a:spLocks noChangeShapeType="1"/>
              </p:cNvSpPr>
              <p:nvPr/>
            </p:nvSpPr>
            <p:spPr bwMode="auto">
              <a:xfrm>
                <a:off x="1597" y="1791"/>
                <a:ext cx="3" cy="5"/>
              </a:xfrm>
              <a:prstGeom prst="line">
                <a:avLst/>
              </a:prstGeom>
              <a:noFill/>
              <a:ln w="0">
                <a:solidFill>
                  <a:srgbClr val="8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38" name="Freeform 1391"/>
              <p:cNvSpPr>
                <a:spLocks/>
              </p:cNvSpPr>
              <p:nvPr/>
            </p:nvSpPr>
            <p:spPr bwMode="auto">
              <a:xfrm>
                <a:off x="1604" y="1798"/>
                <a:ext cx="11" cy="11"/>
              </a:xfrm>
              <a:custGeom>
                <a:avLst/>
                <a:gdLst>
                  <a:gd name="T0" fmla="*/ 0 w 11"/>
                  <a:gd name="T1" fmla="*/ 0 h 11"/>
                  <a:gd name="T2" fmla="*/ 8 w 11"/>
                  <a:gd name="T3" fmla="*/ 6 h 11"/>
                  <a:gd name="T4" fmla="*/ 11 w 11"/>
                  <a:gd name="T5" fmla="*/ 11 h 11"/>
                  <a:gd name="T6" fmla="*/ 4 w 11"/>
                  <a:gd name="T7" fmla="*/ 5 h 11"/>
                  <a:gd name="T8" fmla="*/ 0 w 11"/>
                  <a:gd name="T9" fmla="*/ 0 h 11"/>
                </a:gdLst>
                <a:ahLst/>
                <a:cxnLst>
                  <a:cxn ang="0">
                    <a:pos x="T0" y="T1"/>
                  </a:cxn>
                  <a:cxn ang="0">
                    <a:pos x="T2" y="T3"/>
                  </a:cxn>
                  <a:cxn ang="0">
                    <a:pos x="T4" y="T5"/>
                  </a:cxn>
                  <a:cxn ang="0">
                    <a:pos x="T6" y="T7"/>
                  </a:cxn>
                  <a:cxn ang="0">
                    <a:pos x="T8" y="T9"/>
                  </a:cxn>
                </a:cxnLst>
                <a:rect l="0" t="0" r="r" b="b"/>
                <a:pathLst>
                  <a:path w="11" h="11">
                    <a:moveTo>
                      <a:pt x="0" y="0"/>
                    </a:moveTo>
                    <a:lnTo>
                      <a:pt x="8" y="6"/>
                    </a:lnTo>
                    <a:lnTo>
                      <a:pt x="11" y="11"/>
                    </a:lnTo>
                    <a:lnTo>
                      <a:pt x="4" y="5"/>
                    </a:lnTo>
                    <a:lnTo>
                      <a:pt x="0" y="0"/>
                    </a:lnTo>
                    <a:close/>
                  </a:path>
                </a:pathLst>
              </a:custGeom>
              <a:solidFill>
                <a:srgbClr val="8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9" name="Line 1392"/>
              <p:cNvSpPr>
                <a:spLocks noChangeShapeType="1"/>
              </p:cNvSpPr>
              <p:nvPr/>
            </p:nvSpPr>
            <p:spPr bwMode="auto">
              <a:xfrm>
                <a:off x="1604" y="1798"/>
                <a:ext cx="4" cy="5"/>
              </a:xfrm>
              <a:prstGeom prst="line">
                <a:avLst/>
              </a:prstGeom>
              <a:noFill/>
              <a:ln w="0">
                <a:solidFill>
                  <a:srgbClr val="8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0" name="Freeform 1393"/>
              <p:cNvSpPr>
                <a:spLocks/>
              </p:cNvSpPr>
              <p:nvPr/>
            </p:nvSpPr>
            <p:spPr bwMode="auto">
              <a:xfrm>
                <a:off x="1612" y="1804"/>
                <a:ext cx="11" cy="11"/>
              </a:xfrm>
              <a:custGeom>
                <a:avLst/>
                <a:gdLst>
                  <a:gd name="T0" fmla="*/ 0 w 11"/>
                  <a:gd name="T1" fmla="*/ 0 h 11"/>
                  <a:gd name="T2" fmla="*/ 7 w 11"/>
                  <a:gd name="T3" fmla="*/ 6 h 11"/>
                  <a:gd name="T4" fmla="*/ 11 w 11"/>
                  <a:gd name="T5" fmla="*/ 11 h 11"/>
                  <a:gd name="T6" fmla="*/ 3 w 11"/>
                  <a:gd name="T7" fmla="*/ 5 h 11"/>
                  <a:gd name="T8" fmla="*/ 0 w 11"/>
                  <a:gd name="T9" fmla="*/ 0 h 11"/>
                </a:gdLst>
                <a:ahLst/>
                <a:cxnLst>
                  <a:cxn ang="0">
                    <a:pos x="T0" y="T1"/>
                  </a:cxn>
                  <a:cxn ang="0">
                    <a:pos x="T2" y="T3"/>
                  </a:cxn>
                  <a:cxn ang="0">
                    <a:pos x="T4" y="T5"/>
                  </a:cxn>
                  <a:cxn ang="0">
                    <a:pos x="T6" y="T7"/>
                  </a:cxn>
                  <a:cxn ang="0">
                    <a:pos x="T8" y="T9"/>
                  </a:cxn>
                </a:cxnLst>
                <a:rect l="0" t="0" r="r" b="b"/>
                <a:pathLst>
                  <a:path w="11" h="11">
                    <a:moveTo>
                      <a:pt x="0" y="0"/>
                    </a:moveTo>
                    <a:lnTo>
                      <a:pt x="7" y="6"/>
                    </a:lnTo>
                    <a:lnTo>
                      <a:pt x="11" y="11"/>
                    </a:lnTo>
                    <a:lnTo>
                      <a:pt x="3" y="5"/>
                    </a:lnTo>
                    <a:lnTo>
                      <a:pt x="0" y="0"/>
                    </a:lnTo>
                    <a:close/>
                  </a:path>
                </a:pathLst>
              </a:custGeom>
              <a:solidFill>
                <a:srgbClr val="8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41" name="Line 1394"/>
              <p:cNvSpPr>
                <a:spLocks noChangeShapeType="1"/>
              </p:cNvSpPr>
              <p:nvPr/>
            </p:nvSpPr>
            <p:spPr bwMode="auto">
              <a:xfrm>
                <a:off x="1612" y="1804"/>
                <a:ext cx="3" cy="5"/>
              </a:xfrm>
              <a:prstGeom prst="line">
                <a:avLst/>
              </a:prstGeom>
              <a:noFill/>
              <a:ln w="0">
                <a:solidFill>
                  <a:srgbClr val="8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2" name="Freeform 1395"/>
              <p:cNvSpPr>
                <a:spLocks/>
              </p:cNvSpPr>
              <p:nvPr/>
            </p:nvSpPr>
            <p:spPr bwMode="auto">
              <a:xfrm>
                <a:off x="1619" y="1810"/>
                <a:ext cx="12" cy="11"/>
              </a:xfrm>
              <a:custGeom>
                <a:avLst/>
                <a:gdLst>
                  <a:gd name="T0" fmla="*/ 0 w 12"/>
                  <a:gd name="T1" fmla="*/ 0 h 11"/>
                  <a:gd name="T2" fmla="*/ 8 w 12"/>
                  <a:gd name="T3" fmla="*/ 6 h 11"/>
                  <a:gd name="T4" fmla="*/ 12 w 12"/>
                  <a:gd name="T5" fmla="*/ 11 h 11"/>
                  <a:gd name="T6" fmla="*/ 4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8" y="6"/>
                    </a:lnTo>
                    <a:lnTo>
                      <a:pt x="12" y="11"/>
                    </a:lnTo>
                    <a:lnTo>
                      <a:pt x="4" y="5"/>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43" name="Line 1396"/>
              <p:cNvSpPr>
                <a:spLocks noChangeShapeType="1"/>
              </p:cNvSpPr>
              <p:nvPr/>
            </p:nvSpPr>
            <p:spPr bwMode="auto">
              <a:xfrm>
                <a:off x="1619" y="1810"/>
                <a:ext cx="4" cy="5"/>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4" name="Freeform 1397"/>
              <p:cNvSpPr>
                <a:spLocks/>
              </p:cNvSpPr>
              <p:nvPr/>
            </p:nvSpPr>
            <p:spPr bwMode="auto">
              <a:xfrm>
                <a:off x="1627" y="1816"/>
                <a:ext cx="12" cy="10"/>
              </a:xfrm>
              <a:custGeom>
                <a:avLst/>
                <a:gdLst>
                  <a:gd name="T0" fmla="*/ 0 w 12"/>
                  <a:gd name="T1" fmla="*/ 0 h 10"/>
                  <a:gd name="T2" fmla="*/ 8 w 12"/>
                  <a:gd name="T3" fmla="*/ 5 h 10"/>
                  <a:gd name="T4" fmla="*/ 12 w 12"/>
                  <a:gd name="T5" fmla="*/ 10 h 10"/>
                  <a:gd name="T6" fmla="*/ 4 w 12"/>
                  <a:gd name="T7" fmla="*/ 5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8" y="5"/>
                    </a:lnTo>
                    <a:lnTo>
                      <a:pt x="12" y="10"/>
                    </a:lnTo>
                    <a:lnTo>
                      <a:pt x="4" y="5"/>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45" name="Line 1398"/>
              <p:cNvSpPr>
                <a:spLocks noChangeShapeType="1"/>
              </p:cNvSpPr>
              <p:nvPr/>
            </p:nvSpPr>
            <p:spPr bwMode="auto">
              <a:xfrm>
                <a:off x="1627" y="1816"/>
                <a:ext cx="4" cy="5"/>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6" name="Freeform 1399"/>
              <p:cNvSpPr>
                <a:spLocks/>
              </p:cNvSpPr>
              <p:nvPr/>
            </p:nvSpPr>
            <p:spPr bwMode="auto">
              <a:xfrm>
                <a:off x="1635" y="1821"/>
                <a:ext cx="12" cy="10"/>
              </a:xfrm>
              <a:custGeom>
                <a:avLst/>
                <a:gdLst>
                  <a:gd name="T0" fmla="*/ 0 w 12"/>
                  <a:gd name="T1" fmla="*/ 0 h 10"/>
                  <a:gd name="T2" fmla="*/ 8 w 12"/>
                  <a:gd name="T3" fmla="*/ 5 h 10"/>
                  <a:gd name="T4" fmla="*/ 12 w 12"/>
                  <a:gd name="T5" fmla="*/ 10 h 10"/>
                  <a:gd name="T6" fmla="*/ 4 w 12"/>
                  <a:gd name="T7" fmla="*/ 5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8" y="5"/>
                    </a:lnTo>
                    <a:lnTo>
                      <a:pt x="12" y="10"/>
                    </a:lnTo>
                    <a:lnTo>
                      <a:pt x="4" y="5"/>
                    </a:lnTo>
                    <a:lnTo>
                      <a:pt x="0" y="0"/>
                    </a:lnTo>
                    <a:close/>
                  </a:path>
                </a:pathLst>
              </a:custGeom>
              <a:solidFill>
                <a:srgbClr val="9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47" name="Line 1400"/>
              <p:cNvSpPr>
                <a:spLocks noChangeShapeType="1"/>
              </p:cNvSpPr>
              <p:nvPr/>
            </p:nvSpPr>
            <p:spPr bwMode="auto">
              <a:xfrm>
                <a:off x="1635" y="1821"/>
                <a:ext cx="4" cy="5"/>
              </a:xfrm>
              <a:prstGeom prst="line">
                <a:avLst/>
              </a:prstGeom>
              <a:noFill/>
              <a:ln w="0">
                <a:solidFill>
                  <a:srgbClr val="9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48" name="Freeform 1401"/>
              <p:cNvSpPr>
                <a:spLocks/>
              </p:cNvSpPr>
              <p:nvPr/>
            </p:nvSpPr>
            <p:spPr bwMode="auto">
              <a:xfrm>
                <a:off x="1643" y="1826"/>
                <a:ext cx="12" cy="10"/>
              </a:xfrm>
              <a:custGeom>
                <a:avLst/>
                <a:gdLst>
                  <a:gd name="T0" fmla="*/ 0 w 12"/>
                  <a:gd name="T1" fmla="*/ 0 h 10"/>
                  <a:gd name="T2" fmla="*/ 8 w 12"/>
                  <a:gd name="T3" fmla="*/ 5 h 10"/>
                  <a:gd name="T4" fmla="*/ 12 w 12"/>
                  <a:gd name="T5" fmla="*/ 10 h 10"/>
                  <a:gd name="T6" fmla="*/ 4 w 12"/>
                  <a:gd name="T7" fmla="*/ 5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8" y="5"/>
                    </a:lnTo>
                    <a:lnTo>
                      <a:pt x="12" y="10"/>
                    </a:lnTo>
                    <a:lnTo>
                      <a:pt x="4" y="5"/>
                    </a:lnTo>
                    <a:lnTo>
                      <a:pt x="0" y="0"/>
                    </a:lnTo>
                    <a:close/>
                  </a:path>
                </a:pathLst>
              </a:custGeom>
              <a:solidFill>
                <a:srgbClr val="9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49" name="Line 1402"/>
              <p:cNvSpPr>
                <a:spLocks noChangeShapeType="1"/>
              </p:cNvSpPr>
              <p:nvPr/>
            </p:nvSpPr>
            <p:spPr bwMode="auto">
              <a:xfrm>
                <a:off x="1643" y="1826"/>
                <a:ext cx="4" cy="5"/>
              </a:xfrm>
              <a:prstGeom prst="line">
                <a:avLst/>
              </a:prstGeom>
              <a:noFill/>
              <a:ln w="0">
                <a:solidFill>
                  <a:srgbClr val="9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0" name="Freeform 1403"/>
              <p:cNvSpPr>
                <a:spLocks/>
              </p:cNvSpPr>
              <p:nvPr/>
            </p:nvSpPr>
            <p:spPr bwMode="auto">
              <a:xfrm>
                <a:off x="1651" y="1831"/>
                <a:ext cx="12" cy="9"/>
              </a:xfrm>
              <a:custGeom>
                <a:avLst/>
                <a:gdLst>
                  <a:gd name="T0" fmla="*/ 0 w 12"/>
                  <a:gd name="T1" fmla="*/ 0 h 9"/>
                  <a:gd name="T2" fmla="*/ 8 w 12"/>
                  <a:gd name="T3" fmla="*/ 4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4" y="5"/>
                    </a:lnTo>
                    <a:lnTo>
                      <a:pt x="0" y="0"/>
                    </a:lnTo>
                    <a:close/>
                  </a:path>
                </a:pathLst>
              </a:cu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1" name="Line 1404"/>
              <p:cNvSpPr>
                <a:spLocks noChangeShapeType="1"/>
              </p:cNvSpPr>
              <p:nvPr/>
            </p:nvSpPr>
            <p:spPr bwMode="auto">
              <a:xfrm>
                <a:off x="1651" y="1831"/>
                <a:ext cx="4" cy="5"/>
              </a:xfrm>
              <a:prstGeom prst="line">
                <a:avLst/>
              </a:prstGeom>
              <a:noFill/>
              <a:ln w="0">
                <a:solidFill>
                  <a:srgbClr val="9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2" name="Freeform 1405"/>
              <p:cNvSpPr>
                <a:spLocks/>
              </p:cNvSpPr>
              <p:nvPr/>
            </p:nvSpPr>
            <p:spPr bwMode="auto">
              <a:xfrm>
                <a:off x="1659" y="1835"/>
                <a:ext cx="12" cy="9"/>
              </a:xfrm>
              <a:custGeom>
                <a:avLst/>
                <a:gdLst>
                  <a:gd name="T0" fmla="*/ 0 w 12"/>
                  <a:gd name="T1" fmla="*/ 0 h 9"/>
                  <a:gd name="T2" fmla="*/ 8 w 12"/>
                  <a:gd name="T3" fmla="*/ 4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4" y="5"/>
                    </a:lnTo>
                    <a:lnTo>
                      <a:pt x="0" y="0"/>
                    </a:lnTo>
                    <a:close/>
                  </a:path>
                </a:pathLst>
              </a:custGeom>
              <a:solidFill>
                <a:srgbClr val="9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3" name="Line 1406"/>
              <p:cNvSpPr>
                <a:spLocks noChangeShapeType="1"/>
              </p:cNvSpPr>
              <p:nvPr/>
            </p:nvSpPr>
            <p:spPr bwMode="auto">
              <a:xfrm>
                <a:off x="1659" y="1835"/>
                <a:ext cx="4" cy="5"/>
              </a:xfrm>
              <a:prstGeom prst="line">
                <a:avLst/>
              </a:prstGeom>
              <a:noFill/>
              <a:ln w="0">
                <a:solidFill>
                  <a:srgbClr val="9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4" name="Freeform 1407"/>
              <p:cNvSpPr>
                <a:spLocks/>
              </p:cNvSpPr>
              <p:nvPr/>
            </p:nvSpPr>
            <p:spPr bwMode="auto">
              <a:xfrm>
                <a:off x="1667" y="1839"/>
                <a:ext cx="12" cy="8"/>
              </a:xfrm>
              <a:custGeom>
                <a:avLst/>
                <a:gdLst>
                  <a:gd name="T0" fmla="*/ 0 w 12"/>
                  <a:gd name="T1" fmla="*/ 0 h 8"/>
                  <a:gd name="T2" fmla="*/ 9 w 12"/>
                  <a:gd name="T3" fmla="*/ 3 h 8"/>
                  <a:gd name="T4" fmla="*/ 12 w 12"/>
                  <a:gd name="T5" fmla="*/ 8 h 8"/>
                  <a:gd name="T6" fmla="*/ 4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9" y="3"/>
                    </a:lnTo>
                    <a:lnTo>
                      <a:pt x="12" y="8"/>
                    </a:lnTo>
                    <a:lnTo>
                      <a:pt x="4" y="5"/>
                    </a:lnTo>
                    <a:lnTo>
                      <a:pt x="0" y="0"/>
                    </a:lnTo>
                    <a:close/>
                  </a:path>
                </a:pathLst>
              </a:custGeom>
              <a:solidFill>
                <a:srgbClr val="9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5" name="Line 1408"/>
              <p:cNvSpPr>
                <a:spLocks noChangeShapeType="1"/>
              </p:cNvSpPr>
              <p:nvPr/>
            </p:nvSpPr>
            <p:spPr bwMode="auto">
              <a:xfrm>
                <a:off x="1667" y="1839"/>
                <a:ext cx="4" cy="5"/>
              </a:xfrm>
              <a:prstGeom prst="line">
                <a:avLst/>
              </a:prstGeom>
              <a:noFill/>
              <a:ln w="0">
                <a:solidFill>
                  <a:srgbClr val="9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6" name="Freeform 1409"/>
              <p:cNvSpPr>
                <a:spLocks/>
              </p:cNvSpPr>
              <p:nvPr/>
            </p:nvSpPr>
            <p:spPr bwMode="auto">
              <a:xfrm>
                <a:off x="1676" y="1842"/>
                <a:ext cx="12" cy="9"/>
              </a:xfrm>
              <a:custGeom>
                <a:avLst/>
                <a:gdLst>
                  <a:gd name="T0" fmla="*/ 0 w 12"/>
                  <a:gd name="T1" fmla="*/ 0 h 9"/>
                  <a:gd name="T2" fmla="*/ 8 w 12"/>
                  <a:gd name="T3" fmla="*/ 3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3"/>
                    </a:lnTo>
                    <a:lnTo>
                      <a:pt x="12" y="9"/>
                    </a:lnTo>
                    <a:lnTo>
                      <a:pt x="3" y="5"/>
                    </a:lnTo>
                    <a:lnTo>
                      <a:pt x="0" y="0"/>
                    </a:lnTo>
                    <a:close/>
                  </a:path>
                </a:pathLst>
              </a:custGeom>
              <a:solidFill>
                <a:srgbClr val="9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7" name="Line 1410"/>
              <p:cNvSpPr>
                <a:spLocks noChangeShapeType="1"/>
              </p:cNvSpPr>
              <p:nvPr/>
            </p:nvSpPr>
            <p:spPr bwMode="auto">
              <a:xfrm>
                <a:off x="1676" y="1842"/>
                <a:ext cx="3" cy="5"/>
              </a:xfrm>
              <a:prstGeom prst="line">
                <a:avLst/>
              </a:prstGeom>
              <a:noFill/>
              <a:ln w="0">
                <a:solidFill>
                  <a:srgbClr val="9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58" name="Freeform 1411"/>
              <p:cNvSpPr>
                <a:spLocks/>
              </p:cNvSpPr>
              <p:nvPr/>
            </p:nvSpPr>
            <p:spPr bwMode="auto">
              <a:xfrm>
                <a:off x="1684" y="1845"/>
                <a:ext cx="12" cy="9"/>
              </a:xfrm>
              <a:custGeom>
                <a:avLst/>
                <a:gdLst>
                  <a:gd name="T0" fmla="*/ 0 w 12"/>
                  <a:gd name="T1" fmla="*/ 0 h 9"/>
                  <a:gd name="T2" fmla="*/ 9 w 12"/>
                  <a:gd name="T3" fmla="*/ 3 h 9"/>
                  <a:gd name="T4" fmla="*/ 12 w 12"/>
                  <a:gd name="T5" fmla="*/ 9 h 9"/>
                  <a:gd name="T6" fmla="*/ 4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9" name="Line 1412"/>
              <p:cNvSpPr>
                <a:spLocks noChangeShapeType="1"/>
              </p:cNvSpPr>
              <p:nvPr/>
            </p:nvSpPr>
            <p:spPr bwMode="auto">
              <a:xfrm>
                <a:off x="1684" y="1845"/>
                <a:ext cx="4"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0" name="Freeform 1413"/>
              <p:cNvSpPr>
                <a:spLocks/>
              </p:cNvSpPr>
              <p:nvPr/>
            </p:nvSpPr>
            <p:spPr bwMode="auto">
              <a:xfrm>
                <a:off x="1693" y="1848"/>
                <a:ext cx="12" cy="8"/>
              </a:xfrm>
              <a:custGeom>
                <a:avLst/>
                <a:gdLst>
                  <a:gd name="T0" fmla="*/ 0 w 12"/>
                  <a:gd name="T1" fmla="*/ 0 h 8"/>
                  <a:gd name="T2" fmla="*/ 9 w 12"/>
                  <a:gd name="T3" fmla="*/ 3 h 8"/>
                  <a:gd name="T4" fmla="*/ 12 w 12"/>
                  <a:gd name="T5" fmla="*/ 8 h 8"/>
                  <a:gd name="T6" fmla="*/ 3 w 12"/>
                  <a:gd name="T7" fmla="*/ 6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9" y="3"/>
                    </a:lnTo>
                    <a:lnTo>
                      <a:pt x="12" y="8"/>
                    </a:lnTo>
                    <a:lnTo>
                      <a:pt x="3" y="6"/>
                    </a:lnTo>
                    <a:lnTo>
                      <a:pt x="0" y="0"/>
                    </a:lnTo>
                    <a:close/>
                  </a:path>
                </a:pathLst>
              </a:custGeom>
              <a:solidFill>
                <a:srgbClr val="A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61" name="Line 1414"/>
              <p:cNvSpPr>
                <a:spLocks noChangeShapeType="1"/>
              </p:cNvSpPr>
              <p:nvPr/>
            </p:nvSpPr>
            <p:spPr bwMode="auto">
              <a:xfrm>
                <a:off x="1693" y="1848"/>
                <a:ext cx="3" cy="6"/>
              </a:xfrm>
              <a:prstGeom prst="line">
                <a:avLst/>
              </a:prstGeom>
              <a:noFill/>
              <a:ln w="0">
                <a:solidFill>
                  <a:srgbClr val="A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2" name="Freeform 1415"/>
              <p:cNvSpPr>
                <a:spLocks/>
              </p:cNvSpPr>
              <p:nvPr/>
            </p:nvSpPr>
            <p:spPr bwMode="auto">
              <a:xfrm>
                <a:off x="1702" y="1851"/>
                <a:ext cx="12" cy="8"/>
              </a:xfrm>
              <a:custGeom>
                <a:avLst/>
                <a:gdLst>
                  <a:gd name="T0" fmla="*/ 0 w 12"/>
                  <a:gd name="T1" fmla="*/ 0 h 8"/>
                  <a:gd name="T2" fmla="*/ 8 w 12"/>
                  <a:gd name="T3" fmla="*/ 3 h 8"/>
                  <a:gd name="T4" fmla="*/ 12 w 12"/>
                  <a:gd name="T5" fmla="*/ 8 h 8"/>
                  <a:gd name="T6" fmla="*/ 3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8" y="3"/>
                    </a:lnTo>
                    <a:lnTo>
                      <a:pt x="12" y="8"/>
                    </a:lnTo>
                    <a:lnTo>
                      <a:pt x="3" y="5"/>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63" name="Line 1416"/>
              <p:cNvSpPr>
                <a:spLocks noChangeShapeType="1"/>
              </p:cNvSpPr>
              <p:nvPr/>
            </p:nvSpPr>
            <p:spPr bwMode="auto">
              <a:xfrm>
                <a:off x="1702" y="1851"/>
                <a:ext cx="3" cy="5"/>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4" name="Freeform 1417"/>
              <p:cNvSpPr>
                <a:spLocks/>
              </p:cNvSpPr>
              <p:nvPr/>
            </p:nvSpPr>
            <p:spPr bwMode="auto">
              <a:xfrm>
                <a:off x="1710" y="1854"/>
                <a:ext cx="13" cy="7"/>
              </a:xfrm>
              <a:custGeom>
                <a:avLst/>
                <a:gdLst>
                  <a:gd name="T0" fmla="*/ 0 w 13"/>
                  <a:gd name="T1" fmla="*/ 0 h 7"/>
                  <a:gd name="T2" fmla="*/ 9 w 13"/>
                  <a:gd name="T3" fmla="*/ 2 h 7"/>
                  <a:gd name="T4" fmla="*/ 13 w 13"/>
                  <a:gd name="T5" fmla="*/ 7 h 7"/>
                  <a:gd name="T6" fmla="*/ 4 w 13"/>
                  <a:gd name="T7" fmla="*/ 5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9" y="2"/>
                    </a:lnTo>
                    <a:lnTo>
                      <a:pt x="13" y="7"/>
                    </a:lnTo>
                    <a:lnTo>
                      <a:pt x="4" y="5"/>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65" name="Line 1418"/>
              <p:cNvSpPr>
                <a:spLocks noChangeShapeType="1"/>
              </p:cNvSpPr>
              <p:nvPr/>
            </p:nvSpPr>
            <p:spPr bwMode="auto">
              <a:xfrm>
                <a:off x="1710" y="1854"/>
                <a:ext cx="4" cy="5"/>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6" name="Freeform 1419"/>
              <p:cNvSpPr>
                <a:spLocks/>
              </p:cNvSpPr>
              <p:nvPr/>
            </p:nvSpPr>
            <p:spPr bwMode="auto">
              <a:xfrm>
                <a:off x="1719" y="1856"/>
                <a:ext cx="13" cy="8"/>
              </a:xfrm>
              <a:custGeom>
                <a:avLst/>
                <a:gdLst>
                  <a:gd name="T0" fmla="*/ 0 w 13"/>
                  <a:gd name="T1" fmla="*/ 0 h 8"/>
                  <a:gd name="T2" fmla="*/ 10 w 13"/>
                  <a:gd name="T3" fmla="*/ 2 h 8"/>
                  <a:gd name="T4" fmla="*/ 13 w 13"/>
                  <a:gd name="T5" fmla="*/ 8 h 8"/>
                  <a:gd name="T6" fmla="*/ 4 w 13"/>
                  <a:gd name="T7" fmla="*/ 5 h 8"/>
                  <a:gd name="T8" fmla="*/ 0 w 13"/>
                  <a:gd name="T9" fmla="*/ 0 h 8"/>
                </a:gdLst>
                <a:ahLst/>
                <a:cxnLst>
                  <a:cxn ang="0">
                    <a:pos x="T0" y="T1"/>
                  </a:cxn>
                  <a:cxn ang="0">
                    <a:pos x="T2" y="T3"/>
                  </a:cxn>
                  <a:cxn ang="0">
                    <a:pos x="T4" y="T5"/>
                  </a:cxn>
                  <a:cxn ang="0">
                    <a:pos x="T6" y="T7"/>
                  </a:cxn>
                  <a:cxn ang="0">
                    <a:pos x="T8" y="T9"/>
                  </a:cxn>
                </a:cxnLst>
                <a:rect l="0" t="0" r="r" b="b"/>
                <a:pathLst>
                  <a:path w="13" h="8">
                    <a:moveTo>
                      <a:pt x="0" y="0"/>
                    </a:moveTo>
                    <a:lnTo>
                      <a:pt x="10" y="2"/>
                    </a:lnTo>
                    <a:lnTo>
                      <a:pt x="13" y="8"/>
                    </a:lnTo>
                    <a:lnTo>
                      <a:pt x="4" y="5"/>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67" name="Line 1420"/>
              <p:cNvSpPr>
                <a:spLocks noChangeShapeType="1"/>
              </p:cNvSpPr>
              <p:nvPr/>
            </p:nvSpPr>
            <p:spPr bwMode="auto">
              <a:xfrm>
                <a:off x="1719" y="1856"/>
                <a:ext cx="4" cy="5"/>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68" name="Freeform 1421"/>
              <p:cNvSpPr>
                <a:spLocks/>
              </p:cNvSpPr>
              <p:nvPr/>
            </p:nvSpPr>
            <p:spPr bwMode="auto">
              <a:xfrm>
                <a:off x="1729" y="1858"/>
                <a:ext cx="22" cy="9"/>
              </a:xfrm>
              <a:custGeom>
                <a:avLst/>
                <a:gdLst>
                  <a:gd name="T0" fmla="*/ 0 w 22"/>
                  <a:gd name="T1" fmla="*/ 0 h 9"/>
                  <a:gd name="T2" fmla="*/ 18 w 22"/>
                  <a:gd name="T3" fmla="*/ 4 h 9"/>
                  <a:gd name="T4" fmla="*/ 22 w 22"/>
                  <a:gd name="T5" fmla="*/ 9 h 9"/>
                  <a:gd name="T6" fmla="*/ 3 w 22"/>
                  <a:gd name="T7" fmla="*/ 6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18" y="4"/>
                    </a:lnTo>
                    <a:lnTo>
                      <a:pt x="22" y="9"/>
                    </a:lnTo>
                    <a:lnTo>
                      <a:pt x="3" y="6"/>
                    </a:lnTo>
                    <a:lnTo>
                      <a:pt x="0" y="0"/>
                    </a:lnTo>
                    <a:close/>
                  </a:path>
                </a:pathLst>
              </a:custGeom>
              <a:solidFill>
                <a:srgbClr val="B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69" name="Line 1422"/>
              <p:cNvSpPr>
                <a:spLocks noChangeShapeType="1"/>
              </p:cNvSpPr>
              <p:nvPr/>
            </p:nvSpPr>
            <p:spPr bwMode="auto">
              <a:xfrm>
                <a:off x="1729" y="1858"/>
                <a:ext cx="3" cy="6"/>
              </a:xfrm>
              <a:prstGeom prst="line">
                <a:avLst/>
              </a:prstGeom>
              <a:noFill/>
              <a:ln w="0">
                <a:solidFill>
                  <a:srgbClr val="B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0" name="Freeform 1423"/>
              <p:cNvSpPr>
                <a:spLocks/>
              </p:cNvSpPr>
              <p:nvPr/>
            </p:nvSpPr>
            <p:spPr bwMode="auto">
              <a:xfrm>
                <a:off x="1747" y="1862"/>
                <a:ext cx="23" cy="8"/>
              </a:xfrm>
              <a:custGeom>
                <a:avLst/>
                <a:gdLst>
                  <a:gd name="T0" fmla="*/ 0 w 23"/>
                  <a:gd name="T1" fmla="*/ 0 h 8"/>
                  <a:gd name="T2" fmla="*/ 19 w 23"/>
                  <a:gd name="T3" fmla="*/ 3 h 8"/>
                  <a:gd name="T4" fmla="*/ 23 w 23"/>
                  <a:gd name="T5" fmla="*/ 8 h 8"/>
                  <a:gd name="T6" fmla="*/ 4 w 23"/>
                  <a:gd name="T7" fmla="*/ 5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19" y="3"/>
                    </a:lnTo>
                    <a:lnTo>
                      <a:pt x="23" y="8"/>
                    </a:lnTo>
                    <a:lnTo>
                      <a:pt x="4" y="5"/>
                    </a:lnTo>
                    <a:lnTo>
                      <a:pt x="0" y="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71" name="Line 1424"/>
              <p:cNvSpPr>
                <a:spLocks noChangeShapeType="1"/>
              </p:cNvSpPr>
              <p:nvPr/>
            </p:nvSpPr>
            <p:spPr bwMode="auto">
              <a:xfrm>
                <a:off x="1747" y="1862"/>
                <a:ext cx="4" cy="5"/>
              </a:xfrm>
              <a:prstGeom prst="line">
                <a:avLst/>
              </a:prstGeom>
              <a:noFill/>
              <a:ln w="0">
                <a:solidFill>
                  <a:srgbClr val="B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2" name="Freeform 1425"/>
              <p:cNvSpPr>
                <a:spLocks/>
              </p:cNvSpPr>
              <p:nvPr/>
            </p:nvSpPr>
            <p:spPr bwMode="auto">
              <a:xfrm>
                <a:off x="1766" y="1865"/>
                <a:ext cx="23" cy="7"/>
              </a:xfrm>
              <a:custGeom>
                <a:avLst/>
                <a:gdLst>
                  <a:gd name="T0" fmla="*/ 0 w 23"/>
                  <a:gd name="T1" fmla="*/ 0 h 7"/>
                  <a:gd name="T2" fmla="*/ 20 w 23"/>
                  <a:gd name="T3" fmla="*/ 2 h 7"/>
                  <a:gd name="T4" fmla="*/ 23 w 23"/>
                  <a:gd name="T5" fmla="*/ 7 h 7"/>
                  <a:gd name="T6" fmla="*/ 4 w 23"/>
                  <a:gd name="T7" fmla="*/ 5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2"/>
                    </a:lnTo>
                    <a:lnTo>
                      <a:pt x="23" y="7"/>
                    </a:lnTo>
                    <a:lnTo>
                      <a:pt x="4" y="5"/>
                    </a:lnTo>
                    <a:lnTo>
                      <a:pt x="0" y="0"/>
                    </a:lnTo>
                    <a:close/>
                  </a:path>
                </a:pathLst>
              </a:custGeom>
              <a:solidFill>
                <a:srgbClr val="B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73" name="Line 1426"/>
              <p:cNvSpPr>
                <a:spLocks noChangeShapeType="1"/>
              </p:cNvSpPr>
              <p:nvPr/>
            </p:nvSpPr>
            <p:spPr bwMode="auto">
              <a:xfrm>
                <a:off x="1766" y="1865"/>
                <a:ext cx="4" cy="5"/>
              </a:xfrm>
              <a:prstGeom prst="line">
                <a:avLst/>
              </a:prstGeom>
              <a:noFill/>
              <a:ln w="0">
                <a:solidFill>
                  <a:srgbClr val="B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4" name="Freeform 1427"/>
              <p:cNvSpPr>
                <a:spLocks/>
              </p:cNvSpPr>
              <p:nvPr/>
            </p:nvSpPr>
            <p:spPr bwMode="auto">
              <a:xfrm>
                <a:off x="1786" y="1867"/>
                <a:ext cx="22" cy="7"/>
              </a:xfrm>
              <a:custGeom>
                <a:avLst/>
                <a:gdLst>
                  <a:gd name="T0" fmla="*/ 0 w 22"/>
                  <a:gd name="T1" fmla="*/ 0 h 7"/>
                  <a:gd name="T2" fmla="*/ 19 w 22"/>
                  <a:gd name="T3" fmla="*/ 1 h 7"/>
                  <a:gd name="T4" fmla="*/ 22 w 22"/>
                  <a:gd name="T5" fmla="*/ 7 h 7"/>
                  <a:gd name="T6" fmla="*/ 3 w 22"/>
                  <a:gd name="T7" fmla="*/ 5 h 7"/>
                  <a:gd name="T8" fmla="*/ 0 w 22"/>
                  <a:gd name="T9" fmla="*/ 0 h 7"/>
                </a:gdLst>
                <a:ahLst/>
                <a:cxnLst>
                  <a:cxn ang="0">
                    <a:pos x="T0" y="T1"/>
                  </a:cxn>
                  <a:cxn ang="0">
                    <a:pos x="T2" y="T3"/>
                  </a:cxn>
                  <a:cxn ang="0">
                    <a:pos x="T4" y="T5"/>
                  </a:cxn>
                  <a:cxn ang="0">
                    <a:pos x="T6" y="T7"/>
                  </a:cxn>
                  <a:cxn ang="0">
                    <a:pos x="T8" y="T9"/>
                  </a:cxn>
                </a:cxnLst>
                <a:rect l="0" t="0" r="r" b="b"/>
                <a:pathLst>
                  <a:path w="22" h="7">
                    <a:moveTo>
                      <a:pt x="0" y="0"/>
                    </a:moveTo>
                    <a:lnTo>
                      <a:pt x="19" y="1"/>
                    </a:lnTo>
                    <a:lnTo>
                      <a:pt x="22" y="7"/>
                    </a:lnTo>
                    <a:lnTo>
                      <a:pt x="3" y="5"/>
                    </a:lnTo>
                    <a:lnTo>
                      <a:pt x="0" y="0"/>
                    </a:lnTo>
                    <a:close/>
                  </a:path>
                </a:pathLst>
              </a:custGeom>
              <a:solidFill>
                <a:srgbClr val="C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75" name="Line 1428"/>
              <p:cNvSpPr>
                <a:spLocks noChangeShapeType="1"/>
              </p:cNvSpPr>
              <p:nvPr/>
            </p:nvSpPr>
            <p:spPr bwMode="auto">
              <a:xfrm>
                <a:off x="1786" y="1867"/>
                <a:ext cx="3" cy="5"/>
              </a:xfrm>
              <a:prstGeom prst="line">
                <a:avLst/>
              </a:prstGeom>
              <a:noFill/>
              <a:ln w="0">
                <a:solidFill>
                  <a:srgbClr val="C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6" name="Freeform 1429"/>
              <p:cNvSpPr>
                <a:spLocks/>
              </p:cNvSpPr>
              <p:nvPr/>
            </p:nvSpPr>
            <p:spPr bwMode="auto">
              <a:xfrm>
                <a:off x="1805" y="1868"/>
                <a:ext cx="23" cy="7"/>
              </a:xfrm>
              <a:custGeom>
                <a:avLst/>
                <a:gdLst>
                  <a:gd name="T0" fmla="*/ 0 w 23"/>
                  <a:gd name="T1" fmla="*/ 0 h 7"/>
                  <a:gd name="T2" fmla="*/ 20 w 23"/>
                  <a:gd name="T3" fmla="*/ 1 h 7"/>
                  <a:gd name="T4" fmla="*/ 23 w 23"/>
                  <a:gd name="T5" fmla="*/ 7 h 7"/>
                  <a:gd name="T6" fmla="*/ 3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3" y="6"/>
                    </a:lnTo>
                    <a:lnTo>
                      <a:pt x="0" y="0"/>
                    </a:lnTo>
                    <a:close/>
                  </a:path>
                </a:pathLst>
              </a:custGeom>
              <a:solidFill>
                <a:srgbClr val="C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77" name="Line 1430"/>
              <p:cNvSpPr>
                <a:spLocks noChangeShapeType="1"/>
              </p:cNvSpPr>
              <p:nvPr/>
            </p:nvSpPr>
            <p:spPr bwMode="auto">
              <a:xfrm>
                <a:off x="1805" y="1868"/>
                <a:ext cx="3" cy="6"/>
              </a:xfrm>
              <a:prstGeom prst="line">
                <a:avLst/>
              </a:prstGeom>
              <a:noFill/>
              <a:ln w="0">
                <a:solidFill>
                  <a:srgbClr val="C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78" name="Freeform 1431"/>
              <p:cNvSpPr>
                <a:spLocks/>
              </p:cNvSpPr>
              <p:nvPr/>
            </p:nvSpPr>
            <p:spPr bwMode="auto">
              <a:xfrm>
                <a:off x="1825" y="1869"/>
                <a:ext cx="23" cy="6"/>
              </a:xfrm>
              <a:custGeom>
                <a:avLst/>
                <a:gdLst>
                  <a:gd name="T0" fmla="*/ 0 w 23"/>
                  <a:gd name="T1" fmla="*/ 0 h 6"/>
                  <a:gd name="T2" fmla="*/ 19 w 23"/>
                  <a:gd name="T3" fmla="*/ 1 h 6"/>
                  <a:gd name="T4" fmla="*/ 23 w 23"/>
                  <a:gd name="T5" fmla="*/ 6 h 6"/>
                  <a:gd name="T6" fmla="*/ 3 w 23"/>
                  <a:gd name="T7" fmla="*/ 6 h 6"/>
                  <a:gd name="T8" fmla="*/ 0 w 23"/>
                  <a:gd name="T9" fmla="*/ 0 h 6"/>
                </a:gdLst>
                <a:ahLst/>
                <a:cxnLst>
                  <a:cxn ang="0">
                    <a:pos x="T0" y="T1"/>
                  </a:cxn>
                  <a:cxn ang="0">
                    <a:pos x="T2" y="T3"/>
                  </a:cxn>
                  <a:cxn ang="0">
                    <a:pos x="T4" y="T5"/>
                  </a:cxn>
                  <a:cxn ang="0">
                    <a:pos x="T6" y="T7"/>
                  </a:cxn>
                  <a:cxn ang="0">
                    <a:pos x="T8" y="T9"/>
                  </a:cxn>
                </a:cxnLst>
                <a:rect l="0" t="0" r="r" b="b"/>
                <a:pathLst>
                  <a:path w="23" h="6">
                    <a:moveTo>
                      <a:pt x="0" y="0"/>
                    </a:moveTo>
                    <a:lnTo>
                      <a:pt x="19" y="1"/>
                    </a:lnTo>
                    <a:lnTo>
                      <a:pt x="23" y="6"/>
                    </a:lnTo>
                    <a:lnTo>
                      <a:pt x="3" y="6"/>
                    </a:lnTo>
                    <a:lnTo>
                      <a:pt x="0" y="0"/>
                    </a:lnTo>
                    <a:close/>
                  </a:path>
                </a:pathLst>
              </a:custGeom>
              <a:solidFill>
                <a:srgbClr val="C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79" name="Line 1432"/>
              <p:cNvSpPr>
                <a:spLocks noChangeShapeType="1"/>
              </p:cNvSpPr>
              <p:nvPr/>
            </p:nvSpPr>
            <p:spPr bwMode="auto">
              <a:xfrm>
                <a:off x="1825" y="1869"/>
                <a:ext cx="3" cy="6"/>
              </a:xfrm>
              <a:prstGeom prst="line">
                <a:avLst/>
              </a:prstGeom>
              <a:noFill/>
              <a:ln w="0">
                <a:solidFill>
                  <a:srgbClr val="C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0" name="Freeform 1433"/>
              <p:cNvSpPr>
                <a:spLocks/>
              </p:cNvSpPr>
              <p:nvPr/>
            </p:nvSpPr>
            <p:spPr bwMode="auto">
              <a:xfrm>
                <a:off x="1844" y="1870"/>
                <a:ext cx="23" cy="5"/>
              </a:xfrm>
              <a:custGeom>
                <a:avLst/>
                <a:gdLst>
                  <a:gd name="T0" fmla="*/ 0 w 23"/>
                  <a:gd name="T1" fmla="*/ 0 h 5"/>
                  <a:gd name="T2" fmla="*/ 20 w 23"/>
                  <a:gd name="T3" fmla="*/ 0 h 5"/>
                  <a:gd name="T4" fmla="*/ 23 w 23"/>
                  <a:gd name="T5" fmla="*/ 5 h 5"/>
                  <a:gd name="T6" fmla="*/ 4 w 23"/>
                  <a:gd name="T7" fmla="*/ 5 h 5"/>
                  <a:gd name="T8" fmla="*/ 0 w 23"/>
                  <a:gd name="T9" fmla="*/ 0 h 5"/>
                </a:gdLst>
                <a:ahLst/>
                <a:cxnLst>
                  <a:cxn ang="0">
                    <a:pos x="T0" y="T1"/>
                  </a:cxn>
                  <a:cxn ang="0">
                    <a:pos x="T2" y="T3"/>
                  </a:cxn>
                  <a:cxn ang="0">
                    <a:pos x="T4" y="T5"/>
                  </a:cxn>
                  <a:cxn ang="0">
                    <a:pos x="T6" y="T7"/>
                  </a:cxn>
                  <a:cxn ang="0">
                    <a:pos x="T8" y="T9"/>
                  </a:cxn>
                </a:cxnLst>
                <a:rect l="0" t="0" r="r" b="b"/>
                <a:pathLst>
                  <a:path w="23" h="5">
                    <a:moveTo>
                      <a:pt x="0" y="0"/>
                    </a:moveTo>
                    <a:lnTo>
                      <a:pt x="20" y="0"/>
                    </a:lnTo>
                    <a:lnTo>
                      <a:pt x="23" y="5"/>
                    </a:lnTo>
                    <a:lnTo>
                      <a:pt x="4" y="5"/>
                    </a:lnTo>
                    <a:lnTo>
                      <a:pt x="0" y="0"/>
                    </a:lnTo>
                    <a:close/>
                  </a:path>
                </a:pathLst>
              </a:custGeom>
              <a:solidFill>
                <a:srgbClr val="C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81" name="Line 1434"/>
              <p:cNvSpPr>
                <a:spLocks noChangeShapeType="1"/>
              </p:cNvSpPr>
              <p:nvPr/>
            </p:nvSpPr>
            <p:spPr bwMode="auto">
              <a:xfrm>
                <a:off x="1844" y="1870"/>
                <a:ext cx="4" cy="5"/>
              </a:xfrm>
              <a:prstGeom prst="line">
                <a:avLst/>
              </a:prstGeom>
              <a:noFill/>
              <a:ln w="0">
                <a:solidFill>
                  <a:srgbClr val="C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2" name="Freeform 1435"/>
              <p:cNvSpPr>
                <a:spLocks/>
              </p:cNvSpPr>
              <p:nvPr/>
            </p:nvSpPr>
            <p:spPr bwMode="auto">
              <a:xfrm>
                <a:off x="1864" y="1869"/>
                <a:ext cx="23" cy="6"/>
              </a:xfrm>
              <a:custGeom>
                <a:avLst/>
                <a:gdLst>
                  <a:gd name="T0" fmla="*/ 0 w 23"/>
                  <a:gd name="T1" fmla="*/ 1 h 6"/>
                  <a:gd name="T2" fmla="*/ 20 w 23"/>
                  <a:gd name="T3" fmla="*/ 0 h 6"/>
                  <a:gd name="T4" fmla="*/ 23 w 23"/>
                  <a:gd name="T5" fmla="*/ 6 h 6"/>
                  <a:gd name="T6" fmla="*/ 3 w 23"/>
                  <a:gd name="T7" fmla="*/ 6 h 6"/>
                  <a:gd name="T8" fmla="*/ 0 w 23"/>
                  <a:gd name="T9" fmla="*/ 1 h 6"/>
                </a:gdLst>
                <a:ahLst/>
                <a:cxnLst>
                  <a:cxn ang="0">
                    <a:pos x="T0" y="T1"/>
                  </a:cxn>
                  <a:cxn ang="0">
                    <a:pos x="T2" y="T3"/>
                  </a:cxn>
                  <a:cxn ang="0">
                    <a:pos x="T4" y="T5"/>
                  </a:cxn>
                  <a:cxn ang="0">
                    <a:pos x="T6" y="T7"/>
                  </a:cxn>
                  <a:cxn ang="0">
                    <a:pos x="T8" y="T9"/>
                  </a:cxn>
                </a:cxnLst>
                <a:rect l="0" t="0" r="r" b="b"/>
                <a:pathLst>
                  <a:path w="23" h="6">
                    <a:moveTo>
                      <a:pt x="0" y="1"/>
                    </a:moveTo>
                    <a:lnTo>
                      <a:pt x="20" y="0"/>
                    </a:lnTo>
                    <a:lnTo>
                      <a:pt x="23" y="6"/>
                    </a:lnTo>
                    <a:lnTo>
                      <a:pt x="3" y="6"/>
                    </a:lnTo>
                    <a:lnTo>
                      <a:pt x="0" y="1"/>
                    </a:lnTo>
                    <a:close/>
                  </a:path>
                </a:pathLst>
              </a:custGeom>
              <a:solidFill>
                <a:srgbClr val="D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83" name="Line 1436"/>
              <p:cNvSpPr>
                <a:spLocks noChangeShapeType="1"/>
              </p:cNvSpPr>
              <p:nvPr/>
            </p:nvSpPr>
            <p:spPr bwMode="auto">
              <a:xfrm>
                <a:off x="1864" y="1870"/>
                <a:ext cx="3" cy="5"/>
              </a:xfrm>
              <a:prstGeom prst="line">
                <a:avLst/>
              </a:prstGeom>
              <a:noFill/>
              <a:ln w="0">
                <a:solidFill>
                  <a:srgbClr val="D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4" name="Freeform 1437"/>
              <p:cNvSpPr>
                <a:spLocks/>
              </p:cNvSpPr>
              <p:nvPr/>
            </p:nvSpPr>
            <p:spPr bwMode="auto">
              <a:xfrm>
                <a:off x="1884" y="1869"/>
                <a:ext cx="22" cy="6"/>
              </a:xfrm>
              <a:custGeom>
                <a:avLst/>
                <a:gdLst>
                  <a:gd name="T0" fmla="*/ 0 w 22"/>
                  <a:gd name="T1" fmla="*/ 0 h 6"/>
                  <a:gd name="T2" fmla="*/ 19 w 22"/>
                  <a:gd name="T3" fmla="*/ 0 h 6"/>
                  <a:gd name="T4" fmla="*/ 22 w 22"/>
                  <a:gd name="T5" fmla="*/ 5 h 6"/>
                  <a:gd name="T6" fmla="*/ 3 w 22"/>
                  <a:gd name="T7" fmla="*/ 6 h 6"/>
                  <a:gd name="T8" fmla="*/ 0 w 22"/>
                  <a:gd name="T9" fmla="*/ 0 h 6"/>
                </a:gdLst>
                <a:ahLst/>
                <a:cxnLst>
                  <a:cxn ang="0">
                    <a:pos x="T0" y="T1"/>
                  </a:cxn>
                  <a:cxn ang="0">
                    <a:pos x="T2" y="T3"/>
                  </a:cxn>
                  <a:cxn ang="0">
                    <a:pos x="T4" y="T5"/>
                  </a:cxn>
                  <a:cxn ang="0">
                    <a:pos x="T6" y="T7"/>
                  </a:cxn>
                  <a:cxn ang="0">
                    <a:pos x="T8" y="T9"/>
                  </a:cxn>
                </a:cxnLst>
                <a:rect l="0" t="0" r="r" b="b"/>
                <a:pathLst>
                  <a:path w="22" h="6">
                    <a:moveTo>
                      <a:pt x="0" y="0"/>
                    </a:moveTo>
                    <a:lnTo>
                      <a:pt x="19" y="0"/>
                    </a:lnTo>
                    <a:lnTo>
                      <a:pt x="22" y="5"/>
                    </a:lnTo>
                    <a:lnTo>
                      <a:pt x="3" y="6"/>
                    </a:lnTo>
                    <a:lnTo>
                      <a:pt x="0" y="0"/>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85" name="Line 1438"/>
              <p:cNvSpPr>
                <a:spLocks noChangeShapeType="1"/>
              </p:cNvSpPr>
              <p:nvPr/>
            </p:nvSpPr>
            <p:spPr bwMode="auto">
              <a:xfrm>
                <a:off x="1884" y="1869"/>
                <a:ext cx="3" cy="6"/>
              </a:xfrm>
              <a:prstGeom prst="line">
                <a:avLst/>
              </a:prstGeom>
              <a:noFill/>
              <a:ln w="0">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6" name="Freeform 1439"/>
              <p:cNvSpPr>
                <a:spLocks/>
              </p:cNvSpPr>
              <p:nvPr/>
            </p:nvSpPr>
            <p:spPr bwMode="auto">
              <a:xfrm>
                <a:off x="1903" y="1867"/>
                <a:ext cx="22" cy="7"/>
              </a:xfrm>
              <a:custGeom>
                <a:avLst/>
                <a:gdLst>
                  <a:gd name="T0" fmla="*/ 0 w 22"/>
                  <a:gd name="T1" fmla="*/ 2 h 7"/>
                  <a:gd name="T2" fmla="*/ 19 w 22"/>
                  <a:gd name="T3" fmla="*/ 0 h 7"/>
                  <a:gd name="T4" fmla="*/ 22 w 22"/>
                  <a:gd name="T5" fmla="*/ 6 h 7"/>
                  <a:gd name="T6" fmla="*/ 3 w 22"/>
                  <a:gd name="T7" fmla="*/ 7 h 7"/>
                  <a:gd name="T8" fmla="*/ 0 w 22"/>
                  <a:gd name="T9" fmla="*/ 2 h 7"/>
                </a:gdLst>
                <a:ahLst/>
                <a:cxnLst>
                  <a:cxn ang="0">
                    <a:pos x="T0" y="T1"/>
                  </a:cxn>
                  <a:cxn ang="0">
                    <a:pos x="T2" y="T3"/>
                  </a:cxn>
                  <a:cxn ang="0">
                    <a:pos x="T4" y="T5"/>
                  </a:cxn>
                  <a:cxn ang="0">
                    <a:pos x="T6" y="T7"/>
                  </a:cxn>
                  <a:cxn ang="0">
                    <a:pos x="T8" y="T9"/>
                  </a:cxn>
                </a:cxnLst>
                <a:rect l="0" t="0" r="r" b="b"/>
                <a:pathLst>
                  <a:path w="22" h="7">
                    <a:moveTo>
                      <a:pt x="0" y="2"/>
                    </a:moveTo>
                    <a:lnTo>
                      <a:pt x="19" y="0"/>
                    </a:lnTo>
                    <a:lnTo>
                      <a:pt x="22" y="6"/>
                    </a:lnTo>
                    <a:lnTo>
                      <a:pt x="3" y="7"/>
                    </a:lnTo>
                    <a:lnTo>
                      <a:pt x="0" y="2"/>
                    </a:lnTo>
                    <a:close/>
                  </a:path>
                </a:pathLst>
              </a:custGeom>
              <a:solidFill>
                <a:srgbClr val="D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87" name="Line 1440"/>
              <p:cNvSpPr>
                <a:spLocks noChangeShapeType="1"/>
              </p:cNvSpPr>
              <p:nvPr/>
            </p:nvSpPr>
            <p:spPr bwMode="auto">
              <a:xfrm>
                <a:off x="1903" y="1869"/>
                <a:ext cx="3" cy="5"/>
              </a:xfrm>
              <a:prstGeom prst="line">
                <a:avLst/>
              </a:prstGeom>
              <a:noFill/>
              <a:ln w="0">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88" name="Freeform 1441"/>
              <p:cNvSpPr>
                <a:spLocks/>
              </p:cNvSpPr>
              <p:nvPr/>
            </p:nvSpPr>
            <p:spPr bwMode="auto">
              <a:xfrm>
                <a:off x="1922" y="1866"/>
                <a:ext cx="23" cy="7"/>
              </a:xfrm>
              <a:custGeom>
                <a:avLst/>
                <a:gdLst>
                  <a:gd name="T0" fmla="*/ 0 w 23"/>
                  <a:gd name="T1" fmla="*/ 1 h 7"/>
                  <a:gd name="T2" fmla="*/ 19 w 23"/>
                  <a:gd name="T3" fmla="*/ 0 h 7"/>
                  <a:gd name="T4" fmla="*/ 23 w 23"/>
                  <a:gd name="T5" fmla="*/ 6 h 7"/>
                  <a:gd name="T6" fmla="*/ 3 w 23"/>
                  <a:gd name="T7" fmla="*/ 7 h 7"/>
                  <a:gd name="T8" fmla="*/ 0 w 23"/>
                  <a:gd name="T9" fmla="*/ 1 h 7"/>
                </a:gdLst>
                <a:ahLst/>
                <a:cxnLst>
                  <a:cxn ang="0">
                    <a:pos x="T0" y="T1"/>
                  </a:cxn>
                  <a:cxn ang="0">
                    <a:pos x="T2" y="T3"/>
                  </a:cxn>
                  <a:cxn ang="0">
                    <a:pos x="T4" y="T5"/>
                  </a:cxn>
                  <a:cxn ang="0">
                    <a:pos x="T6" y="T7"/>
                  </a:cxn>
                  <a:cxn ang="0">
                    <a:pos x="T8" y="T9"/>
                  </a:cxn>
                </a:cxnLst>
                <a:rect l="0" t="0" r="r" b="b"/>
                <a:pathLst>
                  <a:path w="23" h="7">
                    <a:moveTo>
                      <a:pt x="0" y="1"/>
                    </a:moveTo>
                    <a:lnTo>
                      <a:pt x="19" y="0"/>
                    </a:lnTo>
                    <a:lnTo>
                      <a:pt x="23" y="6"/>
                    </a:lnTo>
                    <a:lnTo>
                      <a:pt x="3" y="7"/>
                    </a:lnTo>
                    <a:lnTo>
                      <a:pt x="0" y="1"/>
                    </a:lnTo>
                    <a:close/>
                  </a:path>
                </a:pathLst>
              </a:custGeom>
              <a:solidFill>
                <a:srgbClr val="D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89" name="Line 1442"/>
              <p:cNvSpPr>
                <a:spLocks noChangeShapeType="1"/>
              </p:cNvSpPr>
              <p:nvPr/>
            </p:nvSpPr>
            <p:spPr bwMode="auto">
              <a:xfrm>
                <a:off x="1922" y="1867"/>
                <a:ext cx="3" cy="6"/>
              </a:xfrm>
              <a:prstGeom prst="line">
                <a:avLst/>
              </a:prstGeom>
              <a:noFill/>
              <a:ln w="0">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0" name="Freeform 1443"/>
              <p:cNvSpPr>
                <a:spLocks/>
              </p:cNvSpPr>
              <p:nvPr/>
            </p:nvSpPr>
            <p:spPr bwMode="auto">
              <a:xfrm>
                <a:off x="1941" y="1864"/>
                <a:ext cx="22" cy="8"/>
              </a:xfrm>
              <a:custGeom>
                <a:avLst/>
                <a:gdLst>
                  <a:gd name="T0" fmla="*/ 0 w 22"/>
                  <a:gd name="T1" fmla="*/ 2 h 8"/>
                  <a:gd name="T2" fmla="*/ 19 w 22"/>
                  <a:gd name="T3" fmla="*/ 0 h 8"/>
                  <a:gd name="T4" fmla="*/ 22 w 22"/>
                  <a:gd name="T5" fmla="*/ 6 h 8"/>
                  <a:gd name="T6" fmla="*/ 4 w 22"/>
                  <a:gd name="T7" fmla="*/ 8 h 8"/>
                  <a:gd name="T8" fmla="*/ 0 w 22"/>
                  <a:gd name="T9" fmla="*/ 2 h 8"/>
                </a:gdLst>
                <a:ahLst/>
                <a:cxnLst>
                  <a:cxn ang="0">
                    <a:pos x="T0" y="T1"/>
                  </a:cxn>
                  <a:cxn ang="0">
                    <a:pos x="T2" y="T3"/>
                  </a:cxn>
                  <a:cxn ang="0">
                    <a:pos x="T4" y="T5"/>
                  </a:cxn>
                  <a:cxn ang="0">
                    <a:pos x="T6" y="T7"/>
                  </a:cxn>
                  <a:cxn ang="0">
                    <a:pos x="T8" y="T9"/>
                  </a:cxn>
                </a:cxnLst>
                <a:rect l="0" t="0" r="r" b="b"/>
                <a:pathLst>
                  <a:path w="22" h="8">
                    <a:moveTo>
                      <a:pt x="0" y="2"/>
                    </a:moveTo>
                    <a:lnTo>
                      <a:pt x="19" y="0"/>
                    </a:lnTo>
                    <a:lnTo>
                      <a:pt x="22" y="6"/>
                    </a:lnTo>
                    <a:lnTo>
                      <a:pt x="4" y="8"/>
                    </a:lnTo>
                    <a:lnTo>
                      <a:pt x="0" y="2"/>
                    </a:lnTo>
                    <a:close/>
                  </a:path>
                </a:pathLst>
              </a:custGeom>
              <a:solidFill>
                <a:srgbClr val="D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91" name="Line 1444"/>
              <p:cNvSpPr>
                <a:spLocks noChangeShapeType="1"/>
              </p:cNvSpPr>
              <p:nvPr/>
            </p:nvSpPr>
            <p:spPr bwMode="auto">
              <a:xfrm>
                <a:off x="1941" y="1866"/>
                <a:ext cx="4" cy="6"/>
              </a:xfrm>
              <a:prstGeom prst="line">
                <a:avLst/>
              </a:prstGeom>
              <a:noFill/>
              <a:ln w="0">
                <a:solidFill>
                  <a:srgbClr val="D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2" name="Freeform 1445"/>
              <p:cNvSpPr>
                <a:spLocks/>
              </p:cNvSpPr>
              <p:nvPr/>
            </p:nvSpPr>
            <p:spPr bwMode="auto">
              <a:xfrm>
                <a:off x="1960" y="1863"/>
                <a:ext cx="14" cy="7"/>
              </a:xfrm>
              <a:custGeom>
                <a:avLst/>
                <a:gdLst>
                  <a:gd name="T0" fmla="*/ 0 w 14"/>
                  <a:gd name="T1" fmla="*/ 1 h 7"/>
                  <a:gd name="T2" fmla="*/ 11 w 14"/>
                  <a:gd name="T3" fmla="*/ 0 h 7"/>
                  <a:gd name="T4" fmla="*/ 14 w 14"/>
                  <a:gd name="T5" fmla="*/ 6 h 7"/>
                  <a:gd name="T6" fmla="*/ 3 w 14"/>
                  <a:gd name="T7" fmla="*/ 7 h 7"/>
                  <a:gd name="T8" fmla="*/ 0 w 14"/>
                  <a:gd name="T9" fmla="*/ 1 h 7"/>
                </a:gdLst>
                <a:ahLst/>
                <a:cxnLst>
                  <a:cxn ang="0">
                    <a:pos x="T0" y="T1"/>
                  </a:cxn>
                  <a:cxn ang="0">
                    <a:pos x="T2" y="T3"/>
                  </a:cxn>
                  <a:cxn ang="0">
                    <a:pos x="T4" y="T5"/>
                  </a:cxn>
                  <a:cxn ang="0">
                    <a:pos x="T6" y="T7"/>
                  </a:cxn>
                  <a:cxn ang="0">
                    <a:pos x="T8" y="T9"/>
                  </a:cxn>
                </a:cxnLst>
                <a:rect l="0" t="0" r="r" b="b"/>
                <a:pathLst>
                  <a:path w="14" h="7">
                    <a:moveTo>
                      <a:pt x="0" y="1"/>
                    </a:moveTo>
                    <a:lnTo>
                      <a:pt x="11" y="0"/>
                    </a:lnTo>
                    <a:lnTo>
                      <a:pt x="14" y="6"/>
                    </a:lnTo>
                    <a:lnTo>
                      <a:pt x="3" y="7"/>
                    </a:lnTo>
                    <a:lnTo>
                      <a:pt x="0" y="1"/>
                    </a:lnTo>
                    <a:close/>
                  </a:path>
                </a:pathLst>
              </a:custGeom>
              <a:solidFill>
                <a:srgbClr val="D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93" name="Line 1446"/>
              <p:cNvSpPr>
                <a:spLocks noChangeShapeType="1"/>
              </p:cNvSpPr>
              <p:nvPr/>
            </p:nvSpPr>
            <p:spPr bwMode="auto">
              <a:xfrm>
                <a:off x="1960" y="1864"/>
                <a:ext cx="3" cy="6"/>
              </a:xfrm>
              <a:prstGeom prst="line">
                <a:avLst/>
              </a:prstGeom>
              <a:noFill/>
              <a:ln w="0">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4" name="Freeform 1447"/>
              <p:cNvSpPr>
                <a:spLocks/>
              </p:cNvSpPr>
              <p:nvPr/>
            </p:nvSpPr>
            <p:spPr bwMode="auto">
              <a:xfrm>
                <a:off x="1971" y="1862"/>
                <a:ext cx="13" cy="7"/>
              </a:xfrm>
              <a:custGeom>
                <a:avLst/>
                <a:gdLst>
                  <a:gd name="T0" fmla="*/ 0 w 13"/>
                  <a:gd name="T1" fmla="*/ 1 h 7"/>
                  <a:gd name="T2" fmla="*/ 9 w 13"/>
                  <a:gd name="T3" fmla="*/ 0 h 7"/>
                  <a:gd name="T4" fmla="*/ 13 w 13"/>
                  <a:gd name="T5" fmla="*/ 5 h 7"/>
                  <a:gd name="T6" fmla="*/ 3 w 13"/>
                  <a:gd name="T7" fmla="*/ 7 h 7"/>
                  <a:gd name="T8" fmla="*/ 0 w 13"/>
                  <a:gd name="T9" fmla="*/ 1 h 7"/>
                </a:gdLst>
                <a:ahLst/>
                <a:cxnLst>
                  <a:cxn ang="0">
                    <a:pos x="T0" y="T1"/>
                  </a:cxn>
                  <a:cxn ang="0">
                    <a:pos x="T2" y="T3"/>
                  </a:cxn>
                  <a:cxn ang="0">
                    <a:pos x="T4" y="T5"/>
                  </a:cxn>
                  <a:cxn ang="0">
                    <a:pos x="T6" y="T7"/>
                  </a:cxn>
                  <a:cxn ang="0">
                    <a:pos x="T8" y="T9"/>
                  </a:cxn>
                </a:cxnLst>
                <a:rect l="0" t="0" r="r" b="b"/>
                <a:pathLst>
                  <a:path w="13" h="7">
                    <a:moveTo>
                      <a:pt x="0" y="1"/>
                    </a:moveTo>
                    <a:lnTo>
                      <a:pt x="9" y="0"/>
                    </a:lnTo>
                    <a:lnTo>
                      <a:pt x="13" y="5"/>
                    </a:lnTo>
                    <a:lnTo>
                      <a:pt x="3" y="7"/>
                    </a:lnTo>
                    <a:lnTo>
                      <a:pt x="0" y="1"/>
                    </a:lnTo>
                    <a:close/>
                  </a:path>
                </a:pathLst>
              </a:custGeom>
              <a:solidFill>
                <a:srgbClr val="E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95" name="Line 1448"/>
              <p:cNvSpPr>
                <a:spLocks noChangeShapeType="1"/>
              </p:cNvSpPr>
              <p:nvPr/>
            </p:nvSpPr>
            <p:spPr bwMode="auto">
              <a:xfrm>
                <a:off x="1971" y="1863"/>
                <a:ext cx="3" cy="6"/>
              </a:xfrm>
              <a:prstGeom prst="line">
                <a:avLst/>
              </a:prstGeom>
              <a:noFill/>
              <a:ln w="0">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6" name="Freeform 1449"/>
              <p:cNvSpPr>
                <a:spLocks/>
              </p:cNvSpPr>
              <p:nvPr/>
            </p:nvSpPr>
            <p:spPr bwMode="auto">
              <a:xfrm>
                <a:off x="1980" y="1860"/>
                <a:ext cx="14" cy="7"/>
              </a:xfrm>
              <a:custGeom>
                <a:avLst/>
                <a:gdLst>
                  <a:gd name="T0" fmla="*/ 0 w 14"/>
                  <a:gd name="T1" fmla="*/ 2 h 7"/>
                  <a:gd name="T2" fmla="*/ 11 w 14"/>
                  <a:gd name="T3" fmla="*/ 0 h 7"/>
                  <a:gd name="T4" fmla="*/ 14 w 14"/>
                  <a:gd name="T5" fmla="*/ 6 h 7"/>
                  <a:gd name="T6" fmla="*/ 4 w 14"/>
                  <a:gd name="T7" fmla="*/ 7 h 7"/>
                  <a:gd name="T8" fmla="*/ 0 w 14"/>
                  <a:gd name="T9" fmla="*/ 2 h 7"/>
                </a:gdLst>
                <a:ahLst/>
                <a:cxnLst>
                  <a:cxn ang="0">
                    <a:pos x="T0" y="T1"/>
                  </a:cxn>
                  <a:cxn ang="0">
                    <a:pos x="T2" y="T3"/>
                  </a:cxn>
                  <a:cxn ang="0">
                    <a:pos x="T4" y="T5"/>
                  </a:cxn>
                  <a:cxn ang="0">
                    <a:pos x="T6" y="T7"/>
                  </a:cxn>
                  <a:cxn ang="0">
                    <a:pos x="T8" y="T9"/>
                  </a:cxn>
                </a:cxnLst>
                <a:rect l="0" t="0" r="r" b="b"/>
                <a:pathLst>
                  <a:path w="14" h="7">
                    <a:moveTo>
                      <a:pt x="0" y="2"/>
                    </a:moveTo>
                    <a:lnTo>
                      <a:pt x="11" y="0"/>
                    </a:lnTo>
                    <a:lnTo>
                      <a:pt x="14" y="6"/>
                    </a:lnTo>
                    <a:lnTo>
                      <a:pt x="4" y="7"/>
                    </a:lnTo>
                    <a:lnTo>
                      <a:pt x="0" y="2"/>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97" name="Line 1450"/>
              <p:cNvSpPr>
                <a:spLocks noChangeShapeType="1"/>
              </p:cNvSpPr>
              <p:nvPr/>
            </p:nvSpPr>
            <p:spPr bwMode="auto">
              <a:xfrm>
                <a:off x="1980" y="1862"/>
                <a:ext cx="4" cy="5"/>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98" name="Freeform 1451"/>
              <p:cNvSpPr>
                <a:spLocks/>
              </p:cNvSpPr>
              <p:nvPr/>
            </p:nvSpPr>
            <p:spPr bwMode="auto">
              <a:xfrm>
                <a:off x="1991" y="1858"/>
                <a:ext cx="13" cy="8"/>
              </a:xfrm>
              <a:custGeom>
                <a:avLst/>
                <a:gdLst>
                  <a:gd name="T0" fmla="*/ 0 w 13"/>
                  <a:gd name="T1" fmla="*/ 2 h 8"/>
                  <a:gd name="T2" fmla="*/ 10 w 13"/>
                  <a:gd name="T3" fmla="*/ 0 h 8"/>
                  <a:gd name="T4" fmla="*/ 13 w 13"/>
                  <a:gd name="T5" fmla="*/ 5 h 8"/>
                  <a:gd name="T6" fmla="*/ 3 w 13"/>
                  <a:gd name="T7" fmla="*/ 8 h 8"/>
                  <a:gd name="T8" fmla="*/ 0 w 13"/>
                  <a:gd name="T9" fmla="*/ 2 h 8"/>
                </a:gdLst>
                <a:ahLst/>
                <a:cxnLst>
                  <a:cxn ang="0">
                    <a:pos x="T0" y="T1"/>
                  </a:cxn>
                  <a:cxn ang="0">
                    <a:pos x="T2" y="T3"/>
                  </a:cxn>
                  <a:cxn ang="0">
                    <a:pos x="T4" y="T5"/>
                  </a:cxn>
                  <a:cxn ang="0">
                    <a:pos x="T6" y="T7"/>
                  </a:cxn>
                  <a:cxn ang="0">
                    <a:pos x="T8" y="T9"/>
                  </a:cxn>
                </a:cxnLst>
                <a:rect l="0" t="0" r="r" b="b"/>
                <a:pathLst>
                  <a:path w="13" h="8">
                    <a:moveTo>
                      <a:pt x="0" y="2"/>
                    </a:moveTo>
                    <a:lnTo>
                      <a:pt x="10" y="0"/>
                    </a:lnTo>
                    <a:lnTo>
                      <a:pt x="13" y="5"/>
                    </a:lnTo>
                    <a:lnTo>
                      <a:pt x="3" y="8"/>
                    </a:lnTo>
                    <a:lnTo>
                      <a:pt x="0" y="2"/>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99" name="Line 1452"/>
              <p:cNvSpPr>
                <a:spLocks noChangeShapeType="1"/>
              </p:cNvSpPr>
              <p:nvPr/>
            </p:nvSpPr>
            <p:spPr bwMode="auto">
              <a:xfrm>
                <a:off x="1991" y="1860"/>
                <a:ext cx="3" cy="6"/>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0" name="Freeform 1453"/>
              <p:cNvSpPr>
                <a:spLocks/>
              </p:cNvSpPr>
              <p:nvPr/>
            </p:nvSpPr>
            <p:spPr bwMode="auto">
              <a:xfrm>
                <a:off x="2001" y="1855"/>
                <a:ext cx="12" cy="8"/>
              </a:xfrm>
              <a:custGeom>
                <a:avLst/>
                <a:gdLst>
                  <a:gd name="T0" fmla="*/ 0 w 12"/>
                  <a:gd name="T1" fmla="*/ 3 h 8"/>
                  <a:gd name="T2" fmla="*/ 9 w 12"/>
                  <a:gd name="T3" fmla="*/ 0 h 8"/>
                  <a:gd name="T4" fmla="*/ 12 w 12"/>
                  <a:gd name="T5" fmla="*/ 6 h 8"/>
                  <a:gd name="T6" fmla="*/ 3 w 12"/>
                  <a:gd name="T7" fmla="*/ 8 h 8"/>
                  <a:gd name="T8" fmla="*/ 0 w 12"/>
                  <a:gd name="T9" fmla="*/ 3 h 8"/>
                </a:gdLst>
                <a:ahLst/>
                <a:cxnLst>
                  <a:cxn ang="0">
                    <a:pos x="T0" y="T1"/>
                  </a:cxn>
                  <a:cxn ang="0">
                    <a:pos x="T2" y="T3"/>
                  </a:cxn>
                  <a:cxn ang="0">
                    <a:pos x="T4" y="T5"/>
                  </a:cxn>
                  <a:cxn ang="0">
                    <a:pos x="T6" y="T7"/>
                  </a:cxn>
                  <a:cxn ang="0">
                    <a:pos x="T8" y="T9"/>
                  </a:cxn>
                </a:cxnLst>
                <a:rect l="0" t="0" r="r" b="b"/>
                <a:pathLst>
                  <a:path w="12" h="8">
                    <a:moveTo>
                      <a:pt x="0" y="3"/>
                    </a:moveTo>
                    <a:lnTo>
                      <a:pt x="9" y="0"/>
                    </a:lnTo>
                    <a:lnTo>
                      <a:pt x="12" y="6"/>
                    </a:lnTo>
                    <a:lnTo>
                      <a:pt x="3" y="8"/>
                    </a:lnTo>
                    <a:lnTo>
                      <a:pt x="0" y="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1" name="Line 1454"/>
              <p:cNvSpPr>
                <a:spLocks noChangeShapeType="1"/>
              </p:cNvSpPr>
              <p:nvPr/>
            </p:nvSpPr>
            <p:spPr bwMode="auto">
              <a:xfrm>
                <a:off x="2001" y="1858"/>
                <a:ext cx="3" cy="5"/>
              </a:xfrm>
              <a:prstGeom prst="line">
                <a:avLst/>
              </a:prstGeom>
              <a:noFill/>
              <a:ln w="0">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2" name="Freeform 1455"/>
              <p:cNvSpPr>
                <a:spLocks/>
              </p:cNvSpPr>
              <p:nvPr/>
            </p:nvSpPr>
            <p:spPr bwMode="auto">
              <a:xfrm>
                <a:off x="2010" y="1853"/>
                <a:ext cx="13" cy="8"/>
              </a:xfrm>
              <a:custGeom>
                <a:avLst/>
                <a:gdLst>
                  <a:gd name="T0" fmla="*/ 0 w 13"/>
                  <a:gd name="T1" fmla="*/ 2 h 8"/>
                  <a:gd name="T2" fmla="*/ 10 w 13"/>
                  <a:gd name="T3" fmla="*/ 0 h 8"/>
                  <a:gd name="T4" fmla="*/ 13 w 13"/>
                  <a:gd name="T5" fmla="*/ 5 h 8"/>
                  <a:gd name="T6" fmla="*/ 3 w 13"/>
                  <a:gd name="T7" fmla="*/ 8 h 8"/>
                  <a:gd name="T8" fmla="*/ 0 w 13"/>
                  <a:gd name="T9" fmla="*/ 2 h 8"/>
                </a:gdLst>
                <a:ahLst/>
                <a:cxnLst>
                  <a:cxn ang="0">
                    <a:pos x="T0" y="T1"/>
                  </a:cxn>
                  <a:cxn ang="0">
                    <a:pos x="T2" y="T3"/>
                  </a:cxn>
                  <a:cxn ang="0">
                    <a:pos x="T4" y="T5"/>
                  </a:cxn>
                  <a:cxn ang="0">
                    <a:pos x="T6" y="T7"/>
                  </a:cxn>
                  <a:cxn ang="0">
                    <a:pos x="T8" y="T9"/>
                  </a:cxn>
                </a:cxnLst>
                <a:rect l="0" t="0" r="r" b="b"/>
                <a:pathLst>
                  <a:path w="13" h="8">
                    <a:moveTo>
                      <a:pt x="0" y="2"/>
                    </a:moveTo>
                    <a:lnTo>
                      <a:pt x="10" y="0"/>
                    </a:lnTo>
                    <a:lnTo>
                      <a:pt x="13" y="5"/>
                    </a:lnTo>
                    <a:lnTo>
                      <a:pt x="3" y="8"/>
                    </a:lnTo>
                    <a:lnTo>
                      <a:pt x="0" y="2"/>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3" name="Line 1456"/>
              <p:cNvSpPr>
                <a:spLocks noChangeShapeType="1"/>
              </p:cNvSpPr>
              <p:nvPr/>
            </p:nvSpPr>
            <p:spPr bwMode="auto">
              <a:xfrm>
                <a:off x="2010" y="1855"/>
                <a:ext cx="3" cy="6"/>
              </a:xfrm>
              <a:prstGeom prst="line">
                <a:avLst/>
              </a:prstGeom>
              <a:noFill/>
              <a:ln w="0">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4" name="Freeform 1457"/>
              <p:cNvSpPr>
                <a:spLocks/>
              </p:cNvSpPr>
              <p:nvPr/>
            </p:nvSpPr>
            <p:spPr bwMode="auto">
              <a:xfrm>
                <a:off x="2020" y="1850"/>
                <a:ext cx="13" cy="8"/>
              </a:xfrm>
              <a:custGeom>
                <a:avLst/>
                <a:gdLst>
                  <a:gd name="T0" fmla="*/ 0 w 13"/>
                  <a:gd name="T1" fmla="*/ 3 h 8"/>
                  <a:gd name="T2" fmla="*/ 10 w 13"/>
                  <a:gd name="T3" fmla="*/ 0 h 8"/>
                  <a:gd name="T4" fmla="*/ 13 w 13"/>
                  <a:gd name="T5" fmla="*/ 6 h 8"/>
                  <a:gd name="T6" fmla="*/ 3 w 13"/>
                  <a:gd name="T7" fmla="*/ 8 h 8"/>
                  <a:gd name="T8" fmla="*/ 0 w 13"/>
                  <a:gd name="T9" fmla="*/ 3 h 8"/>
                </a:gdLst>
                <a:ahLst/>
                <a:cxnLst>
                  <a:cxn ang="0">
                    <a:pos x="T0" y="T1"/>
                  </a:cxn>
                  <a:cxn ang="0">
                    <a:pos x="T2" y="T3"/>
                  </a:cxn>
                  <a:cxn ang="0">
                    <a:pos x="T4" y="T5"/>
                  </a:cxn>
                  <a:cxn ang="0">
                    <a:pos x="T6" y="T7"/>
                  </a:cxn>
                  <a:cxn ang="0">
                    <a:pos x="T8" y="T9"/>
                  </a:cxn>
                </a:cxnLst>
                <a:rect l="0" t="0" r="r" b="b"/>
                <a:pathLst>
                  <a:path w="13" h="8">
                    <a:moveTo>
                      <a:pt x="0" y="3"/>
                    </a:moveTo>
                    <a:lnTo>
                      <a:pt x="10" y="0"/>
                    </a:lnTo>
                    <a:lnTo>
                      <a:pt x="13" y="6"/>
                    </a:lnTo>
                    <a:lnTo>
                      <a:pt x="3" y="8"/>
                    </a:lnTo>
                    <a:lnTo>
                      <a:pt x="0" y="3"/>
                    </a:lnTo>
                    <a:close/>
                  </a:path>
                </a:pathLst>
              </a:custGeom>
              <a:solidFill>
                <a:srgbClr val="F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5" name="Line 1458"/>
              <p:cNvSpPr>
                <a:spLocks noChangeShapeType="1"/>
              </p:cNvSpPr>
              <p:nvPr/>
            </p:nvSpPr>
            <p:spPr bwMode="auto">
              <a:xfrm>
                <a:off x="2020" y="1853"/>
                <a:ext cx="3" cy="5"/>
              </a:xfrm>
              <a:prstGeom prst="line">
                <a:avLst/>
              </a:prstGeom>
              <a:noFill/>
              <a:ln w="0">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6" name="Freeform 1459"/>
              <p:cNvSpPr>
                <a:spLocks/>
              </p:cNvSpPr>
              <p:nvPr/>
            </p:nvSpPr>
            <p:spPr bwMode="auto">
              <a:xfrm>
                <a:off x="2030" y="1847"/>
                <a:ext cx="12" cy="9"/>
              </a:xfrm>
              <a:custGeom>
                <a:avLst/>
                <a:gdLst>
                  <a:gd name="T0" fmla="*/ 0 w 12"/>
                  <a:gd name="T1" fmla="*/ 3 h 9"/>
                  <a:gd name="T2" fmla="*/ 9 w 12"/>
                  <a:gd name="T3" fmla="*/ 0 h 9"/>
                  <a:gd name="T4" fmla="*/ 12 w 12"/>
                  <a:gd name="T5" fmla="*/ 6 h 9"/>
                  <a:gd name="T6" fmla="*/ 3 w 12"/>
                  <a:gd name="T7" fmla="*/ 9 h 9"/>
                  <a:gd name="T8" fmla="*/ 0 w 12"/>
                  <a:gd name="T9" fmla="*/ 3 h 9"/>
                </a:gdLst>
                <a:ahLst/>
                <a:cxnLst>
                  <a:cxn ang="0">
                    <a:pos x="T0" y="T1"/>
                  </a:cxn>
                  <a:cxn ang="0">
                    <a:pos x="T2" y="T3"/>
                  </a:cxn>
                  <a:cxn ang="0">
                    <a:pos x="T4" y="T5"/>
                  </a:cxn>
                  <a:cxn ang="0">
                    <a:pos x="T6" y="T7"/>
                  </a:cxn>
                  <a:cxn ang="0">
                    <a:pos x="T8" y="T9"/>
                  </a:cxn>
                </a:cxnLst>
                <a:rect l="0" t="0" r="r" b="b"/>
                <a:pathLst>
                  <a:path w="12" h="9">
                    <a:moveTo>
                      <a:pt x="0" y="3"/>
                    </a:moveTo>
                    <a:lnTo>
                      <a:pt x="9" y="0"/>
                    </a:lnTo>
                    <a:lnTo>
                      <a:pt x="12" y="6"/>
                    </a:lnTo>
                    <a:lnTo>
                      <a:pt x="3" y="9"/>
                    </a:lnTo>
                    <a:lnTo>
                      <a:pt x="0" y="3"/>
                    </a:lnTo>
                    <a:close/>
                  </a:path>
                </a:pathLst>
              </a:custGeom>
              <a:solidFill>
                <a:srgbClr val="F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7" name="Line 1460"/>
              <p:cNvSpPr>
                <a:spLocks noChangeShapeType="1"/>
              </p:cNvSpPr>
              <p:nvPr/>
            </p:nvSpPr>
            <p:spPr bwMode="auto">
              <a:xfrm>
                <a:off x="2030" y="1850"/>
                <a:ext cx="3" cy="6"/>
              </a:xfrm>
              <a:prstGeom prst="line">
                <a:avLst/>
              </a:prstGeom>
              <a:noFill/>
              <a:ln w="0">
                <a:solidFill>
                  <a:srgbClr val="F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08" name="Freeform 1461"/>
              <p:cNvSpPr>
                <a:spLocks/>
              </p:cNvSpPr>
              <p:nvPr/>
            </p:nvSpPr>
            <p:spPr bwMode="auto">
              <a:xfrm>
                <a:off x="2039" y="1844"/>
                <a:ext cx="13" cy="9"/>
              </a:xfrm>
              <a:custGeom>
                <a:avLst/>
                <a:gdLst>
                  <a:gd name="T0" fmla="*/ 0 w 13"/>
                  <a:gd name="T1" fmla="*/ 3 h 9"/>
                  <a:gd name="T2" fmla="*/ 10 w 13"/>
                  <a:gd name="T3" fmla="*/ 0 h 9"/>
                  <a:gd name="T4" fmla="*/ 13 w 13"/>
                  <a:gd name="T5" fmla="*/ 5 h 9"/>
                  <a:gd name="T6" fmla="*/ 3 w 13"/>
                  <a:gd name="T7" fmla="*/ 9 h 9"/>
                  <a:gd name="T8" fmla="*/ 0 w 13"/>
                  <a:gd name="T9" fmla="*/ 3 h 9"/>
                </a:gdLst>
                <a:ahLst/>
                <a:cxnLst>
                  <a:cxn ang="0">
                    <a:pos x="T0" y="T1"/>
                  </a:cxn>
                  <a:cxn ang="0">
                    <a:pos x="T2" y="T3"/>
                  </a:cxn>
                  <a:cxn ang="0">
                    <a:pos x="T4" y="T5"/>
                  </a:cxn>
                  <a:cxn ang="0">
                    <a:pos x="T6" y="T7"/>
                  </a:cxn>
                  <a:cxn ang="0">
                    <a:pos x="T8" y="T9"/>
                  </a:cxn>
                </a:cxnLst>
                <a:rect l="0" t="0" r="r" b="b"/>
                <a:pathLst>
                  <a:path w="13" h="9">
                    <a:moveTo>
                      <a:pt x="0" y="3"/>
                    </a:moveTo>
                    <a:lnTo>
                      <a:pt x="10" y="0"/>
                    </a:lnTo>
                    <a:lnTo>
                      <a:pt x="13" y="5"/>
                    </a:lnTo>
                    <a:lnTo>
                      <a:pt x="3" y="9"/>
                    </a:lnTo>
                    <a:lnTo>
                      <a:pt x="0" y="3"/>
                    </a:lnTo>
                    <a:close/>
                  </a:path>
                </a:pathLst>
              </a:custGeom>
              <a:solidFill>
                <a:srgbClr val="F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09" name="Line 1462"/>
              <p:cNvSpPr>
                <a:spLocks noChangeShapeType="1"/>
              </p:cNvSpPr>
              <p:nvPr/>
            </p:nvSpPr>
            <p:spPr bwMode="auto">
              <a:xfrm>
                <a:off x="2039" y="1847"/>
                <a:ext cx="3" cy="6"/>
              </a:xfrm>
              <a:prstGeom prst="line">
                <a:avLst/>
              </a:prstGeom>
              <a:noFill/>
              <a:ln w="0">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0" name="Freeform 1463"/>
              <p:cNvSpPr>
                <a:spLocks/>
              </p:cNvSpPr>
              <p:nvPr/>
            </p:nvSpPr>
            <p:spPr bwMode="auto">
              <a:xfrm>
                <a:off x="2049" y="1840"/>
                <a:ext cx="12" cy="9"/>
              </a:xfrm>
              <a:custGeom>
                <a:avLst/>
                <a:gdLst>
                  <a:gd name="T0" fmla="*/ 0 w 12"/>
                  <a:gd name="T1" fmla="*/ 4 h 9"/>
                  <a:gd name="T2" fmla="*/ 9 w 12"/>
                  <a:gd name="T3" fmla="*/ 0 h 9"/>
                  <a:gd name="T4" fmla="*/ 12 w 12"/>
                  <a:gd name="T5" fmla="*/ 6 h 9"/>
                  <a:gd name="T6" fmla="*/ 3 w 12"/>
                  <a:gd name="T7" fmla="*/ 9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lnTo>
                      <a:pt x="9" y="0"/>
                    </a:lnTo>
                    <a:lnTo>
                      <a:pt x="12" y="6"/>
                    </a:lnTo>
                    <a:lnTo>
                      <a:pt x="3" y="9"/>
                    </a:lnTo>
                    <a:lnTo>
                      <a:pt x="0" y="4"/>
                    </a:lnTo>
                    <a:close/>
                  </a:path>
                </a:pathLst>
              </a:custGeom>
              <a:solidFill>
                <a:srgbClr val="F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1" name="Line 1464"/>
              <p:cNvSpPr>
                <a:spLocks noChangeShapeType="1"/>
              </p:cNvSpPr>
              <p:nvPr/>
            </p:nvSpPr>
            <p:spPr bwMode="auto">
              <a:xfrm>
                <a:off x="2049" y="1844"/>
                <a:ext cx="3" cy="5"/>
              </a:xfrm>
              <a:prstGeom prst="line">
                <a:avLst/>
              </a:prstGeom>
              <a:noFill/>
              <a:ln w="0">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2" name="Freeform 1465"/>
              <p:cNvSpPr>
                <a:spLocks/>
              </p:cNvSpPr>
              <p:nvPr/>
            </p:nvSpPr>
            <p:spPr bwMode="auto">
              <a:xfrm>
                <a:off x="2058" y="1834"/>
                <a:ext cx="21" cy="12"/>
              </a:xfrm>
              <a:custGeom>
                <a:avLst/>
                <a:gdLst>
                  <a:gd name="T0" fmla="*/ 0 w 21"/>
                  <a:gd name="T1" fmla="*/ 6 h 12"/>
                  <a:gd name="T2" fmla="*/ 18 w 21"/>
                  <a:gd name="T3" fmla="*/ 0 h 12"/>
                  <a:gd name="T4" fmla="*/ 21 w 21"/>
                  <a:gd name="T5" fmla="*/ 5 h 12"/>
                  <a:gd name="T6" fmla="*/ 3 w 21"/>
                  <a:gd name="T7" fmla="*/ 12 h 12"/>
                  <a:gd name="T8" fmla="*/ 0 w 21"/>
                  <a:gd name="T9" fmla="*/ 6 h 12"/>
                </a:gdLst>
                <a:ahLst/>
                <a:cxnLst>
                  <a:cxn ang="0">
                    <a:pos x="T0" y="T1"/>
                  </a:cxn>
                  <a:cxn ang="0">
                    <a:pos x="T2" y="T3"/>
                  </a:cxn>
                  <a:cxn ang="0">
                    <a:pos x="T4" y="T5"/>
                  </a:cxn>
                  <a:cxn ang="0">
                    <a:pos x="T6" y="T7"/>
                  </a:cxn>
                  <a:cxn ang="0">
                    <a:pos x="T8" y="T9"/>
                  </a:cxn>
                </a:cxnLst>
                <a:rect l="0" t="0" r="r" b="b"/>
                <a:pathLst>
                  <a:path w="21" h="12">
                    <a:moveTo>
                      <a:pt x="0" y="6"/>
                    </a:moveTo>
                    <a:lnTo>
                      <a:pt x="18" y="0"/>
                    </a:lnTo>
                    <a:lnTo>
                      <a:pt x="21" y="5"/>
                    </a:lnTo>
                    <a:lnTo>
                      <a:pt x="3" y="12"/>
                    </a:lnTo>
                    <a:lnTo>
                      <a:pt x="0" y="6"/>
                    </a:lnTo>
                    <a:close/>
                  </a:path>
                </a:pathLst>
              </a:custGeom>
              <a:solidFill>
                <a:srgbClr val="F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3" name="Line 1466"/>
              <p:cNvSpPr>
                <a:spLocks noChangeShapeType="1"/>
              </p:cNvSpPr>
              <p:nvPr/>
            </p:nvSpPr>
            <p:spPr bwMode="auto">
              <a:xfrm>
                <a:off x="2058" y="1840"/>
                <a:ext cx="3" cy="6"/>
              </a:xfrm>
              <a:prstGeom prst="line">
                <a:avLst/>
              </a:prstGeom>
              <a:noFill/>
              <a:ln w="0">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4" name="Freeform 1467"/>
              <p:cNvSpPr>
                <a:spLocks/>
              </p:cNvSpPr>
              <p:nvPr/>
            </p:nvSpPr>
            <p:spPr bwMode="auto">
              <a:xfrm>
                <a:off x="2076" y="1826"/>
                <a:ext cx="21" cy="13"/>
              </a:xfrm>
              <a:custGeom>
                <a:avLst/>
                <a:gdLst>
                  <a:gd name="T0" fmla="*/ 0 w 21"/>
                  <a:gd name="T1" fmla="*/ 8 h 13"/>
                  <a:gd name="T2" fmla="*/ 18 w 21"/>
                  <a:gd name="T3" fmla="*/ 0 h 13"/>
                  <a:gd name="T4" fmla="*/ 21 w 21"/>
                  <a:gd name="T5" fmla="*/ 6 h 13"/>
                  <a:gd name="T6" fmla="*/ 3 w 21"/>
                  <a:gd name="T7" fmla="*/ 13 h 13"/>
                  <a:gd name="T8" fmla="*/ 0 w 21"/>
                  <a:gd name="T9" fmla="*/ 8 h 13"/>
                </a:gdLst>
                <a:ahLst/>
                <a:cxnLst>
                  <a:cxn ang="0">
                    <a:pos x="T0" y="T1"/>
                  </a:cxn>
                  <a:cxn ang="0">
                    <a:pos x="T2" y="T3"/>
                  </a:cxn>
                  <a:cxn ang="0">
                    <a:pos x="T4" y="T5"/>
                  </a:cxn>
                  <a:cxn ang="0">
                    <a:pos x="T6" y="T7"/>
                  </a:cxn>
                  <a:cxn ang="0">
                    <a:pos x="T8" y="T9"/>
                  </a:cxn>
                </a:cxnLst>
                <a:rect l="0" t="0" r="r" b="b"/>
                <a:pathLst>
                  <a:path w="21" h="13">
                    <a:moveTo>
                      <a:pt x="0" y="8"/>
                    </a:moveTo>
                    <a:lnTo>
                      <a:pt x="18" y="0"/>
                    </a:lnTo>
                    <a:lnTo>
                      <a:pt x="21" y="6"/>
                    </a:lnTo>
                    <a:lnTo>
                      <a:pt x="3" y="13"/>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5" name="Line 1468"/>
              <p:cNvSpPr>
                <a:spLocks noChangeShapeType="1"/>
              </p:cNvSpPr>
              <p:nvPr/>
            </p:nvSpPr>
            <p:spPr bwMode="auto">
              <a:xfrm>
                <a:off x="2076" y="1834"/>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6" name="Freeform 1469"/>
              <p:cNvSpPr>
                <a:spLocks/>
              </p:cNvSpPr>
              <p:nvPr/>
            </p:nvSpPr>
            <p:spPr bwMode="auto">
              <a:xfrm>
                <a:off x="2094" y="1819"/>
                <a:ext cx="21" cy="13"/>
              </a:xfrm>
              <a:custGeom>
                <a:avLst/>
                <a:gdLst>
                  <a:gd name="T0" fmla="*/ 0 w 21"/>
                  <a:gd name="T1" fmla="*/ 7 h 13"/>
                  <a:gd name="T2" fmla="*/ 18 w 21"/>
                  <a:gd name="T3" fmla="*/ 0 h 13"/>
                  <a:gd name="T4" fmla="*/ 21 w 21"/>
                  <a:gd name="T5" fmla="*/ 6 h 13"/>
                  <a:gd name="T6" fmla="*/ 3 w 21"/>
                  <a:gd name="T7" fmla="*/ 13 h 13"/>
                  <a:gd name="T8" fmla="*/ 0 w 21"/>
                  <a:gd name="T9" fmla="*/ 7 h 13"/>
                </a:gdLst>
                <a:ahLst/>
                <a:cxnLst>
                  <a:cxn ang="0">
                    <a:pos x="T0" y="T1"/>
                  </a:cxn>
                  <a:cxn ang="0">
                    <a:pos x="T2" y="T3"/>
                  </a:cxn>
                  <a:cxn ang="0">
                    <a:pos x="T4" y="T5"/>
                  </a:cxn>
                  <a:cxn ang="0">
                    <a:pos x="T6" y="T7"/>
                  </a:cxn>
                  <a:cxn ang="0">
                    <a:pos x="T8" y="T9"/>
                  </a:cxn>
                </a:cxnLst>
                <a:rect l="0" t="0" r="r" b="b"/>
                <a:pathLst>
                  <a:path w="21" h="13">
                    <a:moveTo>
                      <a:pt x="0" y="7"/>
                    </a:moveTo>
                    <a:lnTo>
                      <a:pt x="18" y="0"/>
                    </a:lnTo>
                    <a:lnTo>
                      <a:pt x="21"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7" name="Line 1470"/>
              <p:cNvSpPr>
                <a:spLocks noChangeShapeType="1"/>
              </p:cNvSpPr>
              <p:nvPr/>
            </p:nvSpPr>
            <p:spPr bwMode="auto">
              <a:xfrm>
                <a:off x="2094" y="1826"/>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18" name="Freeform 1471"/>
              <p:cNvSpPr>
                <a:spLocks/>
              </p:cNvSpPr>
              <p:nvPr/>
            </p:nvSpPr>
            <p:spPr bwMode="auto">
              <a:xfrm>
                <a:off x="2112" y="1812"/>
                <a:ext cx="20" cy="13"/>
              </a:xfrm>
              <a:custGeom>
                <a:avLst/>
                <a:gdLst>
                  <a:gd name="T0" fmla="*/ 0 w 20"/>
                  <a:gd name="T1" fmla="*/ 7 h 13"/>
                  <a:gd name="T2" fmla="*/ 17 w 20"/>
                  <a:gd name="T3" fmla="*/ 0 h 13"/>
                  <a:gd name="T4" fmla="*/ 20 w 20"/>
                  <a:gd name="T5" fmla="*/ 6 h 13"/>
                  <a:gd name="T6" fmla="*/ 3 w 20"/>
                  <a:gd name="T7" fmla="*/ 13 h 13"/>
                  <a:gd name="T8" fmla="*/ 0 w 20"/>
                  <a:gd name="T9" fmla="*/ 7 h 13"/>
                </a:gdLst>
                <a:ahLst/>
                <a:cxnLst>
                  <a:cxn ang="0">
                    <a:pos x="T0" y="T1"/>
                  </a:cxn>
                  <a:cxn ang="0">
                    <a:pos x="T2" y="T3"/>
                  </a:cxn>
                  <a:cxn ang="0">
                    <a:pos x="T4" y="T5"/>
                  </a:cxn>
                  <a:cxn ang="0">
                    <a:pos x="T6" y="T7"/>
                  </a:cxn>
                  <a:cxn ang="0">
                    <a:pos x="T8" y="T9"/>
                  </a:cxn>
                </a:cxnLst>
                <a:rect l="0" t="0" r="r" b="b"/>
                <a:pathLst>
                  <a:path w="20" h="13">
                    <a:moveTo>
                      <a:pt x="0" y="7"/>
                    </a:moveTo>
                    <a:lnTo>
                      <a:pt x="17" y="0"/>
                    </a:lnTo>
                    <a:lnTo>
                      <a:pt x="20"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19" name="Line 1472"/>
              <p:cNvSpPr>
                <a:spLocks noChangeShapeType="1"/>
              </p:cNvSpPr>
              <p:nvPr/>
            </p:nvSpPr>
            <p:spPr bwMode="auto">
              <a:xfrm>
                <a:off x="2112" y="1819"/>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0" name="Freeform 1473"/>
              <p:cNvSpPr>
                <a:spLocks/>
              </p:cNvSpPr>
              <p:nvPr/>
            </p:nvSpPr>
            <p:spPr bwMode="auto">
              <a:xfrm>
                <a:off x="2129" y="1806"/>
                <a:ext cx="20" cy="12"/>
              </a:xfrm>
              <a:custGeom>
                <a:avLst/>
                <a:gdLst>
                  <a:gd name="T0" fmla="*/ 0 w 20"/>
                  <a:gd name="T1" fmla="*/ 6 h 12"/>
                  <a:gd name="T2" fmla="*/ 17 w 20"/>
                  <a:gd name="T3" fmla="*/ 0 h 12"/>
                  <a:gd name="T4" fmla="*/ 20 w 20"/>
                  <a:gd name="T5" fmla="*/ 5 h 12"/>
                  <a:gd name="T6" fmla="*/ 3 w 20"/>
                  <a:gd name="T7" fmla="*/ 12 h 12"/>
                  <a:gd name="T8" fmla="*/ 0 w 20"/>
                  <a:gd name="T9" fmla="*/ 6 h 12"/>
                </a:gdLst>
                <a:ahLst/>
                <a:cxnLst>
                  <a:cxn ang="0">
                    <a:pos x="T0" y="T1"/>
                  </a:cxn>
                  <a:cxn ang="0">
                    <a:pos x="T2" y="T3"/>
                  </a:cxn>
                  <a:cxn ang="0">
                    <a:pos x="T4" y="T5"/>
                  </a:cxn>
                  <a:cxn ang="0">
                    <a:pos x="T6" y="T7"/>
                  </a:cxn>
                  <a:cxn ang="0">
                    <a:pos x="T8" y="T9"/>
                  </a:cxn>
                </a:cxnLst>
                <a:rect l="0" t="0" r="r" b="b"/>
                <a:pathLst>
                  <a:path w="20" h="12">
                    <a:moveTo>
                      <a:pt x="0" y="6"/>
                    </a:moveTo>
                    <a:lnTo>
                      <a:pt x="17" y="0"/>
                    </a:lnTo>
                    <a:lnTo>
                      <a:pt x="20" y="5"/>
                    </a:lnTo>
                    <a:lnTo>
                      <a:pt x="3" y="12"/>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1" name="Line 1474"/>
              <p:cNvSpPr>
                <a:spLocks noChangeShapeType="1"/>
              </p:cNvSpPr>
              <p:nvPr/>
            </p:nvSpPr>
            <p:spPr bwMode="auto">
              <a:xfrm>
                <a:off x="2129" y="1812"/>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2" name="Freeform 1475"/>
              <p:cNvSpPr>
                <a:spLocks/>
              </p:cNvSpPr>
              <p:nvPr/>
            </p:nvSpPr>
            <p:spPr bwMode="auto">
              <a:xfrm>
                <a:off x="2146" y="1799"/>
                <a:ext cx="20" cy="12"/>
              </a:xfrm>
              <a:custGeom>
                <a:avLst/>
                <a:gdLst>
                  <a:gd name="T0" fmla="*/ 0 w 20"/>
                  <a:gd name="T1" fmla="*/ 7 h 12"/>
                  <a:gd name="T2" fmla="*/ 17 w 20"/>
                  <a:gd name="T3" fmla="*/ 0 h 12"/>
                  <a:gd name="T4" fmla="*/ 20 w 20"/>
                  <a:gd name="T5" fmla="*/ 6 h 12"/>
                  <a:gd name="T6" fmla="*/ 3 w 20"/>
                  <a:gd name="T7" fmla="*/ 12 h 12"/>
                  <a:gd name="T8" fmla="*/ 0 w 20"/>
                  <a:gd name="T9" fmla="*/ 7 h 12"/>
                </a:gdLst>
                <a:ahLst/>
                <a:cxnLst>
                  <a:cxn ang="0">
                    <a:pos x="T0" y="T1"/>
                  </a:cxn>
                  <a:cxn ang="0">
                    <a:pos x="T2" y="T3"/>
                  </a:cxn>
                  <a:cxn ang="0">
                    <a:pos x="T4" y="T5"/>
                  </a:cxn>
                  <a:cxn ang="0">
                    <a:pos x="T6" y="T7"/>
                  </a:cxn>
                  <a:cxn ang="0">
                    <a:pos x="T8" y="T9"/>
                  </a:cxn>
                </a:cxnLst>
                <a:rect l="0" t="0" r="r" b="b"/>
                <a:pathLst>
                  <a:path w="20" h="12">
                    <a:moveTo>
                      <a:pt x="0" y="7"/>
                    </a:moveTo>
                    <a:lnTo>
                      <a:pt x="17" y="0"/>
                    </a:lnTo>
                    <a:lnTo>
                      <a:pt x="20" y="6"/>
                    </a:lnTo>
                    <a:lnTo>
                      <a:pt x="3" y="12"/>
                    </a:lnTo>
                    <a:lnTo>
                      <a:pt x="0" y="7"/>
                    </a:lnTo>
                    <a:close/>
                  </a:path>
                </a:pathLst>
              </a:custGeom>
              <a:solidFill>
                <a:srgbClr val="F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3" name="Line 1476"/>
              <p:cNvSpPr>
                <a:spLocks noChangeShapeType="1"/>
              </p:cNvSpPr>
              <p:nvPr/>
            </p:nvSpPr>
            <p:spPr bwMode="auto">
              <a:xfrm>
                <a:off x="2146" y="1806"/>
                <a:ext cx="3" cy="5"/>
              </a:xfrm>
              <a:prstGeom prst="line">
                <a:avLst/>
              </a:prstGeom>
              <a:noFill/>
              <a:ln w="0">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4" name="Freeform 1477"/>
              <p:cNvSpPr>
                <a:spLocks/>
              </p:cNvSpPr>
              <p:nvPr/>
            </p:nvSpPr>
            <p:spPr bwMode="auto">
              <a:xfrm>
                <a:off x="2163" y="1796"/>
                <a:ext cx="11" cy="9"/>
              </a:xfrm>
              <a:custGeom>
                <a:avLst/>
                <a:gdLst>
                  <a:gd name="T0" fmla="*/ 0 w 11"/>
                  <a:gd name="T1" fmla="*/ 3 h 9"/>
                  <a:gd name="T2" fmla="*/ 8 w 11"/>
                  <a:gd name="T3" fmla="*/ 0 h 9"/>
                  <a:gd name="T4" fmla="*/ 11 w 11"/>
                  <a:gd name="T5" fmla="*/ 6 h 9"/>
                  <a:gd name="T6" fmla="*/ 3 w 11"/>
                  <a:gd name="T7" fmla="*/ 9 h 9"/>
                  <a:gd name="T8" fmla="*/ 0 w 11"/>
                  <a:gd name="T9" fmla="*/ 3 h 9"/>
                </a:gdLst>
                <a:ahLst/>
                <a:cxnLst>
                  <a:cxn ang="0">
                    <a:pos x="T0" y="T1"/>
                  </a:cxn>
                  <a:cxn ang="0">
                    <a:pos x="T2" y="T3"/>
                  </a:cxn>
                  <a:cxn ang="0">
                    <a:pos x="T4" y="T5"/>
                  </a:cxn>
                  <a:cxn ang="0">
                    <a:pos x="T6" y="T7"/>
                  </a:cxn>
                  <a:cxn ang="0">
                    <a:pos x="T8" y="T9"/>
                  </a:cxn>
                </a:cxnLst>
                <a:rect l="0" t="0" r="r" b="b"/>
                <a:pathLst>
                  <a:path w="11" h="9">
                    <a:moveTo>
                      <a:pt x="0" y="3"/>
                    </a:moveTo>
                    <a:lnTo>
                      <a:pt x="8" y="0"/>
                    </a:lnTo>
                    <a:lnTo>
                      <a:pt x="11" y="6"/>
                    </a:lnTo>
                    <a:lnTo>
                      <a:pt x="3" y="9"/>
                    </a:lnTo>
                    <a:lnTo>
                      <a:pt x="0" y="3"/>
                    </a:lnTo>
                    <a:close/>
                  </a:path>
                </a:pathLst>
              </a:custGeom>
              <a:solidFill>
                <a:srgbClr val="F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5" name="Line 1478"/>
              <p:cNvSpPr>
                <a:spLocks noChangeShapeType="1"/>
              </p:cNvSpPr>
              <p:nvPr/>
            </p:nvSpPr>
            <p:spPr bwMode="auto">
              <a:xfrm>
                <a:off x="2163" y="1799"/>
                <a:ext cx="3" cy="6"/>
              </a:xfrm>
              <a:prstGeom prst="line">
                <a:avLst/>
              </a:prstGeom>
              <a:noFill/>
              <a:ln w="0">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6" name="Freeform 1479"/>
              <p:cNvSpPr>
                <a:spLocks/>
              </p:cNvSpPr>
              <p:nvPr/>
            </p:nvSpPr>
            <p:spPr bwMode="auto">
              <a:xfrm>
                <a:off x="2171" y="1794"/>
                <a:ext cx="11" cy="8"/>
              </a:xfrm>
              <a:custGeom>
                <a:avLst/>
                <a:gdLst>
                  <a:gd name="T0" fmla="*/ 0 w 11"/>
                  <a:gd name="T1" fmla="*/ 2 h 8"/>
                  <a:gd name="T2" fmla="*/ 8 w 11"/>
                  <a:gd name="T3" fmla="*/ 0 h 8"/>
                  <a:gd name="T4" fmla="*/ 11 w 11"/>
                  <a:gd name="T5" fmla="*/ 5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5"/>
                    </a:lnTo>
                    <a:lnTo>
                      <a:pt x="3" y="8"/>
                    </a:lnTo>
                    <a:lnTo>
                      <a:pt x="0"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7" name="Line 1480"/>
              <p:cNvSpPr>
                <a:spLocks noChangeShapeType="1"/>
              </p:cNvSpPr>
              <p:nvPr/>
            </p:nvSpPr>
            <p:spPr bwMode="auto">
              <a:xfrm>
                <a:off x="2171" y="1796"/>
                <a:ext cx="3" cy="6"/>
              </a:xfrm>
              <a:prstGeom prst="line">
                <a:avLst/>
              </a:prstGeom>
              <a:noFill/>
              <a:ln w="0">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28" name="Freeform 1481"/>
              <p:cNvSpPr>
                <a:spLocks/>
              </p:cNvSpPr>
              <p:nvPr/>
            </p:nvSpPr>
            <p:spPr bwMode="auto">
              <a:xfrm>
                <a:off x="2179" y="1791"/>
                <a:ext cx="11" cy="8"/>
              </a:xfrm>
              <a:custGeom>
                <a:avLst/>
                <a:gdLst>
                  <a:gd name="T0" fmla="*/ 0 w 11"/>
                  <a:gd name="T1" fmla="*/ 3 h 8"/>
                  <a:gd name="T2" fmla="*/ 8 w 11"/>
                  <a:gd name="T3" fmla="*/ 0 h 8"/>
                  <a:gd name="T4" fmla="*/ 11 w 11"/>
                  <a:gd name="T5" fmla="*/ 6 h 8"/>
                  <a:gd name="T6" fmla="*/ 3 w 11"/>
                  <a:gd name="T7" fmla="*/ 8 h 8"/>
                  <a:gd name="T8" fmla="*/ 0 w 11"/>
                  <a:gd name="T9" fmla="*/ 3 h 8"/>
                </a:gdLst>
                <a:ahLst/>
                <a:cxnLst>
                  <a:cxn ang="0">
                    <a:pos x="T0" y="T1"/>
                  </a:cxn>
                  <a:cxn ang="0">
                    <a:pos x="T2" y="T3"/>
                  </a:cxn>
                  <a:cxn ang="0">
                    <a:pos x="T4" y="T5"/>
                  </a:cxn>
                  <a:cxn ang="0">
                    <a:pos x="T6" y="T7"/>
                  </a:cxn>
                  <a:cxn ang="0">
                    <a:pos x="T8" y="T9"/>
                  </a:cxn>
                </a:cxnLst>
                <a:rect l="0" t="0" r="r" b="b"/>
                <a:pathLst>
                  <a:path w="11" h="8">
                    <a:moveTo>
                      <a:pt x="0" y="3"/>
                    </a:moveTo>
                    <a:lnTo>
                      <a:pt x="8" y="0"/>
                    </a:lnTo>
                    <a:lnTo>
                      <a:pt x="11" y="6"/>
                    </a:lnTo>
                    <a:lnTo>
                      <a:pt x="3" y="8"/>
                    </a:lnTo>
                    <a:lnTo>
                      <a:pt x="0" y="3"/>
                    </a:lnTo>
                    <a:close/>
                  </a:path>
                </a:pathLst>
              </a:custGeom>
              <a:solidFill>
                <a:srgbClr val="F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29" name="Line 1482"/>
              <p:cNvSpPr>
                <a:spLocks noChangeShapeType="1"/>
              </p:cNvSpPr>
              <p:nvPr/>
            </p:nvSpPr>
            <p:spPr bwMode="auto">
              <a:xfrm>
                <a:off x="2179" y="1794"/>
                <a:ext cx="3" cy="5"/>
              </a:xfrm>
              <a:prstGeom prst="line">
                <a:avLst/>
              </a:prstGeom>
              <a:noFill/>
              <a:ln w="0">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0" name="Freeform 1483"/>
              <p:cNvSpPr>
                <a:spLocks/>
              </p:cNvSpPr>
              <p:nvPr/>
            </p:nvSpPr>
            <p:spPr bwMode="auto">
              <a:xfrm>
                <a:off x="2187" y="1789"/>
                <a:ext cx="11" cy="8"/>
              </a:xfrm>
              <a:custGeom>
                <a:avLst/>
                <a:gdLst>
                  <a:gd name="T0" fmla="*/ 0 w 11"/>
                  <a:gd name="T1" fmla="*/ 2 h 8"/>
                  <a:gd name="T2" fmla="*/ 8 w 11"/>
                  <a:gd name="T3" fmla="*/ 0 h 8"/>
                  <a:gd name="T4" fmla="*/ 11 w 11"/>
                  <a:gd name="T5" fmla="*/ 6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6"/>
                    </a:lnTo>
                    <a:lnTo>
                      <a:pt x="3" y="8"/>
                    </a:lnTo>
                    <a:lnTo>
                      <a:pt x="0" y="2"/>
                    </a:lnTo>
                    <a:close/>
                  </a:path>
                </a:pathLst>
              </a:custGeom>
              <a:solidFill>
                <a:srgbClr val="F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1" name="Line 1484"/>
              <p:cNvSpPr>
                <a:spLocks noChangeShapeType="1"/>
              </p:cNvSpPr>
              <p:nvPr/>
            </p:nvSpPr>
            <p:spPr bwMode="auto">
              <a:xfrm>
                <a:off x="2187" y="1791"/>
                <a:ext cx="3" cy="6"/>
              </a:xfrm>
              <a:prstGeom prst="line">
                <a:avLst/>
              </a:prstGeom>
              <a:noFill/>
              <a:ln w="0">
                <a:solidFill>
                  <a:srgbClr val="F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2" name="Freeform 1485"/>
              <p:cNvSpPr>
                <a:spLocks/>
              </p:cNvSpPr>
              <p:nvPr/>
            </p:nvSpPr>
            <p:spPr bwMode="auto">
              <a:xfrm>
                <a:off x="2195" y="1787"/>
                <a:ext cx="11" cy="8"/>
              </a:xfrm>
              <a:custGeom>
                <a:avLst/>
                <a:gdLst>
                  <a:gd name="T0" fmla="*/ 0 w 11"/>
                  <a:gd name="T1" fmla="*/ 2 h 8"/>
                  <a:gd name="T2" fmla="*/ 8 w 11"/>
                  <a:gd name="T3" fmla="*/ 0 h 8"/>
                  <a:gd name="T4" fmla="*/ 11 w 11"/>
                  <a:gd name="T5" fmla="*/ 6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6"/>
                    </a:lnTo>
                    <a:lnTo>
                      <a:pt x="3" y="8"/>
                    </a:lnTo>
                    <a:lnTo>
                      <a:pt x="0" y="2"/>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3" name="Line 1486"/>
              <p:cNvSpPr>
                <a:spLocks noChangeShapeType="1"/>
              </p:cNvSpPr>
              <p:nvPr/>
            </p:nvSpPr>
            <p:spPr bwMode="auto">
              <a:xfrm>
                <a:off x="2195" y="1789"/>
                <a:ext cx="3" cy="6"/>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4" name="Freeform 1487"/>
              <p:cNvSpPr>
                <a:spLocks/>
              </p:cNvSpPr>
              <p:nvPr/>
            </p:nvSpPr>
            <p:spPr bwMode="auto">
              <a:xfrm>
                <a:off x="2203" y="1785"/>
                <a:ext cx="11" cy="8"/>
              </a:xfrm>
              <a:custGeom>
                <a:avLst/>
                <a:gdLst>
                  <a:gd name="T0" fmla="*/ 0 w 11"/>
                  <a:gd name="T1" fmla="*/ 2 h 8"/>
                  <a:gd name="T2" fmla="*/ 8 w 11"/>
                  <a:gd name="T3" fmla="*/ 0 h 8"/>
                  <a:gd name="T4" fmla="*/ 11 w 11"/>
                  <a:gd name="T5" fmla="*/ 6 h 8"/>
                  <a:gd name="T6" fmla="*/ 3 w 11"/>
                  <a:gd name="T7" fmla="*/ 8 h 8"/>
                  <a:gd name="T8" fmla="*/ 0 w 11"/>
                  <a:gd name="T9" fmla="*/ 2 h 8"/>
                </a:gdLst>
                <a:ahLst/>
                <a:cxnLst>
                  <a:cxn ang="0">
                    <a:pos x="T0" y="T1"/>
                  </a:cxn>
                  <a:cxn ang="0">
                    <a:pos x="T2" y="T3"/>
                  </a:cxn>
                  <a:cxn ang="0">
                    <a:pos x="T4" y="T5"/>
                  </a:cxn>
                  <a:cxn ang="0">
                    <a:pos x="T6" y="T7"/>
                  </a:cxn>
                  <a:cxn ang="0">
                    <a:pos x="T8" y="T9"/>
                  </a:cxn>
                </a:cxnLst>
                <a:rect l="0" t="0" r="r" b="b"/>
                <a:pathLst>
                  <a:path w="11" h="8">
                    <a:moveTo>
                      <a:pt x="0" y="2"/>
                    </a:moveTo>
                    <a:lnTo>
                      <a:pt x="8" y="0"/>
                    </a:lnTo>
                    <a:lnTo>
                      <a:pt x="11" y="6"/>
                    </a:lnTo>
                    <a:lnTo>
                      <a:pt x="3" y="8"/>
                    </a:lnTo>
                    <a:lnTo>
                      <a:pt x="0" y="2"/>
                    </a:lnTo>
                    <a:close/>
                  </a:path>
                </a:pathLst>
              </a:custGeom>
              <a:solidFill>
                <a:srgbClr val="E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5" name="Line 1488"/>
              <p:cNvSpPr>
                <a:spLocks noChangeShapeType="1"/>
              </p:cNvSpPr>
              <p:nvPr/>
            </p:nvSpPr>
            <p:spPr bwMode="auto">
              <a:xfrm>
                <a:off x="2203" y="1787"/>
                <a:ext cx="3" cy="6"/>
              </a:xfrm>
              <a:prstGeom prst="line">
                <a:avLst/>
              </a:prstGeom>
              <a:noFill/>
              <a:ln w="0">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6" name="Freeform 1489"/>
              <p:cNvSpPr>
                <a:spLocks/>
              </p:cNvSpPr>
              <p:nvPr/>
            </p:nvSpPr>
            <p:spPr bwMode="auto">
              <a:xfrm>
                <a:off x="2211" y="1784"/>
                <a:ext cx="11" cy="7"/>
              </a:xfrm>
              <a:custGeom>
                <a:avLst/>
                <a:gdLst>
                  <a:gd name="T0" fmla="*/ 0 w 11"/>
                  <a:gd name="T1" fmla="*/ 1 h 7"/>
                  <a:gd name="T2" fmla="*/ 8 w 11"/>
                  <a:gd name="T3" fmla="*/ 0 h 7"/>
                  <a:gd name="T4" fmla="*/ 11 w 11"/>
                  <a:gd name="T5" fmla="*/ 5 h 7"/>
                  <a:gd name="T6" fmla="*/ 3 w 11"/>
                  <a:gd name="T7" fmla="*/ 7 h 7"/>
                  <a:gd name="T8" fmla="*/ 0 w 11"/>
                  <a:gd name="T9" fmla="*/ 1 h 7"/>
                </a:gdLst>
                <a:ahLst/>
                <a:cxnLst>
                  <a:cxn ang="0">
                    <a:pos x="T0" y="T1"/>
                  </a:cxn>
                  <a:cxn ang="0">
                    <a:pos x="T2" y="T3"/>
                  </a:cxn>
                  <a:cxn ang="0">
                    <a:pos x="T4" y="T5"/>
                  </a:cxn>
                  <a:cxn ang="0">
                    <a:pos x="T6" y="T7"/>
                  </a:cxn>
                  <a:cxn ang="0">
                    <a:pos x="T8" y="T9"/>
                  </a:cxn>
                </a:cxnLst>
                <a:rect l="0" t="0" r="r" b="b"/>
                <a:pathLst>
                  <a:path w="11" h="7">
                    <a:moveTo>
                      <a:pt x="0" y="1"/>
                    </a:moveTo>
                    <a:lnTo>
                      <a:pt x="8" y="0"/>
                    </a:lnTo>
                    <a:lnTo>
                      <a:pt x="11" y="5"/>
                    </a:lnTo>
                    <a:lnTo>
                      <a:pt x="3" y="7"/>
                    </a:lnTo>
                    <a:lnTo>
                      <a:pt x="0" y="1"/>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7" name="Line 1490"/>
              <p:cNvSpPr>
                <a:spLocks noChangeShapeType="1"/>
              </p:cNvSpPr>
              <p:nvPr/>
            </p:nvSpPr>
            <p:spPr bwMode="auto">
              <a:xfrm>
                <a:off x="2211" y="1785"/>
                <a:ext cx="3" cy="6"/>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38" name="Freeform 1491"/>
              <p:cNvSpPr>
                <a:spLocks/>
              </p:cNvSpPr>
              <p:nvPr/>
            </p:nvSpPr>
            <p:spPr bwMode="auto">
              <a:xfrm>
                <a:off x="2219" y="1782"/>
                <a:ext cx="10" cy="7"/>
              </a:xfrm>
              <a:custGeom>
                <a:avLst/>
                <a:gdLst>
                  <a:gd name="T0" fmla="*/ 0 w 10"/>
                  <a:gd name="T1" fmla="*/ 2 h 7"/>
                  <a:gd name="T2" fmla="*/ 8 w 10"/>
                  <a:gd name="T3" fmla="*/ 0 h 7"/>
                  <a:gd name="T4" fmla="*/ 10 w 10"/>
                  <a:gd name="T5" fmla="*/ 6 h 7"/>
                  <a:gd name="T6" fmla="*/ 3 w 10"/>
                  <a:gd name="T7" fmla="*/ 7 h 7"/>
                  <a:gd name="T8" fmla="*/ 0 w 10"/>
                  <a:gd name="T9" fmla="*/ 2 h 7"/>
                </a:gdLst>
                <a:ahLst/>
                <a:cxnLst>
                  <a:cxn ang="0">
                    <a:pos x="T0" y="T1"/>
                  </a:cxn>
                  <a:cxn ang="0">
                    <a:pos x="T2" y="T3"/>
                  </a:cxn>
                  <a:cxn ang="0">
                    <a:pos x="T4" y="T5"/>
                  </a:cxn>
                  <a:cxn ang="0">
                    <a:pos x="T6" y="T7"/>
                  </a:cxn>
                  <a:cxn ang="0">
                    <a:pos x="T8" y="T9"/>
                  </a:cxn>
                </a:cxnLst>
                <a:rect l="0" t="0" r="r" b="b"/>
                <a:pathLst>
                  <a:path w="10" h="7">
                    <a:moveTo>
                      <a:pt x="0" y="2"/>
                    </a:moveTo>
                    <a:lnTo>
                      <a:pt x="8" y="0"/>
                    </a:lnTo>
                    <a:lnTo>
                      <a:pt x="10" y="6"/>
                    </a:lnTo>
                    <a:lnTo>
                      <a:pt x="3" y="7"/>
                    </a:lnTo>
                    <a:lnTo>
                      <a:pt x="0" y="2"/>
                    </a:lnTo>
                    <a:close/>
                  </a:path>
                </a:pathLst>
              </a:custGeom>
              <a:solidFill>
                <a:srgbClr val="E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9" name="Line 1492"/>
              <p:cNvSpPr>
                <a:spLocks noChangeShapeType="1"/>
              </p:cNvSpPr>
              <p:nvPr/>
            </p:nvSpPr>
            <p:spPr bwMode="auto">
              <a:xfrm>
                <a:off x="2219" y="1784"/>
                <a:ext cx="3" cy="5"/>
              </a:xfrm>
              <a:prstGeom prst="line">
                <a:avLst/>
              </a:prstGeom>
              <a:noFill/>
              <a:ln w="0">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0" name="Freeform 1493"/>
              <p:cNvSpPr>
                <a:spLocks/>
              </p:cNvSpPr>
              <p:nvPr/>
            </p:nvSpPr>
            <p:spPr bwMode="auto">
              <a:xfrm>
                <a:off x="2227" y="1781"/>
                <a:ext cx="10" cy="7"/>
              </a:xfrm>
              <a:custGeom>
                <a:avLst/>
                <a:gdLst>
                  <a:gd name="T0" fmla="*/ 0 w 10"/>
                  <a:gd name="T1" fmla="*/ 1 h 7"/>
                  <a:gd name="T2" fmla="*/ 7 w 10"/>
                  <a:gd name="T3" fmla="*/ 0 h 7"/>
                  <a:gd name="T4" fmla="*/ 10 w 10"/>
                  <a:gd name="T5" fmla="*/ 6 h 7"/>
                  <a:gd name="T6" fmla="*/ 2 w 10"/>
                  <a:gd name="T7" fmla="*/ 7 h 7"/>
                  <a:gd name="T8" fmla="*/ 0 w 10"/>
                  <a:gd name="T9" fmla="*/ 1 h 7"/>
                </a:gdLst>
                <a:ahLst/>
                <a:cxnLst>
                  <a:cxn ang="0">
                    <a:pos x="T0" y="T1"/>
                  </a:cxn>
                  <a:cxn ang="0">
                    <a:pos x="T2" y="T3"/>
                  </a:cxn>
                  <a:cxn ang="0">
                    <a:pos x="T4" y="T5"/>
                  </a:cxn>
                  <a:cxn ang="0">
                    <a:pos x="T6" y="T7"/>
                  </a:cxn>
                  <a:cxn ang="0">
                    <a:pos x="T8" y="T9"/>
                  </a:cxn>
                </a:cxnLst>
                <a:rect l="0" t="0" r="r" b="b"/>
                <a:pathLst>
                  <a:path w="10" h="7">
                    <a:moveTo>
                      <a:pt x="0" y="1"/>
                    </a:moveTo>
                    <a:lnTo>
                      <a:pt x="7" y="0"/>
                    </a:lnTo>
                    <a:lnTo>
                      <a:pt x="10" y="6"/>
                    </a:lnTo>
                    <a:lnTo>
                      <a:pt x="2" y="7"/>
                    </a:lnTo>
                    <a:lnTo>
                      <a:pt x="0" y="1"/>
                    </a:lnTo>
                    <a:close/>
                  </a:path>
                </a:pathLst>
              </a:custGeom>
              <a:solidFill>
                <a:srgbClr val="D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1" name="Line 1494"/>
              <p:cNvSpPr>
                <a:spLocks noChangeShapeType="1"/>
              </p:cNvSpPr>
              <p:nvPr/>
            </p:nvSpPr>
            <p:spPr bwMode="auto">
              <a:xfrm>
                <a:off x="2227" y="1782"/>
                <a:ext cx="2" cy="6"/>
              </a:xfrm>
              <a:prstGeom prst="line">
                <a:avLst/>
              </a:prstGeom>
              <a:noFill/>
              <a:ln w="0">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2" name="Freeform 1495"/>
              <p:cNvSpPr>
                <a:spLocks/>
              </p:cNvSpPr>
              <p:nvPr/>
            </p:nvSpPr>
            <p:spPr bwMode="auto">
              <a:xfrm>
                <a:off x="2234" y="1781"/>
                <a:ext cx="11" cy="6"/>
              </a:xfrm>
              <a:custGeom>
                <a:avLst/>
                <a:gdLst>
                  <a:gd name="T0" fmla="*/ 0 w 11"/>
                  <a:gd name="T1" fmla="*/ 0 h 6"/>
                  <a:gd name="T2" fmla="*/ 8 w 11"/>
                  <a:gd name="T3" fmla="*/ 0 h 6"/>
                  <a:gd name="T4" fmla="*/ 11 w 11"/>
                  <a:gd name="T5" fmla="*/ 5 h 6"/>
                  <a:gd name="T6" fmla="*/ 3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8" y="0"/>
                    </a:lnTo>
                    <a:lnTo>
                      <a:pt x="11" y="5"/>
                    </a:lnTo>
                    <a:lnTo>
                      <a:pt x="3" y="6"/>
                    </a:lnTo>
                    <a:lnTo>
                      <a:pt x="0" y="0"/>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3" name="Line 1496"/>
              <p:cNvSpPr>
                <a:spLocks noChangeShapeType="1"/>
              </p:cNvSpPr>
              <p:nvPr/>
            </p:nvSpPr>
            <p:spPr bwMode="auto">
              <a:xfrm>
                <a:off x="2234" y="1781"/>
                <a:ext cx="3" cy="6"/>
              </a:xfrm>
              <a:prstGeom prst="line">
                <a:avLst/>
              </a:prstGeom>
              <a:noFill/>
              <a:ln w="0">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4" name="Freeform 1497"/>
              <p:cNvSpPr>
                <a:spLocks/>
              </p:cNvSpPr>
              <p:nvPr/>
            </p:nvSpPr>
            <p:spPr bwMode="auto">
              <a:xfrm>
                <a:off x="2242" y="1780"/>
                <a:ext cx="11" cy="6"/>
              </a:xfrm>
              <a:custGeom>
                <a:avLst/>
                <a:gdLst>
                  <a:gd name="T0" fmla="*/ 0 w 11"/>
                  <a:gd name="T1" fmla="*/ 1 h 6"/>
                  <a:gd name="T2" fmla="*/ 8 w 11"/>
                  <a:gd name="T3" fmla="*/ 0 h 6"/>
                  <a:gd name="T4" fmla="*/ 11 w 11"/>
                  <a:gd name="T5" fmla="*/ 6 h 6"/>
                  <a:gd name="T6" fmla="*/ 3 w 11"/>
                  <a:gd name="T7" fmla="*/ 6 h 6"/>
                  <a:gd name="T8" fmla="*/ 0 w 11"/>
                  <a:gd name="T9" fmla="*/ 1 h 6"/>
                </a:gdLst>
                <a:ahLst/>
                <a:cxnLst>
                  <a:cxn ang="0">
                    <a:pos x="T0" y="T1"/>
                  </a:cxn>
                  <a:cxn ang="0">
                    <a:pos x="T2" y="T3"/>
                  </a:cxn>
                  <a:cxn ang="0">
                    <a:pos x="T4" y="T5"/>
                  </a:cxn>
                  <a:cxn ang="0">
                    <a:pos x="T6" y="T7"/>
                  </a:cxn>
                  <a:cxn ang="0">
                    <a:pos x="T8" y="T9"/>
                  </a:cxn>
                </a:cxnLst>
                <a:rect l="0" t="0" r="r" b="b"/>
                <a:pathLst>
                  <a:path w="11" h="6">
                    <a:moveTo>
                      <a:pt x="0" y="1"/>
                    </a:moveTo>
                    <a:lnTo>
                      <a:pt x="8" y="0"/>
                    </a:lnTo>
                    <a:lnTo>
                      <a:pt x="11" y="6"/>
                    </a:lnTo>
                    <a:lnTo>
                      <a:pt x="3" y="6"/>
                    </a:lnTo>
                    <a:lnTo>
                      <a:pt x="0" y="1"/>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5" name="Line 1498"/>
              <p:cNvSpPr>
                <a:spLocks noChangeShapeType="1"/>
              </p:cNvSpPr>
              <p:nvPr/>
            </p:nvSpPr>
            <p:spPr bwMode="auto">
              <a:xfrm>
                <a:off x="2242" y="1781"/>
                <a:ext cx="3" cy="5"/>
              </a:xfrm>
              <a:prstGeom prst="line">
                <a:avLst/>
              </a:prstGeom>
              <a:noFill/>
              <a:ln w="0">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6" name="Freeform 1499"/>
              <p:cNvSpPr>
                <a:spLocks/>
              </p:cNvSpPr>
              <p:nvPr/>
            </p:nvSpPr>
            <p:spPr bwMode="auto">
              <a:xfrm>
                <a:off x="2250" y="1780"/>
                <a:ext cx="11" cy="6"/>
              </a:xfrm>
              <a:custGeom>
                <a:avLst/>
                <a:gdLst>
                  <a:gd name="T0" fmla="*/ 0 w 11"/>
                  <a:gd name="T1" fmla="*/ 0 h 6"/>
                  <a:gd name="T2" fmla="*/ 9 w 11"/>
                  <a:gd name="T3" fmla="*/ 0 h 6"/>
                  <a:gd name="T4" fmla="*/ 11 w 11"/>
                  <a:gd name="T5" fmla="*/ 6 h 6"/>
                  <a:gd name="T6" fmla="*/ 3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9" y="0"/>
                    </a:lnTo>
                    <a:lnTo>
                      <a:pt x="11" y="6"/>
                    </a:lnTo>
                    <a:lnTo>
                      <a:pt x="3" y="6"/>
                    </a:lnTo>
                    <a:lnTo>
                      <a:pt x="0" y="0"/>
                    </a:lnTo>
                    <a:close/>
                  </a:path>
                </a:pathLst>
              </a:custGeom>
              <a:solidFill>
                <a:srgbClr val="C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7" name="Line 1500"/>
              <p:cNvSpPr>
                <a:spLocks noChangeShapeType="1"/>
              </p:cNvSpPr>
              <p:nvPr/>
            </p:nvSpPr>
            <p:spPr bwMode="auto">
              <a:xfrm>
                <a:off x="2250" y="1780"/>
                <a:ext cx="3" cy="6"/>
              </a:xfrm>
              <a:prstGeom prst="line">
                <a:avLst/>
              </a:prstGeom>
              <a:noFill/>
              <a:ln w="0">
                <a:solidFill>
                  <a:srgbClr val="C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48" name="Freeform 1501"/>
              <p:cNvSpPr>
                <a:spLocks/>
              </p:cNvSpPr>
              <p:nvPr/>
            </p:nvSpPr>
            <p:spPr bwMode="auto">
              <a:xfrm>
                <a:off x="2259" y="1780"/>
                <a:ext cx="11" cy="6"/>
              </a:xfrm>
              <a:custGeom>
                <a:avLst/>
                <a:gdLst>
                  <a:gd name="T0" fmla="*/ 0 w 11"/>
                  <a:gd name="T1" fmla="*/ 0 h 6"/>
                  <a:gd name="T2" fmla="*/ 8 w 11"/>
                  <a:gd name="T3" fmla="*/ 0 h 6"/>
                  <a:gd name="T4" fmla="*/ 11 w 11"/>
                  <a:gd name="T5" fmla="*/ 6 h 6"/>
                  <a:gd name="T6" fmla="*/ 2 w 11"/>
                  <a:gd name="T7" fmla="*/ 6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8" y="0"/>
                    </a:lnTo>
                    <a:lnTo>
                      <a:pt x="11" y="6"/>
                    </a:lnTo>
                    <a:lnTo>
                      <a:pt x="2" y="6"/>
                    </a:lnTo>
                    <a:lnTo>
                      <a:pt x="0" y="0"/>
                    </a:lnTo>
                    <a:close/>
                  </a:path>
                </a:pathLst>
              </a:custGeom>
              <a:solidFill>
                <a:srgbClr val="C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49" name="Line 1502"/>
              <p:cNvSpPr>
                <a:spLocks noChangeShapeType="1"/>
              </p:cNvSpPr>
              <p:nvPr/>
            </p:nvSpPr>
            <p:spPr bwMode="auto">
              <a:xfrm>
                <a:off x="2259" y="1780"/>
                <a:ext cx="2" cy="6"/>
              </a:xfrm>
              <a:prstGeom prst="line">
                <a:avLst/>
              </a:prstGeom>
              <a:noFill/>
              <a:ln w="0">
                <a:solidFill>
                  <a:srgbClr val="C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0" name="Freeform 1503"/>
              <p:cNvSpPr>
                <a:spLocks/>
              </p:cNvSpPr>
              <p:nvPr/>
            </p:nvSpPr>
            <p:spPr bwMode="auto">
              <a:xfrm>
                <a:off x="2267" y="1780"/>
                <a:ext cx="12" cy="6"/>
              </a:xfrm>
              <a:custGeom>
                <a:avLst/>
                <a:gdLst>
                  <a:gd name="T0" fmla="*/ 0 w 12"/>
                  <a:gd name="T1" fmla="*/ 0 h 6"/>
                  <a:gd name="T2" fmla="*/ 9 w 12"/>
                  <a:gd name="T3" fmla="*/ 0 h 6"/>
                  <a:gd name="T4" fmla="*/ 12 w 12"/>
                  <a:gd name="T5" fmla="*/ 6 h 6"/>
                  <a:gd name="T6" fmla="*/ 3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lnTo>
                      <a:pt x="9" y="0"/>
                    </a:lnTo>
                    <a:lnTo>
                      <a:pt x="12" y="6"/>
                    </a:lnTo>
                    <a:lnTo>
                      <a:pt x="3" y="6"/>
                    </a:lnTo>
                    <a:lnTo>
                      <a:pt x="0" y="0"/>
                    </a:lnTo>
                    <a:close/>
                  </a:path>
                </a:pathLst>
              </a:custGeom>
              <a:solidFill>
                <a:srgbClr val="C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1" name="Line 1504"/>
              <p:cNvSpPr>
                <a:spLocks noChangeShapeType="1"/>
              </p:cNvSpPr>
              <p:nvPr/>
            </p:nvSpPr>
            <p:spPr bwMode="auto">
              <a:xfrm>
                <a:off x="2267" y="1780"/>
                <a:ext cx="3" cy="6"/>
              </a:xfrm>
              <a:prstGeom prst="line">
                <a:avLst/>
              </a:prstGeom>
              <a:noFill/>
              <a:ln w="0">
                <a:solidFill>
                  <a:srgbClr val="C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2" name="Freeform 1505"/>
              <p:cNvSpPr>
                <a:spLocks/>
              </p:cNvSpPr>
              <p:nvPr/>
            </p:nvSpPr>
            <p:spPr bwMode="auto">
              <a:xfrm>
                <a:off x="2276" y="1780"/>
                <a:ext cx="12" cy="7"/>
              </a:xfrm>
              <a:custGeom>
                <a:avLst/>
                <a:gdLst>
                  <a:gd name="T0" fmla="*/ 0 w 12"/>
                  <a:gd name="T1" fmla="*/ 0 h 7"/>
                  <a:gd name="T2" fmla="*/ 10 w 12"/>
                  <a:gd name="T3" fmla="*/ 1 h 7"/>
                  <a:gd name="T4" fmla="*/ 12 w 12"/>
                  <a:gd name="T5" fmla="*/ 7 h 7"/>
                  <a:gd name="T6" fmla="*/ 3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0" y="1"/>
                    </a:lnTo>
                    <a:lnTo>
                      <a:pt x="12" y="7"/>
                    </a:lnTo>
                    <a:lnTo>
                      <a:pt x="3" y="6"/>
                    </a:lnTo>
                    <a:lnTo>
                      <a:pt x="0" y="0"/>
                    </a:lnTo>
                    <a:close/>
                  </a:path>
                </a:pathLst>
              </a:custGeom>
              <a:solidFill>
                <a:srgbClr val="C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3" name="Line 1506"/>
              <p:cNvSpPr>
                <a:spLocks noChangeShapeType="1"/>
              </p:cNvSpPr>
              <p:nvPr/>
            </p:nvSpPr>
            <p:spPr bwMode="auto">
              <a:xfrm>
                <a:off x="2276" y="1780"/>
                <a:ext cx="3" cy="6"/>
              </a:xfrm>
              <a:prstGeom prst="line">
                <a:avLst/>
              </a:prstGeom>
              <a:noFill/>
              <a:ln w="0">
                <a:solidFill>
                  <a:srgbClr val="C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4" name="Freeform 1507"/>
              <p:cNvSpPr>
                <a:spLocks/>
              </p:cNvSpPr>
              <p:nvPr/>
            </p:nvSpPr>
            <p:spPr bwMode="auto">
              <a:xfrm>
                <a:off x="2286" y="1781"/>
                <a:ext cx="11" cy="7"/>
              </a:xfrm>
              <a:custGeom>
                <a:avLst/>
                <a:gdLst>
                  <a:gd name="T0" fmla="*/ 0 w 11"/>
                  <a:gd name="T1" fmla="*/ 0 h 7"/>
                  <a:gd name="T2" fmla="*/ 9 w 11"/>
                  <a:gd name="T3" fmla="*/ 1 h 7"/>
                  <a:gd name="T4" fmla="*/ 11 w 11"/>
                  <a:gd name="T5" fmla="*/ 7 h 7"/>
                  <a:gd name="T6" fmla="*/ 2 w 11"/>
                  <a:gd name="T7" fmla="*/ 6 h 7"/>
                  <a:gd name="T8" fmla="*/ 0 w 11"/>
                  <a:gd name="T9" fmla="*/ 0 h 7"/>
                </a:gdLst>
                <a:ahLst/>
                <a:cxnLst>
                  <a:cxn ang="0">
                    <a:pos x="T0" y="T1"/>
                  </a:cxn>
                  <a:cxn ang="0">
                    <a:pos x="T2" y="T3"/>
                  </a:cxn>
                  <a:cxn ang="0">
                    <a:pos x="T4" y="T5"/>
                  </a:cxn>
                  <a:cxn ang="0">
                    <a:pos x="T6" y="T7"/>
                  </a:cxn>
                  <a:cxn ang="0">
                    <a:pos x="T8" y="T9"/>
                  </a:cxn>
                </a:cxnLst>
                <a:rect l="0" t="0" r="r" b="b"/>
                <a:pathLst>
                  <a:path w="11" h="7">
                    <a:moveTo>
                      <a:pt x="0" y="0"/>
                    </a:moveTo>
                    <a:lnTo>
                      <a:pt x="9" y="1"/>
                    </a:lnTo>
                    <a:lnTo>
                      <a:pt x="11" y="7"/>
                    </a:lnTo>
                    <a:lnTo>
                      <a:pt x="2" y="6"/>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5" name="Line 1508"/>
              <p:cNvSpPr>
                <a:spLocks noChangeShapeType="1"/>
              </p:cNvSpPr>
              <p:nvPr/>
            </p:nvSpPr>
            <p:spPr bwMode="auto">
              <a:xfrm>
                <a:off x="2286" y="1781"/>
                <a:ext cx="2" cy="6"/>
              </a:xfrm>
              <a:prstGeom prst="line">
                <a:avLst/>
              </a:prstGeom>
              <a:noFill/>
              <a:ln w="0">
                <a:solidFill>
                  <a:srgbClr val="C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6" name="Freeform 1509"/>
              <p:cNvSpPr>
                <a:spLocks/>
              </p:cNvSpPr>
              <p:nvPr/>
            </p:nvSpPr>
            <p:spPr bwMode="auto">
              <a:xfrm>
                <a:off x="2295" y="1782"/>
                <a:ext cx="12" cy="7"/>
              </a:xfrm>
              <a:custGeom>
                <a:avLst/>
                <a:gdLst>
                  <a:gd name="T0" fmla="*/ 0 w 12"/>
                  <a:gd name="T1" fmla="*/ 0 h 7"/>
                  <a:gd name="T2" fmla="*/ 9 w 12"/>
                  <a:gd name="T3" fmla="*/ 1 h 7"/>
                  <a:gd name="T4" fmla="*/ 12 w 12"/>
                  <a:gd name="T5" fmla="*/ 7 h 7"/>
                  <a:gd name="T6" fmla="*/ 2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9" y="1"/>
                    </a:lnTo>
                    <a:lnTo>
                      <a:pt x="12" y="7"/>
                    </a:lnTo>
                    <a:lnTo>
                      <a:pt x="2" y="6"/>
                    </a:lnTo>
                    <a:lnTo>
                      <a:pt x="0" y="0"/>
                    </a:lnTo>
                    <a:close/>
                  </a:path>
                </a:pathLst>
              </a:custGeom>
              <a:solidFill>
                <a:srgbClr val="B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7" name="Line 1510"/>
              <p:cNvSpPr>
                <a:spLocks noChangeShapeType="1"/>
              </p:cNvSpPr>
              <p:nvPr/>
            </p:nvSpPr>
            <p:spPr bwMode="auto">
              <a:xfrm>
                <a:off x="2295" y="1782"/>
                <a:ext cx="2" cy="6"/>
              </a:xfrm>
              <a:prstGeom prst="line">
                <a:avLst/>
              </a:prstGeom>
              <a:noFill/>
              <a:ln w="0">
                <a:solidFill>
                  <a:srgbClr val="B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58" name="Freeform 1511"/>
              <p:cNvSpPr>
                <a:spLocks/>
              </p:cNvSpPr>
              <p:nvPr/>
            </p:nvSpPr>
            <p:spPr bwMode="auto">
              <a:xfrm>
                <a:off x="2304" y="1783"/>
                <a:ext cx="13" cy="7"/>
              </a:xfrm>
              <a:custGeom>
                <a:avLst/>
                <a:gdLst>
                  <a:gd name="T0" fmla="*/ 0 w 13"/>
                  <a:gd name="T1" fmla="*/ 0 h 7"/>
                  <a:gd name="T2" fmla="*/ 10 w 13"/>
                  <a:gd name="T3" fmla="*/ 1 h 7"/>
                  <a:gd name="T4" fmla="*/ 13 w 13"/>
                  <a:gd name="T5" fmla="*/ 7 h 7"/>
                  <a:gd name="T6" fmla="*/ 3 w 13"/>
                  <a:gd name="T7" fmla="*/ 6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10" y="1"/>
                    </a:lnTo>
                    <a:lnTo>
                      <a:pt x="13" y="7"/>
                    </a:lnTo>
                    <a:lnTo>
                      <a:pt x="3" y="6"/>
                    </a:lnTo>
                    <a:lnTo>
                      <a:pt x="0" y="0"/>
                    </a:lnTo>
                    <a:close/>
                  </a:path>
                </a:pathLst>
              </a:custGeom>
              <a:solidFill>
                <a:srgbClr val="B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59" name="Line 1512"/>
              <p:cNvSpPr>
                <a:spLocks noChangeShapeType="1"/>
              </p:cNvSpPr>
              <p:nvPr/>
            </p:nvSpPr>
            <p:spPr bwMode="auto">
              <a:xfrm>
                <a:off x="2304" y="1783"/>
                <a:ext cx="3" cy="6"/>
              </a:xfrm>
              <a:prstGeom prst="line">
                <a:avLst/>
              </a:prstGeom>
              <a:noFill/>
              <a:ln w="0">
                <a:solidFill>
                  <a:srgbClr val="B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0" name="Freeform 1513"/>
              <p:cNvSpPr>
                <a:spLocks/>
              </p:cNvSpPr>
              <p:nvPr/>
            </p:nvSpPr>
            <p:spPr bwMode="auto">
              <a:xfrm>
                <a:off x="2314" y="1784"/>
                <a:ext cx="12" cy="7"/>
              </a:xfrm>
              <a:custGeom>
                <a:avLst/>
                <a:gdLst>
                  <a:gd name="T0" fmla="*/ 0 w 12"/>
                  <a:gd name="T1" fmla="*/ 0 h 7"/>
                  <a:gd name="T2" fmla="*/ 10 w 12"/>
                  <a:gd name="T3" fmla="*/ 1 h 7"/>
                  <a:gd name="T4" fmla="*/ 12 w 12"/>
                  <a:gd name="T5" fmla="*/ 7 h 7"/>
                  <a:gd name="T6" fmla="*/ 3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0" y="1"/>
                    </a:lnTo>
                    <a:lnTo>
                      <a:pt x="12" y="7"/>
                    </a:lnTo>
                    <a:lnTo>
                      <a:pt x="3" y="6"/>
                    </a:lnTo>
                    <a:lnTo>
                      <a:pt x="0" y="0"/>
                    </a:lnTo>
                    <a:close/>
                  </a:path>
                </a:pathLst>
              </a:custGeom>
              <a:solidFill>
                <a:srgbClr val="B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1" name="Line 1514"/>
              <p:cNvSpPr>
                <a:spLocks noChangeShapeType="1"/>
              </p:cNvSpPr>
              <p:nvPr/>
            </p:nvSpPr>
            <p:spPr bwMode="auto">
              <a:xfrm>
                <a:off x="2314" y="1784"/>
                <a:ext cx="3" cy="6"/>
              </a:xfrm>
              <a:prstGeom prst="line">
                <a:avLst/>
              </a:prstGeom>
              <a:noFill/>
              <a:ln w="0">
                <a:solidFill>
                  <a:srgbClr val="B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2" name="Freeform 1515"/>
              <p:cNvSpPr>
                <a:spLocks/>
              </p:cNvSpPr>
              <p:nvPr/>
            </p:nvSpPr>
            <p:spPr bwMode="auto">
              <a:xfrm>
                <a:off x="2324" y="1785"/>
                <a:ext cx="12" cy="8"/>
              </a:xfrm>
              <a:custGeom>
                <a:avLst/>
                <a:gdLst>
                  <a:gd name="T0" fmla="*/ 0 w 12"/>
                  <a:gd name="T1" fmla="*/ 0 h 8"/>
                  <a:gd name="T2" fmla="*/ 10 w 12"/>
                  <a:gd name="T3" fmla="*/ 2 h 8"/>
                  <a:gd name="T4" fmla="*/ 12 w 12"/>
                  <a:gd name="T5" fmla="*/ 8 h 8"/>
                  <a:gd name="T6" fmla="*/ 2 w 12"/>
                  <a:gd name="T7" fmla="*/ 6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10" y="2"/>
                    </a:lnTo>
                    <a:lnTo>
                      <a:pt x="12" y="8"/>
                    </a:lnTo>
                    <a:lnTo>
                      <a:pt x="2" y="6"/>
                    </a:lnTo>
                    <a:lnTo>
                      <a:pt x="0" y="0"/>
                    </a:lnTo>
                    <a:close/>
                  </a:path>
                </a:pathLst>
              </a:custGeom>
              <a:solidFill>
                <a:srgbClr val="B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3" name="Line 1516"/>
              <p:cNvSpPr>
                <a:spLocks noChangeShapeType="1"/>
              </p:cNvSpPr>
              <p:nvPr/>
            </p:nvSpPr>
            <p:spPr bwMode="auto">
              <a:xfrm>
                <a:off x="2324" y="1785"/>
                <a:ext cx="2" cy="6"/>
              </a:xfrm>
              <a:prstGeom prst="line">
                <a:avLst/>
              </a:prstGeom>
              <a:noFill/>
              <a:ln w="0">
                <a:solidFill>
                  <a:srgbClr val="B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4" name="Freeform 1517"/>
              <p:cNvSpPr>
                <a:spLocks/>
              </p:cNvSpPr>
              <p:nvPr/>
            </p:nvSpPr>
            <p:spPr bwMode="auto">
              <a:xfrm>
                <a:off x="2334" y="1787"/>
                <a:ext cx="22" cy="9"/>
              </a:xfrm>
              <a:custGeom>
                <a:avLst/>
                <a:gdLst>
                  <a:gd name="T0" fmla="*/ 0 w 22"/>
                  <a:gd name="T1" fmla="*/ 0 h 9"/>
                  <a:gd name="T2" fmla="*/ 20 w 22"/>
                  <a:gd name="T3" fmla="*/ 3 h 9"/>
                  <a:gd name="T4" fmla="*/ 22 w 22"/>
                  <a:gd name="T5" fmla="*/ 9 h 9"/>
                  <a:gd name="T6" fmla="*/ 2 w 22"/>
                  <a:gd name="T7" fmla="*/ 6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20" y="3"/>
                    </a:lnTo>
                    <a:lnTo>
                      <a:pt x="22" y="9"/>
                    </a:lnTo>
                    <a:lnTo>
                      <a:pt x="2" y="6"/>
                    </a:lnTo>
                    <a:lnTo>
                      <a:pt x="0" y="0"/>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5" name="Line 1518"/>
              <p:cNvSpPr>
                <a:spLocks noChangeShapeType="1"/>
              </p:cNvSpPr>
              <p:nvPr/>
            </p:nvSpPr>
            <p:spPr bwMode="auto">
              <a:xfrm>
                <a:off x="2334" y="1787"/>
                <a:ext cx="2" cy="6"/>
              </a:xfrm>
              <a:prstGeom prst="line">
                <a:avLst/>
              </a:prstGeom>
              <a:noFill/>
              <a:ln w="0">
                <a:solidFill>
                  <a:srgbClr val="B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6" name="Freeform 1519"/>
              <p:cNvSpPr>
                <a:spLocks/>
              </p:cNvSpPr>
              <p:nvPr/>
            </p:nvSpPr>
            <p:spPr bwMode="auto">
              <a:xfrm>
                <a:off x="2354" y="1790"/>
                <a:ext cx="22" cy="10"/>
              </a:xfrm>
              <a:custGeom>
                <a:avLst/>
                <a:gdLst>
                  <a:gd name="T0" fmla="*/ 0 w 22"/>
                  <a:gd name="T1" fmla="*/ 0 h 10"/>
                  <a:gd name="T2" fmla="*/ 20 w 22"/>
                  <a:gd name="T3" fmla="*/ 4 h 10"/>
                  <a:gd name="T4" fmla="*/ 22 w 22"/>
                  <a:gd name="T5" fmla="*/ 10 h 10"/>
                  <a:gd name="T6" fmla="*/ 2 w 22"/>
                  <a:gd name="T7" fmla="*/ 6 h 10"/>
                  <a:gd name="T8" fmla="*/ 0 w 22"/>
                  <a:gd name="T9" fmla="*/ 0 h 10"/>
                </a:gdLst>
                <a:ahLst/>
                <a:cxnLst>
                  <a:cxn ang="0">
                    <a:pos x="T0" y="T1"/>
                  </a:cxn>
                  <a:cxn ang="0">
                    <a:pos x="T2" y="T3"/>
                  </a:cxn>
                  <a:cxn ang="0">
                    <a:pos x="T4" y="T5"/>
                  </a:cxn>
                  <a:cxn ang="0">
                    <a:pos x="T6" y="T7"/>
                  </a:cxn>
                  <a:cxn ang="0">
                    <a:pos x="T8" y="T9"/>
                  </a:cxn>
                </a:cxnLst>
                <a:rect l="0" t="0" r="r" b="b"/>
                <a:pathLst>
                  <a:path w="22" h="10">
                    <a:moveTo>
                      <a:pt x="0" y="0"/>
                    </a:moveTo>
                    <a:lnTo>
                      <a:pt x="20" y="4"/>
                    </a:lnTo>
                    <a:lnTo>
                      <a:pt x="22" y="10"/>
                    </a:lnTo>
                    <a:lnTo>
                      <a:pt x="2"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7" name="Line 1520"/>
              <p:cNvSpPr>
                <a:spLocks noChangeShapeType="1"/>
              </p:cNvSpPr>
              <p:nvPr/>
            </p:nvSpPr>
            <p:spPr bwMode="auto">
              <a:xfrm>
                <a:off x="2354" y="1790"/>
                <a:ext cx="2"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68" name="Freeform 1521"/>
              <p:cNvSpPr>
                <a:spLocks/>
              </p:cNvSpPr>
              <p:nvPr/>
            </p:nvSpPr>
            <p:spPr bwMode="auto">
              <a:xfrm>
                <a:off x="2374" y="1794"/>
                <a:ext cx="22" cy="11"/>
              </a:xfrm>
              <a:custGeom>
                <a:avLst/>
                <a:gdLst>
                  <a:gd name="T0" fmla="*/ 0 w 22"/>
                  <a:gd name="T1" fmla="*/ 0 h 11"/>
                  <a:gd name="T2" fmla="*/ 20 w 22"/>
                  <a:gd name="T3" fmla="*/ 5 h 11"/>
                  <a:gd name="T4" fmla="*/ 22 w 22"/>
                  <a:gd name="T5" fmla="*/ 11 h 11"/>
                  <a:gd name="T6" fmla="*/ 2 w 22"/>
                  <a:gd name="T7" fmla="*/ 6 h 11"/>
                  <a:gd name="T8" fmla="*/ 0 w 22"/>
                  <a:gd name="T9" fmla="*/ 0 h 11"/>
                </a:gdLst>
                <a:ahLst/>
                <a:cxnLst>
                  <a:cxn ang="0">
                    <a:pos x="T0" y="T1"/>
                  </a:cxn>
                  <a:cxn ang="0">
                    <a:pos x="T2" y="T3"/>
                  </a:cxn>
                  <a:cxn ang="0">
                    <a:pos x="T4" y="T5"/>
                  </a:cxn>
                  <a:cxn ang="0">
                    <a:pos x="T6" y="T7"/>
                  </a:cxn>
                  <a:cxn ang="0">
                    <a:pos x="T8" y="T9"/>
                  </a:cxn>
                </a:cxnLst>
                <a:rect l="0" t="0" r="r" b="b"/>
                <a:pathLst>
                  <a:path w="22" h="11">
                    <a:moveTo>
                      <a:pt x="0" y="0"/>
                    </a:moveTo>
                    <a:lnTo>
                      <a:pt x="20" y="5"/>
                    </a:lnTo>
                    <a:lnTo>
                      <a:pt x="22" y="11"/>
                    </a:lnTo>
                    <a:lnTo>
                      <a:pt x="2" y="6"/>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9" name="Line 1522"/>
              <p:cNvSpPr>
                <a:spLocks noChangeShapeType="1"/>
              </p:cNvSpPr>
              <p:nvPr/>
            </p:nvSpPr>
            <p:spPr bwMode="auto">
              <a:xfrm>
                <a:off x="2374" y="1794"/>
                <a:ext cx="2" cy="6"/>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0" name="Freeform 1523"/>
              <p:cNvSpPr>
                <a:spLocks/>
              </p:cNvSpPr>
              <p:nvPr/>
            </p:nvSpPr>
            <p:spPr bwMode="auto">
              <a:xfrm>
                <a:off x="2394" y="1799"/>
                <a:ext cx="23" cy="10"/>
              </a:xfrm>
              <a:custGeom>
                <a:avLst/>
                <a:gdLst>
                  <a:gd name="T0" fmla="*/ 0 w 23"/>
                  <a:gd name="T1" fmla="*/ 0 h 10"/>
                  <a:gd name="T2" fmla="*/ 20 w 23"/>
                  <a:gd name="T3" fmla="*/ 4 h 10"/>
                  <a:gd name="T4" fmla="*/ 23 w 23"/>
                  <a:gd name="T5" fmla="*/ 10 h 10"/>
                  <a:gd name="T6" fmla="*/ 2 w 23"/>
                  <a:gd name="T7" fmla="*/ 6 h 10"/>
                  <a:gd name="T8" fmla="*/ 0 w 23"/>
                  <a:gd name="T9" fmla="*/ 0 h 10"/>
                </a:gdLst>
                <a:ahLst/>
                <a:cxnLst>
                  <a:cxn ang="0">
                    <a:pos x="T0" y="T1"/>
                  </a:cxn>
                  <a:cxn ang="0">
                    <a:pos x="T2" y="T3"/>
                  </a:cxn>
                  <a:cxn ang="0">
                    <a:pos x="T4" y="T5"/>
                  </a:cxn>
                  <a:cxn ang="0">
                    <a:pos x="T6" y="T7"/>
                  </a:cxn>
                  <a:cxn ang="0">
                    <a:pos x="T8" y="T9"/>
                  </a:cxn>
                </a:cxnLst>
                <a:rect l="0" t="0" r="r" b="b"/>
                <a:pathLst>
                  <a:path w="23" h="10">
                    <a:moveTo>
                      <a:pt x="0" y="0"/>
                    </a:moveTo>
                    <a:lnTo>
                      <a:pt x="20" y="4"/>
                    </a:lnTo>
                    <a:lnTo>
                      <a:pt x="23" y="10"/>
                    </a:lnTo>
                    <a:lnTo>
                      <a:pt x="2" y="6"/>
                    </a:lnTo>
                    <a:lnTo>
                      <a:pt x="0" y="0"/>
                    </a:lnTo>
                    <a:close/>
                  </a:path>
                </a:pathLst>
              </a:custGeom>
              <a:solidFill>
                <a:srgbClr val="A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1" name="Line 1524"/>
              <p:cNvSpPr>
                <a:spLocks noChangeShapeType="1"/>
              </p:cNvSpPr>
              <p:nvPr/>
            </p:nvSpPr>
            <p:spPr bwMode="auto">
              <a:xfrm>
                <a:off x="2394" y="1799"/>
                <a:ext cx="2" cy="6"/>
              </a:xfrm>
              <a:prstGeom prst="line">
                <a:avLst/>
              </a:prstGeom>
              <a:noFill/>
              <a:ln w="0">
                <a:solidFill>
                  <a:srgbClr val="A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2" name="Freeform 1525"/>
              <p:cNvSpPr>
                <a:spLocks/>
              </p:cNvSpPr>
              <p:nvPr/>
            </p:nvSpPr>
            <p:spPr bwMode="auto">
              <a:xfrm>
                <a:off x="2414" y="1803"/>
                <a:ext cx="22" cy="11"/>
              </a:xfrm>
              <a:custGeom>
                <a:avLst/>
                <a:gdLst>
                  <a:gd name="T0" fmla="*/ 0 w 22"/>
                  <a:gd name="T1" fmla="*/ 0 h 11"/>
                  <a:gd name="T2" fmla="*/ 20 w 22"/>
                  <a:gd name="T3" fmla="*/ 5 h 11"/>
                  <a:gd name="T4" fmla="*/ 22 w 22"/>
                  <a:gd name="T5" fmla="*/ 11 h 11"/>
                  <a:gd name="T6" fmla="*/ 3 w 22"/>
                  <a:gd name="T7" fmla="*/ 6 h 11"/>
                  <a:gd name="T8" fmla="*/ 0 w 22"/>
                  <a:gd name="T9" fmla="*/ 0 h 11"/>
                </a:gdLst>
                <a:ahLst/>
                <a:cxnLst>
                  <a:cxn ang="0">
                    <a:pos x="T0" y="T1"/>
                  </a:cxn>
                  <a:cxn ang="0">
                    <a:pos x="T2" y="T3"/>
                  </a:cxn>
                  <a:cxn ang="0">
                    <a:pos x="T4" y="T5"/>
                  </a:cxn>
                  <a:cxn ang="0">
                    <a:pos x="T6" y="T7"/>
                  </a:cxn>
                  <a:cxn ang="0">
                    <a:pos x="T8" y="T9"/>
                  </a:cxn>
                </a:cxnLst>
                <a:rect l="0" t="0" r="r" b="b"/>
                <a:pathLst>
                  <a:path w="22" h="11">
                    <a:moveTo>
                      <a:pt x="0" y="0"/>
                    </a:moveTo>
                    <a:lnTo>
                      <a:pt x="20" y="5"/>
                    </a:lnTo>
                    <a:lnTo>
                      <a:pt x="22" y="11"/>
                    </a:lnTo>
                    <a:lnTo>
                      <a:pt x="3"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3" name="Line 1526"/>
              <p:cNvSpPr>
                <a:spLocks noChangeShapeType="1"/>
              </p:cNvSpPr>
              <p:nvPr/>
            </p:nvSpPr>
            <p:spPr bwMode="auto">
              <a:xfrm>
                <a:off x="2414" y="1803"/>
                <a:ext cx="3"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4" name="Freeform 1527"/>
              <p:cNvSpPr>
                <a:spLocks/>
              </p:cNvSpPr>
              <p:nvPr/>
            </p:nvSpPr>
            <p:spPr bwMode="auto">
              <a:xfrm>
                <a:off x="2434" y="1808"/>
                <a:ext cx="22" cy="11"/>
              </a:xfrm>
              <a:custGeom>
                <a:avLst/>
                <a:gdLst>
                  <a:gd name="T0" fmla="*/ 0 w 22"/>
                  <a:gd name="T1" fmla="*/ 0 h 11"/>
                  <a:gd name="T2" fmla="*/ 20 w 22"/>
                  <a:gd name="T3" fmla="*/ 5 h 11"/>
                  <a:gd name="T4" fmla="*/ 22 w 22"/>
                  <a:gd name="T5" fmla="*/ 11 h 11"/>
                  <a:gd name="T6" fmla="*/ 2 w 22"/>
                  <a:gd name="T7" fmla="*/ 6 h 11"/>
                  <a:gd name="T8" fmla="*/ 0 w 22"/>
                  <a:gd name="T9" fmla="*/ 0 h 11"/>
                </a:gdLst>
                <a:ahLst/>
                <a:cxnLst>
                  <a:cxn ang="0">
                    <a:pos x="T0" y="T1"/>
                  </a:cxn>
                  <a:cxn ang="0">
                    <a:pos x="T2" y="T3"/>
                  </a:cxn>
                  <a:cxn ang="0">
                    <a:pos x="T4" y="T5"/>
                  </a:cxn>
                  <a:cxn ang="0">
                    <a:pos x="T6" y="T7"/>
                  </a:cxn>
                  <a:cxn ang="0">
                    <a:pos x="T8" y="T9"/>
                  </a:cxn>
                </a:cxnLst>
                <a:rect l="0" t="0" r="r" b="b"/>
                <a:pathLst>
                  <a:path w="22" h="11">
                    <a:moveTo>
                      <a:pt x="0" y="0"/>
                    </a:moveTo>
                    <a:lnTo>
                      <a:pt x="20" y="5"/>
                    </a:lnTo>
                    <a:lnTo>
                      <a:pt x="22" y="11"/>
                    </a:lnTo>
                    <a:lnTo>
                      <a:pt x="2" y="6"/>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5" name="Line 1528"/>
              <p:cNvSpPr>
                <a:spLocks noChangeShapeType="1"/>
              </p:cNvSpPr>
              <p:nvPr/>
            </p:nvSpPr>
            <p:spPr bwMode="auto">
              <a:xfrm>
                <a:off x="2434" y="1808"/>
                <a:ext cx="2" cy="6"/>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6" name="Freeform 1529"/>
              <p:cNvSpPr>
                <a:spLocks/>
              </p:cNvSpPr>
              <p:nvPr/>
            </p:nvSpPr>
            <p:spPr bwMode="auto">
              <a:xfrm>
                <a:off x="2454" y="1813"/>
                <a:ext cx="21" cy="11"/>
              </a:xfrm>
              <a:custGeom>
                <a:avLst/>
                <a:gdLst>
                  <a:gd name="T0" fmla="*/ 0 w 21"/>
                  <a:gd name="T1" fmla="*/ 0 h 11"/>
                  <a:gd name="T2" fmla="*/ 19 w 21"/>
                  <a:gd name="T3" fmla="*/ 5 h 11"/>
                  <a:gd name="T4" fmla="*/ 21 w 21"/>
                  <a:gd name="T5" fmla="*/ 11 h 11"/>
                  <a:gd name="T6" fmla="*/ 2 w 21"/>
                  <a:gd name="T7" fmla="*/ 6 h 11"/>
                  <a:gd name="T8" fmla="*/ 0 w 21"/>
                  <a:gd name="T9" fmla="*/ 0 h 11"/>
                </a:gdLst>
                <a:ahLst/>
                <a:cxnLst>
                  <a:cxn ang="0">
                    <a:pos x="T0" y="T1"/>
                  </a:cxn>
                  <a:cxn ang="0">
                    <a:pos x="T2" y="T3"/>
                  </a:cxn>
                  <a:cxn ang="0">
                    <a:pos x="T4" y="T5"/>
                  </a:cxn>
                  <a:cxn ang="0">
                    <a:pos x="T6" y="T7"/>
                  </a:cxn>
                  <a:cxn ang="0">
                    <a:pos x="T8" y="T9"/>
                  </a:cxn>
                </a:cxnLst>
                <a:rect l="0" t="0" r="r" b="b"/>
                <a:pathLst>
                  <a:path w="21" h="11">
                    <a:moveTo>
                      <a:pt x="0" y="0"/>
                    </a:moveTo>
                    <a:lnTo>
                      <a:pt x="19" y="5"/>
                    </a:lnTo>
                    <a:lnTo>
                      <a:pt x="21" y="11"/>
                    </a:lnTo>
                    <a:lnTo>
                      <a:pt x="2" y="6"/>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7" name="Line 1530"/>
              <p:cNvSpPr>
                <a:spLocks noChangeShapeType="1"/>
              </p:cNvSpPr>
              <p:nvPr/>
            </p:nvSpPr>
            <p:spPr bwMode="auto">
              <a:xfrm>
                <a:off x="2454" y="1813"/>
                <a:ext cx="2" cy="6"/>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78" name="Freeform 1531"/>
              <p:cNvSpPr>
                <a:spLocks/>
              </p:cNvSpPr>
              <p:nvPr/>
            </p:nvSpPr>
            <p:spPr bwMode="auto">
              <a:xfrm>
                <a:off x="2473" y="1818"/>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79" name="Line 1532"/>
              <p:cNvSpPr>
                <a:spLocks noChangeShapeType="1"/>
              </p:cNvSpPr>
              <p:nvPr/>
            </p:nvSpPr>
            <p:spPr bwMode="auto">
              <a:xfrm>
                <a:off x="2473" y="1818"/>
                <a:ext cx="2"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0" name="Freeform 1533"/>
              <p:cNvSpPr>
                <a:spLocks/>
              </p:cNvSpPr>
              <p:nvPr/>
            </p:nvSpPr>
            <p:spPr bwMode="auto">
              <a:xfrm>
                <a:off x="2482" y="1820"/>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1" name="Line 1534"/>
              <p:cNvSpPr>
                <a:spLocks noChangeShapeType="1"/>
              </p:cNvSpPr>
              <p:nvPr/>
            </p:nvSpPr>
            <p:spPr bwMode="auto">
              <a:xfrm>
                <a:off x="2482" y="1820"/>
                <a:ext cx="2"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2" name="Freeform 1535"/>
              <p:cNvSpPr>
                <a:spLocks/>
              </p:cNvSpPr>
              <p:nvPr/>
            </p:nvSpPr>
            <p:spPr bwMode="auto">
              <a:xfrm>
                <a:off x="2491" y="1822"/>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3" name="Line 1536"/>
              <p:cNvSpPr>
                <a:spLocks noChangeShapeType="1"/>
              </p:cNvSpPr>
              <p:nvPr/>
            </p:nvSpPr>
            <p:spPr bwMode="auto">
              <a:xfrm>
                <a:off x="2491" y="1822"/>
                <a:ext cx="2" cy="6"/>
              </a:xfrm>
              <a:prstGeom prst="line">
                <a:avLst/>
              </a:prstGeom>
              <a:noFill/>
              <a:ln w="0">
                <a:solidFill>
                  <a:srgbClr val="A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4" name="Freeform 1537"/>
              <p:cNvSpPr>
                <a:spLocks/>
              </p:cNvSpPr>
              <p:nvPr/>
            </p:nvSpPr>
            <p:spPr bwMode="auto">
              <a:xfrm>
                <a:off x="2500" y="1824"/>
                <a:ext cx="10" cy="8"/>
              </a:xfrm>
              <a:custGeom>
                <a:avLst/>
                <a:gdLst>
                  <a:gd name="T0" fmla="*/ 0 w 10"/>
                  <a:gd name="T1" fmla="*/ 0 h 8"/>
                  <a:gd name="T2" fmla="*/ 8 w 10"/>
                  <a:gd name="T3" fmla="*/ 2 h 8"/>
                  <a:gd name="T4" fmla="*/ 10 w 10"/>
                  <a:gd name="T5" fmla="*/ 8 h 8"/>
                  <a:gd name="T6" fmla="*/ 2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8" y="2"/>
                    </a:lnTo>
                    <a:lnTo>
                      <a:pt x="10" y="8"/>
                    </a:lnTo>
                    <a:lnTo>
                      <a:pt x="2" y="6"/>
                    </a:lnTo>
                    <a:lnTo>
                      <a:pt x="0" y="0"/>
                    </a:lnTo>
                    <a:close/>
                  </a:path>
                </a:pathLst>
              </a:custGeom>
              <a:solidFill>
                <a:srgbClr val="A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5" name="Line 1538"/>
              <p:cNvSpPr>
                <a:spLocks noChangeShapeType="1"/>
              </p:cNvSpPr>
              <p:nvPr/>
            </p:nvSpPr>
            <p:spPr bwMode="auto">
              <a:xfrm>
                <a:off x="2500" y="1824"/>
                <a:ext cx="2" cy="6"/>
              </a:xfrm>
              <a:prstGeom prst="line">
                <a:avLst/>
              </a:prstGeom>
              <a:noFill/>
              <a:ln w="0">
                <a:solidFill>
                  <a:srgbClr val="A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6" name="Freeform 1539"/>
              <p:cNvSpPr>
                <a:spLocks/>
              </p:cNvSpPr>
              <p:nvPr/>
            </p:nvSpPr>
            <p:spPr bwMode="auto">
              <a:xfrm>
                <a:off x="2508" y="1826"/>
                <a:ext cx="11" cy="8"/>
              </a:xfrm>
              <a:custGeom>
                <a:avLst/>
                <a:gdLst>
                  <a:gd name="T0" fmla="*/ 0 w 11"/>
                  <a:gd name="T1" fmla="*/ 0 h 8"/>
                  <a:gd name="T2" fmla="*/ 9 w 11"/>
                  <a:gd name="T3" fmla="*/ 2 h 8"/>
                  <a:gd name="T4" fmla="*/ 11 w 11"/>
                  <a:gd name="T5" fmla="*/ 8 h 8"/>
                  <a:gd name="T6" fmla="*/ 2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2" y="6"/>
                    </a:lnTo>
                    <a:lnTo>
                      <a:pt x="0" y="0"/>
                    </a:lnTo>
                    <a:close/>
                  </a:path>
                </a:pathLst>
              </a:custGeom>
              <a:solidFill>
                <a:srgbClr val="A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7" name="Line 1540"/>
              <p:cNvSpPr>
                <a:spLocks noChangeShapeType="1"/>
              </p:cNvSpPr>
              <p:nvPr/>
            </p:nvSpPr>
            <p:spPr bwMode="auto">
              <a:xfrm>
                <a:off x="2508" y="1826"/>
                <a:ext cx="2" cy="6"/>
              </a:xfrm>
              <a:prstGeom prst="line">
                <a:avLst/>
              </a:prstGeom>
              <a:noFill/>
              <a:ln w="0">
                <a:solidFill>
                  <a:srgbClr val="A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88" name="Freeform 1541"/>
              <p:cNvSpPr>
                <a:spLocks/>
              </p:cNvSpPr>
              <p:nvPr/>
            </p:nvSpPr>
            <p:spPr bwMode="auto">
              <a:xfrm>
                <a:off x="2517" y="1828"/>
                <a:ext cx="10" cy="8"/>
              </a:xfrm>
              <a:custGeom>
                <a:avLst/>
                <a:gdLst>
                  <a:gd name="T0" fmla="*/ 0 w 10"/>
                  <a:gd name="T1" fmla="*/ 0 h 8"/>
                  <a:gd name="T2" fmla="*/ 8 w 10"/>
                  <a:gd name="T3" fmla="*/ 2 h 8"/>
                  <a:gd name="T4" fmla="*/ 10 w 10"/>
                  <a:gd name="T5" fmla="*/ 8 h 8"/>
                  <a:gd name="T6" fmla="*/ 2 w 10"/>
                  <a:gd name="T7" fmla="*/ 6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8" y="2"/>
                    </a:lnTo>
                    <a:lnTo>
                      <a:pt x="10" y="8"/>
                    </a:lnTo>
                    <a:lnTo>
                      <a:pt x="2" y="6"/>
                    </a:lnTo>
                    <a:lnTo>
                      <a:pt x="0" y="0"/>
                    </a:lnTo>
                    <a:close/>
                  </a:path>
                </a:pathLst>
              </a:custGeom>
              <a:solidFill>
                <a:srgbClr val="A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89" name="Line 1542"/>
              <p:cNvSpPr>
                <a:spLocks noChangeShapeType="1"/>
              </p:cNvSpPr>
              <p:nvPr/>
            </p:nvSpPr>
            <p:spPr bwMode="auto">
              <a:xfrm>
                <a:off x="2517" y="1828"/>
                <a:ext cx="2" cy="6"/>
              </a:xfrm>
              <a:prstGeom prst="line">
                <a:avLst/>
              </a:prstGeom>
              <a:noFill/>
              <a:ln w="0">
                <a:solidFill>
                  <a:srgbClr val="A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0" name="Freeform 1543"/>
              <p:cNvSpPr>
                <a:spLocks/>
              </p:cNvSpPr>
              <p:nvPr/>
            </p:nvSpPr>
            <p:spPr bwMode="auto">
              <a:xfrm>
                <a:off x="2525" y="1830"/>
                <a:ext cx="10" cy="7"/>
              </a:xfrm>
              <a:custGeom>
                <a:avLst/>
                <a:gdLst>
                  <a:gd name="T0" fmla="*/ 0 w 10"/>
                  <a:gd name="T1" fmla="*/ 0 h 7"/>
                  <a:gd name="T2" fmla="*/ 8 w 10"/>
                  <a:gd name="T3" fmla="*/ 1 h 7"/>
                  <a:gd name="T4" fmla="*/ 10 w 10"/>
                  <a:gd name="T5" fmla="*/ 7 h 7"/>
                  <a:gd name="T6" fmla="*/ 2 w 10"/>
                  <a:gd name="T7" fmla="*/ 6 h 7"/>
                  <a:gd name="T8" fmla="*/ 0 w 10"/>
                  <a:gd name="T9" fmla="*/ 0 h 7"/>
                </a:gdLst>
                <a:ahLst/>
                <a:cxnLst>
                  <a:cxn ang="0">
                    <a:pos x="T0" y="T1"/>
                  </a:cxn>
                  <a:cxn ang="0">
                    <a:pos x="T2" y="T3"/>
                  </a:cxn>
                  <a:cxn ang="0">
                    <a:pos x="T4" y="T5"/>
                  </a:cxn>
                  <a:cxn ang="0">
                    <a:pos x="T6" y="T7"/>
                  </a:cxn>
                  <a:cxn ang="0">
                    <a:pos x="T8" y="T9"/>
                  </a:cxn>
                </a:cxnLst>
                <a:rect l="0" t="0" r="r" b="b"/>
                <a:pathLst>
                  <a:path w="10" h="7">
                    <a:moveTo>
                      <a:pt x="0" y="0"/>
                    </a:moveTo>
                    <a:lnTo>
                      <a:pt x="8" y="1"/>
                    </a:lnTo>
                    <a:lnTo>
                      <a:pt x="10" y="7"/>
                    </a:lnTo>
                    <a:lnTo>
                      <a:pt x="2" y="6"/>
                    </a:lnTo>
                    <a:lnTo>
                      <a:pt x="0" y="0"/>
                    </a:lnTo>
                    <a:close/>
                  </a:path>
                </a:pathLst>
              </a:custGeom>
              <a:solidFill>
                <a:srgbClr val="B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1" name="Line 1544"/>
              <p:cNvSpPr>
                <a:spLocks noChangeShapeType="1"/>
              </p:cNvSpPr>
              <p:nvPr/>
            </p:nvSpPr>
            <p:spPr bwMode="auto">
              <a:xfrm>
                <a:off x="2525" y="1830"/>
                <a:ext cx="2" cy="6"/>
              </a:xfrm>
              <a:prstGeom prst="line">
                <a:avLst/>
              </a:prstGeom>
              <a:noFill/>
              <a:ln w="0">
                <a:solidFill>
                  <a:srgbClr val="B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2" name="Freeform 1545"/>
              <p:cNvSpPr>
                <a:spLocks/>
              </p:cNvSpPr>
              <p:nvPr/>
            </p:nvSpPr>
            <p:spPr bwMode="auto">
              <a:xfrm>
                <a:off x="2533" y="1831"/>
                <a:ext cx="8" cy="7"/>
              </a:xfrm>
              <a:custGeom>
                <a:avLst/>
                <a:gdLst>
                  <a:gd name="T0" fmla="*/ 0 w 8"/>
                  <a:gd name="T1" fmla="*/ 0 h 7"/>
                  <a:gd name="T2" fmla="*/ 6 w 8"/>
                  <a:gd name="T3" fmla="*/ 1 h 7"/>
                  <a:gd name="T4" fmla="*/ 8 w 8"/>
                  <a:gd name="T5" fmla="*/ 7 h 7"/>
                  <a:gd name="T6" fmla="*/ 2 w 8"/>
                  <a:gd name="T7" fmla="*/ 6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lnTo>
                      <a:pt x="6" y="1"/>
                    </a:lnTo>
                    <a:lnTo>
                      <a:pt x="8" y="7"/>
                    </a:lnTo>
                    <a:lnTo>
                      <a:pt x="2" y="6"/>
                    </a:lnTo>
                    <a:lnTo>
                      <a:pt x="0" y="0"/>
                    </a:lnTo>
                    <a:close/>
                  </a:path>
                </a:pathLst>
              </a:custGeom>
              <a:solidFill>
                <a:srgbClr val="B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3" name="Line 1546"/>
              <p:cNvSpPr>
                <a:spLocks noChangeShapeType="1"/>
              </p:cNvSpPr>
              <p:nvPr/>
            </p:nvSpPr>
            <p:spPr bwMode="auto">
              <a:xfrm>
                <a:off x="2533" y="1831"/>
                <a:ext cx="2" cy="6"/>
              </a:xfrm>
              <a:prstGeom prst="line">
                <a:avLst/>
              </a:prstGeom>
              <a:noFill/>
              <a:ln w="0">
                <a:solidFill>
                  <a:srgbClr val="B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4" name="Freeform 1547"/>
              <p:cNvSpPr>
                <a:spLocks/>
              </p:cNvSpPr>
              <p:nvPr/>
            </p:nvSpPr>
            <p:spPr bwMode="auto">
              <a:xfrm>
                <a:off x="2539" y="1832"/>
                <a:ext cx="8" cy="7"/>
              </a:xfrm>
              <a:custGeom>
                <a:avLst/>
                <a:gdLst>
                  <a:gd name="T0" fmla="*/ 0 w 8"/>
                  <a:gd name="T1" fmla="*/ 0 h 7"/>
                  <a:gd name="T2" fmla="*/ 6 w 8"/>
                  <a:gd name="T3" fmla="*/ 1 h 7"/>
                  <a:gd name="T4" fmla="*/ 8 w 8"/>
                  <a:gd name="T5" fmla="*/ 7 h 7"/>
                  <a:gd name="T6" fmla="*/ 2 w 8"/>
                  <a:gd name="T7" fmla="*/ 6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lnTo>
                      <a:pt x="6" y="1"/>
                    </a:lnTo>
                    <a:lnTo>
                      <a:pt x="8" y="7"/>
                    </a:lnTo>
                    <a:lnTo>
                      <a:pt x="2" y="6"/>
                    </a:lnTo>
                    <a:lnTo>
                      <a:pt x="0" y="0"/>
                    </a:lnTo>
                    <a:close/>
                  </a:path>
                </a:pathLst>
              </a:custGeom>
              <a:solidFill>
                <a:srgbClr val="B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5" name="Line 1548"/>
              <p:cNvSpPr>
                <a:spLocks noChangeShapeType="1"/>
              </p:cNvSpPr>
              <p:nvPr/>
            </p:nvSpPr>
            <p:spPr bwMode="auto">
              <a:xfrm>
                <a:off x="2539" y="1832"/>
                <a:ext cx="2" cy="6"/>
              </a:xfrm>
              <a:prstGeom prst="line">
                <a:avLst/>
              </a:prstGeom>
              <a:noFill/>
              <a:ln w="0">
                <a:solidFill>
                  <a:srgbClr val="B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6" name="Freeform 1549"/>
              <p:cNvSpPr>
                <a:spLocks/>
              </p:cNvSpPr>
              <p:nvPr/>
            </p:nvSpPr>
            <p:spPr bwMode="auto">
              <a:xfrm>
                <a:off x="2545" y="1833"/>
                <a:ext cx="8" cy="7"/>
              </a:xfrm>
              <a:custGeom>
                <a:avLst/>
                <a:gdLst>
                  <a:gd name="T0" fmla="*/ 0 w 8"/>
                  <a:gd name="T1" fmla="*/ 0 h 7"/>
                  <a:gd name="T2" fmla="*/ 6 w 8"/>
                  <a:gd name="T3" fmla="*/ 1 h 7"/>
                  <a:gd name="T4" fmla="*/ 8 w 8"/>
                  <a:gd name="T5" fmla="*/ 7 h 7"/>
                  <a:gd name="T6" fmla="*/ 2 w 8"/>
                  <a:gd name="T7" fmla="*/ 6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lnTo>
                      <a:pt x="6" y="1"/>
                    </a:lnTo>
                    <a:lnTo>
                      <a:pt x="8" y="7"/>
                    </a:lnTo>
                    <a:lnTo>
                      <a:pt x="2"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7" name="Line 1550"/>
              <p:cNvSpPr>
                <a:spLocks noChangeShapeType="1"/>
              </p:cNvSpPr>
              <p:nvPr/>
            </p:nvSpPr>
            <p:spPr bwMode="auto">
              <a:xfrm>
                <a:off x="2545" y="1833"/>
                <a:ext cx="2"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698" name="Freeform 1551"/>
              <p:cNvSpPr>
                <a:spLocks/>
              </p:cNvSpPr>
              <p:nvPr/>
            </p:nvSpPr>
            <p:spPr bwMode="auto">
              <a:xfrm>
                <a:off x="2551" y="1834"/>
                <a:ext cx="7" cy="8"/>
              </a:xfrm>
              <a:custGeom>
                <a:avLst/>
                <a:gdLst>
                  <a:gd name="T0" fmla="*/ 0 w 7"/>
                  <a:gd name="T1" fmla="*/ 0 h 8"/>
                  <a:gd name="T2" fmla="*/ 5 w 7"/>
                  <a:gd name="T3" fmla="*/ 1 h 8"/>
                  <a:gd name="T4" fmla="*/ 7 w 7"/>
                  <a:gd name="T5" fmla="*/ 8 h 8"/>
                  <a:gd name="T6" fmla="*/ 2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5" y="1"/>
                    </a:lnTo>
                    <a:lnTo>
                      <a:pt x="7" y="8"/>
                    </a:lnTo>
                    <a:lnTo>
                      <a:pt x="2"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9" name="Line 1552"/>
              <p:cNvSpPr>
                <a:spLocks noChangeShapeType="1"/>
              </p:cNvSpPr>
              <p:nvPr/>
            </p:nvSpPr>
            <p:spPr bwMode="auto">
              <a:xfrm>
                <a:off x="2551" y="1834"/>
                <a:ext cx="2"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0" name="Freeform 1553"/>
              <p:cNvSpPr>
                <a:spLocks/>
              </p:cNvSpPr>
              <p:nvPr/>
            </p:nvSpPr>
            <p:spPr bwMode="auto">
              <a:xfrm>
                <a:off x="2556" y="1835"/>
                <a:ext cx="7" cy="8"/>
              </a:xfrm>
              <a:custGeom>
                <a:avLst/>
                <a:gdLst>
                  <a:gd name="T0" fmla="*/ 0 w 7"/>
                  <a:gd name="T1" fmla="*/ 0 h 8"/>
                  <a:gd name="T2" fmla="*/ 5 w 7"/>
                  <a:gd name="T3" fmla="*/ 1 h 8"/>
                  <a:gd name="T4" fmla="*/ 7 w 7"/>
                  <a:gd name="T5" fmla="*/ 8 h 8"/>
                  <a:gd name="T6" fmla="*/ 2 w 7"/>
                  <a:gd name="T7" fmla="*/ 7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5" y="1"/>
                    </a:lnTo>
                    <a:lnTo>
                      <a:pt x="7" y="8"/>
                    </a:lnTo>
                    <a:lnTo>
                      <a:pt x="2" y="7"/>
                    </a:lnTo>
                    <a:lnTo>
                      <a:pt x="0" y="0"/>
                    </a:lnTo>
                    <a:close/>
                  </a:path>
                </a:pathLst>
              </a:custGeom>
              <a:solidFill>
                <a:srgbClr val="A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1" name="Line 1554"/>
              <p:cNvSpPr>
                <a:spLocks noChangeShapeType="1"/>
              </p:cNvSpPr>
              <p:nvPr/>
            </p:nvSpPr>
            <p:spPr bwMode="auto">
              <a:xfrm>
                <a:off x="2556" y="1835"/>
                <a:ext cx="2" cy="7"/>
              </a:xfrm>
              <a:prstGeom prst="line">
                <a:avLst/>
              </a:prstGeom>
              <a:noFill/>
              <a:ln w="0">
                <a:solidFill>
                  <a:srgbClr val="A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2" name="Freeform 1555"/>
              <p:cNvSpPr>
                <a:spLocks/>
              </p:cNvSpPr>
              <p:nvPr/>
            </p:nvSpPr>
            <p:spPr bwMode="auto">
              <a:xfrm>
                <a:off x="2561" y="1836"/>
                <a:ext cx="7" cy="8"/>
              </a:xfrm>
              <a:custGeom>
                <a:avLst/>
                <a:gdLst>
                  <a:gd name="T0" fmla="*/ 0 w 7"/>
                  <a:gd name="T1" fmla="*/ 0 h 8"/>
                  <a:gd name="T2" fmla="*/ 5 w 7"/>
                  <a:gd name="T3" fmla="*/ 1 h 8"/>
                  <a:gd name="T4" fmla="*/ 7 w 7"/>
                  <a:gd name="T5" fmla="*/ 8 h 8"/>
                  <a:gd name="T6" fmla="*/ 2 w 7"/>
                  <a:gd name="T7" fmla="*/ 7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5" y="1"/>
                    </a:lnTo>
                    <a:lnTo>
                      <a:pt x="7" y="8"/>
                    </a:lnTo>
                    <a:lnTo>
                      <a:pt x="2" y="7"/>
                    </a:lnTo>
                    <a:lnTo>
                      <a:pt x="0" y="0"/>
                    </a:lnTo>
                    <a:close/>
                  </a:path>
                </a:pathLst>
              </a:custGeom>
              <a:solidFill>
                <a:srgbClr val="A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3" name="Line 1556"/>
              <p:cNvSpPr>
                <a:spLocks noChangeShapeType="1"/>
              </p:cNvSpPr>
              <p:nvPr/>
            </p:nvSpPr>
            <p:spPr bwMode="auto">
              <a:xfrm>
                <a:off x="2561" y="1836"/>
                <a:ext cx="2" cy="7"/>
              </a:xfrm>
              <a:prstGeom prst="line">
                <a:avLst/>
              </a:prstGeom>
              <a:noFill/>
              <a:ln w="0">
                <a:solidFill>
                  <a:srgbClr val="A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4" name="Freeform 1557"/>
              <p:cNvSpPr>
                <a:spLocks/>
              </p:cNvSpPr>
              <p:nvPr/>
            </p:nvSpPr>
            <p:spPr bwMode="auto">
              <a:xfrm>
                <a:off x="2566" y="1837"/>
                <a:ext cx="6" cy="7"/>
              </a:xfrm>
              <a:custGeom>
                <a:avLst/>
                <a:gdLst>
                  <a:gd name="T0" fmla="*/ 0 w 6"/>
                  <a:gd name="T1" fmla="*/ 0 h 7"/>
                  <a:gd name="T2" fmla="*/ 4 w 6"/>
                  <a:gd name="T3" fmla="*/ 1 h 7"/>
                  <a:gd name="T4" fmla="*/ 6 w 6"/>
                  <a:gd name="T5" fmla="*/ 7 h 7"/>
                  <a:gd name="T6" fmla="*/ 2 w 6"/>
                  <a:gd name="T7" fmla="*/ 7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7"/>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5" name="Line 1558"/>
              <p:cNvSpPr>
                <a:spLocks noChangeShapeType="1"/>
              </p:cNvSpPr>
              <p:nvPr/>
            </p:nvSpPr>
            <p:spPr bwMode="auto">
              <a:xfrm>
                <a:off x="2566" y="1837"/>
                <a:ext cx="2" cy="7"/>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6" name="Freeform 1559"/>
              <p:cNvSpPr>
                <a:spLocks/>
              </p:cNvSpPr>
              <p:nvPr/>
            </p:nvSpPr>
            <p:spPr bwMode="auto">
              <a:xfrm>
                <a:off x="2570" y="1838"/>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A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7" name="Line 1560"/>
              <p:cNvSpPr>
                <a:spLocks noChangeShapeType="1"/>
              </p:cNvSpPr>
              <p:nvPr/>
            </p:nvSpPr>
            <p:spPr bwMode="auto">
              <a:xfrm>
                <a:off x="2570" y="1838"/>
                <a:ext cx="2" cy="6"/>
              </a:xfrm>
              <a:prstGeom prst="line">
                <a:avLst/>
              </a:prstGeom>
              <a:noFill/>
              <a:ln w="0">
                <a:solidFill>
                  <a:srgbClr val="A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08" name="Freeform 1561"/>
              <p:cNvSpPr>
                <a:spLocks/>
              </p:cNvSpPr>
              <p:nvPr/>
            </p:nvSpPr>
            <p:spPr bwMode="auto">
              <a:xfrm>
                <a:off x="2574" y="1839"/>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A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09" name="Line 1562"/>
              <p:cNvSpPr>
                <a:spLocks noChangeShapeType="1"/>
              </p:cNvSpPr>
              <p:nvPr/>
            </p:nvSpPr>
            <p:spPr bwMode="auto">
              <a:xfrm>
                <a:off x="2574" y="1839"/>
                <a:ext cx="2" cy="6"/>
              </a:xfrm>
              <a:prstGeom prst="line">
                <a:avLst/>
              </a:prstGeom>
              <a:noFill/>
              <a:ln w="0">
                <a:solidFill>
                  <a:srgbClr val="A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0" name="Freeform 1563"/>
              <p:cNvSpPr>
                <a:spLocks/>
              </p:cNvSpPr>
              <p:nvPr/>
            </p:nvSpPr>
            <p:spPr bwMode="auto">
              <a:xfrm>
                <a:off x="2578" y="1840"/>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A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1" name="Line 1564"/>
              <p:cNvSpPr>
                <a:spLocks noChangeShapeType="1"/>
              </p:cNvSpPr>
              <p:nvPr/>
            </p:nvSpPr>
            <p:spPr bwMode="auto">
              <a:xfrm>
                <a:off x="2578" y="1840"/>
                <a:ext cx="2" cy="6"/>
              </a:xfrm>
              <a:prstGeom prst="line">
                <a:avLst/>
              </a:prstGeom>
              <a:noFill/>
              <a:ln w="0">
                <a:solidFill>
                  <a:srgbClr val="A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2" name="Freeform 1565"/>
              <p:cNvSpPr>
                <a:spLocks/>
              </p:cNvSpPr>
              <p:nvPr/>
            </p:nvSpPr>
            <p:spPr bwMode="auto">
              <a:xfrm>
                <a:off x="2581" y="1841"/>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3" name="Line 1566"/>
              <p:cNvSpPr>
                <a:spLocks noChangeShapeType="1"/>
              </p:cNvSpPr>
              <p:nvPr/>
            </p:nvSpPr>
            <p:spPr bwMode="auto">
              <a:xfrm>
                <a:off x="2581" y="1841"/>
                <a:ext cx="2" cy="6"/>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714" name="Freeform 1567"/>
              <p:cNvSpPr>
                <a:spLocks/>
              </p:cNvSpPr>
              <p:nvPr/>
            </p:nvSpPr>
            <p:spPr bwMode="auto">
              <a:xfrm>
                <a:off x="2585" y="1842"/>
                <a:ext cx="7" cy="7"/>
              </a:xfrm>
              <a:custGeom>
                <a:avLst/>
                <a:gdLst>
                  <a:gd name="T0" fmla="*/ 0 w 7"/>
                  <a:gd name="T1" fmla="*/ 0 h 7"/>
                  <a:gd name="T2" fmla="*/ 5 w 7"/>
                  <a:gd name="T3" fmla="*/ 1 h 7"/>
                  <a:gd name="T4" fmla="*/ 7 w 7"/>
                  <a:gd name="T5" fmla="*/ 7 h 7"/>
                  <a:gd name="T6" fmla="*/ 2 w 7"/>
                  <a:gd name="T7" fmla="*/ 6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5" y="1"/>
                    </a:lnTo>
                    <a:lnTo>
                      <a:pt x="7" y="7"/>
                    </a:lnTo>
                    <a:lnTo>
                      <a:pt x="2" y="6"/>
                    </a:lnTo>
                    <a:lnTo>
                      <a:pt x="0" y="0"/>
                    </a:lnTo>
                    <a:close/>
                  </a:path>
                </a:pathLst>
              </a:custGeom>
              <a:solidFill>
                <a:srgbClr val="A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15" name="Line 1568"/>
              <p:cNvSpPr>
                <a:spLocks noChangeShapeType="1"/>
              </p:cNvSpPr>
              <p:nvPr/>
            </p:nvSpPr>
            <p:spPr bwMode="auto">
              <a:xfrm>
                <a:off x="2585" y="1842"/>
                <a:ext cx="2" cy="6"/>
              </a:xfrm>
              <a:prstGeom prst="line">
                <a:avLst/>
              </a:prstGeom>
              <a:noFill/>
              <a:ln w="0">
                <a:solidFill>
                  <a:srgbClr val="A8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283" name="Group 1569"/>
            <p:cNvGrpSpPr>
              <a:grpSpLocks/>
            </p:cNvGrpSpPr>
            <p:nvPr/>
          </p:nvGrpSpPr>
          <p:grpSpPr bwMode="auto">
            <a:xfrm>
              <a:off x="1480" y="1624"/>
              <a:ext cx="1175" cy="246"/>
              <a:chOff x="1480" y="1624"/>
              <a:chExt cx="1175" cy="246"/>
            </a:xfrm>
          </p:grpSpPr>
          <p:sp>
            <p:nvSpPr>
              <p:cNvPr id="1316" name="Freeform 1570"/>
              <p:cNvSpPr>
                <a:spLocks/>
              </p:cNvSpPr>
              <p:nvPr/>
            </p:nvSpPr>
            <p:spPr bwMode="auto">
              <a:xfrm>
                <a:off x="2590" y="1843"/>
                <a:ext cx="7" cy="8"/>
              </a:xfrm>
              <a:custGeom>
                <a:avLst/>
                <a:gdLst>
                  <a:gd name="T0" fmla="*/ 0 w 7"/>
                  <a:gd name="T1" fmla="*/ 0 h 8"/>
                  <a:gd name="T2" fmla="*/ 6 w 7"/>
                  <a:gd name="T3" fmla="*/ 2 h 8"/>
                  <a:gd name="T4" fmla="*/ 7 w 7"/>
                  <a:gd name="T5" fmla="*/ 8 h 8"/>
                  <a:gd name="T6" fmla="*/ 2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6" y="2"/>
                    </a:lnTo>
                    <a:lnTo>
                      <a:pt x="7" y="8"/>
                    </a:lnTo>
                    <a:lnTo>
                      <a:pt x="2" y="6"/>
                    </a:lnTo>
                    <a:lnTo>
                      <a:pt x="0" y="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7" name="Line 1571"/>
              <p:cNvSpPr>
                <a:spLocks noChangeShapeType="1"/>
              </p:cNvSpPr>
              <p:nvPr/>
            </p:nvSpPr>
            <p:spPr bwMode="auto">
              <a:xfrm>
                <a:off x="2590" y="1843"/>
                <a:ext cx="2" cy="6"/>
              </a:xfrm>
              <a:prstGeom prst="line">
                <a:avLst/>
              </a:prstGeom>
              <a:noFill/>
              <a:ln w="0">
                <a:solidFill>
                  <a:srgbClr val="A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8" name="Freeform 1572"/>
              <p:cNvSpPr>
                <a:spLocks/>
              </p:cNvSpPr>
              <p:nvPr/>
            </p:nvSpPr>
            <p:spPr bwMode="auto">
              <a:xfrm>
                <a:off x="2596" y="1845"/>
                <a:ext cx="6" cy="7"/>
              </a:xfrm>
              <a:custGeom>
                <a:avLst/>
                <a:gdLst>
                  <a:gd name="T0" fmla="*/ 0 w 6"/>
                  <a:gd name="T1" fmla="*/ 0 h 7"/>
                  <a:gd name="T2" fmla="*/ 4 w 6"/>
                  <a:gd name="T3" fmla="*/ 1 h 7"/>
                  <a:gd name="T4" fmla="*/ 6 w 6"/>
                  <a:gd name="T5" fmla="*/ 7 h 7"/>
                  <a:gd name="T6" fmla="*/ 1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1"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9" name="Line 1573"/>
              <p:cNvSpPr>
                <a:spLocks noChangeShapeType="1"/>
              </p:cNvSpPr>
              <p:nvPr/>
            </p:nvSpPr>
            <p:spPr bwMode="auto">
              <a:xfrm>
                <a:off x="2596" y="1845"/>
                <a:ext cx="1"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0" name="Freeform 1574"/>
              <p:cNvSpPr>
                <a:spLocks/>
              </p:cNvSpPr>
              <p:nvPr/>
            </p:nvSpPr>
            <p:spPr bwMode="auto">
              <a:xfrm>
                <a:off x="2600" y="1846"/>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A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1" name="Line 1575"/>
              <p:cNvSpPr>
                <a:spLocks noChangeShapeType="1"/>
              </p:cNvSpPr>
              <p:nvPr/>
            </p:nvSpPr>
            <p:spPr bwMode="auto">
              <a:xfrm>
                <a:off x="2600" y="1846"/>
                <a:ext cx="2" cy="6"/>
              </a:xfrm>
              <a:prstGeom prst="line">
                <a:avLst/>
              </a:prstGeom>
              <a:noFill/>
              <a:ln w="0">
                <a:solidFill>
                  <a:srgbClr val="A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2" name="Freeform 1576"/>
              <p:cNvSpPr>
                <a:spLocks/>
              </p:cNvSpPr>
              <p:nvPr/>
            </p:nvSpPr>
            <p:spPr bwMode="auto">
              <a:xfrm>
                <a:off x="2603" y="1847"/>
                <a:ext cx="6" cy="7"/>
              </a:xfrm>
              <a:custGeom>
                <a:avLst/>
                <a:gdLst>
                  <a:gd name="T0" fmla="*/ 0 w 6"/>
                  <a:gd name="T1" fmla="*/ 0 h 7"/>
                  <a:gd name="T2" fmla="*/ 4 w 6"/>
                  <a:gd name="T3" fmla="*/ 1 h 7"/>
                  <a:gd name="T4" fmla="*/ 6 w 6"/>
                  <a:gd name="T5" fmla="*/ 7 h 7"/>
                  <a:gd name="T6" fmla="*/ 2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4" y="1"/>
                    </a:lnTo>
                    <a:lnTo>
                      <a:pt x="6" y="7"/>
                    </a:lnTo>
                    <a:lnTo>
                      <a:pt x="2" y="6"/>
                    </a:lnTo>
                    <a:lnTo>
                      <a:pt x="0" y="0"/>
                    </a:lnTo>
                    <a:close/>
                  </a:path>
                </a:pathLst>
              </a:custGeom>
              <a:solidFill>
                <a:srgbClr val="9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3" name="Line 1577"/>
              <p:cNvSpPr>
                <a:spLocks noChangeShapeType="1"/>
              </p:cNvSpPr>
              <p:nvPr/>
            </p:nvSpPr>
            <p:spPr bwMode="auto">
              <a:xfrm>
                <a:off x="2603" y="1847"/>
                <a:ext cx="2" cy="6"/>
              </a:xfrm>
              <a:prstGeom prst="line">
                <a:avLst/>
              </a:prstGeom>
              <a:noFill/>
              <a:ln w="0">
                <a:solidFill>
                  <a:srgbClr val="9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4" name="Freeform 1578"/>
              <p:cNvSpPr>
                <a:spLocks/>
              </p:cNvSpPr>
              <p:nvPr/>
            </p:nvSpPr>
            <p:spPr bwMode="auto">
              <a:xfrm>
                <a:off x="2607" y="1848"/>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5" name="Line 1579"/>
              <p:cNvSpPr>
                <a:spLocks noChangeShapeType="1"/>
              </p:cNvSpPr>
              <p:nvPr/>
            </p:nvSpPr>
            <p:spPr bwMode="auto">
              <a:xfrm>
                <a:off x="2607" y="1848"/>
                <a:ext cx="2" cy="6"/>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6" name="Freeform 1580"/>
              <p:cNvSpPr>
                <a:spLocks/>
              </p:cNvSpPr>
              <p:nvPr/>
            </p:nvSpPr>
            <p:spPr bwMode="auto">
              <a:xfrm>
                <a:off x="2610" y="1849"/>
                <a:ext cx="5" cy="7"/>
              </a:xfrm>
              <a:custGeom>
                <a:avLst/>
                <a:gdLst>
                  <a:gd name="T0" fmla="*/ 0 w 5"/>
                  <a:gd name="T1" fmla="*/ 0 h 7"/>
                  <a:gd name="T2" fmla="*/ 3 w 5"/>
                  <a:gd name="T3" fmla="*/ 1 h 7"/>
                  <a:gd name="T4" fmla="*/ 5 w 5"/>
                  <a:gd name="T5" fmla="*/ 7 h 7"/>
                  <a:gd name="T6" fmla="*/ 2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3" y="1"/>
                    </a:lnTo>
                    <a:lnTo>
                      <a:pt x="5" y="7"/>
                    </a:lnTo>
                    <a:lnTo>
                      <a:pt x="2" y="6"/>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7" name="Line 1581"/>
              <p:cNvSpPr>
                <a:spLocks noChangeShapeType="1"/>
              </p:cNvSpPr>
              <p:nvPr/>
            </p:nvSpPr>
            <p:spPr bwMode="auto">
              <a:xfrm>
                <a:off x="2610" y="1849"/>
                <a:ext cx="2" cy="6"/>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28" name="Freeform 1582"/>
              <p:cNvSpPr>
                <a:spLocks/>
              </p:cNvSpPr>
              <p:nvPr/>
            </p:nvSpPr>
            <p:spPr bwMode="auto">
              <a:xfrm>
                <a:off x="2613" y="1850"/>
                <a:ext cx="9" cy="9"/>
              </a:xfrm>
              <a:custGeom>
                <a:avLst/>
                <a:gdLst>
                  <a:gd name="T0" fmla="*/ 0 w 9"/>
                  <a:gd name="T1" fmla="*/ 0 h 9"/>
                  <a:gd name="T2" fmla="*/ 7 w 9"/>
                  <a:gd name="T3" fmla="*/ 3 h 9"/>
                  <a:gd name="T4" fmla="*/ 9 w 9"/>
                  <a:gd name="T5" fmla="*/ 9 h 9"/>
                  <a:gd name="T6" fmla="*/ 2 w 9"/>
                  <a:gd name="T7" fmla="*/ 6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7" y="3"/>
                    </a:lnTo>
                    <a:lnTo>
                      <a:pt x="9" y="9"/>
                    </a:lnTo>
                    <a:lnTo>
                      <a:pt x="2" y="6"/>
                    </a:lnTo>
                    <a:lnTo>
                      <a:pt x="0" y="0"/>
                    </a:lnTo>
                    <a:close/>
                  </a:path>
                </a:pathLst>
              </a:custGeom>
              <a:solidFill>
                <a:srgbClr val="9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29" name="Line 1583"/>
              <p:cNvSpPr>
                <a:spLocks noChangeShapeType="1"/>
              </p:cNvSpPr>
              <p:nvPr/>
            </p:nvSpPr>
            <p:spPr bwMode="auto">
              <a:xfrm>
                <a:off x="2613" y="1850"/>
                <a:ext cx="2" cy="6"/>
              </a:xfrm>
              <a:prstGeom prst="line">
                <a:avLst/>
              </a:prstGeom>
              <a:noFill/>
              <a:ln w="0">
                <a:solidFill>
                  <a:srgbClr val="9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0" name="Freeform 1584"/>
              <p:cNvSpPr>
                <a:spLocks/>
              </p:cNvSpPr>
              <p:nvPr/>
            </p:nvSpPr>
            <p:spPr bwMode="auto">
              <a:xfrm>
                <a:off x="2620" y="1853"/>
                <a:ext cx="7" cy="7"/>
              </a:xfrm>
              <a:custGeom>
                <a:avLst/>
                <a:gdLst>
                  <a:gd name="T0" fmla="*/ 0 w 7"/>
                  <a:gd name="T1" fmla="*/ 0 h 7"/>
                  <a:gd name="T2" fmla="*/ 6 w 7"/>
                  <a:gd name="T3" fmla="*/ 1 h 7"/>
                  <a:gd name="T4" fmla="*/ 7 w 7"/>
                  <a:gd name="T5" fmla="*/ 7 h 7"/>
                  <a:gd name="T6" fmla="*/ 2 w 7"/>
                  <a:gd name="T7" fmla="*/ 6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6" y="1"/>
                    </a:lnTo>
                    <a:lnTo>
                      <a:pt x="7" y="7"/>
                    </a:lnTo>
                    <a:lnTo>
                      <a:pt x="2" y="6"/>
                    </a:lnTo>
                    <a:lnTo>
                      <a:pt x="0" y="0"/>
                    </a:lnTo>
                    <a:close/>
                  </a:path>
                </a:pathLst>
              </a:custGeom>
              <a:solidFill>
                <a:srgbClr val="A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1" name="Line 1585"/>
              <p:cNvSpPr>
                <a:spLocks noChangeShapeType="1"/>
              </p:cNvSpPr>
              <p:nvPr/>
            </p:nvSpPr>
            <p:spPr bwMode="auto">
              <a:xfrm>
                <a:off x="2620" y="1853"/>
                <a:ext cx="2" cy="6"/>
              </a:xfrm>
              <a:prstGeom prst="line">
                <a:avLst/>
              </a:prstGeom>
              <a:noFill/>
              <a:ln w="0">
                <a:solidFill>
                  <a:srgbClr val="A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2" name="Freeform 1586"/>
              <p:cNvSpPr>
                <a:spLocks/>
              </p:cNvSpPr>
              <p:nvPr/>
            </p:nvSpPr>
            <p:spPr bwMode="auto">
              <a:xfrm>
                <a:off x="1480" y="1624"/>
                <a:ext cx="1175" cy="246"/>
              </a:xfrm>
              <a:custGeom>
                <a:avLst/>
                <a:gdLst>
                  <a:gd name="T0" fmla="*/ 1166 w 1175"/>
                  <a:gd name="T1" fmla="*/ 178 h 246"/>
                  <a:gd name="T2" fmla="*/ 1151 w 1175"/>
                  <a:gd name="T3" fmla="*/ 173 h 246"/>
                  <a:gd name="T4" fmla="*/ 1129 w 1175"/>
                  <a:gd name="T5" fmla="*/ 167 h 246"/>
                  <a:gd name="T6" fmla="*/ 1112 w 1175"/>
                  <a:gd name="T7" fmla="*/ 164 h 246"/>
                  <a:gd name="T8" fmla="*/ 1090 w 1175"/>
                  <a:gd name="T9" fmla="*/ 159 h 246"/>
                  <a:gd name="T10" fmla="*/ 1062 w 1175"/>
                  <a:gd name="T11" fmla="*/ 154 h 246"/>
                  <a:gd name="T12" fmla="*/ 1029 w 1175"/>
                  <a:gd name="T13" fmla="*/ 147 h 246"/>
                  <a:gd name="T14" fmla="*/ 961 w 1175"/>
                  <a:gd name="T15" fmla="*/ 131 h 246"/>
                  <a:gd name="T16" fmla="*/ 877 w 1175"/>
                  <a:gd name="T17" fmla="*/ 115 h 246"/>
                  <a:gd name="T18" fmla="*/ 834 w 1175"/>
                  <a:gd name="T19" fmla="*/ 109 h 246"/>
                  <a:gd name="T20" fmla="*/ 792 w 1175"/>
                  <a:gd name="T21" fmla="*/ 107 h 246"/>
                  <a:gd name="T22" fmla="*/ 751 w 1175"/>
                  <a:gd name="T23" fmla="*/ 110 h 246"/>
                  <a:gd name="T24" fmla="*/ 711 w 1175"/>
                  <a:gd name="T25" fmla="*/ 119 h 246"/>
                  <a:gd name="T26" fmla="*/ 672 w 1175"/>
                  <a:gd name="T27" fmla="*/ 131 h 246"/>
                  <a:gd name="T28" fmla="*/ 601 w 1175"/>
                  <a:gd name="T29" fmla="*/ 160 h 246"/>
                  <a:gd name="T30" fmla="*/ 550 w 1175"/>
                  <a:gd name="T31" fmla="*/ 179 h 246"/>
                  <a:gd name="T32" fmla="*/ 518 w 1175"/>
                  <a:gd name="T33" fmla="*/ 189 h 246"/>
                  <a:gd name="T34" fmla="*/ 486 w 1175"/>
                  <a:gd name="T35" fmla="*/ 194 h 246"/>
                  <a:gd name="T36" fmla="*/ 413 w 1175"/>
                  <a:gd name="T37" fmla="*/ 199 h 246"/>
                  <a:gd name="T38" fmla="*/ 340 w 1175"/>
                  <a:gd name="T39" fmla="*/ 198 h 246"/>
                  <a:gd name="T40" fmla="*/ 270 w 1175"/>
                  <a:gd name="T41" fmla="*/ 190 h 246"/>
                  <a:gd name="T42" fmla="*/ 239 w 1175"/>
                  <a:gd name="T43" fmla="*/ 181 h 246"/>
                  <a:gd name="T44" fmla="*/ 210 w 1175"/>
                  <a:gd name="T45" fmla="*/ 170 h 246"/>
                  <a:gd name="T46" fmla="*/ 182 w 1175"/>
                  <a:gd name="T47" fmla="*/ 154 h 246"/>
                  <a:gd name="T48" fmla="*/ 154 w 1175"/>
                  <a:gd name="T49" fmla="*/ 132 h 246"/>
                  <a:gd name="T50" fmla="*/ 127 w 1175"/>
                  <a:gd name="T51" fmla="*/ 106 h 246"/>
                  <a:gd name="T52" fmla="*/ 111 w 1175"/>
                  <a:gd name="T53" fmla="*/ 51 h 246"/>
                  <a:gd name="T54" fmla="*/ 62 w 1175"/>
                  <a:gd name="T55" fmla="*/ 111 h 246"/>
                  <a:gd name="T56" fmla="*/ 102 w 1175"/>
                  <a:gd name="T57" fmla="*/ 154 h 246"/>
                  <a:gd name="T58" fmla="*/ 132 w 1175"/>
                  <a:gd name="T59" fmla="*/ 180 h 246"/>
                  <a:gd name="T60" fmla="*/ 163 w 1175"/>
                  <a:gd name="T61" fmla="*/ 202 h 246"/>
                  <a:gd name="T62" fmla="*/ 196 w 1175"/>
                  <a:gd name="T63" fmla="*/ 218 h 246"/>
                  <a:gd name="T64" fmla="*/ 230 w 1175"/>
                  <a:gd name="T65" fmla="*/ 230 h 246"/>
                  <a:gd name="T66" fmla="*/ 286 w 1175"/>
                  <a:gd name="T67" fmla="*/ 241 h 246"/>
                  <a:gd name="T68" fmla="*/ 364 w 1175"/>
                  <a:gd name="T69" fmla="*/ 246 h 246"/>
                  <a:gd name="T70" fmla="*/ 442 w 1175"/>
                  <a:gd name="T71" fmla="*/ 243 h 246"/>
                  <a:gd name="T72" fmla="*/ 500 w 1175"/>
                  <a:gd name="T73" fmla="*/ 238 h 246"/>
                  <a:gd name="T74" fmla="*/ 540 w 1175"/>
                  <a:gd name="T75" fmla="*/ 229 h 246"/>
                  <a:gd name="T76" fmla="*/ 578 w 1175"/>
                  <a:gd name="T77" fmla="*/ 216 h 246"/>
                  <a:gd name="T78" fmla="*/ 649 w 1175"/>
                  <a:gd name="T79" fmla="*/ 188 h 246"/>
                  <a:gd name="T80" fmla="*/ 699 w 1175"/>
                  <a:gd name="T81" fmla="*/ 170 h 246"/>
                  <a:gd name="T82" fmla="*/ 731 w 1175"/>
                  <a:gd name="T83" fmla="*/ 161 h 246"/>
                  <a:gd name="T84" fmla="*/ 762 w 1175"/>
                  <a:gd name="T85" fmla="*/ 157 h 246"/>
                  <a:gd name="T86" fmla="*/ 796 w 1175"/>
                  <a:gd name="T87" fmla="*/ 156 h 246"/>
                  <a:gd name="T88" fmla="*/ 834 w 1175"/>
                  <a:gd name="T89" fmla="*/ 160 h 246"/>
                  <a:gd name="T90" fmla="*/ 894 w 1175"/>
                  <a:gd name="T91" fmla="*/ 170 h 246"/>
                  <a:gd name="T92" fmla="*/ 974 w 1175"/>
                  <a:gd name="T93" fmla="*/ 189 h 246"/>
                  <a:gd name="T94" fmla="*/ 1020 w 1175"/>
                  <a:gd name="T95" fmla="*/ 200 h 246"/>
                  <a:gd name="T96" fmla="*/ 1053 w 1175"/>
                  <a:gd name="T97" fmla="*/ 207 h 246"/>
                  <a:gd name="T98" fmla="*/ 1076 w 1175"/>
                  <a:gd name="T99" fmla="*/ 211 h 246"/>
                  <a:gd name="T100" fmla="*/ 1094 w 1175"/>
                  <a:gd name="T101" fmla="*/ 215 h 246"/>
                  <a:gd name="T102" fmla="*/ 1110 w 1175"/>
                  <a:gd name="T103" fmla="*/ 219 h 246"/>
                  <a:gd name="T104" fmla="*/ 1127 w 1175"/>
                  <a:gd name="T105" fmla="*/ 224 h 246"/>
                  <a:gd name="T106" fmla="*/ 1146 w 1175"/>
                  <a:gd name="T107" fmla="*/ 2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5" h="246">
                    <a:moveTo>
                      <a:pt x="1146" y="230"/>
                    </a:moveTo>
                    <a:lnTo>
                      <a:pt x="1175" y="181"/>
                    </a:lnTo>
                    <a:lnTo>
                      <a:pt x="1170" y="179"/>
                    </a:lnTo>
                    <a:lnTo>
                      <a:pt x="1166" y="178"/>
                    </a:lnTo>
                    <a:lnTo>
                      <a:pt x="1163" y="177"/>
                    </a:lnTo>
                    <a:lnTo>
                      <a:pt x="1160" y="176"/>
                    </a:lnTo>
                    <a:lnTo>
                      <a:pt x="1156" y="175"/>
                    </a:lnTo>
                    <a:lnTo>
                      <a:pt x="1151" y="173"/>
                    </a:lnTo>
                    <a:lnTo>
                      <a:pt x="1146" y="172"/>
                    </a:lnTo>
                    <a:lnTo>
                      <a:pt x="1140" y="170"/>
                    </a:lnTo>
                    <a:lnTo>
                      <a:pt x="1133" y="168"/>
                    </a:lnTo>
                    <a:lnTo>
                      <a:pt x="1129" y="167"/>
                    </a:lnTo>
                    <a:lnTo>
                      <a:pt x="1125" y="167"/>
                    </a:lnTo>
                    <a:lnTo>
                      <a:pt x="1121" y="166"/>
                    </a:lnTo>
                    <a:lnTo>
                      <a:pt x="1117" y="165"/>
                    </a:lnTo>
                    <a:lnTo>
                      <a:pt x="1112" y="164"/>
                    </a:lnTo>
                    <a:lnTo>
                      <a:pt x="1107" y="163"/>
                    </a:lnTo>
                    <a:lnTo>
                      <a:pt x="1101" y="162"/>
                    </a:lnTo>
                    <a:lnTo>
                      <a:pt x="1096" y="160"/>
                    </a:lnTo>
                    <a:lnTo>
                      <a:pt x="1090" y="159"/>
                    </a:lnTo>
                    <a:lnTo>
                      <a:pt x="1083" y="158"/>
                    </a:lnTo>
                    <a:lnTo>
                      <a:pt x="1076" y="157"/>
                    </a:lnTo>
                    <a:lnTo>
                      <a:pt x="1069" y="156"/>
                    </a:lnTo>
                    <a:lnTo>
                      <a:pt x="1062" y="154"/>
                    </a:lnTo>
                    <a:lnTo>
                      <a:pt x="1054" y="153"/>
                    </a:lnTo>
                    <a:lnTo>
                      <a:pt x="1046" y="151"/>
                    </a:lnTo>
                    <a:lnTo>
                      <a:pt x="1038" y="149"/>
                    </a:lnTo>
                    <a:lnTo>
                      <a:pt x="1029" y="147"/>
                    </a:lnTo>
                    <a:lnTo>
                      <a:pt x="1020" y="145"/>
                    </a:lnTo>
                    <a:lnTo>
                      <a:pt x="1001" y="141"/>
                    </a:lnTo>
                    <a:lnTo>
                      <a:pt x="982" y="136"/>
                    </a:lnTo>
                    <a:lnTo>
                      <a:pt x="961" y="131"/>
                    </a:lnTo>
                    <a:lnTo>
                      <a:pt x="941" y="127"/>
                    </a:lnTo>
                    <a:lnTo>
                      <a:pt x="919" y="122"/>
                    </a:lnTo>
                    <a:lnTo>
                      <a:pt x="898" y="118"/>
                    </a:lnTo>
                    <a:lnTo>
                      <a:pt x="877" y="115"/>
                    </a:lnTo>
                    <a:lnTo>
                      <a:pt x="866" y="113"/>
                    </a:lnTo>
                    <a:lnTo>
                      <a:pt x="855" y="112"/>
                    </a:lnTo>
                    <a:lnTo>
                      <a:pt x="844" y="110"/>
                    </a:lnTo>
                    <a:lnTo>
                      <a:pt x="834" y="109"/>
                    </a:lnTo>
                    <a:lnTo>
                      <a:pt x="823" y="108"/>
                    </a:lnTo>
                    <a:lnTo>
                      <a:pt x="813" y="108"/>
                    </a:lnTo>
                    <a:lnTo>
                      <a:pt x="802" y="108"/>
                    </a:lnTo>
                    <a:lnTo>
                      <a:pt x="792" y="107"/>
                    </a:lnTo>
                    <a:lnTo>
                      <a:pt x="782" y="108"/>
                    </a:lnTo>
                    <a:lnTo>
                      <a:pt x="771" y="108"/>
                    </a:lnTo>
                    <a:lnTo>
                      <a:pt x="761" y="109"/>
                    </a:lnTo>
                    <a:lnTo>
                      <a:pt x="751" y="110"/>
                    </a:lnTo>
                    <a:lnTo>
                      <a:pt x="741" y="112"/>
                    </a:lnTo>
                    <a:lnTo>
                      <a:pt x="730" y="114"/>
                    </a:lnTo>
                    <a:lnTo>
                      <a:pt x="720" y="117"/>
                    </a:lnTo>
                    <a:lnTo>
                      <a:pt x="711" y="119"/>
                    </a:lnTo>
                    <a:lnTo>
                      <a:pt x="701" y="122"/>
                    </a:lnTo>
                    <a:lnTo>
                      <a:pt x="691" y="125"/>
                    </a:lnTo>
                    <a:lnTo>
                      <a:pt x="682" y="128"/>
                    </a:lnTo>
                    <a:lnTo>
                      <a:pt x="672" y="131"/>
                    </a:lnTo>
                    <a:lnTo>
                      <a:pt x="654" y="138"/>
                    </a:lnTo>
                    <a:lnTo>
                      <a:pt x="636" y="146"/>
                    </a:lnTo>
                    <a:lnTo>
                      <a:pt x="618" y="153"/>
                    </a:lnTo>
                    <a:lnTo>
                      <a:pt x="601" y="160"/>
                    </a:lnTo>
                    <a:lnTo>
                      <a:pt x="583" y="167"/>
                    </a:lnTo>
                    <a:lnTo>
                      <a:pt x="567" y="173"/>
                    </a:lnTo>
                    <a:lnTo>
                      <a:pt x="558" y="176"/>
                    </a:lnTo>
                    <a:lnTo>
                      <a:pt x="550" y="179"/>
                    </a:lnTo>
                    <a:lnTo>
                      <a:pt x="542" y="182"/>
                    </a:lnTo>
                    <a:lnTo>
                      <a:pt x="534" y="184"/>
                    </a:lnTo>
                    <a:lnTo>
                      <a:pt x="526" y="187"/>
                    </a:lnTo>
                    <a:lnTo>
                      <a:pt x="518" y="189"/>
                    </a:lnTo>
                    <a:lnTo>
                      <a:pt x="510" y="190"/>
                    </a:lnTo>
                    <a:lnTo>
                      <a:pt x="502" y="192"/>
                    </a:lnTo>
                    <a:lnTo>
                      <a:pt x="494" y="193"/>
                    </a:lnTo>
                    <a:lnTo>
                      <a:pt x="486" y="194"/>
                    </a:lnTo>
                    <a:lnTo>
                      <a:pt x="468" y="195"/>
                    </a:lnTo>
                    <a:lnTo>
                      <a:pt x="450" y="197"/>
                    </a:lnTo>
                    <a:lnTo>
                      <a:pt x="432" y="198"/>
                    </a:lnTo>
                    <a:lnTo>
                      <a:pt x="413" y="199"/>
                    </a:lnTo>
                    <a:lnTo>
                      <a:pt x="395" y="199"/>
                    </a:lnTo>
                    <a:lnTo>
                      <a:pt x="376" y="200"/>
                    </a:lnTo>
                    <a:lnTo>
                      <a:pt x="358" y="199"/>
                    </a:lnTo>
                    <a:lnTo>
                      <a:pt x="340" y="198"/>
                    </a:lnTo>
                    <a:lnTo>
                      <a:pt x="322" y="197"/>
                    </a:lnTo>
                    <a:lnTo>
                      <a:pt x="304" y="195"/>
                    </a:lnTo>
                    <a:lnTo>
                      <a:pt x="287" y="193"/>
                    </a:lnTo>
                    <a:lnTo>
                      <a:pt x="270" y="190"/>
                    </a:lnTo>
                    <a:lnTo>
                      <a:pt x="263" y="188"/>
                    </a:lnTo>
                    <a:lnTo>
                      <a:pt x="255" y="186"/>
                    </a:lnTo>
                    <a:lnTo>
                      <a:pt x="247" y="184"/>
                    </a:lnTo>
                    <a:lnTo>
                      <a:pt x="239" y="181"/>
                    </a:lnTo>
                    <a:lnTo>
                      <a:pt x="231" y="179"/>
                    </a:lnTo>
                    <a:lnTo>
                      <a:pt x="224" y="176"/>
                    </a:lnTo>
                    <a:lnTo>
                      <a:pt x="217" y="173"/>
                    </a:lnTo>
                    <a:lnTo>
                      <a:pt x="210" y="170"/>
                    </a:lnTo>
                    <a:lnTo>
                      <a:pt x="203" y="166"/>
                    </a:lnTo>
                    <a:lnTo>
                      <a:pt x="196" y="163"/>
                    </a:lnTo>
                    <a:lnTo>
                      <a:pt x="189" y="158"/>
                    </a:lnTo>
                    <a:lnTo>
                      <a:pt x="182" y="154"/>
                    </a:lnTo>
                    <a:lnTo>
                      <a:pt x="175" y="149"/>
                    </a:lnTo>
                    <a:lnTo>
                      <a:pt x="168" y="143"/>
                    </a:lnTo>
                    <a:lnTo>
                      <a:pt x="161" y="138"/>
                    </a:lnTo>
                    <a:lnTo>
                      <a:pt x="154" y="132"/>
                    </a:lnTo>
                    <a:lnTo>
                      <a:pt x="147" y="125"/>
                    </a:lnTo>
                    <a:lnTo>
                      <a:pt x="141" y="119"/>
                    </a:lnTo>
                    <a:lnTo>
                      <a:pt x="134" y="112"/>
                    </a:lnTo>
                    <a:lnTo>
                      <a:pt x="127" y="106"/>
                    </a:lnTo>
                    <a:lnTo>
                      <a:pt x="114" y="92"/>
                    </a:lnTo>
                    <a:lnTo>
                      <a:pt x="101" y="78"/>
                    </a:lnTo>
                    <a:lnTo>
                      <a:pt x="91" y="67"/>
                    </a:lnTo>
                    <a:lnTo>
                      <a:pt x="111" y="51"/>
                    </a:lnTo>
                    <a:lnTo>
                      <a:pt x="0" y="0"/>
                    </a:lnTo>
                    <a:lnTo>
                      <a:pt x="32" y="115"/>
                    </a:lnTo>
                    <a:lnTo>
                      <a:pt x="52" y="99"/>
                    </a:lnTo>
                    <a:lnTo>
                      <a:pt x="62" y="111"/>
                    </a:lnTo>
                    <a:lnTo>
                      <a:pt x="75" y="125"/>
                    </a:lnTo>
                    <a:lnTo>
                      <a:pt x="88" y="139"/>
                    </a:lnTo>
                    <a:lnTo>
                      <a:pt x="95" y="147"/>
                    </a:lnTo>
                    <a:lnTo>
                      <a:pt x="102" y="154"/>
                    </a:lnTo>
                    <a:lnTo>
                      <a:pt x="109" y="161"/>
                    </a:lnTo>
                    <a:lnTo>
                      <a:pt x="117" y="167"/>
                    </a:lnTo>
                    <a:lnTo>
                      <a:pt x="124" y="174"/>
                    </a:lnTo>
                    <a:lnTo>
                      <a:pt x="132" y="180"/>
                    </a:lnTo>
                    <a:lnTo>
                      <a:pt x="139" y="186"/>
                    </a:lnTo>
                    <a:lnTo>
                      <a:pt x="147" y="192"/>
                    </a:lnTo>
                    <a:lnTo>
                      <a:pt x="155" y="197"/>
                    </a:lnTo>
                    <a:lnTo>
                      <a:pt x="163" y="202"/>
                    </a:lnTo>
                    <a:lnTo>
                      <a:pt x="171" y="207"/>
                    </a:lnTo>
                    <a:lnTo>
                      <a:pt x="179" y="211"/>
                    </a:lnTo>
                    <a:lnTo>
                      <a:pt x="187" y="215"/>
                    </a:lnTo>
                    <a:lnTo>
                      <a:pt x="196" y="218"/>
                    </a:lnTo>
                    <a:lnTo>
                      <a:pt x="204" y="221"/>
                    </a:lnTo>
                    <a:lnTo>
                      <a:pt x="213" y="224"/>
                    </a:lnTo>
                    <a:lnTo>
                      <a:pt x="222" y="227"/>
                    </a:lnTo>
                    <a:lnTo>
                      <a:pt x="230" y="230"/>
                    </a:lnTo>
                    <a:lnTo>
                      <a:pt x="239" y="232"/>
                    </a:lnTo>
                    <a:lnTo>
                      <a:pt x="249" y="234"/>
                    </a:lnTo>
                    <a:lnTo>
                      <a:pt x="267" y="238"/>
                    </a:lnTo>
                    <a:lnTo>
                      <a:pt x="286" y="241"/>
                    </a:lnTo>
                    <a:lnTo>
                      <a:pt x="306" y="243"/>
                    </a:lnTo>
                    <a:lnTo>
                      <a:pt x="325" y="244"/>
                    </a:lnTo>
                    <a:lnTo>
                      <a:pt x="345" y="245"/>
                    </a:lnTo>
                    <a:lnTo>
                      <a:pt x="364" y="246"/>
                    </a:lnTo>
                    <a:lnTo>
                      <a:pt x="384" y="246"/>
                    </a:lnTo>
                    <a:lnTo>
                      <a:pt x="404" y="245"/>
                    </a:lnTo>
                    <a:lnTo>
                      <a:pt x="423" y="245"/>
                    </a:lnTo>
                    <a:lnTo>
                      <a:pt x="442" y="243"/>
                    </a:lnTo>
                    <a:lnTo>
                      <a:pt x="461" y="242"/>
                    </a:lnTo>
                    <a:lnTo>
                      <a:pt x="480" y="240"/>
                    </a:lnTo>
                    <a:lnTo>
                      <a:pt x="491" y="239"/>
                    </a:lnTo>
                    <a:lnTo>
                      <a:pt x="500" y="238"/>
                    </a:lnTo>
                    <a:lnTo>
                      <a:pt x="511" y="236"/>
                    </a:lnTo>
                    <a:lnTo>
                      <a:pt x="521" y="234"/>
                    </a:lnTo>
                    <a:lnTo>
                      <a:pt x="530" y="231"/>
                    </a:lnTo>
                    <a:lnTo>
                      <a:pt x="540" y="229"/>
                    </a:lnTo>
                    <a:lnTo>
                      <a:pt x="550" y="226"/>
                    </a:lnTo>
                    <a:lnTo>
                      <a:pt x="559" y="223"/>
                    </a:lnTo>
                    <a:lnTo>
                      <a:pt x="569" y="220"/>
                    </a:lnTo>
                    <a:lnTo>
                      <a:pt x="578" y="216"/>
                    </a:lnTo>
                    <a:lnTo>
                      <a:pt x="596" y="210"/>
                    </a:lnTo>
                    <a:lnTo>
                      <a:pt x="614" y="202"/>
                    </a:lnTo>
                    <a:lnTo>
                      <a:pt x="632" y="195"/>
                    </a:lnTo>
                    <a:lnTo>
                      <a:pt x="649" y="188"/>
                    </a:lnTo>
                    <a:lnTo>
                      <a:pt x="666" y="182"/>
                    </a:lnTo>
                    <a:lnTo>
                      <a:pt x="683" y="175"/>
                    </a:lnTo>
                    <a:lnTo>
                      <a:pt x="691" y="172"/>
                    </a:lnTo>
                    <a:lnTo>
                      <a:pt x="699" y="170"/>
                    </a:lnTo>
                    <a:lnTo>
                      <a:pt x="707" y="167"/>
                    </a:lnTo>
                    <a:lnTo>
                      <a:pt x="715" y="165"/>
                    </a:lnTo>
                    <a:lnTo>
                      <a:pt x="723" y="163"/>
                    </a:lnTo>
                    <a:lnTo>
                      <a:pt x="731" y="161"/>
                    </a:lnTo>
                    <a:lnTo>
                      <a:pt x="739" y="160"/>
                    </a:lnTo>
                    <a:lnTo>
                      <a:pt x="747" y="158"/>
                    </a:lnTo>
                    <a:lnTo>
                      <a:pt x="754" y="157"/>
                    </a:lnTo>
                    <a:lnTo>
                      <a:pt x="762" y="157"/>
                    </a:lnTo>
                    <a:lnTo>
                      <a:pt x="770" y="156"/>
                    </a:lnTo>
                    <a:lnTo>
                      <a:pt x="779" y="156"/>
                    </a:lnTo>
                    <a:lnTo>
                      <a:pt x="787" y="156"/>
                    </a:lnTo>
                    <a:lnTo>
                      <a:pt x="796" y="156"/>
                    </a:lnTo>
                    <a:lnTo>
                      <a:pt x="806" y="157"/>
                    </a:lnTo>
                    <a:lnTo>
                      <a:pt x="815" y="158"/>
                    </a:lnTo>
                    <a:lnTo>
                      <a:pt x="824" y="159"/>
                    </a:lnTo>
                    <a:lnTo>
                      <a:pt x="834" y="160"/>
                    </a:lnTo>
                    <a:lnTo>
                      <a:pt x="844" y="161"/>
                    </a:lnTo>
                    <a:lnTo>
                      <a:pt x="854" y="163"/>
                    </a:lnTo>
                    <a:lnTo>
                      <a:pt x="874" y="166"/>
                    </a:lnTo>
                    <a:lnTo>
                      <a:pt x="894" y="170"/>
                    </a:lnTo>
                    <a:lnTo>
                      <a:pt x="914" y="175"/>
                    </a:lnTo>
                    <a:lnTo>
                      <a:pt x="934" y="179"/>
                    </a:lnTo>
                    <a:lnTo>
                      <a:pt x="954" y="184"/>
                    </a:lnTo>
                    <a:lnTo>
                      <a:pt x="974" y="189"/>
                    </a:lnTo>
                    <a:lnTo>
                      <a:pt x="993" y="194"/>
                    </a:lnTo>
                    <a:lnTo>
                      <a:pt x="1002" y="196"/>
                    </a:lnTo>
                    <a:lnTo>
                      <a:pt x="1011" y="198"/>
                    </a:lnTo>
                    <a:lnTo>
                      <a:pt x="1020" y="200"/>
                    </a:lnTo>
                    <a:lnTo>
                      <a:pt x="1028" y="202"/>
                    </a:lnTo>
                    <a:lnTo>
                      <a:pt x="1037" y="204"/>
                    </a:lnTo>
                    <a:lnTo>
                      <a:pt x="1045" y="206"/>
                    </a:lnTo>
                    <a:lnTo>
                      <a:pt x="1053" y="207"/>
                    </a:lnTo>
                    <a:lnTo>
                      <a:pt x="1059" y="208"/>
                    </a:lnTo>
                    <a:lnTo>
                      <a:pt x="1065" y="209"/>
                    </a:lnTo>
                    <a:lnTo>
                      <a:pt x="1071" y="210"/>
                    </a:lnTo>
                    <a:lnTo>
                      <a:pt x="1076" y="211"/>
                    </a:lnTo>
                    <a:lnTo>
                      <a:pt x="1081" y="212"/>
                    </a:lnTo>
                    <a:lnTo>
                      <a:pt x="1086" y="213"/>
                    </a:lnTo>
                    <a:lnTo>
                      <a:pt x="1090" y="214"/>
                    </a:lnTo>
                    <a:lnTo>
                      <a:pt x="1094" y="215"/>
                    </a:lnTo>
                    <a:lnTo>
                      <a:pt x="1098" y="216"/>
                    </a:lnTo>
                    <a:lnTo>
                      <a:pt x="1101" y="217"/>
                    </a:lnTo>
                    <a:lnTo>
                      <a:pt x="1105" y="218"/>
                    </a:lnTo>
                    <a:lnTo>
                      <a:pt x="1110" y="219"/>
                    </a:lnTo>
                    <a:lnTo>
                      <a:pt x="1116" y="221"/>
                    </a:lnTo>
                    <a:lnTo>
                      <a:pt x="1120" y="222"/>
                    </a:lnTo>
                    <a:lnTo>
                      <a:pt x="1123" y="223"/>
                    </a:lnTo>
                    <a:lnTo>
                      <a:pt x="1127" y="224"/>
                    </a:lnTo>
                    <a:lnTo>
                      <a:pt x="1130" y="225"/>
                    </a:lnTo>
                    <a:lnTo>
                      <a:pt x="1133" y="226"/>
                    </a:lnTo>
                    <a:lnTo>
                      <a:pt x="1140" y="229"/>
                    </a:lnTo>
                    <a:lnTo>
                      <a:pt x="1146" y="2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33" name="Line 1587"/>
              <p:cNvSpPr>
                <a:spLocks noChangeShapeType="1"/>
              </p:cNvSpPr>
              <p:nvPr/>
            </p:nvSpPr>
            <p:spPr bwMode="auto">
              <a:xfrm flipV="1">
                <a:off x="2626" y="1805"/>
                <a:ext cx="29" cy="49"/>
              </a:xfrm>
              <a:prstGeom prst="line">
                <a:avLst/>
              </a:prstGeom>
              <a:noFill/>
              <a:ln w="7938">
                <a:solidFill>
                  <a:srgbClr val="FFA8A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4" name="Line 1588"/>
              <p:cNvSpPr>
                <a:spLocks noChangeShapeType="1"/>
              </p:cNvSpPr>
              <p:nvPr/>
            </p:nvSpPr>
            <p:spPr bwMode="auto">
              <a:xfrm flipH="1" flipV="1">
                <a:off x="2650" y="1803"/>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5" name="Line 1589"/>
              <p:cNvSpPr>
                <a:spLocks noChangeShapeType="1"/>
              </p:cNvSpPr>
              <p:nvPr/>
            </p:nvSpPr>
            <p:spPr bwMode="auto">
              <a:xfrm flipH="1" flipV="1">
                <a:off x="2646" y="1802"/>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6" name="Line 1590"/>
              <p:cNvSpPr>
                <a:spLocks noChangeShapeType="1"/>
              </p:cNvSpPr>
              <p:nvPr/>
            </p:nvSpPr>
            <p:spPr bwMode="auto">
              <a:xfrm flipH="1" flipV="1">
                <a:off x="2643" y="1801"/>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7" name="Line 1591"/>
              <p:cNvSpPr>
                <a:spLocks noChangeShapeType="1"/>
              </p:cNvSpPr>
              <p:nvPr/>
            </p:nvSpPr>
            <p:spPr bwMode="auto">
              <a:xfrm flipH="1" flipV="1">
                <a:off x="2640" y="1800"/>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8" name="Line 1592"/>
              <p:cNvSpPr>
                <a:spLocks noChangeShapeType="1"/>
              </p:cNvSpPr>
              <p:nvPr/>
            </p:nvSpPr>
            <p:spPr bwMode="auto">
              <a:xfrm flipH="1" flipV="1">
                <a:off x="2636" y="1799"/>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39" name="Line 1593"/>
              <p:cNvSpPr>
                <a:spLocks noChangeShapeType="1"/>
              </p:cNvSpPr>
              <p:nvPr/>
            </p:nvSpPr>
            <p:spPr bwMode="auto">
              <a:xfrm flipH="1" flipV="1">
                <a:off x="2631" y="1797"/>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0" name="Line 1594"/>
              <p:cNvSpPr>
                <a:spLocks noChangeShapeType="1"/>
              </p:cNvSpPr>
              <p:nvPr/>
            </p:nvSpPr>
            <p:spPr bwMode="auto">
              <a:xfrm flipH="1" flipV="1">
                <a:off x="2626" y="1796"/>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1" name="Line 1595"/>
              <p:cNvSpPr>
                <a:spLocks noChangeShapeType="1"/>
              </p:cNvSpPr>
              <p:nvPr/>
            </p:nvSpPr>
            <p:spPr bwMode="auto">
              <a:xfrm flipH="1" flipV="1">
                <a:off x="2620" y="1794"/>
                <a:ext cx="6"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2" name="Line 1596"/>
              <p:cNvSpPr>
                <a:spLocks noChangeShapeType="1"/>
              </p:cNvSpPr>
              <p:nvPr/>
            </p:nvSpPr>
            <p:spPr bwMode="auto">
              <a:xfrm flipH="1" flipV="1">
                <a:off x="2613" y="1792"/>
                <a:ext cx="7"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3" name="Line 1597"/>
              <p:cNvSpPr>
                <a:spLocks noChangeShapeType="1"/>
              </p:cNvSpPr>
              <p:nvPr/>
            </p:nvSpPr>
            <p:spPr bwMode="auto">
              <a:xfrm flipH="1" flipV="1">
                <a:off x="2609" y="1791"/>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4" name="Line 1598"/>
              <p:cNvSpPr>
                <a:spLocks noChangeShapeType="1"/>
              </p:cNvSpPr>
              <p:nvPr/>
            </p:nvSpPr>
            <p:spPr bwMode="auto">
              <a:xfrm flipH="1">
                <a:off x="2605" y="1791"/>
                <a:ext cx="4"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5" name="Line 1599"/>
              <p:cNvSpPr>
                <a:spLocks noChangeShapeType="1"/>
              </p:cNvSpPr>
              <p:nvPr/>
            </p:nvSpPr>
            <p:spPr bwMode="auto">
              <a:xfrm flipH="1" flipV="1">
                <a:off x="2601" y="1790"/>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6" name="Line 1600"/>
              <p:cNvSpPr>
                <a:spLocks noChangeShapeType="1"/>
              </p:cNvSpPr>
              <p:nvPr/>
            </p:nvSpPr>
            <p:spPr bwMode="auto">
              <a:xfrm flipH="1" flipV="1">
                <a:off x="2597" y="1789"/>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7" name="Line 1601"/>
              <p:cNvSpPr>
                <a:spLocks noChangeShapeType="1"/>
              </p:cNvSpPr>
              <p:nvPr/>
            </p:nvSpPr>
            <p:spPr bwMode="auto">
              <a:xfrm flipH="1" flipV="1">
                <a:off x="2592" y="1788"/>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8" name="Line 1602"/>
              <p:cNvSpPr>
                <a:spLocks noChangeShapeType="1"/>
              </p:cNvSpPr>
              <p:nvPr/>
            </p:nvSpPr>
            <p:spPr bwMode="auto">
              <a:xfrm flipH="1" flipV="1">
                <a:off x="2587" y="1787"/>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49" name="Line 1603"/>
              <p:cNvSpPr>
                <a:spLocks noChangeShapeType="1"/>
              </p:cNvSpPr>
              <p:nvPr/>
            </p:nvSpPr>
            <p:spPr bwMode="auto">
              <a:xfrm flipH="1" flipV="1">
                <a:off x="2581" y="1786"/>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0" name="Line 1604"/>
              <p:cNvSpPr>
                <a:spLocks noChangeShapeType="1"/>
              </p:cNvSpPr>
              <p:nvPr/>
            </p:nvSpPr>
            <p:spPr bwMode="auto">
              <a:xfrm flipH="1" flipV="1">
                <a:off x="2576" y="1784"/>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1" name="Line 1605"/>
              <p:cNvSpPr>
                <a:spLocks noChangeShapeType="1"/>
              </p:cNvSpPr>
              <p:nvPr/>
            </p:nvSpPr>
            <p:spPr bwMode="auto">
              <a:xfrm flipH="1" flipV="1">
                <a:off x="2570" y="1783"/>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2" name="Line 1606"/>
              <p:cNvSpPr>
                <a:spLocks noChangeShapeType="1"/>
              </p:cNvSpPr>
              <p:nvPr/>
            </p:nvSpPr>
            <p:spPr bwMode="auto">
              <a:xfrm flipH="1" flipV="1">
                <a:off x="2563" y="1782"/>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3" name="Line 1607"/>
              <p:cNvSpPr>
                <a:spLocks noChangeShapeType="1"/>
              </p:cNvSpPr>
              <p:nvPr/>
            </p:nvSpPr>
            <p:spPr bwMode="auto">
              <a:xfrm flipH="1" flipV="1">
                <a:off x="2556" y="1781"/>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4" name="Line 1608"/>
              <p:cNvSpPr>
                <a:spLocks noChangeShapeType="1"/>
              </p:cNvSpPr>
              <p:nvPr/>
            </p:nvSpPr>
            <p:spPr bwMode="auto">
              <a:xfrm flipH="1" flipV="1">
                <a:off x="2549" y="1780"/>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5" name="Line 1609"/>
              <p:cNvSpPr>
                <a:spLocks noChangeShapeType="1"/>
              </p:cNvSpPr>
              <p:nvPr/>
            </p:nvSpPr>
            <p:spPr bwMode="auto">
              <a:xfrm flipH="1" flipV="1">
                <a:off x="2542" y="1778"/>
                <a:ext cx="7"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6" name="Line 1610"/>
              <p:cNvSpPr>
                <a:spLocks noChangeShapeType="1"/>
              </p:cNvSpPr>
              <p:nvPr/>
            </p:nvSpPr>
            <p:spPr bwMode="auto">
              <a:xfrm flipH="1" flipV="1">
                <a:off x="2534" y="1777"/>
                <a:ext cx="8"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7" name="Line 1611"/>
              <p:cNvSpPr>
                <a:spLocks noChangeShapeType="1"/>
              </p:cNvSpPr>
              <p:nvPr/>
            </p:nvSpPr>
            <p:spPr bwMode="auto">
              <a:xfrm flipH="1" flipV="1">
                <a:off x="2526" y="1775"/>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8" name="Line 1612"/>
              <p:cNvSpPr>
                <a:spLocks noChangeShapeType="1"/>
              </p:cNvSpPr>
              <p:nvPr/>
            </p:nvSpPr>
            <p:spPr bwMode="auto">
              <a:xfrm flipH="1" flipV="1">
                <a:off x="2518" y="1773"/>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59" name="Line 1613"/>
              <p:cNvSpPr>
                <a:spLocks noChangeShapeType="1"/>
              </p:cNvSpPr>
              <p:nvPr/>
            </p:nvSpPr>
            <p:spPr bwMode="auto">
              <a:xfrm flipH="1" flipV="1">
                <a:off x="2509" y="1771"/>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0" name="Line 1614"/>
              <p:cNvSpPr>
                <a:spLocks noChangeShapeType="1"/>
              </p:cNvSpPr>
              <p:nvPr/>
            </p:nvSpPr>
            <p:spPr bwMode="auto">
              <a:xfrm flipH="1" flipV="1">
                <a:off x="2500" y="1769"/>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1" name="Line 1615"/>
              <p:cNvSpPr>
                <a:spLocks noChangeShapeType="1"/>
              </p:cNvSpPr>
              <p:nvPr/>
            </p:nvSpPr>
            <p:spPr bwMode="auto">
              <a:xfrm flipH="1" flipV="1">
                <a:off x="2481" y="1765"/>
                <a:ext cx="19"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2" name="Line 1616"/>
              <p:cNvSpPr>
                <a:spLocks noChangeShapeType="1"/>
              </p:cNvSpPr>
              <p:nvPr/>
            </p:nvSpPr>
            <p:spPr bwMode="auto">
              <a:xfrm flipH="1" flipV="1">
                <a:off x="2462" y="1760"/>
                <a:ext cx="19"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3" name="Line 1617"/>
              <p:cNvSpPr>
                <a:spLocks noChangeShapeType="1"/>
              </p:cNvSpPr>
              <p:nvPr/>
            </p:nvSpPr>
            <p:spPr bwMode="auto">
              <a:xfrm flipH="1" flipV="1">
                <a:off x="2441" y="1755"/>
                <a:ext cx="2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4" name="Line 1618"/>
              <p:cNvSpPr>
                <a:spLocks noChangeShapeType="1"/>
              </p:cNvSpPr>
              <p:nvPr/>
            </p:nvSpPr>
            <p:spPr bwMode="auto">
              <a:xfrm flipH="1" flipV="1">
                <a:off x="2421" y="1751"/>
                <a:ext cx="2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5" name="Line 1619"/>
              <p:cNvSpPr>
                <a:spLocks noChangeShapeType="1"/>
              </p:cNvSpPr>
              <p:nvPr/>
            </p:nvSpPr>
            <p:spPr bwMode="auto">
              <a:xfrm flipH="1" flipV="1">
                <a:off x="2399" y="1746"/>
                <a:ext cx="22"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6" name="Line 1620"/>
              <p:cNvSpPr>
                <a:spLocks noChangeShapeType="1"/>
              </p:cNvSpPr>
              <p:nvPr/>
            </p:nvSpPr>
            <p:spPr bwMode="auto">
              <a:xfrm flipH="1" flipV="1">
                <a:off x="2378" y="1742"/>
                <a:ext cx="2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7" name="Line 1621"/>
              <p:cNvSpPr>
                <a:spLocks noChangeShapeType="1"/>
              </p:cNvSpPr>
              <p:nvPr/>
            </p:nvSpPr>
            <p:spPr bwMode="auto">
              <a:xfrm flipH="1" flipV="1">
                <a:off x="2357" y="1739"/>
                <a:ext cx="21"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8" name="Line 1622"/>
              <p:cNvSpPr>
                <a:spLocks noChangeShapeType="1"/>
              </p:cNvSpPr>
              <p:nvPr/>
            </p:nvSpPr>
            <p:spPr bwMode="auto">
              <a:xfrm flipH="1" flipV="1">
                <a:off x="2346" y="1737"/>
                <a:ext cx="11" cy="2"/>
              </a:xfrm>
              <a:prstGeom prst="line">
                <a:avLst/>
              </a:prstGeom>
              <a:noFill/>
              <a:ln w="7938">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69" name="Line 1623"/>
              <p:cNvSpPr>
                <a:spLocks noChangeShapeType="1"/>
              </p:cNvSpPr>
              <p:nvPr/>
            </p:nvSpPr>
            <p:spPr bwMode="auto">
              <a:xfrm flipH="1" flipV="1">
                <a:off x="2335" y="1736"/>
                <a:ext cx="11" cy="1"/>
              </a:xfrm>
              <a:prstGeom prst="line">
                <a:avLst/>
              </a:prstGeom>
              <a:noFill/>
              <a:ln w="7938">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0" name="Line 1624"/>
              <p:cNvSpPr>
                <a:spLocks noChangeShapeType="1"/>
              </p:cNvSpPr>
              <p:nvPr/>
            </p:nvSpPr>
            <p:spPr bwMode="auto">
              <a:xfrm flipH="1" flipV="1">
                <a:off x="2324" y="1734"/>
                <a:ext cx="11" cy="2"/>
              </a:xfrm>
              <a:prstGeom prst="line">
                <a:avLst/>
              </a:prstGeom>
              <a:noFill/>
              <a:ln w="7938">
                <a:solidFill>
                  <a:srgbClr val="F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1" name="Line 1625"/>
              <p:cNvSpPr>
                <a:spLocks noChangeShapeType="1"/>
              </p:cNvSpPr>
              <p:nvPr/>
            </p:nvSpPr>
            <p:spPr bwMode="auto">
              <a:xfrm flipH="1" flipV="1">
                <a:off x="2314" y="1733"/>
                <a:ext cx="10" cy="1"/>
              </a:xfrm>
              <a:prstGeom prst="line">
                <a:avLst/>
              </a:prstGeom>
              <a:noFill/>
              <a:ln w="7938">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2" name="Line 1626"/>
              <p:cNvSpPr>
                <a:spLocks noChangeShapeType="1"/>
              </p:cNvSpPr>
              <p:nvPr/>
            </p:nvSpPr>
            <p:spPr bwMode="auto">
              <a:xfrm flipH="1" flipV="1">
                <a:off x="2303" y="1732"/>
                <a:ext cx="11" cy="1"/>
              </a:xfrm>
              <a:prstGeom prst="line">
                <a:avLst/>
              </a:prstGeom>
              <a:noFill/>
              <a:ln w="7938">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3" name="Line 1627"/>
              <p:cNvSpPr>
                <a:spLocks noChangeShapeType="1"/>
              </p:cNvSpPr>
              <p:nvPr/>
            </p:nvSpPr>
            <p:spPr bwMode="auto">
              <a:xfrm flipH="1">
                <a:off x="2293" y="1732"/>
                <a:ext cx="10" cy="0"/>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4" name="Line 1628"/>
              <p:cNvSpPr>
                <a:spLocks noChangeShapeType="1"/>
              </p:cNvSpPr>
              <p:nvPr/>
            </p:nvSpPr>
            <p:spPr bwMode="auto">
              <a:xfrm flipH="1">
                <a:off x="2282" y="1732"/>
                <a:ext cx="11" cy="0"/>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5" name="Line 1629"/>
              <p:cNvSpPr>
                <a:spLocks noChangeShapeType="1"/>
              </p:cNvSpPr>
              <p:nvPr/>
            </p:nvSpPr>
            <p:spPr bwMode="auto">
              <a:xfrm flipH="1" flipV="1">
                <a:off x="2272" y="1731"/>
                <a:ext cx="10" cy="1"/>
              </a:xfrm>
              <a:prstGeom prst="line">
                <a:avLst/>
              </a:prstGeom>
              <a:noFill/>
              <a:ln w="7938">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6" name="Line 1630"/>
              <p:cNvSpPr>
                <a:spLocks noChangeShapeType="1"/>
              </p:cNvSpPr>
              <p:nvPr/>
            </p:nvSpPr>
            <p:spPr bwMode="auto">
              <a:xfrm flipH="1">
                <a:off x="2262" y="1731"/>
                <a:ext cx="10" cy="1"/>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7" name="Line 1631"/>
              <p:cNvSpPr>
                <a:spLocks noChangeShapeType="1"/>
              </p:cNvSpPr>
              <p:nvPr/>
            </p:nvSpPr>
            <p:spPr bwMode="auto">
              <a:xfrm flipH="1">
                <a:off x="2251" y="1732"/>
                <a:ext cx="11" cy="0"/>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8" name="Line 1632"/>
              <p:cNvSpPr>
                <a:spLocks noChangeShapeType="1"/>
              </p:cNvSpPr>
              <p:nvPr/>
            </p:nvSpPr>
            <p:spPr bwMode="auto">
              <a:xfrm flipH="1">
                <a:off x="2241" y="1732"/>
                <a:ext cx="10" cy="1"/>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79" name="Line 1633"/>
              <p:cNvSpPr>
                <a:spLocks noChangeShapeType="1"/>
              </p:cNvSpPr>
              <p:nvPr/>
            </p:nvSpPr>
            <p:spPr bwMode="auto">
              <a:xfrm flipH="1">
                <a:off x="2231" y="1733"/>
                <a:ext cx="10" cy="1"/>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0" name="Line 1634"/>
              <p:cNvSpPr>
                <a:spLocks noChangeShapeType="1"/>
              </p:cNvSpPr>
              <p:nvPr/>
            </p:nvSpPr>
            <p:spPr bwMode="auto">
              <a:xfrm flipH="1">
                <a:off x="2221" y="1734"/>
                <a:ext cx="10" cy="2"/>
              </a:xfrm>
              <a:prstGeom prst="line">
                <a:avLst/>
              </a:prstGeom>
              <a:noFill/>
              <a:ln w="7938">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1" name="Line 1635"/>
              <p:cNvSpPr>
                <a:spLocks noChangeShapeType="1"/>
              </p:cNvSpPr>
              <p:nvPr/>
            </p:nvSpPr>
            <p:spPr bwMode="auto">
              <a:xfrm flipH="1">
                <a:off x="2210" y="1736"/>
                <a:ext cx="11" cy="2"/>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2" name="Line 1636"/>
              <p:cNvSpPr>
                <a:spLocks noChangeShapeType="1"/>
              </p:cNvSpPr>
              <p:nvPr/>
            </p:nvSpPr>
            <p:spPr bwMode="auto">
              <a:xfrm flipH="1">
                <a:off x="2200" y="1738"/>
                <a:ext cx="10" cy="3"/>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3" name="Line 1637"/>
              <p:cNvSpPr>
                <a:spLocks noChangeShapeType="1"/>
              </p:cNvSpPr>
              <p:nvPr/>
            </p:nvSpPr>
            <p:spPr bwMode="auto">
              <a:xfrm flipH="1">
                <a:off x="2191" y="1741"/>
                <a:ext cx="9" cy="2"/>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4" name="Line 1638"/>
              <p:cNvSpPr>
                <a:spLocks noChangeShapeType="1"/>
              </p:cNvSpPr>
              <p:nvPr/>
            </p:nvSpPr>
            <p:spPr bwMode="auto">
              <a:xfrm flipH="1">
                <a:off x="2181" y="1743"/>
                <a:ext cx="10" cy="3"/>
              </a:xfrm>
              <a:prstGeom prst="line">
                <a:avLst/>
              </a:prstGeom>
              <a:noFill/>
              <a:ln w="7938">
                <a:solidFill>
                  <a:srgbClr val="D3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5" name="Line 1639"/>
              <p:cNvSpPr>
                <a:spLocks noChangeShapeType="1"/>
              </p:cNvSpPr>
              <p:nvPr/>
            </p:nvSpPr>
            <p:spPr bwMode="auto">
              <a:xfrm flipH="1">
                <a:off x="2171" y="1746"/>
                <a:ext cx="10" cy="3"/>
              </a:xfrm>
              <a:prstGeom prst="line">
                <a:avLst/>
              </a:prstGeom>
              <a:noFill/>
              <a:ln w="7938">
                <a:solidFill>
                  <a:srgbClr val="D1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6" name="Line 1640"/>
              <p:cNvSpPr>
                <a:spLocks noChangeShapeType="1"/>
              </p:cNvSpPr>
              <p:nvPr/>
            </p:nvSpPr>
            <p:spPr bwMode="auto">
              <a:xfrm flipH="1">
                <a:off x="2162" y="1749"/>
                <a:ext cx="9" cy="3"/>
              </a:xfrm>
              <a:prstGeom prst="line">
                <a:avLst/>
              </a:prstGeom>
              <a:noFill/>
              <a:ln w="7938">
                <a:solidFill>
                  <a:srgbClr val="D0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7" name="Line 1641"/>
              <p:cNvSpPr>
                <a:spLocks noChangeShapeType="1"/>
              </p:cNvSpPr>
              <p:nvPr/>
            </p:nvSpPr>
            <p:spPr bwMode="auto">
              <a:xfrm flipH="1">
                <a:off x="2152" y="1752"/>
                <a:ext cx="10" cy="3"/>
              </a:xfrm>
              <a:prstGeom prst="line">
                <a:avLst/>
              </a:prstGeom>
              <a:noFill/>
              <a:ln w="7938">
                <a:solidFill>
                  <a:srgbClr val="C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8" name="Line 1642"/>
              <p:cNvSpPr>
                <a:spLocks noChangeShapeType="1"/>
              </p:cNvSpPr>
              <p:nvPr/>
            </p:nvSpPr>
            <p:spPr bwMode="auto">
              <a:xfrm flipH="1">
                <a:off x="2134" y="1755"/>
                <a:ext cx="18" cy="7"/>
              </a:xfrm>
              <a:prstGeom prst="line">
                <a:avLst/>
              </a:prstGeom>
              <a:noFill/>
              <a:ln w="7938">
                <a:solidFill>
                  <a:srgbClr val="CD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89" name="Line 1643"/>
              <p:cNvSpPr>
                <a:spLocks noChangeShapeType="1"/>
              </p:cNvSpPr>
              <p:nvPr/>
            </p:nvSpPr>
            <p:spPr bwMode="auto">
              <a:xfrm flipH="1">
                <a:off x="2116" y="1762"/>
                <a:ext cx="18" cy="8"/>
              </a:xfrm>
              <a:prstGeom prst="line">
                <a:avLst/>
              </a:prstGeom>
              <a:noFill/>
              <a:ln w="7938">
                <a:solidFill>
                  <a:srgbClr val="CC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0" name="Line 1644"/>
              <p:cNvSpPr>
                <a:spLocks noChangeShapeType="1"/>
              </p:cNvSpPr>
              <p:nvPr/>
            </p:nvSpPr>
            <p:spPr bwMode="auto">
              <a:xfrm flipH="1">
                <a:off x="2098" y="1770"/>
                <a:ext cx="18" cy="7"/>
              </a:xfrm>
              <a:prstGeom prst="line">
                <a:avLst/>
              </a:prstGeom>
              <a:noFill/>
              <a:ln w="7938">
                <a:solidFill>
                  <a:srgbClr val="CB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1" name="Line 1645"/>
              <p:cNvSpPr>
                <a:spLocks noChangeShapeType="1"/>
              </p:cNvSpPr>
              <p:nvPr/>
            </p:nvSpPr>
            <p:spPr bwMode="auto">
              <a:xfrm flipH="1">
                <a:off x="2081" y="1777"/>
                <a:ext cx="17" cy="7"/>
              </a:xfrm>
              <a:prstGeom prst="line">
                <a:avLst/>
              </a:prstGeom>
              <a:noFill/>
              <a:ln w="7938">
                <a:solidFill>
                  <a:srgbClr val="CB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2" name="Line 1646"/>
              <p:cNvSpPr>
                <a:spLocks noChangeShapeType="1"/>
              </p:cNvSpPr>
              <p:nvPr/>
            </p:nvSpPr>
            <p:spPr bwMode="auto">
              <a:xfrm flipH="1">
                <a:off x="2063" y="1784"/>
                <a:ext cx="18" cy="7"/>
              </a:xfrm>
              <a:prstGeom prst="line">
                <a:avLst/>
              </a:prstGeom>
              <a:noFill/>
              <a:ln w="7938">
                <a:solidFill>
                  <a:srgbClr val="CC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3" name="Line 1647"/>
              <p:cNvSpPr>
                <a:spLocks noChangeShapeType="1"/>
              </p:cNvSpPr>
              <p:nvPr/>
            </p:nvSpPr>
            <p:spPr bwMode="auto">
              <a:xfrm flipH="1">
                <a:off x="2047" y="1791"/>
                <a:ext cx="16" cy="6"/>
              </a:xfrm>
              <a:prstGeom prst="line">
                <a:avLst/>
              </a:prstGeom>
              <a:noFill/>
              <a:ln w="7938">
                <a:solidFill>
                  <a:srgbClr val="CD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4" name="Line 1648"/>
              <p:cNvSpPr>
                <a:spLocks noChangeShapeType="1"/>
              </p:cNvSpPr>
              <p:nvPr/>
            </p:nvSpPr>
            <p:spPr bwMode="auto">
              <a:xfrm flipH="1">
                <a:off x="2038" y="1797"/>
                <a:ext cx="9" cy="3"/>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5" name="Line 1649"/>
              <p:cNvSpPr>
                <a:spLocks noChangeShapeType="1"/>
              </p:cNvSpPr>
              <p:nvPr/>
            </p:nvSpPr>
            <p:spPr bwMode="auto">
              <a:xfrm flipH="1">
                <a:off x="2030" y="1800"/>
                <a:ext cx="8" cy="3"/>
              </a:xfrm>
              <a:prstGeom prst="line">
                <a:avLst/>
              </a:prstGeom>
              <a:noFill/>
              <a:ln w="7938">
                <a:solidFill>
                  <a:srgbClr val="C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6" name="Line 1650"/>
              <p:cNvSpPr>
                <a:spLocks noChangeShapeType="1"/>
              </p:cNvSpPr>
              <p:nvPr/>
            </p:nvSpPr>
            <p:spPr bwMode="auto">
              <a:xfrm flipH="1">
                <a:off x="2022" y="1803"/>
                <a:ext cx="8" cy="3"/>
              </a:xfrm>
              <a:prstGeom prst="line">
                <a:avLst/>
              </a:prstGeom>
              <a:noFill/>
              <a:ln w="7938">
                <a:solidFill>
                  <a:srgbClr val="D1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7" name="Line 1651"/>
              <p:cNvSpPr>
                <a:spLocks noChangeShapeType="1"/>
              </p:cNvSpPr>
              <p:nvPr/>
            </p:nvSpPr>
            <p:spPr bwMode="auto">
              <a:xfrm flipH="1">
                <a:off x="2014" y="1806"/>
                <a:ext cx="8" cy="2"/>
              </a:xfrm>
              <a:prstGeom prst="line">
                <a:avLst/>
              </a:prstGeom>
              <a:noFill/>
              <a:ln w="7938">
                <a:solidFill>
                  <a:srgbClr val="D2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8" name="Line 1652"/>
              <p:cNvSpPr>
                <a:spLocks noChangeShapeType="1"/>
              </p:cNvSpPr>
              <p:nvPr/>
            </p:nvSpPr>
            <p:spPr bwMode="auto">
              <a:xfrm flipH="1">
                <a:off x="2006" y="1808"/>
                <a:ext cx="8" cy="3"/>
              </a:xfrm>
              <a:prstGeom prst="line">
                <a:avLst/>
              </a:prstGeom>
              <a:noFill/>
              <a:ln w="7938">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99" name="Line 1653"/>
              <p:cNvSpPr>
                <a:spLocks noChangeShapeType="1"/>
              </p:cNvSpPr>
              <p:nvPr/>
            </p:nvSpPr>
            <p:spPr bwMode="auto">
              <a:xfrm flipH="1">
                <a:off x="1998" y="1811"/>
                <a:ext cx="8" cy="2"/>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0" name="Line 1654"/>
              <p:cNvSpPr>
                <a:spLocks noChangeShapeType="1"/>
              </p:cNvSpPr>
              <p:nvPr/>
            </p:nvSpPr>
            <p:spPr bwMode="auto">
              <a:xfrm flipH="1">
                <a:off x="1990" y="1813"/>
                <a:ext cx="8" cy="1"/>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1" name="Line 1655"/>
              <p:cNvSpPr>
                <a:spLocks noChangeShapeType="1"/>
              </p:cNvSpPr>
              <p:nvPr/>
            </p:nvSpPr>
            <p:spPr bwMode="auto">
              <a:xfrm flipH="1">
                <a:off x="1982" y="1814"/>
                <a:ext cx="8" cy="2"/>
              </a:xfrm>
              <a:prstGeom prst="line">
                <a:avLst/>
              </a:prstGeom>
              <a:noFill/>
              <a:ln w="7938">
                <a:solidFill>
                  <a:srgbClr val="D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2" name="Line 1656"/>
              <p:cNvSpPr>
                <a:spLocks noChangeShapeType="1"/>
              </p:cNvSpPr>
              <p:nvPr/>
            </p:nvSpPr>
            <p:spPr bwMode="auto">
              <a:xfrm flipH="1">
                <a:off x="1974" y="1816"/>
                <a:ext cx="8" cy="1"/>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3" name="Line 1657"/>
              <p:cNvSpPr>
                <a:spLocks noChangeShapeType="1"/>
              </p:cNvSpPr>
              <p:nvPr/>
            </p:nvSpPr>
            <p:spPr bwMode="auto">
              <a:xfrm flipH="1">
                <a:off x="1966" y="1817"/>
                <a:ext cx="8" cy="1"/>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4" name="Line 1658"/>
              <p:cNvSpPr>
                <a:spLocks noChangeShapeType="1"/>
              </p:cNvSpPr>
              <p:nvPr/>
            </p:nvSpPr>
            <p:spPr bwMode="auto">
              <a:xfrm flipH="1">
                <a:off x="1948" y="1818"/>
                <a:ext cx="18" cy="1"/>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5" name="Line 1659"/>
              <p:cNvSpPr>
                <a:spLocks noChangeShapeType="1"/>
              </p:cNvSpPr>
              <p:nvPr/>
            </p:nvSpPr>
            <p:spPr bwMode="auto">
              <a:xfrm flipH="1">
                <a:off x="1930" y="1819"/>
                <a:ext cx="18" cy="2"/>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6" name="Line 1660"/>
              <p:cNvSpPr>
                <a:spLocks noChangeShapeType="1"/>
              </p:cNvSpPr>
              <p:nvPr/>
            </p:nvSpPr>
            <p:spPr bwMode="auto">
              <a:xfrm flipH="1">
                <a:off x="1912" y="1821"/>
                <a:ext cx="18" cy="1"/>
              </a:xfrm>
              <a:prstGeom prst="line">
                <a:avLst/>
              </a:prstGeom>
              <a:noFill/>
              <a:ln w="7938">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7" name="Line 1661"/>
              <p:cNvSpPr>
                <a:spLocks noChangeShapeType="1"/>
              </p:cNvSpPr>
              <p:nvPr/>
            </p:nvSpPr>
            <p:spPr bwMode="auto">
              <a:xfrm flipH="1">
                <a:off x="1893" y="1822"/>
                <a:ext cx="19" cy="1"/>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8" name="Line 1662"/>
              <p:cNvSpPr>
                <a:spLocks noChangeShapeType="1"/>
              </p:cNvSpPr>
              <p:nvPr/>
            </p:nvSpPr>
            <p:spPr bwMode="auto">
              <a:xfrm flipH="1">
                <a:off x="1875" y="1823"/>
                <a:ext cx="18" cy="0"/>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09" name="Line 1663"/>
              <p:cNvSpPr>
                <a:spLocks noChangeShapeType="1"/>
              </p:cNvSpPr>
              <p:nvPr/>
            </p:nvSpPr>
            <p:spPr bwMode="auto">
              <a:xfrm flipH="1">
                <a:off x="1856" y="1823"/>
                <a:ext cx="19" cy="1"/>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0" name="Line 1664"/>
              <p:cNvSpPr>
                <a:spLocks noChangeShapeType="1"/>
              </p:cNvSpPr>
              <p:nvPr/>
            </p:nvSpPr>
            <p:spPr bwMode="auto">
              <a:xfrm flipH="1" flipV="1">
                <a:off x="1838" y="1823"/>
                <a:ext cx="18" cy="1"/>
              </a:xfrm>
              <a:prstGeom prst="line">
                <a:avLst/>
              </a:prstGeom>
              <a:noFill/>
              <a:ln w="7938">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1" name="Line 1665"/>
              <p:cNvSpPr>
                <a:spLocks noChangeShapeType="1"/>
              </p:cNvSpPr>
              <p:nvPr/>
            </p:nvSpPr>
            <p:spPr bwMode="auto">
              <a:xfrm flipH="1" flipV="1">
                <a:off x="1820" y="1822"/>
                <a:ext cx="18" cy="1"/>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2" name="Line 1666"/>
              <p:cNvSpPr>
                <a:spLocks noChangeShapeType="1"/>
              </p:cNvSpPr>
              <p:nvPr/>
            </p:nvSpPr>
            <p:spPr bwMode="auto">
              <a:xfrm flipH="1" flipV="1">
                <a:off x="1802" y="1821"/>
                <a:ext cx="18" cy="1"/>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3" name="Line 1667"/>
              <p:cNvSpPr>
                <a:spLocks noChangeShapeType="1"/>
              </p:cNvSpPr>
              <p:nvPr/>
            </p:nvSpPr>
            <p:spPr bwMode="auto">
              <a:xfrm flipH="1" flipV="1">
                <a:off x="1784" y="1819"/>
                <a:ext cx="18" cy="2"/>
              </a:xfrm>
              <a:prstGeom prst="line">
                <a:avLst/>
              </a:prstGeom>
              <a:noFill/>
              <a:ln w="7938">
                <a:solidFill>
                  <a:srgbClr val="F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4" name="Line 1668"/>
              <p:cNvSpPr>
                <a:spLocks noChangeShapeType="1"/>
              </p:cNvSpPr>
              <p:nvPr/>
            </p:nvSpPr>
            <p:spPr bwMode="auto">
              <a:xfrm flipH="1" flipV="1">
                <a:off x="1767" y="1817"/>
                <a:ext cx="17" cy="2"/>
              </a:xfrm>
              <a:prstGeom prst="line">
                <a:avLst/>
              </a:prstGeom>
              <a:noFill/>
              <a:ln w="7938">
                <a:solidFill>
                  <a:srgbClr val="F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5" name="Line 1669"/>
              <p:cNvSpPr>
                <a:spLocks noChangeShapeType="1"/>
              </p:cNvSpPr>
              <p:nvPr/>
            </p:nvSpPr>
            <p:spPr bwMode="auto">
              <a:xfrm flipH="1" flipV="1">
                <a:off x="1750" y="1814"/>
                <a:ext cx="1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6" name="Line 1670"/>
              <p:cNvSpPr>
                <a:spLocks noChangeShapeType="1"/>
              </p:cNvSpPr>
              <p:nvPr/>
            </p:nvSpPr>
            <p:spPr bwMode="auto">
              <a:xfrm flipH="1" flipV="1">
                <a:off x="1743" y="1812"/>
                <a:ext cx="7"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7" name="Line 1671"/>
              <p:cNvSpPr>
                <a:spLocks noChangeShapeType="1"/>
              </p:cNvSpPr>
              <p:nvPr/>
            </p:nvSpPr>
            <p:spPr bwMode="auto">
              <a:xfrm flipH="1" flipV="1">
                <a:off x="1735" y="1810"/>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8" name="Line 1672"/>
              <p:cNvSpPr>
                <a:spLocks noChangeShapeType="1"/>
              </p:cNvSpPr>
              <p:nvPr/>
            </p:nvSpPr>
            <p:spPr bwMode="auto">
              <a:xfrm flipH="1" flipV="1">
                <a:off x="1727" y="1808"/>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19" name="Line 1673"/>
              <p:cNvSpPr>
                <a:spLocks noChangeShapeType="1"/>
              </p:cNvSpPr>
              <p:nvPr/>
            </p:nvSpPr>
            <p:spPr bwMode="auto">
              <a:xfrm flipH="1" flipV="1">
                <a:off x="1719" y="1805"/>
                <a:ext cx="8"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0" name="Line 1674"/>
              <p:cNvSpPr>
                <a:spLocks noChangeShapeType="1"/>
              </p:cNvSpPr>
              <p:nvPr/>
            </p:nvSpPr>
            <p:spPr bwMode="auto">
              <a:xfrm flipH="1" flipV="1">
                <a:off x="1711" y="1803"/>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1" name="Line 1675"/>
              <p:cNvSpPr>
                <a:spLocks noChangeShapeType="1"/>
              </p:cNvSpPr>
              <p:nvPr/>
            </p:nvSpPr>
            <p:spPr bwMode="auto">
              <a:xfrm flipH="1" flipV="1">
                <a:off x="1704" y="1800"/>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2" name="Line 1676"/>
              <p:cNvSpPr>
                <a:spLocks noChangeShapeType="1"/>
              </p:cNvSpPr>
              <p:nvPr/>
            </p:nvSpPr>
            <p:spPr bwMode="auto">
              <a:xfrm flipH="1" flipV="1">
                <a:off x="1697" y="1797"/>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3" name="Line 1677"/>
              <p:cNvSpPr>
                <a:spLocks noChangeShapeType="1"/>
              </p:cNvSpPr>
              <p:nvPr/>
            </p:nvSpPr>
            <p:spPr bwMode="auto">
              <a:xfrm flipH="1" flipV="1">
                <a:off x="1690" y="1794"/>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4" name="Line 1678"/>
              <p:cNvSpPr>
                <a:spLocks noChangeShapeType="1"/>
              </p:cNvSpPr>
              <p:nvPr/>
            </p:nvSpPr>
            <p:spPr bwMode="auto">
              <a:xfrm flipH="1" flipV="1">
                <a:off x="1683" y="1790"/>
                <a:ext cx="7"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5" name="Line 1679"/>
              <p:cNvSpPr>
                <a:spLocks noChangeShapeType="1"/>
              </p:cNvSpPr>
              <p:nvPr/>
            </p:nvSpPr>
            <p:spPr bwMode="auto">
              <a:xfrm flipH="1" flipV="1">
                <a:off x="1676" y="1787"/>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6" name="Line 1680"/>
              <p:cNvSpPr>
                <a:spLocks noChangeShapeType="1"/>
              </p:cNvSpPr>
              <p:nvPr/>
            </p:nvSpPr>
            <p:spPr bwMode="auto">
              <a:xfrm flipH="1" flipV="1">
                <a:off x="1669" y="1782"/>
                <a:ext cx="7"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7" name="Line 1681"/>
              <p:cNvSpPr>
                <a:spLocks noChangeShapeType="1"/>
              </p:cNvSpPr>
              <p:nvPr/>
            </p:nvSpPr>
            <p:spPr bwMode="auto">
              <a:xfrm flipH="1" flipV="1">
                <a:off x="1662" y="1778"/>
                <a:ext cx="7"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8" name="Line 1682"/>
              <p:cNvSpPr>
                <a:spLocks noChangeShapeType="1"/>
              </p:cNvSpPr>
              <p:nvPr/>
            </p:nvSpPr>
            <p:spPr bwMode="auto">
              <a:xfrm flipH="1" flipV="1">
                <a:off x="1655" y="1773"/>
                <a:ext cx="7"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29" name="Line 1683"/>
              <p:cNvSpPr>
                <a:spLocks noChangeShapeType="1"/>
              </p:cNvSpPr>
              <p:nvPr/>
            </p:nvSpPr>
            <p:spPr bwMode="auto">
              <a:xfrm flipH="1" flipV="1">
                <a:off x="1648" y="1767"/>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0" name="Line 1684"/>
              <p:cNvSpPr>
                <a:spLocks noChangeShapeType="1"/>
              </p:cNvSpPr>
              <p:nvPr/>
            </p:nvSpPr>
            <p:spPr bwMode="auto">
              <a:xfrm flipH="1" flipV="1">
                <a:off x="1641" y="1762"/>
                <a:ext cx="7"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1" name="Line 1685"/>
              <p:cNvSpPr>
                <a:spLocks noChangeShapeType="1"/>
              </p:cNvSpPr>
              <p:nvPr/>
            </p:nvSpPr>
            <p:spPr bwMode="auto">
              <a:xfrm flipH="1" flipV="1">
                <a:off x="1634" y="1756"/>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2" name="Line 1686"/>
              <p:cNvSpPr>
                <a:spLocks noChangeShapeType="1"/>
              </p:cNvSpPr>
              <p:nvPr/>
            </p:nvSpPr>
            <p:spPr bwMode="auto">
              <a:xfrm flipH="1" flipV="1">
                <a:off x="1627" y="1749"/>
                <a:ext cx="7"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3" name="Line 1687"/>
              <p:cNvSpPr>
                <a:spLocks noChangeShapeType="1"/>
              </p:cNvSpPr>
              <p:nvPr/>
            </p:nvSpPr>
            <p:spPr bwMode="auto">
              <a:xfrm flipH="1" flipV="1">
                <a:off x="1621" y="1743"/>
                <a:ext cx="6"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4" name="Line 1688"/>
              <p:cNvSpPr>
                <a:spLocks noChangeShapeType="1"/>
              </p:cNvSpPr>
              <p:nvPr/>
            </p:nvSpPr>
            <p:spPr bwMode="auto">
              <a:xfrm flipH="1" flipV="1">
                <a:off x="1614" y="1736"/>
                <a:ext cx="7"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5" name="Line 1689"/>
              <p:cNvSpPr>
                <a:spLocks noChangeShapeType="1"/>
              </p:cNvSpPr>
              <p:nvPr/>
            </p:nvSpPr>
            <p:spPr bwMode="auto">
              <a:xfrm flipH="1" flipV="1">
                <a:off x="1607" y="1730"/>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6" name="Line 1690"/>
              <p:cNvSpPr>
                <a:spLocks noChangeShapeType="1"/>
              </p:cNvSpPr>
              <p:nvPr/>
            </p:nvSpPr>
            <p:spPr bwMode="auto">
              <a:xfrm flipH="1" flipV="1">
                <a:off x="1594" y="1716"/>
                <a:ext cx="13" cy="1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7" name="Line 1691"/>
              <p:cNvSpPr>
                <a:spLocks noChangeShapeType="1"/>
              </p:cNvSpPr>
              <p:nvPr/>
            </p:nvSpPr>
            <p:spPr bwMode="auto">
              <a:xfrm flipH="1" flipV="1">
                <a:off x="1581" y="1702"/>
                <a:ext cx="13" cy="1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8" name="Line 1692"/>
              <p:cNvSpPr>
                <a:spLocks noChangeShapeType="1"/>
              </p:cNvSpPr>
              <p:nvPr/>
            </p:nvSpPr>
            <p:spPr bwMode="auto">
              <a:xfrm flipH="1" flipV="1">
                <a:off x="1571" y="1691"/>
                <a:ext cx="10" cy="1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39" name="Line 1693"/>
              <p:cNvSpPr>
                <a:spLocks noChangeShapeType="1"/>
              </p:cNvSpPr>
              <p:nvPr/>
            </p:nvSpPr>
            <p:spPr bwMode="auto">
              <a:xfrm flipV="1">
                <a:off x="1571" y="1675"/>
                <a:ext cx="20" cy="16"/>
              </a:xfrm>
              <a:prstGeom prst="line">
                <a:avLst/>
              </a:prstGeom>
              <a:noFill/>
              <a:ln w="7938">
                <a:solidFill>
                  <a:srgbClr val="FF565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0" name="Line 1694"/>
              <p:cNvSpPr>
                <a:spLocks noChangeShapeType="1"/>
              </p:cNvSpPr>
              <p:nvPr/>
            </p:nvSpPr>
            <p:spPr bwMode="auto">
              <a:xfrm flipH="1" flipV="1">
                <a:off x="1480" y="1624"/>
                <a:ext cx="111" cy="5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1" name="Line 1695"/>
              <p:cNvSpPr>
                <a:spLocks noChangeShapeType="1"/>
              </p:cNvSpPr>
              <p:nvPr/>
            </p:nvSpPr>
            <p:spPr bwMode="auto">
              <a:xfrm>
                <a:off x="1480" y="1624"/>
                <a:ext cx="32" cy="115"/>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2" name="Line 1696"/>
              <p:cNvSpPr>
                <a:spLocks noChangeShapeType="1"/>
              </p:cNvSpPr>
              <p:nvPr/>
            </p:nvSpPr>
            <p:spPr bwMode="auto">
              <a:xfrm flipV="1">
                <a:off x="1512" y="1723"/>
                <a:ext cx="20" cy="16"/>
              </a:xfrm>
              <a:prstGeom prst="line">
                <a:avLst/>
              </a:prstGeom>
              <a:noFill/>
              <a:ln w="7938">
                <a:solidFill>
                  <a:srgbClr val="FF565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3" name="Line 1697"/>
              <p:cNvSpPr>
                <a:spLocks noChangeShapeType="1"/>
              </p:cNvSpPr>
              <p:nvPr/>
            </p:nvSpPr>
            <p:spPr bwMode="auto">
              <a:xfrm>
                <a:off x="1532" y="1723"/>
                <a:ext cx="10" cy="12"/>
              </a:xfrm>
              <a:prstGeom prst="line">
                <a:avLst/>
              </a:prstGeom>
              <a:noFill/>
              <a:ln w="7938">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4" name="Line 1698"/>
              <p:cNvSpPr>
                <a:spLocks noChangeShapeType="1"/>
              </p:cNvSpPr>
              <p:nvPr/>
            </p:nvSpPr>
            <p:spPr bwMode="auto">
              <a:xfrm>
                <a:off x="1542" y="1735"/>
                <a:ext cx="13" cy="14"/>
              </a:xfrm>
              <a:prstGeom prst="line">
                <a:avLst/>
              </a:prstGeom>
              <a:noFill/>
              <a:ln w="7938">
                <a:solidFill>
                  <a:srgbClr val="F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5" name="Line 1699"/>
              <p:cNvSpPr>
                <a:spLocks noChangeShapeType="1"/>
              </p:cNvSpPr>
              <p:nvPr/>
            </p:nvSpPr>
            <p:spPr bwMode="auto">
              <a:xfrm>
                <a:off x="1555" y="1749"/>
                <a:ext cx="13" cy="14"/>
              </a:xfrm>
              <a:prstGeom prst="line">
                <a:avLst/>
              </a:prstGeom>
              <a:noFill/>
              <a:ln w="7938">
                <a:solidFill>
                  <a:srgbClr val="F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6" name="Line 1700"/>
              <p:cNvSpPr>
                <a:spLocks noChangeShapeType="1"/>
              </p:cNvSpPr>
              <p:nvPr/>
            </p:nvSpPr>
            <p:spPr bwMode="auto">
              <a:xfrm>
                <a:off x="1568" y="1763"/>
                <a:ext cx="7" cy="8"/>
              </a:xfrm>
              <a:prstGeom prst="line">
                <a:avLst/>
              </a:prstGeom>
              <a:noFill/>
              <a:ln w="7938">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7" name="Line 1701"/>
              <p:cNvSpPr>
                <a:spLocks noChangeShapeType="1"/>
              </p:cNvSpPr>
              <p:nvPr/>
            </p:nvSpPr>
            <p:spPr bwMode="auto">
              <a:xfrm>
                <a:off x="1575" y="1771"/>
                <a:ext cx="7" cy="7"/>
              </a:xfrm>
              <a:prstGeom prst="line">
                <a:avLst/>
              </a:prstGeom>
              <a:noFill/>
              <a:ln w="7938">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8" name="Line 1702"/>
              <p:cNvSpPr>
                <a:spLocks noChangeShapeType="1"/>
              </p:cNvSpPr>
              <p:nvPr/>
            </p:nvSpPr>
            <p:spPr bwMode="auto">
              <a:xfrm>
                <a:off x="1582" y="1778"/>
                <a:ext cx="7" cy="7"/>
              </a:xfrm>
              <a:prstGeom prst="line">
                <a:avLst/>
              </a:prstGeom>
              <a:noFill/>
              <a:ln w="7938">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49" name="Line 1703"/>
              <p:cNvSpPr>
                <a:spLocks noChangeShapeType="1"/>
              </p:cNvSpPr>
              <p:nvPr/>
            </p:nvSpPr>
            <p:spPr bwMode="auto">
              <a:xfrm>
                <a:off x="1589" y="1785"/>
                <a:ext cx="8" cy="6"/>
              </a:xfrm>
              <a:prstGeom prst="line">
                <a:avLst/>
              </a:prstGeom>
              <a:noFill/>
              <a:ln w="7938">
                <a:solidFill>
                  <a:srgbClr val="F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0" name="Line 1704"/>
              <p:cNvSpPr>
                <a:spLocks noChangeShapeType="1"/>
              </p:cNvSpPr>
              <p:nvPr/>
            </p:nvSpPr>
            <p:spPr bwMode="auto">
              <a:xfrm>
                <a:off x="1597" y="1791"/>
                <a:ext cx="7" cy="7"/>
              </a:xfrm>
              <a:prstGeom prst="line">
                <a:avLst/>
              </a:prstGeom>
              <a:noFill/>
              <a:ln w="7938">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1" name="Line 1705"/>
              <p:cNvSpPr>
                <a:spLocks noChangeShapeType="1"/>
              </p:cNvSpPr>
              <p:nvPr/>
            </p:nvSpPr>
            <p:spPr bwMode="auto">
              <a:xfrm>
                <a:off x="1604" y="1798"/>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2" name="Line 1706"/>
              <p:cNvSpPr>
                <a:spLocks noChangeShapeType="1"/>
              </p:cNvSpPr>
              <p:nvPr/>
            </p:nvSpPr>
            <p:spPr bwMode="auto">
              <a:xfrm>
                <a:off x="1612" y="1804"/>
                <a:ext cx="7"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3" name="Line 1707"/>
              <p:cNvSpPr>
                <a:spLocks noChangeShapeType="1"/>
              </p:cNvSpPr>
              <p:nvPr/>
            </p:nvSpPr>
            <p:spPr bwMode="auto">
              <a:xfrm>
                <a:off x="1619" y="1810"/>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4" name="Line 1708"/>
              <p:cNvSpPr>
                <a:spLocks noChangeShapeType="1"/>
              </p:cNvSpPr>
              <p:nvPr/>
            </p:nvSpPr>
            <p:spPr bwMode="auto">
              <a:xfrm>
                <a:off x="1627" y="1816"/>
                <a:ext cx="8"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5" name="Line 1709"/>
              <p:cNvSpPr>
                <a:spLocks noChangeShapeType="1"/>
              </p:cNvSpPr>
              <p:nvPr/>
            </p:nvSpPr>
            <p:spPr bwMode="auto">
              <a:xfrm>
                <a:off x="1635" y="1821"/>
                <a:ext cx="8"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6" name="Line 1710"/>
              <p:cNvSpPr>
                <a:spLocks noChangeShapeType="1"/>
              </p:cNvSpPr>
              <p:nvPr/>
            </p:nvSpPr>
            <p:spPr bwMode="auto">
              <a:xfrm>
                <a:off x="1643" y="1826"/>
                <a:ext cx="8"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7" name="Line 1711"/>
              <p:cNvSpPr>
                <a:spLocks noChangeShapeType="1"/>
              </p:cNvSpPr>
              <p:nvPr/>
            </p:nvSpPr>
            <p:spPr bwMode="auto">
              <a:xfrm>
                <a:off x="1651" y="1831"/>
                <a:ext cx="8"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8" name="Line 1712"/>
              <p:cNvSpPr>
                <a:spLocks noChangeShapeType="1"/>
              </p:cNvSpPr>
              <p:nvPr/>
            </p:nvSpPr>
            <p:spPr bwMode="auto">
              <a:xfrm>
                <a:off x="1659" y="1835"/>
                <a:ext cx="8"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59" name="Line 1713"/>
              <p:cNvSpPr>
                <a:spLocks noChangeShapeType="1"/>
              </p:cNvSpPr>
              <p:nvPr/>
            </p:nvSpPr>
            <p:spPr bwMode="auto">
              <a:xfrm>
                <a:off x="1667" y="1839"/>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0" name="Line 1714"/>
              <p:cNvSpPr>
                <a:spLocks noChangeShapeType="1"/>
              </p:cNvSpPr>
              <p:nvPr/>
            </p:nvSpPr>
            <p:spPr bwMode="auto">
              <a:xfrm>
                <a:off x="1676" y="1842"/>
                <a:ext cx="8"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1" name="Line 1715"/>
              <p:cNvSpPr>
                <a:spLocks noChangeShapeType="1"/>
              </p:cNvSpPr>
              <p:nvPr/>
            </p:nvSpPr>
            <p:spPr bwMode="auto">
              <a:xfrm>
                <a:off x="1684" y="1845"/>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2" name="Line 1716"/>
              <p:cNvSpPr>
                <a:spLocks noChangeShapeType="1"/>
              </p:cNvSpPr>
              <p:nvPr/>
            </p:nvSpPr>
            <p:spPr bwMode="auto">
              <a:xfrm>
                <a:off x="1693" y="1848"/>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3" name="Line 1717"/>
              <p:cNvSpPr>
                <a:spLocks noChangeShapeType="1"/>
              </p:cNvSpPr>
              <p:nvPr/>
            </p:nvSpPr>
            <p:spPr bwMode="auto">
              <a:xfrm>
                <a:off x="1702" y="1851"/>
                <a:ext cx="8"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4" name="Line 1718"/>
              <p:cNvSpPr>
                <a:spLocks noChangeShapeType="1"/>
              </p:cNvSpPr>
              <p:nvPr/>
            </p:nvSpPr>
            <p:spPr bwMode="auto">
              <a:xfrm>
                <a:off x="1710" y="1854"/>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5" name="Line 1719"/>
              <p:cNvSpPr>
                <a:spLocks noChangeShapeType="1"/>
              </p:cNvSpPr>
              <p:nvPr/>
            </p:nvSpPr>
            <p:spPr bwMode="auto">
              <a:xfrm>
                <a:off x="1719" y="1856"/>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6" name="Line 1720"/>
              <p:cNvSpPr>
                <a:spLocks noChangeShapeType="1"/>
              </p:cNvSpPr>
              <p:nvPr/>
            </p:nvSpPr>
            <p:spPr bwMode="auto">
              <a:xfrm>
                <a:off x="1729" y="1858"/>
                <a:ext cx="18"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7" name="Line 1721"/>
              <p:cNvSpPr>
                <a:spLocks noChangeShapeType="1"/>
              </p:cNvSpPr>
              <p:nvPr/>
            </p:nvSpPr>
            <p:spPr bwMode="auto">
              <a:xfrm>
                <a:off x="1747" y="1862"/>
                <a:ext cx="1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8" name="Line 1722"/>
              <p:cNvSpPr>
                <a:spLocks noChangeShapeType="1"/>
              </p:cNvSpPr>
              <p:nvPr/>
            </p:nvSpPr>
            <p:spPr bwMode="auto">
              <a:xfrm>
                <a:off x="1766" y="1865"/>
                <a:ext cx="2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69" name="Line 1723"/>
              <p:cNvSpPr>
                <a:spLocks noChangeShapeType="1"/>
              </p:cNvSpPr>
              <p:nvPr/>
            </p:nvSpPr>
            <p:spPr bwMode="auto">
              <a:xfrm>
                <a:off x="1786" y="1867"/>
                <a:ext cx="1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0" name="Line 1724"/>
              <p:cNvSpPr>
                <a:spLocks noChangeShapeType="1"/>
              </p:cNvSpPr>
              <p:nvPr/>
            </p:nvSpPr>
            <p:spPr bwMode="auto">
              <a:xfrm>
                <a:off x="1805" y="1868"/>
                <a:ext cx="2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1" name="Line 1725"/>
              <p:cNvSpPr>
                <a:spLocks noChangeShapeType="1"/>
              </p:cNvSpPr>
              <p:nvPr/>
            </p:nvSpPr>
            <p:spPr bwMode="auto">
              <a:xfrm>
                <a:off x="1825" y="1869"/>
                <a:ext cx="1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2" name="Line 1726"/>
              <p:cNvSpPr>
                <a:spLocks noChangeShapeType="1"/>
              </p:cNvSpPr>
              <p:nvPr/>
            </p:nvSpPr>
            <p:spPr bwMode="auto">
              <a:xfrm>
                <a:off x="1844" y="1870"/>
                <a:ext cx="20"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3" name="Line 1727"/>
              <p:cNvSpPr>
                <a:spLocks noChangeShapeType="1"/>
              </p:cNvSpPr>
              <p:nvPr/>
            </p:nvSpPr>
            <p:spPr bwMode="auto">
              <a:xfrm flipV="1">
                <a:off x="1864" y="1869"/>
                <a:ext cx="2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4" name="Line 1728"/>
              <p:cNvSpPr>
                <a:spLocks noChangeShapeType="1"/>
              </p:cNvSpPr>
              <p:nvPr/>
            </p:nvSpPr>
            <p:spPr bwMode="auto">
              <a:xfrm>
                <a:off x="1884" y="1869"/>
                <a:ext cx="19"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5" name="Line 1729"/>
              <p:cNvSpPr>
                <a:spLocks noChangeShapeType="1"/>
              </p:cNvSpPr>
              <p:nvPr/>
            </p:nvSpPr>
            <p:spPr bwMode="auto">
              <a:xfrm flipV="1">
                <a:off x="1903" y="1867"/>
                <a:ext cx="1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6" name="Line 1730"/>
              <p:cNvSpPr>
                <a:spLocks noChangeShapeType="1"/>
              </p:cNvSpPr>
              <p:nvPr/>
            </p:nvSpPr>
            <p:spPr bwMode="auto">
              <a:xfrm flipV="1">
                <a:off x="1922" y="1866"/>
                <a:ext cx="1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7" name="Line 1731"/>
              <p:cNvSpPr>
                <a:spLocks noChangeShapeType="1"/>
              </p:cNvSpPr>
              <p:nvPr/>
            </p:nvSpPr>
            <p:spPr bwMode="auto">
              <a:xfrm flipV="1">
                <a:off x="1941" y="1864"/>
                <a:ext cx="1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8" name="Line 1732"/>
              <p:cNvSpPr>
                <a:spLocks noChangeShapeType="1"/>
              </p:cNvSpPr>
              <p:nvPr/>
            </p:nvSpPr>
            <p:spPr bwMode="auto">
              <a:xfrm flipV="1">
                <a:off x="1960" y="1863"/>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79" name="Line 1733"/>
              <p:cNvSpPr>
                <a:spLocks noChangeShapeType="1"/>
              </p:cNvSpPr>
              <p:nvPr/>
            </p:nvSpPr>
            <p:spPr bwMode="auto">
              <a:xfrm flipV="1">
                <a:off x="1971" y="1862"/>
                <a:ext cx="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0" name="Line 1734"/>
              <p:cNvSpPr>
                <a:spLocks noChangeShapeType="1"/>
              </p:cNvSpPr>
              <p:nvPr/>
            </p:nvSpPr>
            <p:spPr bwMode="auto">
              <a:xfrm flipV="1">
                <a:off x="1980" y="1860"/>
                <a:ext cx="11"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1" name="Line 1735"/>
              <p:cNvSpPr>
                <a:spLocks noChangeShapeType="1"/>
              </p:cNvSpPr>
              <p:nvPr/>
            </p:nvSpPr>
            <p:spPr bwMode="auto">
              <a:xfrm flipV="1">
                <a:off x="1991" y="1858"/>
                <a:ext cx="10"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2" name="Line 1736"/>
              <p:cNvSpPr>
                <a:spLocks noChangeShapeType="1"/>
              </p:cNvSpPr>
              <p:nvPr/>
            </p:nvSpPr>
            <p:spPr bwMode="auto">
              <a:xfrm flipV="1">
                <a:off x="2001" y="1855"/>
                <a:ext cx="9" cy="3"/>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3" name="Line 1737"/>
              <p:cNvSpPr>
                <a:spLocks noChangeShapeType="1"/>
              </p:cNvSpPr>
              <p:nvPr/>
            </p:nvSpPr>
            <p:spPr bwMode="auto">
              <a:xfrm flipV="1">
                <a:off x="2010" y="1853"/>
                <a:ext cx="10" cy="2"/>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4" name="Line 1738"/>
              <p:cNvSpPr>
                <a:spLocks noChangeShapeType="1"/>
              </p:cNvSpPr>
              <p:nvPr/>
            </p:nvSpPr>
            <p:spPr bwMode="auto">
              <a:xfrm flipV="1">
                <a:off x="2020" y="1850"/>
                <a:ext cx="10" cy="3"/>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5" name="Line 1739"/>
              <p:cNvSpPr>
                <a:spLocks noChangeShapeType="1"/>
              </p:cNvSpPr>
              <p:nvPr/>
            </p:nvSpPr>
            <p:spPr bwMode="auto">
              <a:xfrm flipV="1">
                <a:off x="2030" y="1847"/>
                <a:ext cx="9" cy="3"/>
              </a:xfrm>
              <a:prstGeom prst="line">
                <a:avLst/>
              </a:prstGeom>
              <a:noFill/>
              <a:ln w="7938">
                <a:solidFill>
                  <a:srgbClr val="FF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6" name="Line 1740"/>
              <p:cNvSpPr>
                <a:spLocks noChangeShapeType="1"/>
              </p:cNvSpPr>
              <p:nvPr/>
            </p:nvSpPr>
            <p:spPr bwMode="auto">
              <a:xfrm flipV="1">
                <a:off x="2039" y="1844"/>
                <a:ext cx="10" cy="3"/>
              </a:xfrm>
              <a:prstGeom prst="line">
                <a:avLst/>
              </a:prstGeom>
              <a:noFill/>
              <a:ln w="7938">
                <a:solidFill>
                  <a:srgbClr val="FF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7" name="Line 1741"/>
              <p:cNvSpPr>
                <a:spLocks noChangeShapeType="1"/>
              </p:cNvSpPr>
              <p:nvPr/>
            </p:nvSpPr>
            <p:spPr bwMode="auto">
              <a:xfrm flipV="1">
                <a:off x="2049" y="1840"/>
                <a:ext cx="9" cy="4"/>
              </a:xfrm>
              <a:prstGeom prst="line">
                <a:avLst/>
              </a:prstGeom>
              <a:noFill/>
              <a:ln w="7938">
                <a:solidFill>
                  <a:srgbClr val="FF060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8" name="Line 1742"/>
              <p:cNvSpPr>
                <a:spLocks noChangeShapeType="1"/>
              </p:cNvSpPr>
              <p:nvPr/>
            </p:nvSpPr>
            <p:spPr bwMode="auto">
              <a:xfrm flipV="1">
                <a:off x="2058" y="1834"/>
                <a:ext cx="18" cy="6"/>
              </a:xfrm>
              <a:prstGeom prst="line">
                <a:avLst/>
              </a:prstGeom>
              <a:noFill/>
              <a:ln w="7938">
                <a:solidFill>
                  <a:srgbClr val="FF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89" name="Line 1743"/>
              <p:cNvSpPr>
                <a:spLocks noChangeShapeType="1"/>
              </p:cNvSpPr>
              <p:nvPr/>
            </p:nvSpPr>
            <p:spPr bwMode="auto">
              <a:xfrm flipV="1">
                <a:off x="2076" y="1826"/>
                <a:ext cx="18" cy="8"/>
              </a:xfrm>
              <a:prstGeom prst="line">
                <a:avLst/>
              </a:prstGeom>
              <a:noFill/>
              <a:ln w="7938">
                <a:solidFill>
                  <a:srgbClr val="FF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0" name="Line 1744"/>
              <p:cNvSpPr>
                <a:spLocks noChangeShapeType="1"/>
              </p:cNvSpPr>
              <p:nvPr/>
            </p:nvSpPr>
            <p:spPr bwMode="auto">
              <a:xfrm flipV="1">
                <a:off x="2094" y="1819"/>
                <a:ext cx="18" cy="7"/>
              </a:xfrm>
              <a:prstGeom prst="line">
                <a:avLst/>
              </a:prstGeom>
              <a:noFill/>
              <a:ln w="7938">
                <a:solidFill>
                  <a:srgbClr val="FF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1" name="Line 1745"/>
              <p:cNvSpPr>
                <a:spLocks noChangeShapeType="1"/>
              </p:cNvSpPr>
              <p:nvPr/>
            </p:nvSpPr>
            <p:spPr bwMode="auto">
              <a:xfrm flipV="1">
                <a:off x="2112" y="1812"/>
                <a:ext cx="17" cy="7"/>
              </a:xfrm>
              <a:prstGeom prst="line">
                <a:avLst/>
              </a:prstGeom>
              <a:noFill/>
              <a:ln w="7938">
                <a:solidFill>
                  <a:srgbClr val="FF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2" name="Line 1746"/>
              <p:cNvSpPr>
                <a:spLocks noChangeShapeType="1"/>
              </p:cNvSpPr>
              <p:nvPr/>
            </p:nvSpPr>
            <p:spPr bwMode="auto">
              <a:xfrm flipV="1">
                <a:off x="2129" y="1806"/>
                <a:ext cx="17" cy="6"/>
              </a:xfrm>
              <a:prstGeom prst="line">
                <a:avLst/>
              </a:prstGeom>
              <a:noFill/>
              <a:ln w="7938">
                <a:solidFill>
                  <a:srgbClr val="FF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3" name="Line 1747"/>
              <p:cNvSpPr>
                <a:spLocks noChangeShapeType="1"/>
              </p:cNvSpPr>
              <p:nvPr/>
            </p:nvSpPr>
            <p:spPr bwMode="auto">
              <a:xfrm flipV="1">
                <a:off x="2146" y="1799"/>
                <a:ext cx="17" cy="7"/>
              </a:xfrm>
              <a:prstGeom prst="line">
                <a:avLst/>
              </a:prstGeom>
              <a:noFill/>
              <a:ln w="7938">
                <a:solidFill>
                  <a:srgbClr val="FF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4" name="Line 1748"/>
              <p:cNvSpPr>
                <a:spLocks noChangeShapeType="1"/>
              </p:cNvSpPr>
              <p:nvPr/>
            </p:nvSpPr>
            <p:spPr bwMode="auto">
              <a:xfrm flipV="1">
                <a:off x="2163" y="1796"/>
                <a:ext cx="8" cy="3"/>
              </a:xfrm>
              <a:prstGeom prst="line">
                <a:avLst/>
              </a:prstGeom>
              <a:noFill/>
              <a:ln w="7938">
                <a:solidFill>
                  <a:srgbClr val="FF060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5" name="Line 1749"/>
              <p:cNvSpPr>
                <a:spLocks noChangeShapeType="1"/>
              </p:cNvSpPr>
              <p:nvPr/>
            </p:nvSpPr>
            <p:spPr bwMode="auto">
              <a:xfrm flipV="1">
                <a:off x="2171" y="1794"/>
                <a:ext cx="8" cy="2"/>
              </a:xfrm>
              <a:prstGeom prst="line">
                <a:avLst/>
              </a:prstGeom>
              <a:noFill/>
              <a:ln w="7938">
                <a:solidFill>
                  <a:srgbClr val="FF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6" name="Line 1750"/>
              <p:cNvSpPr>
                <a:spLocks noChangeShapeType="1"/>
              </p:cNvSpPr>
              <p:nvPr/>
            </p:nvSpPr>
            <p:spPr bwMode="auto">
              <a:xfrm flipV="1">
                <a:off x="2179" y="1791"/>
                <a:ext cx="8" cy="3"/>
              </a:xfrm>
              <a:prstGeom prst="line">
                <a:avLst/>
              </a:prstGeom>
              <a:noFill/>
              <a:ln w="7938">
                <a:solidFill>
                  <a:srgbClr val="FF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7" name="Line 1751"/>
              <p:cNvSpPr>
                <a:spLocks noChangeShapeType="1"/>
              </p:cNvSpPr>
              <p:nvPr/>
            </p:nvSpPr>
            <p:spPr bwMode="auto">
              <a:xfrm flipV="1">
                <a:off x="2187" y="1789"/>
                <a:ext cx="8" cy="2"/>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8" name="Line 1752"/>
              <p:cNvSpPr>
                <a:spLocks noChangeShapeType="1"/>
              </p:cNvSpPr>
              <p:nvPr/>
            </p:nvSpPr>
            <p:spPr bwMode="auto">
              <a:xfrm flipV="1">
                <a:off x="2195" y="1787"/>
                <a:ext cx="8" cy="2"/>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499" name="Line 1753"/>
              <p:cNvSpPr>
                <a:spLocks noChangeShapeType="1"/>
              </p:cNvSpPr>
              <p:nvPr/>
            </p:nvSpPr>
            <p:spPr bwMode="auto">
              <a:xfrm flipV="1">
                <a:off x="2203" y="1785"/>
                <a:ext cx="8"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0" name="Line 1754"/>
              <p:cNvSpPr>
                <a:spLocks noChangeShapeType="1"/>
              </p:cNvSpPr>
              <p:nvPr/>
            </p:nvSpPr>
            <p:spPr bwMode="auto">
              <a:xfrm flipV="1">
                <a:off x="2211" y="1784"/>
                <a:ext cx="8" cy="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1" name="Line 1755"/>
              <p:cNvSpPr>
                <a:spLocks noChangeShapeType="1"/>
              </p:cNvSpPr>
              <p:nvPr/>
            </p:nvSpPr>
            <p:spPr bwMode="auto">
              <a:xfrm flipV="1">
                <a:off x="2219" y="1782"/>
                <a:ext cx="8" cy="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2" name="Line 1756"/>
              <p:cNvSpPr>
                <a:spLocks noChangeShapeType="1"/>
              </p:cNvSpPr>
              <p:nvPr/>
            </p:nvSpPr>
            <p:spPr bwMode="auto">
              <a:xfrm flipV="1">
                <a:off x="2227" y="1781"/>
                <a:ext cx="7"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3" name="Line 1757"/>
              <p:cNvSpPr>
                <a:spLocks noChangeShapeType="1"/>
              </p:cNvSpPr>
              <p:nvPr/>
            </p:nvSpPr>
            <p:spPr bwMode="auto">
              <a:xfrm>
                <a:off x="2234" y="1781"/>
                <a:ext cx="8"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4" name="Line 1758"/>
              <p:cNvSpPr>
                <a:spLocks noChangeShapeType="1"/>
              </p:cNvSpPr>
              <p:nvPr/>
            </p:nvSpPr>
            <p:spPr bwMode="auto">
              <a:xfrm flipV="1">
                <a:off x="2242" y="1780"/>
                <a:ext cx="8"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5" name="Line 1759"/>
              <p:cNvSpPr>
                <a:spLocks noChangeShapeType="1"/>
              </p:cNvSpPr>
              <p:nvPr/>
            </p:nvSpPr>
            <p:spPr bwMode="auto">
              <a:xfrm>
                <a:off x="2250" y="1780"/>
                <a:ext cx="9"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6" name="Line 1760"/>
              <p:cNvSpPr>
                <a:spLocks noChangeShapeType="1"/>
              </p:cNvSpPr>
              <p:nvPr/>
            </p:nvSpPr>
            <p:spPr bwMode="auto">
              <a:xfrm>
                <a:off x="2259" y="1780"/>
                <a:ext cx="8"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7" name="Line 1761"/>
              <p:cNvSpPr>
                <a:spLocks noChangeShapeType="1"/>
              </p:cNvSpPr>
              <p:nvPr/>
            </p:nvSpPr>
            <p:spPr bwMode="auto">
              <a:xfrm>
                <a:off x="2267" y="1780"/>
                <a:ext cx="9"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8" name="Line 1762"/>
              <p:cNvSpPr>
                <a:spLocks noChangeShapeType="1"/>
              </p:cNvSpPr>
              <p:nvPr/>
            </p:nvSpPr>
            <p:spPr bwMode="auto">
              <a:xfrm>
                <a:off x="2276" y="1780"/>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09" name="Line 1763"/>
              <p:cNvSpPr>
                <a:spLocks noChangeShapeType="1"/>
              </p:cNvSpPr>
              <p:nvPr/>
            </p:nvSpPr>
            <p:spPr bwMode="auto">
              <a:xfrm>
                <a:off x="2286" y="1781"/>
                <a:ext cx="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0" name="Line 1764"/>
              <p:cNvSpPr>
                <a:spLocks noChangeShapeType="1"/>
              </p:cNvSpPr>
              <p:nvPr/>
            </p:nvSpPr>
            <p:spPr bwMode="auto">
              <a:xfrm>
                <a:off x="2295" y="1782"/>
                <a:ext cx="9"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1" name="Line 1765"/>
              <p:cNvSpPr>
                <a:spLocks noChangeShapeType="1"/>
              </p:cNvSpPr>
              <p:nvPr/>
            </p:nvSpPr>
            <p:spPr bwMode="auto">
              <a:xfrm>
                <a:off x="2304" y="1783"/>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2" name="Line 1766"/>
              <p:cNvSpPr>
                <a:spLocks noChangeShapeType="1"/>
              </p:cNvSpPr>
              <p:nvPr/>
            </p:nvSpPr>
            <p:spPr bwMode="auto">
              <a:xfrm>
                <a:off x="2314" y="1784"/>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3" name="Line 1767"/>
              <p:cNvSpPr>
                <a:spLocks noChangeShapeType="1"/>
              </p:cNvSpPr>
              <p:nvPr/>
            </p:nvSpPr>
            <p:spPr bwMode="auto">
              <a:xfrm>
                <a:off x="2324" y="1785"/>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4" name="Line 1768"/>
              <p:cNvSpPr>
                <a:spLocks noChangeShapeType="1"/>
              </p:cNvSpPr>
              <p:nvPr/>
            </p:nvSpPr>
            <p:spPr bwMode="auto">
              <a:xfrm>
                <a:off x="2334" y="1787"/>
                <a:ext cx="2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515" name="Line 1769"/>
              <p:cNvSpPr>
                <a:spLocks noChangeShapeType="1"/>
              </p:cNvSpPr>
              <p:nvPr/>
            </p:nvSpPr>
            <p:spPr bwMode="auto">
              <a:xfrm>
                <a:off x="2354" y="1790"/>
                <a:ext cx="2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1284" name="Line 1770"/>
            <p:cNvSpPr>
              <a:spLocks noChangeShapeType="1"/>
            </p:cNvSpPr>
            <p:nvPr/>
          </p:nvSpPr>
          <p:spPr bwMode="auto">
            <a:xfrm>
              <a:off x="2374" y="1794"/>
              <a:ext cx="20"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5" name="Line 1771"/>
            <p:cNvSpPr>
              <a:spLocks noChangeShapeType="1"/>
            </p:cNvSpPr>
            <p:nvPr/>
          </p:nvSpPr>
          <p:spPr bwMode="auto">
            <a:xfrm>
              <a:off x="2394" y="1799"/>
              <a:ext cx="2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6" name="Line 1772"/>
            <p:cNvSpPr>
              <a:spLocks noChangeShapeType="1"/>
            </p:cNvSpPr>
            <p:nvPr/>
          </p:nvSpPr>
          <p:spPr bwMode="auto">
            <a:xfrm>
              <a:off x="2414" y="1803"/>
              <a:ext cx="20"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7" name="Line 1773"/>
            <p:cNvSpPr>
              <a:spLocks noChangeShapeType="1"/>
            </p:cNvSpPr>
            <p:nvPr/>
          </p:nvSpPr>
          <p:spPr bwMode="auto">
            <a:xfrm>
              <a:off x="2434" y="1808"/>
              <a:ext cx="20"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8" name="Line 1774"/>
            <p:cNvSpPr>
              <a:spLocks noChangeShapeType="1"/>
            </p:cNvSpPr>
            <p:nvPr/>
          </p:nvSpPr>
          <p:spPr bwMode="auto">
            <a:xfrm>
              <a:off x="2454" y="1813"/>
              <a:ext cx="19"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89" name="Line 1775"/>
            <p:cNvSpPr>
              <a:spLocks noChangeShapeType="1"/>
            </p:cNvSpPr>
            <p:nvPr/>
          </p:nvSpPr>
          <p:spPr bwMode="auto">
            <a:xfrm>
              <a:off x="2473" y="1818"/>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0" name="Line 1776"/>
            <p:cNvSpPr>
              <a:spLocks noChangeShapeType="1"/>
            </p:cNvSpPr>
            <p:nvPr/>
          </p:nvSpPr>
          <p:spPr bwMode="auto">
            <a:xfrm>
              <a:off x="2482" y="1820"/>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1" name="Line 1777"/>
            <p:cNvSpPr>
              <a:spLocks noChangeShapeType="1"/>
            </p:cNvSpPr>
            <p:nvPr/>
          </p:nvSpPr>
          <p:spPr bwMode="auto">
            <a:xfrm>
              <a:off x="2491" y="1822"/>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2" name="Line 1778"/>
            <p:cNvSpPr>
              <a:spLocks noChangeShapeType="1"/>
            </p:cNvSpPr>
            <p:nvPr/>
          </p:nvSpPr>
          <p:spPr bwMode="auto">
            <a:xfrm>
              <a:off x="2500" y="1824"/>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3" name="Line 1779"/>
            <p:cNvSpPr>
              <a:spLocks noChangeShapeType="1"/>
            </p:cNvSpPr>
            <p:nvPr/>
          </p:nvSpPr>
          <p:spPr bwMode="auto">
            <a:xfrm>
              <a:off x="2508" y="1826"/>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4" name="Line 1780"/>
            <p:cNvSpPr>
              <a:spLocks noChangeShapeType="1"/>
            </p:cNvSpPr>
            <p:nvPr/>
          </p:nvSpPr>
          <p:spPr bwMode="auto">
            <a:xfrm>
              <a:off x="2517" y="1828"/>
              <a:ext cx="8"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5" name="Line 1781"/>
            <p:cNvSpPr>
              <a:spLocks noChangeShapeType="1"/>
            </p:cNvSpPr>
            <p:nvPr/>
          </p:nvSpPr>
          <p:spPr bwMode="auto">
            <a:xfrm>
              <a:off x="2525" y="1830"/>
              <a:ext cx="8"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6" name="Line 1782"/>
            <p:cNvSpPr>
              <a:spLocks noChangeShapeType="1"/>
            </p:cNvSpPr>
            <p:nvPr/>
          </p:nvSpPr>
          <p:spPr bwMode="auto">
            <a:xfrm>
              <a:off x="2533" y="1831"/>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7" name="Line 1783"/>
            <p:cNvSpPr>
              <a:spLocks noChangeShapeType="1"/>
            </p:cNvSpPr>
            <p:nvPr/>
          </p:nvSpPr>
          <p:spPr bwMode="auto">
            <a:xfrm>
              <a:off x="2539" y="1832"/>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8" name="Line 1784"/>
            <p:cNvSpPr>
              <a:spLocks noChangeShapeType="1"/>
            </p:cNvSpPr>
            <p:nvPr/>
          </p:nvSpPr>
          <p:spPr bwMode="auto">
            <a:xfrm>
              <a:off x="2545" y="1833"/>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299" name="Line 1785"/>
            <p:cNvSpPr>
              <a:spLocks noChangeShapeType="1"/>
            </p:cNvSpPr>
            <p:nvPr/>
          </p:nvSpPr>
          <p:spPr bwMode="auto">
            <a:xfrm>
              <a:off x="2551" y="1834"/>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0" name="Line 1786"/>
            <p:cNvSpPr>
              <a:spLocks noChangeShapeType="1"/>
            </p:cNvSpPr>
            <p:nvPr/>
          </p:nvSpPr>
          <p:spPr bwMode="auto">
            <a:xfrm>
              <a:off x="2556" y="1835"/>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1" name="Line 1787"/>
            <p:cNvSpPr>
              <a:spLocks noChangeShapeType="1"/>
            </p:cNvSpPr>
            <p:nvPr/>
          </p:nvSpPr>
          <p:spPr bwMode="auto">
            <a:xfrm>
              <a:off x="2561" y="1836"/>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2" name="Line 1788"/>
            <p:cNvSpPr>
              <a:spLocks noChangeShapeType="1"/>
            </p:cNvSpPr>
            <p:nvPr/>
          </p:nvSpPr>
          <p:spPr bwMode="auto">
            <a:xfrm>
              <a:off x="2566" y="183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3" name="Line 1789"/>
            <p:cNvSpPr>
              <a:spLocks noChangeShapeType="1"/>
            </p:cNvSpPr>
            <p:nvPr/>
          </p:nvSpPr>
          <p:spPr bwMode="auto">
            <a:xfrm>
              <a:off x="2570" y="1838"/>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4" name="Line 1790"/>
            <p:cNvSpPr>
              <a:spLocks noChangeShapeType="1"/>
            </p:cNvSpPr>
            <p:nvPr/>
          </p:nvSpPr>
          <p:spPr bwMode="auto">
            <a:xfrm>
              <a:off x="2574" y="1839"/>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5" name="Line 1791"/>
            <p:cNvSpPr>
              <a:spLocks noChangeShapeType="1"/>
            </p:cNvSpPr>
            <p:nvPr/>
          </p:nvSpPr>
          <p:spPr bwMode="auto">
            <a:xfrm>
              <a:off x="2578" y="1840"/>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6" name="Line 1792"/>
            <p:cNvSpPr>
              <a:spLocks noChangeShapeType="1"/>
            </p:cNvSpPr>
            <p:nvPr/>
          </p:nvSpPr>
          <p:spPr bwMode="auto">
            <a:xfrm>
              <a:off x="2581" y="1841"/>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7" name="Line 1793"/>
            <p:cNvSpPr>
              <a:spLocks noChangeShapeType="1"/>
            </p:cNvSpPr>
            <p:nvPr/>
          </p:nvSpPr>
          <p:spPr bwMode="auto">
            <a:xfrm>
              <a:off x="2585" y="1842"/>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8" name="Line 1794"/>
            <p:cNvSpPr>
              <a:spLocks noChangeShapeType="1"/>
            </p:cNvSpPr>
            <p:nvPr/>
          </p:nvSpPr>
          <p:spPr bwMode="auto">
            <a:xfrm>
              <a:off x="2590" y="1843"/>
              <a:ext cx="6"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09" name="Line 1795"/>
            <p:cNvSpPr>
              <a:spLocks noChangeShapeType="1"/>
            </p:cNvSpPr>
            <p:nvPr/>
          </p:nvSpPr>
          <p:spPr bwMode="auto">
            <a:xfrm>
              <a:off x="2596" y="1845"/>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0" name="Line 1796"/>
            <p:cNvSpPr>
              <a:spLocks noChangeShapeType="1"/>
            </p:cNvSpPr>
            <p:nvPr/>
          </p:nvSpPr>
          <p:spPr bwMode="auto">
            <a:xfrm>
              <a:off x="2600" y="1846"/>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1" name="Line 1797"/>
            <p:cNvSpPr>
              <a:spLocks noChangeShapeType="1"/>
            </p:cNvSpPr>
            <p:nvPr/>
          </p:nvSpPr>
          <p:spPr bwMode="auto">
            <a:xfrm>
              <a:off x="2603" y="184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2" name="Line 1798"/>
            <p:cNvSpPr>
              <a:spLocks noChangeShapeType="1"/>
            </p:cNvSpPr>
            <p:nvPr/>
          </p:nvSpPr>
          <p:spPr bwMode="auto">
            <a:xfrm>
              <a:off x="2607" y="1848"/>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3" name="Line 1799"/>
            <p:cNvSpPr>
              <a:spLocks noChangeShapeType="1"/>
            </p:cNvSpPr>
            <p:nvPr/>
          </p:nvSpPr>
          <p:spPr bwMode="auto">
            <a:xfrm>
              <a:off x="2610" y="1849"/>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4" name="Line 1800"/>
            <p:cNvSpPr>
              <a:spLocks noChangeShapeType="1"/>
            </p:cNvSpPr>
            <p:nvPr/>
          </p:nvSpPr>
          <p:spPr bwMode="auto">
            <a:xfrm>
              <a:off x="2613" y="1850"/>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1315" name="Line 1801"/>
            <p:cNvSpPr>
              <a:spLocks noChangeShapeType="1"/>
            </p:cNvSpPr>
            <p:nvPr/>
          </p:nvSpPr>
          <p:spPr bwMode="auto">
            <a:xfrm>
              <a:off x="2620" y="1853"/>
              <a:ext cx="6"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716" name="Group 1802"/>
          <p:cNvGrpSpPr>
            <a:grpSpLocks/>
          </p:cNvGrpSpPr>
          <p:nvPr/>
        </p:nvGrpSpPr>
        <p:grpSpPr bwMode="auto">
          <a:xfrm>
            <a:off x="256163" y="5291110"/>
            <a:ext cx="1817687" cy="566738"/>
            <a:chOff x="1483" y="1726"/>
            <a:chExt cx="1145" cy="357"/>
          </a:xfrm>
          <a:solidFill>
            <a:srgbClr val="92D050">
              <a:alpha val="70000"/>
            </a:srgbClr>
          </a:solidFill>
        </p:grpSpPr>
        <p:grpSp>
          <p:nvGrpSpPr>
            <p:cNvPr id="1717" name="Group 1803"/>
            <p:cNvGrpSpPr>
              <a:grpSpLocks/>
            </p:cNvGrpSpPr>
            <p:nvPr/>
          </p:nvGrpSpPr>
          <p:grpSpPr bwMode="auto">
            <a:xfrm>
              <a:off x="1483" y="1726"/>
              <a:ext cx="1145" cy="357"/>
              <a:chOff x="1483" y="1726"/>
              <a:chExt cx="1145" cy="357"/>
            </a:xfrm>
            <a:grpFill/>
          </p:grpSpPr>
          <p:sp>
            <p:nvSpPr>
              <p:cNvPr id="1822" name="Freeform 1804"/>
              <p:cNvSpPr>
                <a:spLocks/>
              </p:cNvSpPr>
              <p:nvPr/>
            </p:nvSpPr>
            <p:spPr bwMode="auto">
              <a:xfrm>
                <a:off x="1483" y="1761"/>
                <a:ext cx="5" cy="7"/>
              </a:xfrm>
              <a:custGeom>
                <a:avLst/>
                <a:gdLst>
                  <a:gd name="T0" fmla="*/ 0 w 5"/>
                  <a:gd name="T1" fmla="*/ 0 h 7"/>
                  <a:gd name="T2" fmla="*/ 2 w 5"/>
                  <a:gd name="T3" fmla="*/ 2 h 7"/>
                  <a:gd name="T4" fmla="*/ 5 w 5"/>
                  <a:gd name="T5" fmla="*/ 7 h 7"/>
                  <a:gd name="T6" fmla="*/ 4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2" y="2"/>
                    </a:lnTo>
                    <a:lnTo>
                      <a:pt x="5" y="7"/>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23" name="Line 1805"/>
              <p:cNvSpPr>
                <a:spLocks noChangeShapeType="1"/>
              </p:cNvSpPr>
              <p:nvPr/>
            </p:nvSpPr>
            <p:spPr bwMode="auto">
              <a:xfrm>
                <a:off x="1483" y="176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4" name="Freeform 1806"/>
              <p:cNvSpPr>
                <a:spLocks/>
              </p:cNvSpPr>
              <p:nvPr/>
            </p:nvSpPr>
            <p:spPr bwMode="auto">
              <a:xfrm>
                <a:off x="1485" y="1763"/>
                <a:ext cx="5" cy="7"/>
              </a:xfrm>
              <a:custGeom>
                <a:avLst/>
                <a:gdLst>
                  <a:gd name="T0" fmla="*/ 0 w 5"/>
                  <a:gd name="T1" fmla="*/ 0 h 7"/>
                  <a:gd name="T2" fmla="*/ 1 w 5"/>
                  <a:gd name="T3" fmla="*/ 1 h 7"/>
                  <a:gd name="T4" fmla="*/ 5 w 5"/>
                  <a:gd name="T5" fmla="*/ 7 h 7"/>
                  <a:gd name="T6" fmla="*/ 3 w 5"/>
                  <a:gd name="T7" fmla="*/ 5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1" y="1"/>
                    </a:lnTo>
                    <a:lnTo>
                      <a:pt x="5"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25" name="Line 1807"/>
              <p:cNvSpPr>
                <a:spLocks noChangeShapeType="1"/>
              </p:cNvSpPr>
              <p:nvPr/>
            </p:nvSpPr>
            <p:spPr bwMode="auto">
              <a:xfrm>
                <a:off x="1485" y="1763"/>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6" name="Freeform 1808"/>
              <p:cNvSpPr>
                <a:spLocks/>
              </p:cNvSpPr>
              <p:nvPr/>
            </p:nvSpPr>
            <p:spPr bwMode="auto">
              <a:xfrm>
                <a:off x="1486" y="1764"/>
                <a:ext cx="8" cy="9"/>
              </a:xfrm>
              <a:custGeom>
                <a:avLst/>
                <a:gdLst>
                  <a:gd name="T0" fmla="*/ 0 w 8"/>
                  <a:gd name="T1" fmla="*/ 0 h 9"/>
                  <a:gd name="T2" fmla="*/ 4 w 8"/>
                  <a:gd name="T3" fmla="*/ 3 h 9"/>
                  <a:gd name="T4" fmla="*/ 8 w 8"/>
                  <a:gd name="T5" fmla="*/ 9 h 9"/>
                  <a:gd name="T6" fmla="*/ 4 w 8"/>
                  <a:gd name="T7" fmla="*/ 6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3"/>
                    </a:lnTo>
                    <a:lnTo>
                      <a:pt x="8" y="9"/>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27" name="Line 1809"/>
              <p:cNvSpPr>
                <a:spLocks noChangeShapeType="1"/>
              </p:cNvSpPr>
              <p:nvPr/>
            </p:nvSpPr>
            <p:spPr bwMode="auto">
              <a:xfrm>
                <a:off x="1486" y="1764"/>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8" name="Freeform 1810"/>
              <p:cNvSpPr>
                <a:spLocks/>
              </p:cNvSpPr>
              <p:nvPr/>
            </p:nvSpPr>
            <p:spPr bwMode="auto">
              <a:xfrm>
                <a:off x="1490" y="1767"/>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29" name="Line 1811"/>
              <p:cNvSpPr>
                <a:spLocks noChangeShapeType="1"/>
              </p:cNvSpPr>
              <p:nvPr/>
            </p:nvSpPr>
            <p:spPr bwMode="auto">
              <a:xfrm>
                <a:off x="1490" y="1767"/>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0" name="Freeform 1812"/>
              <p:cNvSpPr>
                <a:spLocks/>
              </p:cNvSpPr>
              <p:nvPr/>
            </p:nvSpPr>
            <p:spPr bwMode="auto">
              <a:xfrm>
                <a:off x="1494" y="1771"/>
                <a:ext cx="9" cy="10"/>
              </a:xfrm>
              <a:custGeom>
                <a:avLst/>
                <a:gdLst>
                  <a:gd name="T0" fmla="*/ 0 w 9"/>
                  <a:gd name="T1" fmla="*/ 0 h 10"/>
                  <a:gd name="T2" fmla="*/ 5 w 9"/>
                  <a:gd name="T3" fmla="*/ 4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31" name="Line 1813"/>
              <p:cNvSpPr>
                <a:spLocks noChangeShapeType="1"/>
              </p:cNvSpPr>
              <p:nvPr/>
            </p:nvSpPr>
            <p:spPr bwMode="auto">
              <a:xfrm>
                <a:off x="1494" y="177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2" name="Freeform 1814"/>
              <p:cNvSpPr>
                <a:spLocks/>
              </p:cNvSpPr>
              <p:nvPr/>
            </p:nvSpPr>
            <p:spPr bwMode="auto">
              <a:xfrm>
                <a:off x="1499" y="1775"/>
                <a:ext cx="8" cy="10"/>
              </a:xfrm>
              <a:custGeom>
                <a:avLst/>
                <a:gdLst>
                  <a:gd name="T0" fmla="*/ 0 w 8"/>
                  <a:gd name="T1" fmla="*/ 0 h 10"/>
                  <a:gd name="T2" fmla="*/ 5 w 8"/>
                  <a:gd name="T3" fmla="*/ 5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5" y="5"/>
                    </a:lnTo>
                    <a:lnTo>
                      <a:pt x="8"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33" name="Line 1815"/>
              <p:cNvSpPr>
                <a:spLocks noChangeShapeType="1"/>
              </p:cNvSpPr>
              <p:nvPr/>
            </p:nvSpPr>
            <p:spPr bwMode="auto">
              <a:xfrm>
                <a:off x="1499" y="1775"/>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4" name="Freeform 1816"/>
              <p:cNvSpPr>
                <a:spLocks/>
              </p:cNvSpPr>
              <p:nvPr/>
            </p:nvSpPr>
            <p:spPr bwMode="auto">
              <a:xfrm>
                <a:off x="1504" y="1780"/>
                <a:ext cx="9" cy="10"/>
              </a:xfrm>
              <a:custGeom>
                <a:avLst/>
                <a:gdLst>
                  <a:gd name="T0" fmla="*/ 0 w 9"/>
                  <a:gd name="T1" fmla="*/ 0 h 10"/>
                  <a:gd name="T2" fmla="*/ 5 w 9"/>
                  <a:gd name="T3" fmla="*/ 4 h 10"/>
                  <a:gd name="T4" fmla="*/ 9 w 9"/>
                  <a:gd name="T5" fmla="*/ 10 h 10"/>
                  <a:gd name="T6" fmla="*/ 3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35" name="Line 1817"/>
              <p:cNvSpPr>
                <a:spLocks noChangeShapeType="1"/>
              </p:cNvSpPr>
              <p:nvPr/>
            </p:nvSpPr>
            <p:spPr bwMode="auto">
              <a:xfrm>
                <a:off x="1504" y="1780"/>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6" name="Freeform 1818"/>
              <p:cNvSpPr>
                <a:spLocks/>
              </p:cNvSpPr>
              <p:nvPr/>
            </p:nvSpPr>
            <p:spPr bwMode="auto">
              <a:xfrm>
                <a:off x="1509" y="1784"/>
                <a:ext cx="9" cy="11"/>
              </a:xfrm>
              <a:custGeom>
                <a:avLst/>
                <a:gdLst>
                  <a:gd name="T0" fmla="*/ 0 w 9"/>
                  <a:gd name="T1" fmla="*/ 0 h 11"/>
                  <a:gd name="T2" fmla="*/ 6 w 9"/>
                  <a:gd name="T3" fmla="*/ 6 h 11"/>
                  <a:gd name="T4" fmla="*/ 9 w 9"/>
                  <a:gd name="T5" fmla="*/ 11 h 11"/>
                  <a:gd name="T6" fmla="*/ 4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6"/>
                    </a:lnTo>
                    <a:lnTo>
                      <a:pt x="9"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37" name="Line 1819"/>
              <p:cNvSpPr>
                <a:spLocks noChangeShapeType="1"/>
              </p:cNvSpPr>
              <p:nvPr/>
            </p:nvSpPr>
            <p:spPr bwMode="auto">
              <a:xfrm>
                <a:off x="1509" y="1784"/>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38" name="Freeform 1820"/>
              <p:cNvSpPr>
                <a:spLocks/>
              </p:cNvSpPr>
              <p:nvPr/>
            </p:nvSpPr>
            <p:spPr bwMode="auto">
              <a:xfrm>
                <a:off x="1515" y="1790"/>
                <a:ext cx="9" cy="11"/>
              </a:xfrm>
              <a:custGeom>
                <a:avLst/>
                <a:gdLst>
                  <a:gd name="T0" fmla="*/ 0 w 9"/>
                  <a:gd name="T1" fmla="*/ 0 h 11"/>
                  <a:gd name="T2" fmla="*/ 5 w 9"/>
                  <a:gd name="T3" fmla="*/ 5 h 11"/>
                  <a:gd name="T4" fmla="*/ 9 w 9"/>
                  <a:gd name="T5" fmla="*/ 11 h 11"/>
                  <a:gd name="T6" fmla="*/ 3 w 9"/>
                  <a:gd name="T7" fmla="*/ 5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39" name="Line 1821"/>
              <p:cNvSpPr>
                <a:spLocks noChangeShapeType="1"/>
              </p:cNvSpPr>
              <p:nvPr/>
            </p:nvSpPr>
            <p:spPr bwMode="auto">
              <a:xfrm>
                <a:off x="1515" y="1790"/>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0" name="Freeform 1822"/>
              <p:cNvSpPr>
                <a:spLocks/>
              </p:cNvSpPr>
              <p:nvPr/>
            </p:nvSpPr>
            <p:spPr bwMode="auto">
              <a:xfrm>
                <a:off x="1520" y="1795"/>
                <a:ext cx="10" cy="11"/>
              </a:xfrm>
              <a:custGeom>
                <a:avLst/>
                <a:gdLst>
                  <a:gd name="T0" fmla="*/ 0 w 10"/>
                  <a:gd name="T1" fmla="*/ 0 h 11"/>
                  <a:gd name="T2" fmla="*/ 7 w 10"/>
                  <a:gd name="T3" fmla="*/ 6 h 11"/>
                  <a:gd name="T4" fmla="*/ 10 w 10"/>
                  <a:gd name="T5" fmla="*/ 11 h 11"/>
                  <a:gd name="T6" fmla="*/ 4 w 10"/>
                  <a:gd name="T7" fmla="*/ 6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lnTo>
                      <a:pt x="7" y="6"/>
                    </a:lnTo>
                    <a:lnTo>
                      <a:pt x="10"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41" name="Line 1823"/>
              <p:cNvSpPr>
                <a:spLocks noChangeShapeType="1"/>
              </p:cNvSpPr>
              <p:nvPr/>
            </p:nvSpPr>
            <p:spPr bwMode="auto">
              <a:xfrm>
                <a:off x="1520" y="1795"/>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2" name="Freeform 1824"/>
              <p:cNvSpPr>
                <a:spLocks/>
              </p:cNvSpPr>
              <p:nvPr/>
            </p:nvSpPr>
            <p:spPr bwMode="auto">
              <a:xfrm>
                <a:off x="1527" y="1801"/>
                <a:ext cx="10" cy="11"/>
              </a:xfrm>
              <a:custGeom>
                <a:avLst/>
                <a:gdLst>
                  <a:gd name="T0" fmla="*/ 0 w 10"/>
                  <a:gd name="T1" fmla="*/ 0 h 11"/>
                  <a:gd name="T2" fmla="*/ 6 w 10"/>
                  <a:gd name="T3" fmla="*/ 6 h 11"/>
                  <a:gd name="T4" fmla="*/ 10 w 10"/>
                  <a:gd name="T5" fmla="*/ 11 h 11"/>
                  <a:gd name="T6" fmla="*/ 3 w 10"/>
                  <a:gd name="T7" fmla="*/ 5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lnTo>
                      <a:pt x="6" y="6"/>
                    </a:lnTo>
                    <a:lnTo>
                      <a:pt x="10" y="11"/>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43" name="Line 1825"/>
              <p:cNvSpPr>
                <a:spLocks noChangeShapeType="1"/>
              </p:cNvSpPr>
              <p:nvPr/>
            </p:nvSpPr>
            <p:spPr bwMode="auto">
              <a:xfrm>
                <a:off x="1527" y="1801"/>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4" name="Freeform 1826"/>
              <p:cNvSpPr>
                <a:spLocks/>
              </p:cNvSpPr>
              <p:nvPr/>
            </p:nvSpPr>
            <p:spPr bwMode="auto">
              <a:xfrm>
                <a:off x="1533" y="1807"/>
                <a:ext cx="10" cy="11"/>
              </a:xfrm>
              <a:custGeom>
                <a:avLst/>
                <a:gdLst>
                  <a:gd name="T0" fmla="*/ 0 w 10"/>
                  <a:gd name="T1" fmla="*/ 0 h 11"/>
                  <a:gd name="T2" fmla="*/ 7 w 10"/>
                  <a:gd name="T3" fmla="*/ 6 h 11"/>
                  <a:gd name="T4" fmla="*/ 10 w 10"/>
                  <a:gd name="T5" fmla="*/ 11 h 11"/>
                  <a:gd name="T6" fmla="*/ 4 w 10"/>
                  <a:gd name="T7" fmla="*/ 5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lnTo>
                      <a:pt x="7" y="6"/>
                    </a:lnTo>
                    <a:lnTo>
                      <a:pt x="10" y="11"/>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45" name="Line 1827"/>
              <p:cNvSpPr>
                <a:spLocks noChangeShapeType="1"/>
              </p:cNvSpPr>
              <p:nvPr/>
            </p:nvSpPr>
            <p:spPr bwMode="auto">
              <a:xfrm>
                <a:off x="1533" y="1807"/>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6" name="Freeform 1828"/>
              <p:cNvSpPr>
                <a:spLocks/>
              </p:cNvSpPr>
              <p:nvPr/>
            </p:nvSpPr>
            <p:spPr bwMode="auto">
              <a:xfrm>
                <a:off x="1540" y="1813"/>
                <a:ext cx="10" cy="12"/>
              </a:xfrm>
              <a:custGeom>
                <a:avLst/>
                <a:gdLst>
                  <a:gd name="T0" fmla="*/ 0 w 10"/>
                  <a:gd name="T1" fmla="*/ 0 h 12"/>
                  <a:gd name="T2" fmla="*/ 7 w 10"/>
                  <a:gd name="T3" fmla="*/ 6 h 12"/>
                  <a:gd name="T4" fmla="*/ 10 w 10"/>
                  <a:gd name="T5" fmla="*/ 12 h 12"/>
                  <a:gd name="T6" fmla="*/ 3 w 10"/>
                  <a:gd name="T7" fmla="*/ 5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7" y="6"/>
                    </a:lnTo>
                    <a:lnTo>
                      <a:pt x="10" y="12"/>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47" name="Line 1829"/>
              <p:cNvSpPr>
                <a:spLocks noChangeShapeType="1"/>
              </p:cNvSpPr>
              <p:nvPr/>
            </p:nvSpPr>
            <p:spPr bwMode="auto">
              <a:xfrm>
                <a:off x="1540" y="1813"/>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48" name="Freeform 1830"/>
              <p:cNvSpPr>
                <a:spLocks/>
              </p:cNvSpPr>
              <p:nvPr/>
            </p:nvSpPr>
            <p:spPr bwMode="auto">
              <a:xfrm>
                <a:off x="1547" y="1819"/>
                <a:ext cx="11" cy="12"/>
              </a:xfrm>
              <a:custGeom>
                <a:avLst/>
                <a:gdLst>
                  <a:gd name="T0" fmla="*/ 0 w 11"/>
                  <a:gd name="T1" fmla="*/ 0 h 12"/>
                  <a:gd name="T2" fmla="*/ 7 w 11"/>
                  <a:gd name="T3" fmla="*/ 7 h 12"/>
                  <a:gd name="T4" fmla="*/ 11 w 11"/>
                  <a:gd name="T5" fmla="*/ 12 h 12"/>
                  <a:gd name="T6" fmla="*/ 3 w 11"/>
                  <a:gd name="T7" fmla="*/ 6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49" name="Line 1831"/>
              <p:cNvSpPr>
                <a:spLocks noChangeShapeType="1"/>
              </p:cNvSpPr>
              <p:nvPr/>
            </p:nvSpPr>
            <p:spPr bwMode="auto">
              <a:xfrm>
                <a:off x="1547" y="181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0" name="Freeform 1832"/>
              <p:cNvSpPr>
                <a:spLocks/>
              </p:cNvSpPr>
              <p:nvPr/>
            </p:nvSpPr>
            <p:spPr bwMode="auto">
              <a:xfrm>
                <a:off x="1554" y="1826"/>
                <a:ext cx="11" cy="12"/>
              </a:xfrm>
              <a:custGeom>
                <a:avLst/>
                <a:gdLst>
                  <a:gd name="T0" fmla="*/ 0 w 11"/>
                  <a:gd name="T1" fmla="*/ 0 h 12"/>
                  <a:gd name="T2" fmla="*/ 7 w 11"/>
                  <a:gd name="T3" fmla="*/ 7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51" name="Line 1833"/>
              <p:cNvSpPr>
                <a:spLocks noChangeShapeType="1"/>
              </p:cNvSpPr>
              <p:nvPr/>
            </p:nvSpPr>
            <p:spPr bwMode="auto">
              <a:xfrm>
                <a:off x="1554" y="1826"/>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2" name="Freeform 1834"/>
              <p:cNvSpPr>
                <a:spLocks/>
              </p:cNvSpPr>
              <p:nvPr/>
            </p:nvSpPr>
            <p:spPr bwMode="auto">
              <a:xfrm>
                <a:off x="1561" y="1833"/>
                <a:ext cx="19" cy="19"/>
              </a:xfrm>
              <a:custGeom>
                <a:avLst/>
                <a:gdLst>
                  <a:gd name="T0" fmla="*/ 0 w 19"/>
                  <a:gd name="T1" fmla="*/ 0 h 19"/>
                  <a:gd name="T2" fmla="*/ 16 w 19"/>
                  <a:gd name="T3" fmla="*/ 13 h 19"/>
                  <a:gd name="T4" fmla="*/ 19 w 19"/>
                  <a:gd name="T5" fmla="*/ 19 h 19"/>
                  <a:gd name="T6" fmla="*/ 4 w 19"/>
                  <a:gd name="T7" fmla="*/ 5 h 19"/>
                  <a:gd name="T8" fmla="*/ 0 w 19"/>
                  <a:gd name="T9" fmla="*/ 0 h 19"/>
                </a:gdLst>
                <a:ahLst/>
                <a:cxnLst>
                  <a:cxn ang="0">
                    <a:pos x="T0" y="T1"/>
                  </a:cxn>
                  <a:cxn ang="0">
                    <a:pos x="T2" y="T3"/>
                  </a:cxn>
                  <a:cxn ang="0">
                    <a:pos x="T4" y="T5"/>
                  </a:cxn>
                  <a:cxn ang="0">
                    <a:pos x="T6" y="T7"/>
                  </a:cxn>
                  <a:cxn ang="0">
                    <a:pos x="T8" y="T9"/>
                  </a:cxn>
                </a:cxnLst>
                <a:rect l="0" t="0" r="r" b="b"/>
                <a:pathLst>
                  <a:path w="19" h="19">
                    <a:moveTo>
                      <a:pt x="0" y="0"/>
                    </a:moveTo>
                    <a:lnTo>
                      <a:pt x="16" y="13"/>
                    </a:lnTo>
                    <a:lnTo>
                      <a:pt x="19" y="19"/>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53" name="Line 1835"/>
              <p:cNvSpPr>
                <a:spLocks noChangeShapeType="1"/>
              </p:cNvSpPr>
              <p:nvPr/>
            </p:nvSpPr>
            <p:spPr bwMode="auto">
              <a:xfrm>
                <a:off x="1561" y="1833"/>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4" name="Freeform 1836"/>
              <p:cNvSpPr>
                <a:spLocks/>
              </p:cNvSpPr>
              <p:nvPr/>
            </p:nvSpPr>
            <p:spPr bwMode="auto">
              <a:xfrm>
                <a:off x="1577" y="1846"/>
                <a:ext cx="19" cy="20"/>
              </a:xfrm>
              <a:custGeom>
                <a:avLst/>
                <a:gdLst>
                  <a:gd name="T0" fmla="*/ 0 w 19"/>
                  <a:gd name="T1" fmla="*/ 0 h 20"/>
                  <a:gd name="T2" fmla="*/ 16 w 19"/>
                  <a:gd name="T3" fmla="*/ 15 h 20"/>
                  <a:gd name="T4" fmla="*/ 19 w 19"/>
                  <a:gd name="T5" fmla="*/ 20 h 20"/>
                  <a:gd name="T6" fmla="*/ 3 w 19"/>
                  <a:gd name="T7" fmla="*/ 6 h 20"/>
                  <a:gd name="T8" fmla="*/ 0 w 19"/>
                  <a:gd name="T9" fmla="*/ 0 h 20"/>
                </a:gdLst>
                <a:ahLst/>
                <a:cxnLst>
                  <a:cxn ang="0">
                    <a:pos x="T0" y="T1"/>
                  </a:cxn>
                  <a:cxn ang="0">
                    <a:pos x="T2" y="T3"/>
                  </a:cxn>
                  <a:cxn ang="0">
                    <a:pos x="T4" y="T5"/>
                  </a:cxn>
                  <a:cxn ang="0">
                    <a:pos x="T6" y="T7"/>
                  </a:cxn>
                  <a:cxn ang="0">
                    <a:pos x="T8" y="T9"/>
                  </a:cxn>
                </a:cxnLst>
                <a:rect l="0" t="0" r="r" b="b"/>
                <a:pathLst>
                  <a:path w="19" h="20">
                    <a:moveTo>
                      <a:pt x="0" y="0"/>
                    </a:moveTo>
                    <a:lnTo>
                      <a:pt x="16" y="15"/>
                    </a:lnTo>
                    <a:lnTo>
                      <a:pt x="19" y="20"/>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55" name="Line 1837"/>
              <p:cNvSpPr>
                <a:spLocks noChangeShapeType="1"/>
              </p:cNvSpPr>
              <p:nvPr/>
            </p:nvSpPr>
            <p:spPr bwMode="auto">
              <a:xfrm>
                <a:off x="1577" y="1846"/>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6" name="Freeform 1838"/>
              <p:cNvSpPr>
                <a:spLocks/>
              </p:cNvSpPr>
              <p:nvPr/>
            </p:nvSpPr>
            <p:spPr bwMode="auto">
              <a:xfrm>
                <a:off x="1593" y="1861"/>
                <a:ext cx="20" cy="19"/>
              </a:xfrm>
              <a:custGeom>
                <a:avLst/>
                <a:gdLst>
                  <a:gd name="T0" fmla="*/ 0 w 20"/>
                  <a:gd name="T1" fmla="*/ 0 h 19"/>
                  <a:gd name="T2" fmla="*/ 16 w 20"/>
                  <a:gd name="T3" fmla="*/ 14 h 19"/>
                  <a:gd name="T4" fmla="*/ 20 w 20"/>
                  <a:gd name="T5" fmla="*/ 19 h 19"/>
                  <a:gd name="T6" fmla="*/ 3 w 20"/>
                  <a:gd name="T7" fmla="*/ 5 h 19"/>
                  <a:gd name="T8" fmla="*/ 0 w 20"/>
                  <a:gd name="T9" fmla="*/ 0 h 19"/>
                </a:gdLst>
                <a:ahLst/>
                <a:cxnLst>
                  <a:cxn ang="0">
                    <a:pos x="T0" y="T1"/>
                  </a:cxn>
                  <a:cxn ang="0">
                    <a:pos x="T2" y="T3"/>
                  </a:cxn>
                  <a:cxn ang="0">
                    <a:pos x="T4" y="T5"/>
                  </a:cxn>
                  <a:cxn ang="0">
                    <a:pos x="T6" y="T7"/>
                  </a:cxn>
                  <a:cxn ang="0">
                    <a:pos x="T8" y="T9"/>
                  </a:cxn>
                </a:cxnLst>
                <a:rect l="0" t="0" r="r" b="b"/>
                <a:pathLst>
                  <a:path w="20" h="19">
                    <a:moveTo>
                      <a:pt x="0" y="0"/>
                    </a:moveTo>
                    <a:lnTo>
                      <a:pt x="16" y="14"/>
                    </a:lnTo>
                    <a:lnTo>
                      <a:pt x="20" y="1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57" name="Line 1839"/>
              <p:cNvSpPr>
                <a:spLocks noChangeShapeType="1"/>
              </p:cNvSpPr>
              <p:nvPr/>
            </p:nvSpPr>
            <p:spPr bwMode="auto">
              <a:xfrm>
                <a:off x="1593" y="1861"/>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58" name="Freeform 1840"/>
              <p:cNvSpPr>
                <a:spLocks/>
              </p:cNvSpPr>
              <p:nvPr/>
            </p:nvSpPr>
            <p:spPr bwMode="auto">
              <a:xfrm>
                <a:off x="1609" y="1875"/>
                <a:ext cx="21" cy="19"/>
              </a:xfrm>
              <a:custGeom>
                <a:avLst/>
                <a:gdLst>
                  <a:gd name="T0" fmla="*/ 0 w 21"/>
                  <a:gd name="T1" fmla="*/ 0 h 19"/>
                  <a:gd name="T2" fmla="*/ 18 w 21"/>
                  <a:gd name="T3" fmla="*/ 14 h 19"/>
                  <a:gd name="T4" fmla="*/ 21 w 21"/>
                  <a:gd name="T5" fmla="*/ 19 h 19"/>
                  <a:gd name="T6" fmla="*/ 4 w 21"/>
                  <a:gd name="T7" fmla="*/ 5 h 19"/>
                  <a:gd name="T8" fmla="*/ 0 w 21"/>
                  <a:gd name="T9" fmla="*/ 0 h 19"/>
                </a:gdLst>
                <a:ahLst/>
                <a:cxnLst>
                  <a:cxn ang="0">
                    <a:pos x="T0" y="T1"/>
                  </a:cxn>
                  <a:cxn ang="0">
                    <a:pos x="T2" y="T3"/>
                  </a:cxn>
                  <a:cxn ang="0">
                    <a:pos x="T4" y="T5"/>
                  </a:cxn>
                  <a:cxn ang="0">
                    <a:pos x="T6" y="T7"/>
                  </a:cxn>
                  <a:cxn ang="0">
                    <a:pos x="T8" y="T9"/>
                  </a:cxn>
                </a:cxnLst>
                <a:rect l="0" t="0" r="r" b="b"/>
                <a:pathLst>
                  <a:path w="21" h="19">
                    <a:moveTo>
                      <a:pt x="0" y="0"/>
                    </a:moveTo>
                    <a:lnTo>
                      <a:pt x="18" y="14"/>
                    </a:lnTo>
                    <a:lnTo>
                      <a:pt x="21" y="19"/>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59" name="Line 1841"/>
              <p:cNvSpPr>
                <a:spLocks noChangeShapeType="1"/>
              </p:cNvSpPr>
              <p:nvPr/>
            </p:nvSpPr>
            <p:spPr bwMode="auto">
              <a:xfrm>
                <a:off x="1609" y="1875"/>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0" name="Freeform 1842"/>
              <p:cNvSpPr>
                <a:spLocks/>
              </p:cNvSpPr>
              <p:nvPr/>
            </p:nvSpPr>
            <p:spPr bwMode="auto">
              <a:xfrm>
                <a:off x="1627" y="1889"/>
                <a:ext cx="12" cy="12"/>
              </a:xfrm>
              <a:custGeom>
                <a:avLst/>
                <a:gdLst>
                  <a:gd name="T0" fmla="*/ 0 w 12"/>
                  <a:gd name="T1" fmla="*/ 0 h 12"/>
                  <a:gd name="T2" fmla="*/ 8 w 12"/>
                  <a:gd name="T3" fmla="*/ 7 h 12"/>
                  <a:gd name="T4" fmla="*/ 12 w 12"/>
                  <a:gd name="T5" fmla="*/ 12 h 12"/>
                  <a:gd name="T6" fmla="*/ 3 w 12"/>
                  <a:gd name="T7" fmla="*/ 5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8" y="7"/>
                    </a:lnTo>
                    <a:lnTo>
                      <a:pt x="12" y="12"/>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61" name="Line 1843"/>
              <p:cNvSpPr>
                <a:spLocks noChangeShapeType="1"/>
              </p:cNvSpPr>
              <p:nvPr/>
            </p:nvSpPr>
            <p:spPr bwMode="auto">
              <a:xfrm>
                <a:off x="1627" y="1889"/>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2" name="Freeform 1844"/>
              <p:cNvSpPr>
                <a:spLocks/>
              </p:cNvSpPr>
              <p:nvPr/>
            </p:nvSpPr>
            <p:spPr bwMode="auto">
              <a:xfrm>
                <a:off x="1635" y="1896"/>
                <a:ext cx="13" cy="12"/>
              </a:xfrm>
              <a:custGeom>
                <a:avLst/>
                <a:gdLst>
                  <a:gd name="T0" fmla="*/ 0 w 13"/>
                  <a:gd name="T1" fmla="*/ 0 h 12"/>
                  <a:gd name="T2" fmla="*/ 9 w 13"/>
                  <a:gd name="T3" fmla="*/ 6 h 12"/>
                  <a:gd name="T4" fmla="*/ 13 w 13"/>
                  <a:gd name="T5" fmla="*/ 12 h 12"/>
                  <a:gd name="T6" fmla="*/ 4 w 13"/>
                  <a:gd name="T7" fmla="*/ 5 h 12"/>
                  <a:gd name="T8" fmla="*/ 0 w 13"/>
                  <a:gd name="T9" fmla="*/ 0 h 12"/>
                </a:gdLst>
                <a:ahLst/>
                <a:cxnLst>
                  <a:cxn ang="0">
                    <a:pos x="T0" y="T1"/>
                  </a:cxn>
                  <a:cxn ang="0">
                    <a:pos x="T2" y="T3"/>
                  </a:cxn>
                  <a:cxn ang="0">
                    <a:pos x="T4" y="T5"/>
                  </a:cxn>
                  <a:cxn ang="0">
                    <a:pos x="T6" y="T7"/>
                  </a:cxn>
                  <a:cxn ang="0">
                    <a:pos x="T8" y="T9"/>
                  </a:cxn>
                </a:cxnLst>
                <a:rect l="0" t="0" r="r" b="b"/>
                <a:pathLst>
                  <a:path w="13" h="12">
                    <a:moveTo>
                      <a:pt x="0" y="0"/>
                    </a:moveTo>
                    <a:lnTo>
                      <a:pt x="9" y="6"/>
                    </a:lnTo>
                    <a:lnTo>
                      <a:pt x="13" y="12"/>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63" name="Line 1845"/>
              <p:cNvSpPr>
                <a:spLocks noChangeShapeType="1"/>
              </p:cNvSpPr>
              <p:nvPr/>
            </p:nvSpPr>
            <p:spPr bwMode="auto">
              <a:xfrm>
                <a:off x="1635" y="1896"/>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4" name="Freeform 1846"/>
              <p:cNvSpPr>
                <a:spLocks/>
              </p:cNvSpPr>
              <p:nvPr/>
            </p:nvSpPr>
            <p:spPr bwMode="auto">
              <a:xfrm>
                <a:off x="1644" y="1902"/>
                <a:ext cx="12" cy="12"/>
              </a:xfrm>
              <a:custGeom>
                <a:avLst/>
                <a:gdLst>
                  <a:gd name="T0" fmla="*/ 0 w 12"/>
                  <a:gd name="T1" fmla="*/ 0 h 12"/>
                  <a:gd name="T2" fmla="*/ 9 w 12"/>
                  <a:gd name="T3" fmla="*/ 7 h 12"/>
                  <a:gd name="T4" fmla="*/ 12 w 12"/>
                  <a:gd name="T5" fmla="*/ 12 h 12"/>
                  <a:gd name="T6" fmla="*/ 4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7"/>
                    </a:lnTo>
                    <a:lnTo>
                      <a:pt x="12" y="12"/>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65" name="Line 1847"/>
              <p:cNvSpPr>
                <a:spLocks noChangeShapeType="1"/>
              </p:cNvSpPr>
              <p:nvPr/>
            </p:nvSpPr>
            <p:spPr bwMode="auto">
              <a:xfrm>
                <a:off x="1644" y="1902"/>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6" name="Freeform 1848"/>
              <p:cNvSpPr>
                <a:spLocks/>
              </p:cNvSpPr>
              <p:nvPr/>
            </p:nvSpPr>
            <p:spPr bwMode="auto">
              <a:xfrm>
                <a:off x="1653" y="1909"/>
                <a:ext cx="12" cy="12"/>
              </a:xfrm>
              <a:custGeom>
                <a:avLst/>
                <a:gdLst>
                  <a:gd name="T0" fmla="*/ 0 w 12"/>
                  <a:gd name="T1" fmla="*/ 0 h 12"/>
                  <a:gd name="T2" fmla="*/ 9 w 12"/>
                  <a:gd name="T3" fmla="*/ 6 h 12"/>
                  <a:gd name="T4" fmla="*/ 12 w 12"/>
                  <a:gd name="T5" fmla="*/ 12 h 12"/>
                  <a:gd name="T6" fmla="*/ 3 w 12"/>
                  <a:gd name="T7" fmla="*/ 5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6"/>
                    </a:lnTo>
                    <a:lnTo>
                      <a:pt x="12" y="12"/>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67" name="Line 1849"/>
              <p:cNvSpPr>
                <a:spLocks noChangeShapeType="1"/>
              </p:cNvSpPr>
              <p:nvPr/>
            </p:nvSpPr>
            <p:spPr bwMode="auto">
              <a:xfrm>
                <a:off x="1653" y="1909"/>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68" name="Freeform 1850"/>
              <p:cNvSpPr>
                <a:spLocks/>
              </p:cNvSpPr>
              <p:nvPr/>
            </p:nvSpPr>
            <p:spPr bwMode="auto">
              <a:xfrm>
                <a:off x="1662" y="1915"/>
                <a:ext cx="12" cy="12"/>
              </a:xfrm>
              <a:custGeom>
                <a:avLst/>
                <a:gdLst>
                  <a:gd name="T0" fmla="*/ 0 w 12"/>
                  <a:gd name="T1" fmla="*/ 0 h 12"/>
                  <a:gd name="T2" fmla="*/ 9 w 12"/>
                  <a:gd name="T3" fmla="*/ 6 h 12"/>
                  <a:gd name="T4" fmla="*/ 12 w 12"/>
                  <a:gd name="T5" fmla="*/ 12 h 12"/>
                  <a:gd name="T6" fmla="*/ 3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6"/>
                    </a:lnTo>
                    <a:lnTo>
                      <a:pt x="12" y="12"/>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69" name="Line 1851"/>
              <p:cNvSpPr>
                <a:spLocks noChangeShapeType="1"/>
              </p:cNvSpPr>
              <p:nvPr/>
            </p:nvSpPr>
            <p:spPr bwMode="auto">
              <a:xfrm>
                <a:off x="1662" y="1915"/>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0" name="Freeform 1852"/>
              <p:cNvSpPr>
                <a:spLocks/>
              </p:cNvSpPr>
              <p:nvPr/>
            </p:nvSpPr>
            <p:spPr bwMode="auto">
              <a:xfrm>
                <a:off x="1671" y="1921"/>
                <a:ext cx="12" cy="12"/>
              </a:xfrm>
              <a:custGeom>
                <a:avLst/>
                <a:gdLst>
                  <a:gd name="T0" fmla="*/ 0 w 12"/>
                  <a:gd name="T1" fmla="*/ 0 h 12"/>
                  <a:gd name="T2" fmla="*/ 8 w 12"/>
                  <a:gd name="T3" fmla="*/ 6 h 12"/>
                  <a:gd name="T4" fmla="*/ 12 w 12"/>
                  <a:gd name="T5" fmla="*/ 12 h 12"/>
                  <a:gd name="T6" fmla="*/ 3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8" y="6"/>
                    </a:lnTo>
                    <a:lnTo>
                      <a:pt x="12" y="12"/>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71" name="Line 1853"/>
              <p:cNvSpPr>
                <a:spLocks noChangeShapeType="1"/>
              </p:cNvSpPr>
              <p:nvPr/>
            </p:nvSpPr>
            <p:spPr bwMode="auto">
              <a:xfrm>
                <a:off x="1671" y="1921"/>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2" name="Freeform 1854"/>
              <p:cNvSpPr>
                <a:spLocks/>
              </p:cNvSpPr>
              <p:nvPr/>
            </p:nvSpPr>
            <p:spPr bwMode="auto">
              <a:xfrm>
                <a:off x="1679" y="1927"/>
                <a:ext cx="13" cy="11"/>
              </a:xfrm>
              <a:custGeom>
                <a:avLst/>
                <a:gdLst>
                  <a:gd name="T0" fmla="*/ 0 w 13"/>
                  <a:gd name="T1" fmla="*/ 0 h 11"/>
                  <a:gd name="T2" fmla="*/ 9 w 13"/>
                  <a:gd name="T3" fmla="*/ 6 h 11"/>
                  <a:gd name="T4" fmla="*/ 13 w 13"/>
                  <a:gd name="T5" fmla="*/ 11 h 11"/>
                  <a:gd name="T6" fmla="*/ 4 w 13"/>
                  <a:gd name="T7" fmla="*/ 6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lnTo>
                      <a:pt x="9" y="6"/>
                    </a:lnTo>
                    <a:lnTo>
                      <a:pt x="13"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73" name="Line 1855"/>
              <p:cNvSpPr>
                <a:spLocks noChangeShapeType="1"/>
              </p:cNvSpPr>
              <p:nvPr/>
            </p:nvSpPr>
            <p:spPr bwMode="auto">
              <a:xfrm>
                <a:off x="1679" y="1927"/>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4" name="Freeform 1856"/>
              <p:cNvSpPr>
                <a:spLocks/>
              </p:cNvSpPr>
              <p:nvPr/>
            </p:nvSpPr>
            <p:spPr bwMode="auto">
              <a:xfrm>
                <a:off x="1688" y="1933"/>
                <a:ext cx="13" cy="11"/>
              </a:xfrm>
              <a:custGeom>
                <a:avLst/>
                <a:gdLst>
                  <a:gd name="T0" fmla="*/ 0 w 13"/>
                  <a:gd name="T1" fmla="*/ 0 h 11"/>
                  <a:gd name="T2" fmla="*/ 9 w 13"/>
                  <a:gd name="T3" fmla="*/ 5 h 11"/>
                  <a:gd name="T4" fmla="*/ 13 w 13"/>
                  <a:gd name="T5" fmla="*/ 11 h 11"/>
                  <a:gd name="T6" fmla="*/ 4 w 13"/>
                  <a:gd name="T7" fmla="*/ 5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lnTo>
                      <a:pt x="9" y="5"/>
                    </a:lnTo>
                    <a:lnTo>
                      <a:pt x="13" y="11"/>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75" name="Line 1857"/>
              <p:cNvSpPr>
                <a:spLocks noChangeShapeType="1"/>
              </p:cNvSpPr>
              <p:nvPr/>
            </p:nvSpPr>
            <p:spPr bwMode="auto">
              <a:xfrm>
                <a:off x="1688" y="1933"/>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6" name="Freeform 1858"/>
              <p:cNvSpPr>
                <a:spLocks/>
              </p:cNvSpPr>
              <p:nvPr/>
            </p:nvSpPr>
            <p:spPr bwMode="auto">
              <a:xfrm>
                <a:off x="1697" y="1938"/>
                <a:ext cx="12" cy="11"/>
              </a:xfrm>
              <a:custGeom>
                <a:avLst/>
                <a:gdLst>
                  <a:gd name="T0" fmla="*/ 0 w 12"/>
                  <a:gd name="T1" fmla="*/ 0 h 11"/>
                  <a:gd name="T2" fmla="*/ 9 w 12"/>
                  <a:gd name="T3" fmla="*/ 5 h 11"/>
                  <a:gd name="T4" fmla="*/ 12 w 12"/>
                  <a:gd name="T5" fmla="*/ 11 h 11"/>
                  <a:gd name="T6" fmla="*/ 4 w 12"/>
                  <a:gd name="T7" fmla="*/ 6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5"/>
                    </a:lnTo>
                    <a:lnTo>
                      <a:pt x="12" y="11"/>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77" name="Line 1859"/>
              <p:cNvSpPr>
                <a:spLocks noChangeShapeType="1"/>
              </p:cNvSpPr>
              <p:nvPr/>
            </p:nvSpPr>
            <p:spPr bwMode="auto">
              <a:xfrm>
                <a:off x="1697" y="1938"/>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78" name="Freeform 1860"/>
              <p:cNvSpPr>
                <a:spLocks/>
              </p:cNvSpPr>
              <p:nvPr/>
            </p:nvSpPr>
            <p:spPr bwMode="auto">
              <a:xfrm>
                <a:off x="1706" y="1943"/>
                <a:ext cx="12" cy="10"/>
              </a:xfrm>
              <a:custGeom>
                <a:avLst/>
                <a:gdLst>
                  <a:gd name="T0" fmla="*/ 0 w 12"/>
                  <a:gd name="T1" fmla="*/ 0 h 10"/>
                  <a:gd name="T2" fmla="*/ 9 w 12"/>
                  <a:gd name="T3" fmla="*/ 5 h 10"/>
                  <a:gd name="T4" fmla="*/ 12 w 12"/>
                  <a:gd name="T5" fmla="*/ 10 h 10"/>
                  <a:gd name="T6" fmla="*/ 3 w 12"/>
                  <a:gd name="T7" fmla="*/ 6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9" y="5"/>
                    </a:lnTo>
                    <a:lnTo>
                      <a:pt x="12" y="10"/>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79" name="Line 1861"/>
              <p:cNvSpPr>
                <a:spLocks noChangeShapeType="1"/>
              </p:cNvSpPr>
              <p:nvPr/>
            </p:nvSpPr>
            <p:spPr bwMode="auto">
              <a:xfrm>
                <a:off x="1706" y="194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0" name="Freeform 1862"/>
              <p:cNvSpPr>
                <a:spLocks/>
              </p:cNvSpPr>
              <p:nvPr/>
            </p:nvSpPr>
            <p:spPr bwMode="auto">
              <a:xfrm>
                <a:off x="1715" y="1948"/>
                <a:ext cx="12" cy="9"/>
              </a:xfrm>
              <a:custGeom>
                <a:avLst/>
                <a:gdLst>
                  <a:gd name="T0" fmla="*/ 0 w 12"/>
                  <a:gd name="T1" fmla="*/ 0 h 9"/>
                  <a:gd name="T2" fmla="*/ 9 w 12"/>
                  <a:gd name="T3" fmla="*/ 4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4"/>
                    </a:lnTo>
                    <a:lnTo>
                      <a:pt x="12" y="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81" name="Line 1863"/>
              <p:cNvSpPr>
                <a:spLocks noChangeShapeType="1"/>
              </p:cNvSpPr>
              <p:nvPr/>
            </p:nvSpPr>
            <p:spPr bwMode="auto">
              <a:xfrm>
                <a:off x="1715" y="1948"/>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2" name="Freeform 1864"/>
              <p:cNvSpPr>
                <a:spLocks/>
              </p:cNvSpPr>
              <p:nvPr/>
            </p:nvSpPr>
            <p:spPr bwMode="auto">
              <a:xfrm>
                <a:off x="1724" y="1952"/>
                <a:ext cx="11" cy="9"/>
              </a:xfrm>
              <a:custGeom>
                <a:avLst/>
                <a:gdLst>
                  <a:gd name="T0" fmla="*/ 0 w 11"/>
                  <a:gd name="T1" fmla="*/ 0 h 9"/>
                  <a:gd name="T2" fmla="*/ 8 w 11"/>
                  <a:gd name="T3" fmla="*/ 4 h 9"/>
                  <a:gd name="T4" fmla="*/ 11 w 11"/>
                  <a:gd name="T5" fmla="*/ 9 h 9"/>
                  <a:gd name="T6" fmla="*/ 3 w 11"/>
                  <a:gd name="T7" fmla="*/ 5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4"/>
                    </a:lnTo>
                    <a:lnTo>
                      <a:pt x="11" y="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83" name="Line 1865"/>
              <p:cNvSpPr>
                <a:spLocks noChangeShapeType="1"/>
              </p:cNvSpPr>
              <p:nvPr/>
            </p:nvSpPr>
            <p:spPr bwMode="auto">
              <a:xfrm>
                <a:off x="1724" y="1952"/>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4" name="Freeform 1866"/>
              <p:cNvSpPr>
                <a:spLocks/>
              </p:cNvSpPr>
              <p:nvPr/>
            </p:nvSpPr>
            <p:spPr bwMode="auto">
              <a:xfrm>
                <a:off x="1732" y="1956"/>
                <a:ext cx="12" cy="9"/>
              </a:xfrm>
              <a:custGeom>
                <a:avLst/>
                <a:gdLst>
                  <a:gd name="T0" fmla="*/ 0 w 12"/>
                  <a:gd name="T1" fmla="*/ 0 h 9"/>
                  <a:gd name="T2" fmla="*/ 8 w 12"/>
                  <a:gd name="T3" fmla="*/ 4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85" name="Line 1867"/>
              <p:cNvSpPr>
                <a:spLocks noChangeShapeType="1"/>
              </p:cNvSpPr>
              <p:nvPr/>
            </p:nvSpPr>
            <p:spPr bwMode="auto">
              <a:xfrm>
                <a:off x="1732" y="195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6" name="Freeform 1868"/>
              <p:cNvSpPr>
                <a:spLocks/>
              </p:cNvSpPr>
              <p:nvPr/>
            </p:nvSpPr>
            <p:spPr bwMode="auto">
              <a:xfrm>
                <a:off x="1740" y="1960"/>
                <a:ext cx="12" cy="9"/>
              </a:xfrm>
              <a:custGeom>
                <a:avLst/>
                <a:gdLst>
                  <a:gd name="T0" fmla="*/ 0 w 12"/>
                  <a:gd name="T1" fmla="*/ 0 h 9"/>
                  <a:gd name="T2" fmla="*/ 9 w 12"/>
                  <a:gd name="T3" fmla="*/ 3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87" name="Line 1869"/>
              <p:cNvSpPr>
                <a:spLocks noChangeShapeType="1"/>
              </p:cNvSpPr>
              <p:nvPr/>
            </p:nvSpPr>
            <p:spPr bwMode="auto">
              <a:xfrm>
                <a:off x="1740" y="1960"/>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88" name="Freeform 1870"/>
              <p:cNvSpPr>
                <a:spLocks/>
              </p:cNvSpPr>
              <p:nvPr/>
            </p:nvSpPr>
            <p:spPr bwMode="auto">
              <a:xfrm>
                <a:off x="1749" y="1963"/>
                <a:ext cx="11" cy="9"/>
              </a:xfrm>
              <a:custGeom>
                <a:avLst/>
                <a:gdLst>
                  <a:gd name="T0" fmla="*/ 0 w 11"/>
                  <a:gd name="T1" fmla="*/ 0 h 9"/>
                  <a:gd name="T2" fmla="*/ 8 w 11"/>
                  <a:gd name="T3" fmla="*/ 3 h 9"/>
                  <a:gd name="T4" fmla="*/ 11 w 11"/>
                  <a:gd name="T5" fmla="*/ 9 h 9"/>
                  <a:gd name="T6" fmla="*/ 3 w 11"/>
                  <a:gd name="T7" fmla="*/ 6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3"/>
                    </a:lnTo>
                    <a:lnTo>
                      <a:pt x="11" y="9"/>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89" name="Line 1871"/>
              <p:cNvSpPr>
                <a:spLocks noChangeShapeType="1"/>
              </p:cNvSpPr>
              <p:nvPr/>
            </p:nvSpPr>
            <p:spPr bwMode="auto">
              <a:xfrm>
                <a:off x="1749" y="196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0" name="Freeform 1872"/>
              <p:cNvSpPr>
                <a:spLocks/>
              </p:cNvSpPr>
              <p:nvPr/>
            </p:nvSpPr>
            <p:spPr bwMode="auto">
              <a:xfrm>
                <a:off x="1757" y="1966"/>
                <a:ext cx="11" cy="9"/>
              </a:xfrm>
              <a:custGeom>
                <a:avLst/>
                <a:gdLst>
                  <a:gd name="T0" fmla="*/ 0 w 11"/>
                  <a:gd name="T1" fmla="*/ 0 h 9"/>
                  <a:gd name="T2" fmla="*/ 8 w 11"/>
                  <a:gd name="T3" fmla="*/ 4 h 9"/>
                  <a:gd name="T4" fmla="*/ 11 w 11"/>
                  <a:gd name="T5" fmla="*/ 9 h 9"/>
                  <a:gd name="T6" fmla="*/ 3 w 11"/>
                  <a:gd name="T7" fmla="*/ 6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4"/>
                    </a:lnTo>
                    <a:lnTo>
                      <a:pt x="11" y="9"/>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91" name="Line 1873"/>
              <p:cNvSpPr>
                <a:spLocks noChangeShapeType="1"/>
              </p:cNvSpPr>
              <p:nvPr/>
            </p:nvSpPr>
            <p:spPr bwMode="auto">
              <a:xfrm>
                <a:off x="1757" y="1966"/>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2" name="Freeform 1874"/>
              <p:cNvSpPr>
                <a:spLocks/>
              </p:cNvSpPr>
              <p:nvPr/>
            </p:nvSpPr>
            <p:spPr bwMode="auto">
              <a:xfrm>
                <a:off x="1765" y="1970"/>
                <a:ext cx="12" cy="8"/>
              </a:xfrm>
              <a:custGeom>
                <a:avLst/>
                <a:gdLst>
                  <a:gd name="T0" fmla="*/ 0 w 12"/>
                  <a:gd name="T1" fmla="*/ 0 h 8"/>
                  <a:gd name="T2" fmla="*/ 8 w 12"/>
                  <a:gd name="T3" fmla="*/ 3 h 8"/>
                  <a:gd name="T4" fmla="*/ 12 w 12"/>
                  <a:gd name="T5" fmla="*/ 8 h 8"/>
                  <a:gd name="T6" fmla="*/ 3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8" y="3"/>
                    </a:lnTo>
                    <a:lnTo>
                      <a:pt x="12" y="8"/>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93" name="Line 1875"/>
              <p:cNvSpPr>
                <a:spLocks noChangeShapeType="1"/>
              </p:cNvSpPr>
              <p:nvPr/>
            </p:nvSpPr>
            <p:spPr bwMode="auto">
              <a:xfrm>
                <a:off x="1765" y="1970"/>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4" name="Freeform 1876"/>
              <p:cNvSpPr>
                <a:spLocks/>
              </p:cNvSpPr>
              <p:nvPr/>
            </p:nvSpPr>
            <p:spPr bwMode="auto">
              <a:xfrm>
                <a:off x="1773" y="1973"/>
                <a:ext cx="12" cy="8"/>
              </a:xfrm>
              <a:custGeom>
                <a:avLst/>
                <a:gdLst>
                  <a:gd name="T0" fmla="*/ 0 w 12"/>
                  <a:gd name="T1" fmla="*/ 0 h 8"/>
                  <a:gd name="T2" fmla="*/ 9 w 12"/>
                  <a:gd name="T3" fmla="*/ 3 h 8"/>
                  <a:gd name="T4" fmla="*/ 12 w 12"/>
                  <a:gd name="T5" fmla="*/ 8 h 8"/>
                  <a:gd name="T6" fmla="*/ 4 w 12"/>
                  <a:gd name="T7" fmla="*/ 5 h 8"/>
                  <a:gd name="T8" fmla="*/ 0 w 12"/>
                  <a:gd name="T9" fmla="*/ 0 h 8"/>
                </a:gdLst>
                <a:ahLst/>
                <a:cxnLst>
                  <a:cxn ang="0">
                    <a:pos x="T0" y="T1"/>
                  </a:cxn>
                  <a:cxn ang="0">
                    <a:pos x="T2" y="T3"/>
                  </a:cxn>
                  <a:cxn ang="0">
                    <a:pos x="T4" y="T5"/>
                  </a:cxn>
                  <a:cxn ang="0">
                    <a:pos x="T6" y="T7"/>
                  </a:cxn>
                  <a:cxn ang="0">
                    <a:pos x="T8" y="T9"/>
                  </a:cxn>
                </a:cxnLst>
                <a:rect l="0" t="0" r="r" b="b"/>
                <a:pathLst>
                  <a:path w="12" h="8">
                    <a:moveTo>
                      <a:pt x="0" y="0"/>
                    </a:moveTo>
                    <a:lnTo>
                      <a:pt x="9" y="3"/>
                    </a:lnTo>
                    <a:lnTo>
                      <a:pt x="12" y="8"/>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95" name="Line 1877"/>
              <p:cNvSpPr>
                <a:spLocks noChangeShapeType="1"/>
              </p:cNvSpPr>
              <p:nvPr/>
            </p:nvSpPr>
            <p:spPr bwMode="auto">
              <a:xfrm>
                <a:off x="1773" y="1973"/>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6" name="Freeform 1878"/>
              <p:cNvSpPr>
                <a:spLocks/>
              </p:cNvSpPr>
              <p:nvPr/>
            </p:nvSpPr>
            <p:spPr bwMode="auto">
              <a:xfrm>
                <a:off x="1782" y="1976"/>
                <a:ext cx="20" cy="11"/>
              </a:xfrm>
              <a:custGeom>
                <a:avLst/>
                <a:gdLst>
                  <a:gd name="T0" fmla="*/ 0 w 20"/>
                  <a:gd name="T1" fmla="*/ 0 h 11"/>
                  <a:gd name="T2" fmla="*/ 16 w 20"/>
                  <a:gd name="T3" fmla="*/ 5 h 11"/>
                  <a:gd name="T4" fmla="*/ 20 w 20"/>
                  <a:gd name="T5" fmla="*/ 11 h 11"/>
                  <a:gd name="T6" fmla="*/ 3 w 20"/>
                  <a:gd name="T7" fmla="*/ 5 h 11"/>
                  <a:gd name="T8" fmla="*/ 0 w 20"/>
                  <a:gd name="T9" fmla="*/ 0 h 11"/>
                </a:gdLst>
                <a:ahLst/>
                <a:cxnLst>
                  <a:cxn ang="0">
                    <a:pos x="T0" y="T1"/>
                  </a:cxn>
                  <a:cxn ang="0">
                    <a:pos x="T2" y="T3"/>
                  </a:cxn>
                  <a:cxn ang="0">
                    <a:pos x="T4" y="T5"/>
                  </a:cxn>
                  <a:cxn ang="0">
                    <a:pos x="T6" y="T7"/>
                  </a:cxn>
                  <a:cxn ang="0">
                    <a:pos x="T8" y="T9"/>
                  </a:cxn>
                </a:cxnLst>
                <a:rect l="0" t="0" r="r" b="b"/>
                <a:pathLst>
                  <a:path w="20" h="11">
                    <a:moveTo>
                      <a:pt x="0" y="0"/>
                    </a:moveTo>
                    <a:lnTo>
                      <a:pt x="16" y="5"/>
                    </a:lnTo>
                    <a:lnTo>
                      <a:pt x="20" y="11"/>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97" name="Line 1879"/>
              <p:cNvSpPr>
                <a:spLocks noChangeShapeType="1"/>
              </p:cNvSpPr>
              <p:nvPr/>
            </p:nvSpPr>
            <p:spPr bwMode="auto">
              <a:xfrm>
                <a:off x="1782" y="197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98" name="Freeform 1880"/>
              <p:cNvSpPr>
                <a:spLocks/>
              </p:cNvSpPr>
              <p:nvPr/>
            </p:nvSpPr>
            <p:spPr bwMode="auto">
              <a:xfrm>
                <a:off x="1798" y="1981"/>
                <a:ext cx="21" cy="10"/>
              </a:xfrm>
              <a:custGeom>
                <a:avLst/>
                <a:gdLst>
                  <a:gd name="T0" fmla="*/ 0 w 21"/>
                  <a:gd name="T1" fmla="*/ 0 h 10"/>
                  <a:gd name="T2" fmla="*/ 17 w 21"/>
                  <a:gd name="T3" fmla="*/ 5 h 10"/>
                  <a:gd name="T4" fmla="*/ 21 w 21"/>
                  <a:gd name="T5" fmla="*/ 10 h 10"/>
                  <a:gd name="T6" fmla="*/ 4 w 21"/>
                  <a:gd name="T7" fmla="*/ 6 h 10"/>
                  <a:gd name="T8" fmla="*/ 0 w 21"/>
                  <a:gd name="T9" fmla="*/ 0 h 10"/>
                </a:gdLst>
                <a:ahLst/>
                <a:cxnLst>
                  <a:cxn ang="0">
                    <a:pos x="T0" y="T1"/>
                  </a:cxn>
                  <a:cxn ang="0">
                    <a:pos x="T2" y="T3"/>
                  </a:cxn>
                  <a:cxn ang="0">
                    <a:pos x="T4" y="T5"/>
                  </a:cxn>
                  <a:cxn ang="0">
                    <a:pos x="T6" y="T7"/>
                  </a:cxn>
                  <a:cxn ang="0">
                    <a:pos x="T8" y="T9"/>
                  </a:cxn>
                </a:cxnLst>
                <a:rect l="0" t="0" r="r" b="b"/>
                <a:pathLst>
                  <a:path w="21" h="10">
                    <a:moveTo>
                      <a:pt x="0" y="0"/>
                    </a:moveTo>
                    <a:lnTo>
                      <a:pt x="17" y="5"/>
                    </a:lnTo>
                    <a:lnTo>
                      <a:pt x="21"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899" name="Line 1881"/>
              <p:cNvSpPr>
                <a:spLocks noChangeShapeType="1"/>
              </p:cNvSpPr>
              <p:nvPr/>
            </p:nvSpPr>
            <p:spPr bwMode="auto">
              <a:xfrm>
                <a:off x="1798" y="198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0" name="Freeform 1882"/>
              <p:cNvSpPr>
                <a:spLocks/>
              </p:cNvSpPr>
              <p:nvPr/>
            </p:nvSpPr>
            <p:spPr bwMode="auto">
              <a:xfrm>
                <a:off x="1815" y="1986"/>
                <a:ext cx="21" cy="10"/>
              </a:xfrm>
              <a:custGeom>
                <a:avLst/>
                <a:gdLst>
                  <a:gd name="T0" fmla="*/ 0 w 21"/>
                  <a:gd name="T1" fmla="*/ 0 h 10"/>
                  <a:gd name="T2" fmla="*/ 17 w 21"/>
                  <a:gd name="T3" fmla="*/ 4 h 10"/>
                  <a:gd name="T4" fmla="*/ 21 w 21"/>
                  <a:gd name="T5" fmla="*/ 10 h 10"/>
                  <a:gd name="T6" fmla="*/ 4 w 21"/>
                  <a:gd name="T7" fmla="*/ 5 h 10"/>
                  <a:gd name="T8" fmla="*/ 0 w 21"/>
                  <a:gd name="T9" fmla="*/ 0 h 10"/>
                </a:gdLst>
                <a:ahLst/>
                <a:cxnLst>
                  <a:cxn ang="0">
                    <a:pos x="T0" y="T1"/>
                  </a:cxn>
                  <a:cxn ang="0">
                    <a:pos x="T2" y="T3"/>
                  </a:cxn>
                  <a:cxn ang="0">
                    <a:pos x="T4" y="T5"/>
                  </a:cxn>
                  <a:cxn ang="0">
                    <a:pos x="T6" y="T7"/>
                  </a:cxn>
                  <a:cxn ang="0">
                    <a:pos x="T8" y="T9"/>
                  </a:cxn>
                </a:cxnLst>
                <a:rect l="0" t="0" r="r" b="b"/>
                <a:pathLst>
                  <a:path w="21" h="10">
                    <a:moveTo>
                      <a:pt x="0" y="0"/>
                    </a:moveTo>
                    <a:lnTo>
                      <a:pt x="17" y="4"/>
                    </a:lnTo>
                    <a:lnTo>
                      <a:pt x="21" y="10"/>
                    </a:lnTo>
                    <a:lnTo>
                      <a:pt x="4"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01" name="Line 1883"/>
              <p:cNvSpPr>
                <a:spLocks noChangeShapeType="1"/>
              </p:cNvSpPr>
              <p:nvPr/>
            </p:nvSpPr>
            <p:spPr bwMode="auto">
              <a:xfrm>
                <a:off x="1815" y="1986"/>
                <a:ext cx="4"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2" name="Freeform 1884"/>
              <p:cNvSpPr>
                <a:spLocks/>
              </p:cNvSpPr>
              <p:nvPr/>
            </p:nvSpPr>
            <p:spPr bwMode="auto">
              <a:xfrm>
                <a:off x="1832" y="1990"/>
                <a:ext cx="22" cy="10"/>
              </a:xfrm>
              <a:custGeom>
                <a:avLst/>
                <a:gdLst>
                  <a:gd name="T0" fmla="*/ 0 w 22"/>
                  <a:gd name="T1" fmla="*/ 0 h 10"/>
                  <a:gd name="T2" fmla="*/ 18 w 22"/>
                  <a:gd name="T3" fmla="*/ 4 h 10"/>
                  <a:gd name="T4" fmla="*/ 22 w 22"/>
                  <a:gd name="T5" fmla="*/ 10 h 10"/>
                  <a:gd name="T6" fmla="*/ 4 w 22"/>
                  <a:gd name="T7" fmla="*/ 6 h 10"/>
                  <a:gd name="T8" fmla="*/ 0 w 22"/>
                  <a:gd name="T9" fmla="*/ 0 h 10"/>
                </a:gdLst>
                <a:ahLst/>
                <a:cxnLst>
                  <a:cxn ang="0">
                    <a:pos x="T0" y="T1"/>
                  </a:cxn>
                  <a:cxn ang="0">
                    <a:pos x="T2" y="T3"/>
                  </a:cxn>
                  <a:cxn ang="0">
                    <a:pos x="T4" y="T5"/>
                  </a:cxn>
                  <a:cxn ang="0">
                    <a:pos x="T6" y="T7"/>
                  </a:cxn>
                  <a:cxn ang="0">
                    <a:pos x="T8" y="T9"/>
                  </a:cxn>
                </a:cxnLst>
                <a:rect l="0" t="0" r="r" b="b"/>
                <a:pathLst>
                  <a:path w="22" h="10">
                    <a:moveTo>
                      <a:pt x="0" y="0"/>
                    </a:moveTo>
                    <a:lnTo>
                      <a:pt x="18" y="4"/>
                    </a:lnTo>
                    <a:lnTo>
                      <a:pt x="22"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03" name="Line 1885"/>
              <p:cNvSpPr>
                <a:spLocks noChangeShapeType="1"/>
              </p:cNvSpPr>
              <p:nvPr/>
            </p:nvSpPr>
            <p:spPr bwMode="auto">
              <a:xfrm>
                <a:off x="1832" y="1990"/>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4" name="Freeform 1886"/>
              <p:cNvSpPr>
                <a:spLocks/>
              </p:cNvSpPr>
              <p:nvPr/>
            </p:nvSpPr>
            <p:spPr bwMode="auto">
              <a:xfrm>
                <a:off x="1850" y="1994"/>
                <a:ext cx="22" cy="10"/>
              </a:xfrm>
              <a:custGeom>
                <a:avLst/>
                <a:gdLst>
                  <a:gd name="T0" fmla="*/ 0 w 22"/>
                  <a:gd name="T1" fmla="*/ 0 h 10"/>
                  <a:gd name="T2" fmla="*/ 18 w 22"/>
                  <a:gd name="T3" fmla="*/ 4 h 10"/>
                  <a:gd name="T4" fmla="*/ 22 w 22"/>
                  <a:gd name="T5" fmla="*/ 10 h 10"/>
                  <a:gd name="T6" fmla="*/ 4 w 22"/>
                  <a:gd name="T7" fmla="*/ 6 h 10"/>
                  <a:gd name="T8" fmla="*/ 0 w 22"/>
                  <a:gd name="T9" fmla="*/ 0 h 10"/>
                </a:gdLst>
                <a:ahLst/>
                <a:cxnLst>
                  <a:cxn ang="0">
                    <a:pos x="T0" y="T1"/>
                  </a:cxn>
                  <a:cxn ang="0">
                    <a:pos x="T2" y="T3"/>
                  </a:cxn>
                  <a:cxn ang="0">
                    <a:pos x="T4" y="T5"/>
                  </a:cxn>
                  <a:cxn ang="0">
                    <a:pos x="T6" y="T7"/>
                  </a:cxn>
                  <a:cxn ang="0">
                    <a:pos x="T8" y="T9"/>
                  </a:cxn>
                </a:cxnLst>
                <a:rect l="0" t="0" r="r" b="b"/>
                <a:pathLst>
                  <a:path w="22" h="10">
                    <a:moveTo>
                      <a:pt x="0" y="0"/>
                    </a:moveTo>
                    <a:lnTo>
                      <a:pt x="18" y="4"/>
                    </a:lnTo>
                    <a:lnTo>
                      <a:pt x="22" y="10"/>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05" name="Line 1887"/>
              <p:cNvSpPr>
                <a:spLocks noChangeShapeType="1"/>
              </p:cNvSpPr>
              <p:nvPr/>
            </p:nvSpPr>
            <p:spPr bwMode="auto">
              <a:xfrm>
                <a:off x="1850" y="1994"/>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6" name="Freeform 1888"/>
              <p:cNvSpPr>
                <a:spLocks/>
              </p:cNvSpPr>
              <p:nvPr/>
            </p:nvSpPr>
            <p:spPr bwMode="auto">
              <a:xfrm>
                <a:off x="1868" y="1998"/>
                <a:ext cx="23" cy="9"/>
              </a:xfrm>
              <a:custGeom>
                <a:avLst/>
                <a:gdLst>
                  <a:gd name="T0" fmla="*/ 0 w 23"/>
                  <a:gd name="T1" fmla="*/ 0 h 9"/>
                  <a:gd name="T2" fmla="*/ 19 w 23"/>
                  <a:gd name="T3" fmla="*/ 3 h 9"/>
                  <a:gd name="T4" fmla="*/ 23 w 23"/>
                  <a:gd name="T5" fmla="*/ 9 h 9"/>
                  <a:gd name="T6" fmla="*/ 4 w 23"/>
                  <a:gd name="T7" fmla="*/ 6 h 9"/>
                  <a:gd name="T8" fmla="*/ 0 w 23"/>
                  <a:gd name="T9" fmla="*/ 0 h 9"/>
                </a:gdLst>
                <a:ahLst/>
                <a:cxnLst>
                  <a:cxn ang="0">
                    <a:pos x="T0" y="T1"/>
                  </a:cxn>
                  <a:cxn ang="0">
                    <a:pos x="T2" y="T3"/>
                  </a:cxn>
                  <a:cxn ang="0">
                    <a:pos x="T4" y="T5"/>
                  </a:cxn>
                  <a:cxn ang="0">
                    <a:pos x="T6" y="T7"/>
                  </a:cxn>
                  <a:cxn ang="0">
                    <a:pos x="T8" y="T9"/>
                  </a:cxn>
                </a:cxnLst>
                <a:rect l="0" t="0" r="r" b="b"/>
                <a:pathLst>
                  <a:path w="23" h="9">
                    <a:moveTo>
                      <a:pt x="0" y="0"/>
                    </a:moveTo>
                    <a:lnTo>
                      <a:pt x="19" y="3"/>
                    </a:lnTo>
                    <a:lnTo>
                      <a:pt x="23" y="9"/>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07" name="Line 1889"/>
              <p:cNvSpPr>
                <a:spLocks noChangeShapeType="1"/>
              </p:cNvSpPr>
              <p:nvPr/>
            </p:nvSpPr>
            <p:spPr bwMode="auto">
              <a:xfrm>
                <a:off x="1868" y="1998"/>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08" name="Freeform 1890"/>
              <p:cNvSpPr>
                <a:spLocks/>
              </p:cNvSpPr>
              <p:nvPr/>
            </p:nvSpPr>
            <p:spPr bwMode="auto">
              <a:xfrm>
                <a:off x="1887" y="2001"/>
                <a:ext cx="13" cy="8"/>
              </a:xfrm>
              <a:custGeom>
                <a:avLst/>
                <a:gdLst>
                  <a:gd name="T0" fmla="*/ 0 w 13"/>
                  <a:gd name="T1" fmla="*/ 0 h 8"/>
                  <a:gd name="T2" fmla="*/ 10 w 13"/>
                  <a:gd name="T3" fmla="*/ 2 h 8"/>
                  <a:gd name="T4" fmla="*/ 13 w 13"/>
                  <a:gd name="T5" fmla="*/ 8 h 8"/>
                  <a:gd name="T6" fmla="*/ 4 w 13"/>
                  <a:gd name="T7" fmla="*/ 6 h 8"/>
                  <a:gd name="T8" fmla="*/ 0 w 13"/>
                  <a:gd name="T9" fmla="*/ 0 h 8"/>
                </a:gdLst>
                <a:ahLst/>
                <a:cxnLst>
                  <a:cxn ang="0">
                    <a:pos x="T0" y="T1"/>
                  </a:cxn>
                  <a:cxn ang="0">
                    <a:pos x="T2" y="T3"/>
                  </a:cxn>
                  <a:cxn ang="0">
                    <a:pos x="T4" y="T5"/>
                  </a:cxn>
                  <a:cxn ang="0">
                    <a:pos x="T6" y="T7"/>
                  </a:cxn>
                  <a:cxn ang="0">
                    <a:pos x="T8" y="T9"/>
                  </a:cxn>
                </a:cxnLst>
                <a:rect l="0" t="0" r="r" b="b"/>
                <a:pathLst>
                  <a:path w="13" h="8">
                    <a:moveTo>
                      <a:pt x="0" y="0"/>
                    </a:moveTo>
                    <a:lnTo>
                      <a:pt x="10" y="2"/>
                    </a:lnTo>
                    <a:lnTo>
                      <a:pt x="13" y="8"/>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09" name="Line 1891"/>
              <p:cNvSpPr>
                <a:spLocks noChangeShapeType="1"/>
              </p:cNvSpPr>
              <p:nvPr/>
            </p:nvSpPr>
            <p:spPr bwMode="auto">
              <a:xfrm>
                <a:off x="1887" y="200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0" name="Freeform 1892"/>
              <p:cNvSpPr>
                <a:spLocks/>
              </p:cNvSpPr>
              <p:nvPr/>
            </p:nvSpPr>
            <p:spPr bwMode="auto">
              <a:xfrm>
                <a:off x="1897" y="2003"/>
                <a:ext cx="13" cy="7"/>
              </a:xfrm>
              <a:custGeom>
                <a:avLst/>
                <a:gdLst>
                  <a:gd name="T0" fmla="*/ 0 w 13"/>
                  <a:gd name="T1" fmla="*/ 0 h 7"/>
                  <a:gd name="T2" fmla="*/ 10 w 13"/>
                  <a:gd name="T3" fmla="*/ 2 h 7"/>
                  <a:gd name="T4" fmla="*/ 13 w 13"/>
                  <a:gd name="T5" fmla="*/ 7 h 7"/>
                  <a:gd name="T6" fmla="*/ 3 w 13"/>
                  <a:gd name="T7" fmla="*/ 6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10" y="2"/>
                    </a:lnTo>
                    <a:lnTo>
                      <a:pt x="13"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1" name="Line 1893"/>
              <p:cNvSpPr>
                <a:spLocks noChangeShapeType="1"/>
              </p:cNvSpPr>
              <p:nvPr/>
            </p:nvSpPr>
            <p:spPr bwMode="auto">
              <a:xfrm>
                <a:off x="1897" y="200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2" name="Freeform 1894"/>
              <p:cNvSpPr>
                <a:spLocks/>
              </p:cNvSpPr>
              <p:nvPr/>
            </p:nvSpPr>
            <p:spPr bwMode="auto">
              <a:xfrm>
                <a:off x="1907" y="2005"/>
                <a:ext cx="14" cy="7"/>
              </a:xfrm>
              <a:custGeom>
                <a:avLst/>
                <a:gdLst>
                  <a:gd name="T0" fmla="*/ 0 w 14"/>
                  <a:gd name="T1" fmla="*/ 0 h 7"/>
                  <a:gd name="T2" fmla="*/ 10 w 14"/>
                  <a:gd name="T3" fmla="*/ 1 h 7"/>
                  <a:gd name="T4" fmla="*/ 14 w 14"/>
                  <a:gd name="T5" fmla="*/ 7 h 7"/>
                  <a:gd name="T6" fmla="*/ 3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0" y="1"/>
                    </a:lnTo>
                    <a:lnTo>
                      <a:pt x="14"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3" name="Line 1895"/>
              <p:cNvSpPr>
                <a:spLocks noChangeShapeType="1"/>
              </p:cNvSpPr>
              <p:nvPr/>
            </p:nvSpPr>
            <p:spPr bwMode="auto">
              <a:xfrm>
                <a:off x="1907" y="2005"/>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4" name="Freeform 1896"/>
              <p:cNvSpPr>
                <a:spLocks/>
              </p:cNvSpPr>
              <p:nvPr/>
            </p:nvSpPr>
            <p:spPr bwMode="auto">
              <a:xfrm>
                <a:off x="1917" y="2006"/>
                <a:ext cx="14" cy="7"/>
              </a:xfrm>
              <a:custGeom>
                <a:avLst/>
                <a:gdLst>
                  <a:gd name="T0" fmla="*/ 0 w 14"/>
                  <a:gd name="T1" fmla="*/ 0 h 7"/>
                  <a:gd name="T2" fmla="*/ 11 w 14"/>
                  <a:gd name="T3" fmla="*/ 2 h 7"/>
                  <a:gd name="T4" fmla="*/ 14 w 14"/>
                  <a:gd name="T5" fmla="*/ 7 h 7"/>
                  <a:gd name="T6" fmla="*/ 4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2"/>
                    </a:lnTo>
                    <a:lnTo>
                      <a:pt x="14" y="7"/>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5" name="Line 1897"/>
              <p:cNvSpPr>
                <a:spLocks noChangeShapeType="1"/>
              </p:cNvSpPr>
              <p:nvPr/>
            </p:nvSpPr>
            <p:spPr bwMode="auto">
              <a:xfrm>
                <a:off x="1917" y="2006"/>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6" name="Freeform 1898"/>
              <p:cNvSpPr>
                <a:spLocks/>
              </p:cNvSpPr>
              <p:nvPr/>
            </p:nvSpPr>
            <p:spPr bwMode="auto">
              <a:xfrm>
                <a:off x="1928" y="2008"/>
                <a:ext cx="14" cy="7"/>
              </a:xfrm>
              <a:custGeom>
                <a:avLst/>
                <a:gdLst>
                  <a:gd name="T0" fmla="*/ 0 w 14"/>
                  <a:gd name="T1" fmla="*/ 0 h 7"/>
                  <a:gd name="T2" fmla="*/ 11 w 14"/>
                  <a:gd name="T3" fmla="*/ 1 h 7"/>
                  <a:gd name="T4" fmla="*/ 14 w 14"/>
                  <a:gd name="T5" fmla="*/ 7 h 7"/>
                  <a:gd name="T6" fmla="*/ 3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7" name="Line 1899"/>
              <p:cNvSpPr>
                <a:spLocks noChangeShapeType="1"/>
              </p:cNvSpPr>
              <p:nvPr/>
            </p:nvSpPr>
            <p:spPr bwMode="auto">
              <a:xfrm>
                <a:off x="1928" y="2008"/>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18" name="Freeform 1900"/>
              <p:cNvSpPr>
                <a:spLocks/>
              </p:cNvSpPr>
              <p:nvPr/>
            </p:nvSpPr>
            <p:spPr bwMode="auto">
              <a:xfrm>
                <a:off x="1939" y="2009"/>
                <a:ext cx="14" cy="8"/>
              </a:xfrm>
              <a:custGeom>
                <a:avLst/>
                <a:gdLst>
                  <a:gd name="T0" fmla="*/ 0 w 14"/>
                  <a:gd name="T1" fmla="*/ 0 h 8"/>
                  <a:gd name="T2" fmla="*/ 10 w 14"/>
                  <a:gd name="T3" fmla="*/ 2 h 8"/>
                  <a:gd name="T4" fmla="*/ 14 w 14"/>
                  <a:gd name="T5" fmla="*/ 8 h 8"/>
                  <a:gd name="T6" fmla="*/ 3 w 14"/>
                  <a:gd name="T7" fmla="*/ 6 h 8"/>
                  <a:gd name="T8" fmla="*/ 0 w 14"/>
                  <a:gd name="T9" fmla="*/ 0 h 8"/>
                </a:gdLst>
                <a:ahLst/>
                <a:cxnLst>
                  <a:cxn ang="0">
                    <a:pos x="T0" y="T1"/>
                  </a:cxn>
                  <a:cxn ang="0">
                    <a:pos x="T2" y="T3"/>
                  </a:cxn>
                  <a:cxn ang="0">
                    <a:pos x="T4" y="T5"/>
                  </a:cxn>
                  <a:cxn ang="0">
                    <a:pos x="T6" y="T7"/>
                  </a:cxn>
                  <a:cxn ang="0">
                    <a:pos x="T8" y="T9"/>
                  </a:cxn>
                </a:cxnLst>
                <a:rect l="0" t="0" r="r" b="b"/>
                <a:pathLst>
                  <a:path w="14" h="8">
                    <a:moveTo>
                      <a:pt x="0" y="0"/>
                    </a:moveTo>
                    <a:lnTo>
                      <a:pt x="10" y="2"/>
                    </a:lnTo>
                    <a:lnTo>
                      <a:pt x="14"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19" name="Line 1901"/>
              <p:cNvSpPr>
                <a:spLocks noChangeShapeType="1"/>
              </p:cNvSpPr>
              <p:nvPr/>
            </p:nvSpPr>
            <p:spPr bwMode="auto">
              <a:xfrm>
                <a:off x="1939" y="200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0" name="Freeform 1902"/>
              <p:cNvSpPr>
                <a:spLocks/>
              </p:cNvSpPr>
              <p:nvPr/>
            </p:nvSpPr>
            <p:spPr bwMode="auto">
              <a:xfrm>
                <a:off x="1949" y="2011"/>
                <a:ext cx="15" cy="7"/>
              </a:xfrm>
              <a:custGeom>
                <a:avLst/>
                <a:gdLst>
                  <a:gd name="T0" fmla="*/ 0 w 15"/>
                  <a:gd name="T1" fmla="*/ 0 h 7"/>
                  <a:gd name="T2" fmla="*/ 12 w 15"/>
                  <a:gd name="T3" fmla="*/ 1 h 7"/>
                  <a:gd name="T4" fmla="*/ 15 w 15"/>
                  <a:gd name="T5" fmla="*/ 7 h 7"/>
                  <a:gd name="T6" fmla="*/ 4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1"/>
                    </a:lnTo>
                    <a:lnTo>
                      <a:pt x="15" y="7"/>
                    </a:lnTo>
                    <a:lnTo>
                      <a:pt x="4"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1" name="Line 1903"/>
              <p:cNvSpPr>
                <a:spLocks noChangeShapeType="1"/>
              </p:cNvSpPr>
              <p:nvPr/>
            </p:nvSpPr>
            <p:spPr bwMode="auto">
              <a:xfrm>
                <a:off x="1949" y="2011"/>
                <a:ext cx="4"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2" name="Freeform 1904"/>
              <p:cNvSpPr>
                <a:spLocks/>
              </p:cNvSpPr>
              <p:nvPr/>
            </p:nvSpPr>
            <p:spPr bwMode="auto">
              <a:xfrm>
                <a:off x="1961" y="2012"/>
                <a:ext cx="15" cy="8"/>
              </a:xfrm>
              <a:custGeom>
                <a:avLst/>
                <a:gdLst>
                  <a:gd name="T0" fmla="*/ 0 w 15"/>
                  <a:gd name="T1" fmla="*/ 0 h 8"/>
                  <a:gd name="T2" fmla="*/ 12 w 15"/>
                  <a:gd name="T3" fmla="*/ 2 h 8"/>
                  <a:gd name="T4" fmla="*/ 15 w 15"/>
                  <a:gd name="T5" fmla="*/ 8 h 8"/>
                  <a:gd name="T6" fmla="*/ 3 w 15"/>
                  <a:gd name="T7" fmla="*/ 6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lnTo>
                      <a:pt x="12" y="2"/>
                    </a:lnTo>
                    <a:lnTo>
                      <a:pt x="15"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3" name="Line 1905"/>
              <p:cNvSpPr>
                <a:spLocks noChangeShapeType="1"/>
              </p:cNvSpPr>
              <p:nvPr/>
            </p:nvSpPr>
            <p:spPr bwMode="auto">
              <a:xfrm>
                <a:off x="1961" y="201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4" name="Freeform 1906"/>
              <p:cNvSpPr>
                <a:spLocks/>
              </p:cNvSpPr>
              <p:nvPr/>
            </p:nvSpPr>
            <p:spPr bwMode="auto">
              <a:xfrm>
                <a:off x="1973" y="2014"/>
                <a:ext cx="15" cy="7"/>
              </a:xfrm>
              <a:custGeom>
                <a:avLst/>
                <a:gdLst>
                  <a:gd name="T0" fmla="*/ 0 w 15"/>
                  <a:gd name="T1" fmla="*/ 0 h 7"/>
                  <a:gd name="T2" fmla="*/ 12 w 15"/>
                  <a:gd name="T3" fmla="*/ 2 h 7"/>
                  <a:gd name="T4" fmla="*/ 15 w 15"/>
                  <a:gd name="T5" fmla="*/ 7 h 7"/>
                  <a:gd name="T6" fmla="*/ 3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2"/>
                    </a:lnTo>
                    <a:lnTo>
                      <a:pt x="15"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5" name="Line 1907"/>
              <p:cNvSpPr>
                <a:spLocks noChangeShapeType="1"/>
              </p:cNvSpPr>
              <p:nvPr/>
            </p:nvSpPr>
            <p:spPr bwMode="auto">
              <a:xfrm>
                <a:off x="1973" y="2014"/>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6" name="Freeform 1908"/>
              <p:cNvSpPr>
                <a:spLocks/>
              </p:cNvSpPr>
              <p:nvPr/>
            </p:nvSpPr>
            <p:spPr bwMode="auto">
              <a:xfrm>
                <a:off x="1985" y="2016"/>
                <a:ext cx="15" cy="7"/>
              </a:xfrm>
              <a:custGeom>
                <a:avLst/>
                <a:gdLst>
                  <a:gd name="T0" fmla="*/ 0 w 15"/>
                  <a:gd name="T1" fmla="*/ 0 h 7"/>
                  <a:gd name="T2" fmla="*/ 12 w 15"/>
                  <a:gd name="T3" fmla="*/ 1 h 7"/>
                  <a:gd name="T4" fmla="*/ 15 w 15"/>
                  <a:gd name="T5" fmla="*/ 7 h 7"/>
                  <a:gd name="T6" fmla="*/ 3 w 15"/>
                  <a:gd name="T7" fmla="*/ 5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1"/>
                    </a:lnTo>
                    <a:lnTo>
                      <a:pt x="15"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7" name="Line 1909"/>
              <p:cNvSpPr>
                <a:spLocks noChangeShapeType="1"/>
              </p:cNvSpPr>
              <p:nvPr/>
            </p:nvSpPr>
            <p:spPr bwMode="auto">
              <a:xfrm>
                <a:off x="1985" y="201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28" name="Freeform 1910"/>
              <p:cNvSpPr>
                <a:spLocks/>
              </p:cNvSpPr>
              <p:nvPr/>
            </p:nvSpPr>
            <p:spPr bwMode="auto">
              <a:xfrm>
                <a:off x="1997" y="2017"/>
                <a:ext cx="16" cy="8"/>
              </a:xfrm>
              <a:custGeom>
                <a:avLst/>
                <a:gdLst>
                  <a:gd name="T0" fmla="*/ 0 w 16"/>
                  <a:gd name="T1" fmla="*/ 0 h 8"/>
                  <a:gd name="T2" fmla="*/ 13 w 16"/>
                  <a:gd name="T3" fmla="*/ 2 h 8"/>
                  <a:gd name="T4" fmla="*/ 16 w 16"/>
                  <a:gd name="T5" fmla="*/ 8 h 8"/>
                  <a:gd name="T6" fmla="*/ 3 w 16"/>
                  <a:gd name="T7" fmla="*/ 6 h 8"/>
                  <a:gd name="T8" fmla="*/ 0 w 16"/>
                  <a:gd name="T9" fmla="*/ 0 h 8"/>
                </a:gdLst>
                <a:ahLst/>
                <a:cxnLst>
                  <a:cxn ang="0">
                    <a:pos x="T0" y="T1"/>
                  </a:cxn>
                  <a:cxn ang="0">
                    <a:pos x="T2" y="T3"/>
                  </a:cxn>
                  <a:cxn ang="0">
                    <a:pos x="T4" y="T5"/>
                  </a:cxn>
                  <a:cxn ang="0">
                    <a:pos x="T6" y="T7"/>
                  </a:cxn>
                  <a:cxn ang="0">
                    <a:pos x="T8" y="T9"/>
                  </a:cxn>
                </a:cxnLst>
                <a:rect l="0" t="0" r="r" b="b"/>
                <a:pathLst>
                  <a:path w="16" h="8">
                    <a:moveTo>
                      <a:pt x="0" y="0"/>
                    </a:moveTo>
                    <a:lnTo>
                      <a:pt x="13" y="2"/>
                    </a:lnTo>
                    <a:lnTo>
                      <a:pt x="16"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29" name="Line 1911"/>
              <p:cNvSpPr>
                <a:spLocks noChangeShapeType="1"/>
              </p:cNvSpPr>
              <p:nvPr/>
            </p:nvSpPr>
            <p:spPr bwMode="auto">
              <a:xfrm>
                <a:off x="1997" y="2017"/>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0" name="Freeform 1912"/>
              <p:cNvSpPr>
                <a:spLocks/>
              </p:cNvSpPr>
              <p:nvPr/>
            </p:nvSpPr>
            <p:spPr bwMode="auto">
              <a:xfrm>
                <a:off x="2010" y="2019"/>
                <a:ext cx="16" cy="7"/>
              </a:xfrm>
              <a:custGeom>
                <a:avLst/>
                <a:gdLst>
                  <a:gd name="T0" fmla="*/ 0 w 16"/>
                  <a:gd name="T1" fmla="*/ 0 h 7"/>
                  <a:gd name="T2" fmla="*/ 13 w 16"/>
                  <a:gd name="T3" fmla="*/ 2 h 7"/>
                  <a:gd name="T4" fmla="*/ 16 w 16"/>
                  <a:gd name="T5" fmla="*/ 7 h 7"/>
                  <a:gd name="T6" fmla="*/ 3 w 16"/>
                  <a:gd name="T7" fmla="*/ 6 h 7"/>
                  <a:gd name="T8" fmla="*/ 0 w 16"/>
                  <a:gd name="T9" fmla="*/ 0 h 7"/>
                </a:gdLst>
                <a:ahLst/>
                <a:cxnLst>
                  <a:cxn ang="0">
                    <a:pos x="T0" y="T1"/>
                  </a:cxn>
                  <a:cxn ang="0">
                    <a:pos x="T2" y="T3"/>
                  </a:cxn>
                  <a:cxn ang="0">
                    <a:pos x="T4" y="T5"/>
                  </a:cxn>
                  <a:cxn ang="0">
                    <a:pos x="T6" y="T7"/>
                  </a:cxn>
                  <a:cxn ang="0">
                    <a:pos x="T8" y="T9"/>
                  </a:cxn>
                </a:cxnLst>
                <a:rect l="0" t="0" r="r" b="b"/>
                <a:pathLst>
                  <a:path w="16" h="7">
                    <a:moveTo>
                      <a:pt x="0" y="0"/>
                    </a:moveTo>
                    <a:lnTo>
                      <a:pt x="13" y="2"/>
                    </a:lnTo>
                    <a:lnTo>
                      <a:pt x="16"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1" name="Line 1913"/>
              <p:cNvSpPr>
                <a:spLocks noChangeShapeType="1"/>
              </p:cNvSpPr>
              <p:nvPr/>
            </p:nvSpPr>
            <p:spPr bwMode="auto">
              <a:xfrm>
                <a:off x="2010" y="201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2" name="Freeform 1914"/>
              <p:cNvSpPr>
                <a:spLocks/>
              </p:cNvSpPr>
              <p:nvPr/>
            </p:nvSpPr>
            <p:spPr bwMode="auto">
              <a:xfrm>
                <a:off x="2023" y="2021"/>
                <a:ext cx="17" cy="7"/>
              </a:xfrm>
              <a:custGeom>
                <a:avLst/>
                <a:gdLst>
                  <a:gd name="T0" fmla="*/ 0 w 17"/>
                  <a:gd name="T1" fmla="*/ 0 h 7"/>
                  <a:gd name="T2" fmla="*/ 14 w 17"/>
                  <a:gd name="T3" fmla="*/ 1 h 7"/>
                  <a:gd name="T4" fmla="*/ 17 w 17"/>
                  <a:gd name="T5" fmla="*/ 7 h 7"/>
                  <a:gd name="T6" fmla="*/ 3 w 17"/>
                  <a:gd name="T7" fmla="*/ 5 h 7"/>
                  <a:gd name="T8" fmla="*/ 0 w 17"/>
                  <a:gd name="T9" fmla="*/ 0 h 7"/>
                </a:gdLst>
                <a:ahLst/>
                <a:cxnLst>
                  <a:cxn ang="0">
                    <a:pos x="T0" y="T1"/>
                  </a:cxn>
                  <a:cxn ang="0">
                    <a:pos x="T2" y="T3"/>
                  </a:cxn>
                  <a:cxn ang="0">
                    <a:pos x="T4" y="T5"/>
                  </a:cxn>
                  <a:cxn ang="0">
                    <a:pos x="T6" y="T7"/>
                  </a:cxn>
                  <a:cxn ang="0">
                    <a:pos x="T8" y="T9"/>
                  </a:cxn>
                </a:cxnLst>
                <a:rect l="0" t="0" r="r" b="b"/>
                <a:pathLst>
                  <a:path w="17" h="7">
                    <a:moveTo>
                      <a:pt x="0" y="0"/>
                    </a:moveTo>
                    <a:lnTo>
                      <a:pt x="14" y="1"/>
                    </a:lnTo>
                    <a:lnTo>
                      <a:pt x="17"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3" name="Line 1915"/>
              <p:cNvSpPr>
                <a:spLocks noChangeShapeType="1"/>
              </p:cNvSpPr>
              <p:nvPr/>
            </p:nvSpPr>
            <p:spPr bwMode="auto">
              <a:xfrm>
                <a:off x="2023" y="2021"/>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4" name="Freeform 1916"/>
              <p:cNvSpPr>
                <a:spLocks/>
              </p:cNvSpPr>
              <p:nvPr/>
            </p:nvSpPr>
            <p:spPr bwMode="auto">
              <a:xfrm>
                <a:off x="2037" y="2022"/>
                <a:ext cx="18" cy="8"/>
              </a:xfrm>
              <a:custGeom>
                <a:avLst/>
                <a:gdLst>
                  <a:gd name="T0" fmla="*/ 0 w 18"/>
                  <a:gd name="T1" fmla="*/ 0 h 8"/>
                  <a:gd name="T2" fmla="*/ 15 w 18"/>
                  <a:gd name="T3" fmla="*/ 2 h 8"/>
                  <a:gd name="T4" fmla="*/ 18 w 18"/>
                  <a:gd name="T5" fmla="*/ 8 h 8"/>
                  <a:gd name="T6" fmla="*/ 3 w 18"/>
                  <a:gd name="T7" fmla="*/ 6 h 8"/>
                  <a:gd name="T8" fmla="*/ 0 w 18"/>
                  <a:gd name="T9" fmla="*/ 0 h 8"/>
                </a:gdLst>
                <a:ahLst/>
                <a:cxnLst>
                  <a:cxn ang="0">
                    <a:pos x="T0" y="T1"/>
                  </a:cxn>
                  <a:cxn ang="0">
                    <a:pos x="T2" y="T3"/>
                  </a:cxn>
                  <a:cxn ang="0">
                    <a:pos x="T4" y="T5"/>
                  </a:cxn>
                  <a:cxn ang="0">
                    <a:pos x="T6" y="T7"/>
                  </a:cxn>
                  <a:cxn ang="0">
                    <a:pos x="T8" y="T9"/>
                  </a:cxn>
                </a:cxnLst>
                <a:rect l="0" t="0" r="r" b="b"/>
                <a:pathLst>
                  <a:path w="18" h="8">
                    <a:moveTo>
                      <a:pt x="0" y="0"/>
                    </a:moveTo>
                    <a:lnTo>
                      <a:pt x="15" y="2"/>
                    </a:lnTo>
                    <a:lnTo>
                      <a:pt x="18"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5" name="Line 1917"/>
              <p:cNvSpPr>
                <a:spLocks noChangeShapeType="1"/>
              </p:cNvSpPr>
              <p:nvPr/>
            </p:nvSpPr>
            <p:spPr bwMode="auto">
              <a:xfrm>
                <a:off x="2037" y="202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6" name="Freeform 1918"/>
              <p:cNvSpPr>
                <a:spLocks/>
              </p:cNvSpPr>
              <p:nvPr/>
            </p:nvSpPr>
            <p:spPr bwMode="auto">
              <a:xfrm>
                <a:off x="2052" y="2024"/>
                <a:ext cx="19" cy="8"/>
              </a:xfrm>
              <a:custGeom>
                <a:avLst/>
                <a:gdLst>
                  <a:gd name="T0" fmla="*/ 0 w 19"/>
                  <a:gd name="T1" fmla="*/ 0 h 8"/>
                  <a:gd name="T2" fmla="*/ 16 w 19"/>
                  <a:gd name="T3" fmla="*/ 2 h 8"/>
                  <a:gd name="T4" fmla="*/ 19 w 19"/>
                  <a:gd name="T5" fmla="*/ 8 h 8"/>
                  <a:gd name="T6" fmla="*/ 3 w 19"/>
                  <a:gd name="T7" fmla="*/ 6 h 8"/>
                  <a:gd name="T8" fmla="*/ 0 w 19"/>
                  <a:gd name="T9" fmla="*/ 0 h 8"/>
                </a:gdLst>
                <a:ahLst/>
                <a:cxnLst>
                  <a:cxn ang="0">
                    <a:pos x="T0" y="T1"/>
                  </a:cxn>
                  <a:cxn ang="0">
                    <a:pos x="T2" y="T3"/>
                  </a:cxn>
                  <a:cxn ang="0">
                    <a:pos x="T4" y="T5"/>
                  </a:cxn>
                  <a:cxn ang="0">
                    <a:pos x="T6" y="T7"/>
                  </a:cxn>
                  <a:cxn ang="0">
                    <a:pos x="T8" y="T9"/>
                  </a:cxn>
                </a:cxnLst>
                <a:rect l="0" t="0" r="r" b="b"/>
                <a:pathLst>
                  <a:path w="19" h="8">
                    <a:moveTo>
                      <a:pt x="0" y="0"/>
                    </a:moveTo>
                    <a:lnTo>
                      <a:pt x="16" y="2"/>
                    </a:lnTo>
                    <a:lnTo>
                      <a:pt x="19"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7" name="Line 1919"/>
              <p:cNvSpPr>
                <a:spLocks noChangeShapeType="1"/>
              </p:cNvSpPr>
              <p:nvPr/>
            </p:nvSpPr>
            <p:spPr bwMode="auto">
              <a:xfrm>
                <a:off x="2052" y="2024"/>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38" name="Freeform 1920"/>
              <p:cNvSpPr>
                <a:spLocks/>
              </p:cNvSpPr>
              <p:nvPr/>
            </p:nvSpPr>
            <p:spPr bwMode="auto">
              <a:xfrm>
                <a:off x="2068" y="2026"/>
                <a:ext cx="19" cy="7"/>
              </a:xfrm>
              <a:custGeom>
                <a:avLst/>
                <a:gdLst>
                  <a:gd name="T0" fmla="*/ 0 w 19"/>
                  <a:gd name="T1" fmla="*/ 0 h 7"/>
                  <a:gd name="T2" fmla="*/ 16 w 19"/>
                  <a:gd name="T3" fmla="*/ 2 h 7"/>
                  <a:gd name="T4" fmla="*/ 19 w 19"/>
                  <a:gd name="T5" fmla="*/ 7 h 7"/>
                  <a:gd name="T6" fmla="*/ 3 w 19"/>
                  <a:gd name="T7" fmla="*/ 6 h 7"/>
                  <a:gd name="T8" fmla="*/ 0 w 19"/>
                  <a:gd name="T9" fmla="*/ 0 h 7"/>
                </a:gdLst>
                <a:ahLst/>
                <a:cxnLst>
                  <a:cxn ang="0">
                    <a:pos x="T0" y="T1"/>
                  </a:cxn>
                  <a:cxn ang="0">
                    <a:pos x="T2" y="T3"/>
                  </a:cxn>
                  <a:cxn ang="0">
                    <a:pos x="T4" y="T5"/>
                  </a:cxn>
                  <a:cxn ang="0">
                    <a:pos x="T6" y="T7"/>
                  </a:cxn>
                  <a:cxn ang="0">
                    <a:pos x="T8" y="T9"/>
                  </a:cxn>
                </a:cxnLst>
                <a:rect l="0" t="0" r="r" b="b"/>
                <a:pathLst>
                  <a:path w="19" h="7">
                    <a:moveTo>
                      <a:pt x="0" y="0"/>
                    </a:moveTo>
                    <a:lnTo>
                      <a:pt x="16" y="2"/>
                    </a:lnTo>
                    <a:lnTo>
                      <a:pt x="19"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39" name="Line 1921"/>
              <p:cNvSpPr>
                <a:spLocks noChangeShapeType="1"/>
              </p:cNvSpPr>
              <p:nvPr/>
            </p:nvSpPr>
            <p:spPr bwMode="auto">
              <a:xfrm>
                <a:off x="2068" y="2026"/>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0" name="Freeform 1922"/>
              <p:cNvSpPr>
                <a:spLocks/>
              </p:cNvSpPr>
              <p:nvPr/>
            </p:nvSpPr>
            <p:spPr bwMode="auto">
              <a:xfrm>
                <a:off x="2084" y="2028"/>
                <a:ext cx="20" cy="7"/>
              </a:xfrm>
              <a:custGeom>
                <a:avLst/>
                <a:gdLst>
                  <a:gd name="T0" fmla="*/ 0 w 20"/>
                  <a:gd name="T1" fmla="*/ 0 h 7"/>
                  <a:gd name="T2" fmla="*/ 17 w 20"/>
                  <a:gd name="T3" fmla="*/ 1 h 7"/>
                  <a:gd name="T4" fmla="*/ 20 w 20"/>
                  <a:gd name="T5" fmla="*/ 7 h 7"/>
                  <a:gd name="T6" fmla="*/ 3 w 20"/>
                  <a:gd name="T7" fmla="*/ 5 h 7"/>
                  <a:gd name="T8" fmla="*/ 0 w 20"/>
                  <a:gd name="T9" fmla="*/ 0 h 7"/>
                </a:gdLst>
                <a:ahLst/>
                <a:cxnLst>
                  <a:cxn ang="0">
                    <a:pos x="T0" y="T1"/>
                  </a:cxn>
                  <a:cxn ang="0">
                    <a:pos x="T2" y="T3"/>
                  </a:cxn>
                  <a:cxn ang="0">
                    <a:pos x="T4" y="T5"/>
                  </a:cxn>
                  <a:cxn ang="0">
                    <a:pos x="T6" y="T7"/>
                  </a:cxn>
                  <a:cxn ang="0">
                    <a:pos x="T8" y="T9"/>
                  </a:cxn>
                </a:cxnLst>
                <a:rect l="0" t="0" r="r" b="b"/>
                <a:pathLst>
                  <a:path w="20" h="7">
                    <a:moveTo>
                      <a:pt x="0" y="0"/>
                    </a:moveTo>
                    <a:lnTo>
                      <a:pt x="17" y="1"/>
                    </a:lnTo>
                    <a:lnTo>
                      <a:pt x="20"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1" name="Line 1923"/>
              <p:cNvSpPr>
                <a:spLocks noChangeShapeType="1"/>
              </p:cNvSpPr>
              <p:nvPr/>
            </p:nvSpPr>
            <p:spPr bwMode="auto">
              <a:xfrm>
                <a:off x="2084" y="2028"/>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2" name="Freeform 1924"/>
              <p:cNvSpPr>
                <a:spLocks/>
              </p:cNvSpPr>
              <p:nvPr/>
            </p:nvSpPr>
            <p:spPr bwMode="auto">
              <a:xfrm>
                <a:off x="2101" y="2029"/>
                <a:ext cx="21" cy="8"/>
              </a:xfrm>
              <a:custGeom>
                <a:avLst/>
                <a:gdLst>
                  <a:gd name="T0" fmla="*/ 0 w 21"/>
                  <a:gd name="T1" fmla="*/ 0 h 8"/>
                  <a:gd name="T2" fmla="*/ 18 w 21"/>
                  <a:gd name="T3" fmla="*/ 2 h 8"/>
                  <a:gd name="T4" fmla="*/ 21 w 21"/>
                  <a:gd name="T5" fmla="*/ 8 h 8"/>
                  <a:gd name="T6" fmla="*/ 3 w 21"/>
                  <a:gd name="T7" fmla="*/ 6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lnTo>
                      <a:pt x="18" y="2"/>
                    </a:lnTo>
                    <a:lnTo>
                      <a:pt x="21"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3" name="Line 1925"/>
              <p:cNvSpPr>
                <a:spLocks noChangeShapeType="1"/>
              </p:cNvSpPr>
              <p:nvPr/>
            </p:nvSpPr>
            <p:spPr bwMode="auto">
              <a:xfrm>
                <a:off x="2101" y="202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4" name="Freeform 1926"/>
              <p:cNvSpPr>
                <a:spLocks/>
              </p:cNvSpPr>
              <p:nvPr/>
            </p:nvSpPr>
            <p:spPr bwMode="auto">
              <a:xfrm>
                <a:off x="2119" y="2031"/>
                <a:ext cx="21" cy="7"/>
              </a:xfrm>
              <a:custGeom>
                <a:avLst/>
                <a:gdLst>
                  <a:gd name="T0" fmla="*/ 0 w 21"/>
                  <a:gd name="T1" fmla="*/ 0 h 7"/>
                  <a:gd name="T2" fmla="*/ 18 w 21"/>
                  <a:gd name="T3" fmla="*/ 1 h 7"/>
                  <a:gd name="T4" fmla="*/ 21 w 21"/>
                  <a:gd name="T5" fmla="*/ 7 h 7"/>
                  <a:gd name="T6" fmla="*/ 3 w 21"/>
                  <a:gd name="T7" fmla="*/ 6 h 7"/>
                  <a:gd name="T8" fmla="*/ 0 w 21"/>
                  <a:gd name="T9" fmla="*/ 0 h 7"/>
                </a:gdLst>
                <a:ahLst/>
                <a:cxnLst>
                  <a:cxn ang="0">
                    <a:pos x="T0" y="T1"/>
                  </a:cxn>
                  <a:cxn ang="0">
                    <a:pos x="T2" y="T3"/>
                  </a:cxn>
                  <a:cxn ang="0">
                    <a:pos x="T4" y="T5"/>
                  </a:cxn>
                  <a:cxn ang="0">
                    <a:pos x="T6" y="T7"/>
                  </a:cxn>
                  <a:cxn ang="0">
                    <a:pos x="T8" y="T9"/>
                  </a:cxn>
                </a:cxnLst>
                <a:rect l="0" t="0" r="r" b="b"/>
                <a:pathLst>
                  <a:path w="21" h="7">
                    <a:moveTo>
                      <a:pt x="0" y="0"/>
                    </a:moveTo>
                    <a:lnTo>
                      <a:pt x="18" y="1"/>
                    </a:lnTo>
                    <a:lnTo>
                      <a:pt x="21"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5" name="Line 1927"/>
              <p:cNvSpPr>
                <a:spLocks noChangeShapeType="1"/>
              </p:cNvSpPr>
              <p:nvPr/>
            </p:nvSpPr>
            <p:spPr bwMode="auto">
              <a:xfrm>
                <a:off x="2119" y="2031"/>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6" name="Freeform 1928"/>
              <p:cNvSpPr>
                <a:spLocks/>
              </p:cNvSpPr>
              <p:nvPr/>
            </p:nvSpPr>
            <p:spPr bwMode="auto">
              <a:xfrm>
                <a:off x="2137" y="2032"/>
                <a:ext cx="22" cy="8"/>
              </a:xfrm>
              <a:custGeom>
                <a:avLst/>
                <a:gdLst>
                  <a:gd name="T0" fmla="*/ 0 w 22"/>
                  <a:gd name="T1" fmla="*/ 0 h 8"/>
                  <a:gd name="T2" fmla="*/ 19 w 22"/>
                  <a:gd name="T3" fmla="*/ 2 h 8"/>
                  <a:gd name="T4" fmla="*/ 22 w 22"/>
                  <a:gd name="T5" fmla="*/ 8 h 8"/>
                  <a:gd name="T6" fmla="*/ 3 w 22"/>
                  <a:gd name="T7" fmla="*/ 6 h 8"/>
                  <a:gd name="T8" fmla="*/ 0 w 22"/>
                  <a:gd name="T9" fmla="*/ 0 h 8"/>
                </a:gdLst>
                <a:ahLst/>
                <a:cxnLst>
                  <a:cxn ang="0">
                    <a:pos x="T0" y="T1"/>
                  </a:cxn>
                  <a:cxn ang="0">
                    <a:pos x="T2" y="T3"/>
                  </a:cxn>
                  <a:cxn ang="0">
                    <a:pos x="T4" y="T5"/>
                  </a:cxn>
                  <a:cxn ang="0">
                    <a:pos x="T6" y="T7"/>
                  </a:cxn>
                  <a:cxn ang="0">
                    <a:pos x="T8" y="T9"/>
                  </a:cxn>
                </a:cxnLst>
                <a:rect l="0" t="0" r="r" b="b"/>
                <a:pathLst>
                  <a:path w="22" h="8">
                    <a:moveTo>
                      <a:pt x="0" y="0"/>
                    </a:moveTo>
                    <a:lnTo>
                      <a:pt x="19" y="2"/>
                    </a:lnTo>
                    <a:lnTo>
                      <a:pt x="22"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7" name="Line 1929"/>
              <p:cNvSpPr>
                <a:spLocks noChangeShapeType="1"/>
              </p:cNvSpPr>
              <p:nvPr/>
            </p:nvSpPr>
            <p:spPr bwMode="auto">
              <a:xfrm>
                <a:off x="2137" y="203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48" name="Freeform 1930"/>
              <p:cNvSpPr>
                <a:spLocks/>
              </p:cNvSpPr>
              <p:nvPr/>
            </p:nvSpPr>
            <p:spPr bwMode="auto">
              <a:xfrm>
                <a:off x="2156" y="2034"/>
                <a:ext cx="23" cy="7"/>
              </a:xfrm>
              <a:custGeom>
                <a:avLst/>
                <a:gdLst>
                  <a:gd name="T0" fmla="*/ 0 w 23"/>
                  <a:gd name="T1" fmla="*/ 0 h 7"/>
                  <a:gd name="T2" fmla="*/ 20 w 23"/>
                  <a:gd name="T3" fmla="*/ 2 h 7"/>
                  <a:gd name="T4" fmla="*/ 23 w 23"/>
                  <a:gd name="T5" fmla="*/ 7 h 7"/>
                  <a:gd name="T6" fmla="*/ 3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2"/>
                    </a:lnTo>
                    <a:lnTo>
                      <a:pt x="23"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49" name="Line 1931"/>
              <p:cNvSpPr>
                <a:spLocks noChangeShapeType="1"/>
              </p:cNvSpPr>
              <p:nvPr/>
            </p:nvSpPr>
            <p:spPr bwMode="auto">
              <a:xfrm>
                <a:off x="2156" y="2034"/>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0" name="Freeform 1932"/>
              <p:cNvSpPr>
                <a:spLocks/>
              </p:cNvSpPr>
              <p:nvPr/>
            </p:nvSpPr>
            <p:spPr bwMode="auto">
              <a:xfrm>
                <a:off x="2176" y="2036"/>
                <a:ext cx="22" cy="7"/>
              </a:xfrm>
              <a:custGeom>
                <a:avLst/>
                <a:gdLst>
                  <a:gd name="T0" fmla="*/ 0 w 22"/>
                  <a:gd name="T1" fmla="*/ 0 h 7"/>
                  <a:gd name="T2" fmla="*/ 20 w 22"/>
                  <a:gd name="T3" fmla="*/ 1 h 7"/>
                  <a:gd name="T4" fmla="*/ 22 w 22"/>
                  <a:gd name="T5" fmla="*/ 7 h 7"/>
                  <a:gd name="T6" fmla="*/ 3 w 22"/>
                  <a:gd name="T7" fmla="*/ 5 h 7"/>
                  <a:gd name="T8" fmla="*/ 0 w 22"/>
                  <a:gd name="T9" fmla="*/ 0 h 7"/>
                </a:gdLst>
                <a:ahLst/>
                <a:cxnLst>
                  <a:cxn ang="0">
                    <a:pos x="T0" y="T1"/>
                  </a:cxn>
                  <a:cxn ang="0">
                    <a:pos x="T2" y="T3"/>
                  </a:cxn>
                  <a:cxn ang="0">
                    <a:pos x="T4" y="T5"/>
                  </a:cxn>
                  <a:cxn ang="0">
                    <a:pos x="T6" y="T7"/>
                  </a:cxn>
                  <a:cxn ang="0">
                    <a:pos x="T8" y="T9"/>
                  </a:cxn>
                </a:cxnLst>
                <a:rect l="0" t="0" r="r" b="b"/>
                <a:pathLst>
                  <a:path w="22" h="7">
                    <a:moveTo>
                      <a:pt x="0" y="0"/>
                    </a:moveTo>
                    <a:lnTo>
                      <a:pt x="20" y="1"/>
                    </a:lnTo>
                    <a:lnTo>
                      <a:pt x="22" y="7"/>
                    </a:lnTo>
                    <a:lnTo>
                      <a:pt x="3" y="5"/>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1" name="Line 1933"/>
              <p:cNvSpPr>
                <a:spLocks noChangeShapeType="1"/>
              </p:cNvSpPr>
              <p:nvPr/>
            </p:nvSpPr>
            <p:spPr bwMode="auto">
              <a:xfrm>
                <a:off x="2176" y="2036"/>
                <a:ext cx="3"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2" name="Freeform 1934"/>
              <p:cNvSpPr>
                <a:spLocks/>
              </p:cNvSpPr>
              <p:nvPr/>
            </p:nvSpPr>
            <p:spPr bwMode="auto">
              <a:xfrm>
                <a:off x="2196" y="2037"/>
                <a:ext cx="23" cy="7"/>
              </a:xfrm>
              <a:custGeom>
                <a:avLst/>
                <a:gdLst>
                  <a:gd name="T0" fmla="*/ 0 w 23"/>
                  <a:gd name="T1" fmla="*/ 0 h 7"/>
                  <a:gd name="T2" fmla="*/ 20 w 23"/>
                  <a:gd name="T3" fmla="*/ 1 h 7"/>
                  <a:gd name="T4" fmla="*/ 23 w 23"/>
                  <a:gd name="T5" fmla="*/ 7 h 7"/>
                  <a:gd name="T6" fmla="*/ 2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2"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3" name="Line 1935"/>
              <p:cNvSpPr>
                <a:spLocks noChangeShapeType="1"/>
              </p:cNvSpPr>
              <p:nvPr/>
            </p:nvSpPr>
            <p:spPr bwMode="auto">
              <a:xfrm>
                <a:off x="2196" y="2037"/>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4" name="Freeform 1936"/>
              <p:cNvSpPr>
                <a:spLocks/>
              </p:cNvSpPr>
              <p:nvPr/>
            </p:nvSpPr>
            <p:spPr bwMode="auto">
              <a:xfrm>
                <a:off x="2216" y="2038"/>
                <a:ext cx="23" cy="8"/>
              </a:xfrm>
              <a:custGeom>
                <a:avLst/>
                <a:gdLst>
                  <a:gd name="T0" fmla="*/ 0 w 23"/>
                  <a:gd name="T1" fmla="*/ 0 h 8"/>
                  <a:gd name="T2" fmla="*/ 20 w 23"/>
                  <a:gd name="T3" fmla="*/ 2 h 8"/>
                  <a:gd name="T4" fmla="*/ 23 w 23"/>
                  <a:gd name="T5" fmla="*/ 8 h 8"/>
                  <a:gd name="T6" fmla="*/ 3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0" y="2"/>
                    </a:lnTo>
                    <a:lnTo>
                      <a:pt x="23"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5" name="Line 1937"/>
              <p:cNvSpPr>
                <a:spLocks noChangeShapeType="1"/>
              </p:cNvSpPr>
              <p:nvPr/>
            </p:nvSpPr>
            <p:spPr bwMode="auto">
              <a:xfrm>
                <a:off x="2216" y="2038"/>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6" name="Freeform 1938"/>
              <p:cNvSpPr>
                <a:spLocks/>
              </p:cNvSpPr>
              <p:nvPr/>
            </p:nvSpPr>
            <p:spPr bwMode="auto">
              <a:xfrm>
                <a:off x="2236" y="2040"/>
                <a:ext cx="45" cy="9"/>
              </a:xfrm>
              <a:custGeom>
                <a:avLst/>
                <a:gdLst>
                  <a:gd name="T0" fmla="*/ 0 w 45"/>
                  <a:gd name="T1" fmla="*/ 0 h 9"/>
                  <a:gd name="T2" fmla="*/ 42 w 45"/>
                  <a:gd name="T3" fmla="*/ 3 h 9"/>
                  <a:gd name="T4" fmla="*/ 45 w 45"/>
                  <a:gd name="T5" fmla="*/ 9 h 9"/>
                  <a:gd name="T6" fmla="*/ 3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2" y="3"/>
                    </a:lnTo>
                    <a:lnTo>
                      <a:pt x="45" y="9"/>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7" name="Line 1939"/>
              <p:cNvSpPr>
                <a:spLocks noChangeShapeType="1"/>
              </p:cNvSpPr>
              <p:nvPr/>
            </p:nvSpPr>
            <p:spPr bwMode="auto">
              <a:xfrm>
                <a:off x="2236" y="2040"/>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58" name="Freeform 1940"/>
              <p:cNvSpPr>
                <a:spLocks/>
              </p:cNvSpPr>
              <p:nvPr/>
            </p:nvSpPr>
            <p:spPr bwMode="auto">
              <a:xfrm>
                <a:off x="2278" y="2043"/>
                <a:ext cx="45" cy="8"/>
              </a:xfrm>
              <a:custGeom>
                <a:avLst/>
                <a:gdLst>
                  <a:gd name="T0" fmla="*/ 0 w 45"/>
                  <a:gd name="T1" fmla="*/ 0 h 8"/>
                  <a:gd name="T2" fmla="*/ 43 w 45"/>
                  <a:gd name="T3" fmla="*/ 2 h 8"/>
                  <a:gd name="T4" fmla="*/ 45 w 45"/>
                  <a:gd name="T5" fmla="*/ 8 h 8"/>
                  <a:gd name="T6" fmla="*/ 3 w 45"/>
                  <a:gd name="T7" fmla="*/ 6 h 8"/>
                  <a:gd name="T8" fmla="*/ 0 w 45"/>
                  <a:gd name="T9" fmla="*/ 0 h 8"/>
                </a:gdLst>
                <a:ahLst/>
                <a:cxnLst>
                  <a:cxn ang="0">
                    <a:pos x="T0" y="T1"/>
                  </a:cxn>
                  <a:cxn ang="0">
                    <a:pos x="T2" y="T3"/>
                  </a:cxn>
                  <a:cxn ang="0">
                    <a:pos x="T4" y="T5"/>
                  </a:cxn>
                  <a:cxn ang="0">
                    <a:pos x="T6" y="T7"/>
                  </a:cxn>
                  <a:cxn ang="0">
                    <a:pos x="T8" y="T9"/>
                  </a:cxn>
                </a:cxnLst>
                <a:rect l="0" t="0" r="r" b="b"/>
                <a:pathLst>
                  <a:path w="45" h="8">
                    <a:moveTo>
                      <a:pt x="0" y="0"/>
                    </a:moveTo>
                    <a:lnTo>
                      <a:pt x="43" y="2"/>
                    </a:lnTo>
                    <a:lnTo>
                      <a:pt x="45" y="8"/>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59" name="Line 1941"/>
              <p:cNvSpPr>
                <a:spLocks noChangeShapeType="1"/>
              </p:cNvSpPr>
              <p:nvPr/>
            </p:nvSpPr>
            <p:spPr bwMode="auto">
              <a:xfrm>
                <a:off x="2278" y="2043"/>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0" name="Freeform 1942"/>
              <p:cNvSpPr>
                <a:spLocks/>
              </p:cNvSpPr>
              <p:nvPr/>
            </p:nvSpPr>
            <p:spPr bwMode="auto">
              <a:xfrm>
                <a:off x="2321" y="2045"/>
                <a:ext cx="45" cy="9"/>
              </a:xfrm>
              <a:custGeom>
                <a:avLst/>
                <a:gdLst>
                  <a:gd name="T0" fmla="*/ 0 w 45"/>
                  <a:gd name="T1" fmla="*/ 0 h 9"/>
                  <a:gd name="T2" fmla="*/ 42 w 45"/>
                  <a:gd name="T3" fmla="*/ 3 h 9"/>
                  <a:gd name="T4" fmla="*/ 45 w 45"/>
                  <a:gd name="T5" fmla="*/ 9 h 9"/>
                  <a:gd name="T6" fmla="*/ 2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2" y="3"/>
                    </a:lnTo>
                    <a:lnTo>
                      <a:pt x="45" y="9"/>
                    </a:lnTo>
                    <a:lnTo>
                      <a:pt x="2"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1" name="Line 1943"/>
              <p:cNvSpPr>
                <a:spLocks noChangeShapeType="1"/>
              </p:cNvSpPr>
              <p:nvPr/>
            </p:nvSpPr>
            <p:spPr bwMode="auto">
              <a:xfrm>
                <a:off x="2321" y="2045"/>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2" name="Freeform 1944"/>
              <p:cNvSpPr>
                <a:spLocks/>
              </p:cNvSpPr>
              <p:nvPr/>
            </p:nvSpPr>
            <p:spPr bwMode="auto">
              <a:xfrm>
                <a:off x="2363" y="2048"/>
                <a:ext cx="24" cy="7"/>
              </a:xfrm>
              <a:custGeom>
                <a:avLst/>
                <a:gdLst>
                  <a:gd name="T0" fmla="*/ 0 w 24"/>
                  <a:gd name="T1" fmla="*/ 0 h 7"/>
                  <a:gd name="T2" fmla="*/ 21 w 24"/>
                  <a:gd name="T3" fmla="*/ 1 h 7"/>
                  <a:gd name="T4" fmla="*/ 24 w 24"/>
                  <a:gd name="T5" fmla="*/ 7 h 7"/>
                  <a:gd name="T6" fmla="*/ 3 w 24"/>
                  <a:gd name="T7" fmla="*/ 6 h 7"/>
                  <a:gd name="T8" fmla="*/ 0 w 24"/>
                  <a:gd name="T9" fmla="*/ 0 h 7"/>
                </a:gdLst>
                <a:ahLst/>
                <a:cxnLst>
                  <a:cxn ang="0">
                    <a:pos x="T0" y="T1"/>
                  </a:cxn>
                  <a:cxn ang="0">
                    <a:pos x="T2" y="T3"/>
                  </a:cxn>
                  <a:cxn ang="0">
                    <a:pos x="T4" y="T5"/>
                  </a:cxn>
                  <a:cxn ang="0">
                    <a:pos x="T6" y="T7"/>
                  </a:cxn>
                  <a:cxn ang="0">
                    <a:pos x="T8" y="T9"/>
                  </a:cxn>
                </a:cxnLst>
                <a:rect l="0" t="0" r="r" b="b"/>
                <a:pathLst>
                  <a:path w="24" h="7">
                    <a:moveTo>
                      <a:pt x="0" y="0"/>
                    </a:moveTo>
                    <a:lnTo>
                      <a:pt x="21" y="1"/>
                    </a:lnTo>
                    <a:lnTo>
                      <a:pt x="24"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3" name="Line 1945"/>
              <p:cNvSpPr>
                <a:spLocks noChangeShapeType="1"/>
              </p:cNvSpPr>
              <p:nvPr/>
            </p:nvSpPr>
            <p:spPr bwMode="auto">
              <a:xfrm>
                <a:off x="2363" y="2048"/>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4" name="Freeform 1946"/>
              <p:cNvSpPr>
                <a:spLocks/>
              </p:cNvSpPr>
              <p:nvPr/>
            </p:nvSpPr>
            <p:spPr bwMode="auto">
              <a:xfrm>
                <a:off x="2384" y="2049"/>
                <a:ext cx="24" cy="7"/>
              </a:xfrm>
              <a:custGeom>
                <a:avLst/>
                <a:gdLst>
                  <a:gd name="T0" fmla="*/ 0 w 24"/>
                  <a:gd name="T1" fmla="*/ 0 h 7"/>
                  <a:gd name="T2" fmla="*/ 22 w 24"/>
                  <a:gd name="T3" fmla="*/ 1 h 7"/>
                  <a:gd name="T4" fmla="*/ 24 w 24"/>
                  <a:gd name="T5" fmla="*/ 7 h 7"/>
                  <a:gd name="T6" fmla="*/ 3 w 24"/>
                  <a:gd name="T7" fmla="*/ 6 h 7"/>
                  <a:gd name="T8" fmla="*/ 0 w 24"/>
                  <a:gd name="T9" fmla="*/ 0 h 7"/>
                </a:gdLst>
                <a:ahLst/>
                <a:cxnLst>
                  <a:cxn ang="0">
                    <a:pos x="T0" y="T1"/>
                  </a:cxn>
                  <a:cxn ang="0">
                    <a:pos x="T2" y="T3"/>
                  </a:cxn>
                  <a:cxn ang="0">
                    <a:pos x="T4" y="T5"/>
                  </a:cxn>
                  <a:cxn ang="0">
                    <a:pos x="T6" y="T7"/>
                  </a:cxn>
                  <a:cxn ang="0">
                    <a:pos x="T8" y="T9"/>
                  </a:cxn>
                </a:cxnLst>
                <a:rect l="0" t="0" r="r" b="b"/>
                <a:pathLst>
                  <a:path w="24" h="7">
                    <a:moveTo>
                      <a:pt x="0" y="0"/>
                    </a:moveTo>
                    <a:lnTo>
                      <a:pt x="22" y="1"/>
                    </a:lnTo>
                    <a:lnTo>
                      <a:pt x="24" y="7"/>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5" name="Line 1947"/>
              <p:cNvSpPr>
                <a:spLocks noChangeShapeType="1"/>
              </p:cNvSpPr>
              <p:nvPr/>
            </p:nvSpPr>
            <p:spPr bwMode="auto">
              <a:xfrm>
                <a:off x="2384" y="2049"/>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6" name="Freeform 1948"/>
              <p:cNvSpPr>
                <a:spLocks/>
              </p:cNvSpPr>
              <p:nvPr/>
            </p:nvSpPr>
            <p:spPr bwMode="auto">
              <a:xfrm>
                <a:off x="2406" y="2050"/>
                <a:ext cx="23" cy="8"/>
              </a:xfrm>
              <a:custGeom>
                <a:avLst/>
                <a:gdLst>
                  <a:gd name="T0" fmla="*/ 0 w 23"/>
                  <a:gd name="T1" fmla="*/ 0 h 8"/>
                  <a:gd name="T2" fmla="*/ 20 w 23"/>
                  <a:gd name="T3" fmla="*/ 2 h 8"/>
                  <a:gd name="T4" fmla="*/ 23 w 23"/>
                  <a:gd name="T5" fmla="*/ 8 h 8"/>
                  <a:gd name="T6" fmla="*/ 2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0" y="2"/>
                    </a:lnTo>
                    <a:lnTo>
                      <a:pt x="23" y="8"/>
                    </a:lnTo>
                    <a:lnTo>
                      <a:pt x="2"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7" name="Line 1949"/>
              <p:cNvSpPr>
                <a:spLocks noChangeShapeType="1"/>
              </p:cNvSpPr>
              <p:nvPr/>
            </p:nvSpPr>
            <p:spPr bwMode="auto">
              <a:xfrm>
                <a:off x="2406" y="2050"/>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68" name="Freeform 1950"/>
              <p:cNvSpPr>
                <a:spLocks/>
              </p:cNvSpPr>
              <p:nvPr/>
            </p:nvSpPr>
            <p:spPr bwMode="auto">
              <a:xfrm>
                <a:off x="2426" y="2052"/>
                <a:ext cx="12" cy="6"/>
              </a:xfrm>
              <a:custGeom>
                <a:avLst/>
                <a:gdLst>
                  <a:gd name="T0" fmla="*/ 0 w 12"/>
                  <a:gd name="T1" fmla="*/ 0 h 6"/>
                  <a:gd name="T2" fmla="*/ 10 w 12"/>
                  <a:gd name="T3" fmla="*/ 0 h 6"/>
                  <a:gd name="T4" fmla="*/ 12 w 12"/>
                  <a:gd name="T5" fmla="*/ 6 h 6"/>
                  <a:gd name="T6" fmla="*/ 3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lnTo>
                      <a:pt x="10" y="0"/>
                    </a:lnTo>
                    <a:lnTo>
                      <a:pt x="12" y="6"/>
                    </a:lnTo>
                    <a:lnTo>
                      <a:pt x="3" y="6"/>
                    </a:lnTo>
                    <a:lnTo>
                      <a:pt x="0" y="0"/>
                    </a:lnTo>
                    <a:close/>
                  </a:path>
                </a:pathLst>
              </a:custGeom>
              <a:grpFill/>
              <a:ln w="3175">
                <a:solidFill>
                  <a:srgbClr val="92D050">
                    <a:alpha val="50000"/>
                  </a:srgbClr>
                </a:solidFill>
                <a:prstDash val="solid"/>
                <a:round/>
                <a:headEnd/>
                <a:tailEnd/>
              </a:ln>
            </p:spPr>
            <p:txBody>
              <a:bodyPr/>
              <a:lstStyle/>
              <a:p>
                <a:endParaRPr lang="it-IT"/>
              </a:p>
            </p:txBody>
          </p:sp>
          <p:sp>
            <p:nvSpPr>
              <p:cNvPr id="1969" name="Line 1951"/>
              <p:cNvSpPr>
                <a:spLocks noChangeShapeType="1"/>
              </p:cNvSpPr>
              <p:nvPr/>
            </p:nvSpPr>
            <p:spPr bwMode="auto">
              <a:xfrm>
                <a:off x="2426" y="2052"/>
                <a:ext cx="3"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0" name="Freeform 1952"/>
              <p:cNvSpPr>
                <a:spLocks/>
              </p:cNvSpPr>
              <p:nvPr/>
            </p:nvSpPr>
            <p:spPr bwMode="auto">
              <a:xfrm>
                <a:off x="2428" y="2037"/>
                <a:ext cx="200" cy="46"/>
              </a:xfrm>
              <a:custGeom>
                <a:avLst/>
                <a:gdLst>
                  <a:gd name="T0" fmla="*/ 0 w 200"/>
                  <a:gd name="T1" fmla="*/ 40 h 46"/>
                  <a:gd name="T2" fmla="*/ 198 w 200"/>
                  <a:gd name="T3" fmla="*/ 0 h 46"/>
                  <a:gd name="T4" fmla="*/ 200 w 200"/>
                  <a:gd name="T5" fmla="*/ 6 h 46"/>
                  <a:gd name="T6" fmla="*/ 2 w 200"/>
                  <a:gd name="T7" fmla="*/ 46 h 46"/>
                  <a:gd name="T8" fmla="*/ 0 w 200"/>
                  <a:gd name="T9" fmla="*/ 40 h 46"/>
                </a:gdLst>
                <a:ahLst/>
                <a:cxnLst>
                  <a:cxn ang="0">
                    <a:pos x="T0" y="T1"/>
                  </a:cxn>
                  <a:cxn ang="0">
                    <a:pos x="T2" y="T3"/>
                  </a:cxn>
                  <a:cxn ang="0">
                    <a:pos x="T4" y="T5"/>
                  </a:cxn>
                  <a:cxn ang="0">
                    <a:pos x="T6" y="T7"/>
                  </a:cxn>
                  <a:cxn ang="0">
                    <a:pos x="T8" y="T9"/>
                  </a:cxn>
                </a:cxnLst>
                <a:rect l="0" t="0" r="r" b="b"/>
                <a:pathLst>
                  <a:path w="200" h="46">
                    <a:moveTo>
                      <a:pt x="0" y="40"/>
                    </a:moveTo>
                    <a:lnTo>
                      <a:pt x="198" y="0"/>
                    </a:lnTo>
                    <a:lnTo>
                      <a:pt x="200" y="6"/>
                    </a:lnTo>
                    <a:lnTo>
                      <a:pt x="2" y="46"/>
                    </a:lnTo>
                    <a:lnTo>
                      <a:pt x="0" y="40"/>
                    </a:lnTo>
                    <a:close/>
                  </a:path>
                </a:pathLst>
              </a:custGeom>
              <a:grpFill/>
              <a:ln w="3175">
                <a:solidFill>
                  <a:srgbClr val="92D050">
                    <a:alpha val="50000"/>
                  </a:srgbClr>
                </a:solidFill>
                <a:prstDash val="solid"/>
                <a:round/>
                <a:headEnd/>
                <a:tailEnd/>
              </a:ln>
            </p:spPr>
            <p:txBody>
              <a:bodyPr/>
              <a:lstStyle/>
              <a:p>
                <a:endParaRPr lang="it-IT"/>
              </a:p>
            </p:txBody>
          </p:sp>
          <p:sp>
            <p:nvSpPr>
              <p:cNvPr id="1971" name="Line 1953"/>
              <p:cNvSpPr>
                <a:spLocks noChangeShapeType="1"/>
              </p:cNvSpPr>
              <p:nvPr/>
            </p:nvSpPr>
            <p:spPr bwMode="auto">
              <a:xfrm>
                <a:off x="2428" y="2077"/>
                <a:ext cx="2"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2" name="Freeform 1954"/>
              <p:cNvSpPr>
                <a:spLocks/>
              </p:cNvSpPr>
              <p:nvPr/>
            </p:nvSpPr>
            <p:spPr bwMode="auto">
              <a:xfrm>
                <a:off x="1483" y="1726"/>
                <a:ext cx="1143" cy="351"/>
              </a:xfrm>
              <a:custGeom>
                <a:avLst/>
                <a:gdLst>
                  <a:gd name="T0" fmla="*/ 2 w 1143"/>
                  <a:gd name="T1" fmla="*/ 37 h 351"/>
                  <a:gd name="T2" fmla="*/ 11 w 1143"/>
                  <a:gd name="T3" fmla="*/ 45 h 351"/>
                  <a:gd name="T4" fmla="*/ 26 w 1143"/>
                  <a:gd name="T5" fmla="*/ 58 h 351"/>
                  <a:gd name="T6" fmla="*/ 44 w 1143"/>
                  <a:gd name="T7" fmla="*/ 75 h 351"/>
                  <a:gd name="T8" fmla="*/ 64 w 1143"/>
                  <a:gd name="T9" fmla="*/ 93 h 351"/>
                  <a:gd name="T10" fmla="*/ 94 w 1143"/>
                  <a:gd name="T11" fmla="*/ 120 h 351"/>
                  <a:gd name="T12" fmla="*/ 144 w 1143"/>
                  <a:gd name="T13" fmla="*/ 163 h 351"/>
                  <a:gd name="T14" fmla="*/ 170 w 1143"/>
                  <a:gd name="T15" fmla="*/ 183 h 351"/>
                  <a:gd name="T16" fmla="*/ 196 w 1143"/>
                  <a:gd name="T17" fmla="*/ 201 h 351"/>
                  <a:gd name="T18" fmla="*/ 223 w 1143"/>
                  <a:gd name="T19" fmla="*/ 217 h 351"/>
                  <a:gd name="T20" fmla="*/ 249 w 1143"/>
                  <a:gd name="T21" fmla="*/ 230 h 351"/>
                  <a:gd name="T22" fmla="*/ 274 w 1143"/>
                  <a:gd name="T23" fmla="*/ 240 h 351"/>
                  <a:gd name="T24" fmla="*/ 299 w 1143"/>
                  <a:gd name="T25" fmla="*/ 250 h 351"/>
                  <a:gd name="T26" fmla="*/ 349 w 1143"/>
                  <a:gd name="T27" fmla="*/ 264 h 351"/>
                  <a:gd name="T28" fmla="*/ 404 w 1143"/>
                  <a:gd name="T29" fmla="*/ 275 h 351"/>
                  <a:gd name="T30" fmla="*/ 434 w 1143"/>
                  <a:gd name="T31" fmla="*/ 280 h 351"/>
                  <a:gd name="T32" fmla="*/ 466 w 1143"/>
                  <a:gd name="T33" fmla="*/ 285 h 351"/>
                  <a:gd name="T34" fmla="*/ 502 w 1143"/>
                  <a:gd name="T35" fmla="*/ 290 h 351"/>
                  <a:gd name="T36" fmla="*/ 540 w 1143"/>
                  <a:gd name="T37" fmla="*/ 295 h 351"/>
                  <a:gd name="T38" fmla="*/ 585 w 1143"/>
                  <a:gd name="T39" fmla="*/ 300 h 351"/>
                  <a:gd name="T40" fmla="*/ 636 w 1143"/>
                  <a:gd name="T41" fmla="*/ 305 h 351"/>
                  <a:gd name="T42" fmla="*/ 693 w 1143"/>
                  <a:gd name="T43" fmla="*/ 310 h 351"/>
                  <a:gd name="T44" fmla="*/ 753 w 1143"/>
                  <a:gd name="T45" fmla="*/ 314 h 351"/>
                  <a:gd name="T46" fmla="*/ 880 w 1143"/>
                  <a:gd name="T47" fmla="*/ 322 h 351"/>
                  <a:gd name="T48" fmla="*/ 943 w 1143"/>
                  <a:gd name="T49" fmla="*/ 326 h 351"/>
                  <a:gd name="T50" fmla="*/ 1143 w 1143"/>
                  <a:gd name="T51" fmla="*/ 311 h 351"/>
                  <a:gd name="T52" fmla="*/ 959 w 1143"/>
                  <a:gd name="T53" fmla="*/ 275 h 351"/>
                  <a:gd name="T54" fmla="*/ 896 w 1143"/>
                  <a:gd name="T55" fmla="*/ 272 h 351"/>
                  <a:gd name="T56" fmla="*/ 770 w 1143"/>
                  <a:gd name="T57" fmla="*/ 265 h 351"/>
                  <a:gd name="T58" fmla="*/ 710 w 1143"/>
                  <a:gd name="T59" fmla="*/ 261 h 351"/>
                  <a:gd name="T60" fmla="*/ 654 w 1143"/>
                  <a:gd name="T61" fmla="*/ 257 h 351"/>
                  <a:gd name="T62" fmla="*/ 603 w 1143"/>
                  <a:gd name="T63" fmla="*/ 253 h 351"/>
                  <a:gd name="T64" fmla="*/ 560 w 1143"/>
                  <a:gd name="T65" fmla="*/ 248 h 351"/>
                  <a:gd name="T66" fmla="*/ 521 w 1143"/>
                  <a:gd name="T67" fmla="*/ 243 h 351"/>
                  <a:gd name="T68" fmla="*/ 487 w 1143"/>
                  <a:gd name="T69" fmla="*/ 239 h 351"/>
                  <a:gd name="T70" fmla="*/ 455 w 1143"/>
                  <a:gd name="T71" fmla="*/ 234 h 351"/>
                  <a:gd name="T72" fmla="*/ 426 w 1143"/>
                  <a:gd name="T73" fmla="*/ 230 h 351"/>
                  <a:gd name="T74" fmla="*/ 374 w 1143"/>
                  <a:gd name="T75" fmla="*/ 220 h 351"/>
                  <a:gd name="T76" fmla="*/ 327 w 1143"/>
                  <a:gd name="T77" fmla="*/ 207 h 351"/>
                  <a:gd name="T78" fmla="*/ 304 w 1143"/>
                  <a:gd name="T79" fmla="*/ 198 h 351"/>
                  <a:gd name="T80" fmla="*/ 280 w 1143"/>
                  <a:gd name="T81" fmla="*/ 189 h 351"/>
                  <a:gd name="T82" fmla="*/ 256 w 1143"/>
                  <a:gd name="T83" fmla="*/ 177 h 351"/>
                  <a:gd name="T84" fmla="*/ 232 w 1143"/>
                  <a:gd name="T85" fmla="*/ 163 h 351"/>
                  <a:gd name="T86" fmla="*/ 206 w 1143"/>
                  <a:gd name="T87" fmla="*/ 146 h 351"/>
                  <a:gd name="T88" fmla="*/ 181 w 1143"/>
                  <a:gd name="T89" fmla="*/ 127 h 351"/>
                  <a:gd name="T90" fmla="*/ 131 w 1143"/>
                  <a:gd name="T91" fmla="*/ 86 h 351"/>
                  <a:gd name="T92" fmla="*/ 101 w 1143"/>
                  <a:gd name="T93" fmla="*/ 59 h 351"/>
                  <a:gd name="T94" fmla="*/ 81 w 1143"/>
                  <a:gd name="T95" fmla="*/ 41 h 351"/>
                  <a:gd name="T96" fmla="*/ 63 w 1143"/>
                  <a:gd name="T97" fmla="*/ 24 h 351"/>
                  <a:gd name="T98" fmla="*/ 47 w 1143"/>
                  <a:gd name="T99" fmla="*/ 11 h 351"/>
                  <a:gd name="T100" fmla="*/ 37 w 1143"/>
                  <a:gd name="T101" fmla="*/ 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3" h="351">
                    <a:moveTo>
                      <a:pt x="35" y="0"/>
                    </a:moveTo>
                    <a:lnTo>
                      <a:pt x="0" y="35"/>
                    </a:lnTo>
                    <a:lnTo>
                      <a:pt x="2" y="37"/>
                    </a:lnTo>
                    <a:lnTo>
                      <a:pt x="3" y="38"/>
                    </a:lnTo>
                    <a:lnTo>
                      <a:pt x="7" y="41"/>
                    </a:lnTo>
                    <a:lnTo>
                      <a:pt x="11" y="45"/>
                    </a:lnTo>
                    <a:lnTo>
                      <a:pt x="16" y="49"/>
                    </a:lnTo>
                    <a:lnTo>
                      <a:pt x="21" y="54"/>
                    </a:lnTo>
                    <a:lnTo>
                      <a:pt x="26" y="58"/>
                    </a:lnTo>
                    <a:lnTo>
                      <a:pt x="32" y="64"/>
                    </a:lnTo>
                    <a:lnTo>
                      <a:pt x="37" y="69"/>
                    </a:lnTo>
                    <a:lnTo>
                      <a:pt x="44" y="75"/>
                    </a:lnTo>
                    <a:lnTo>
                      <a:pt x="50" y="81"/>
                    </a:lnTo>
                    <a:lnTo>
                      <a:pt x="57" y="87"/>
                    </a:lnTo>
                    <a:lnTo>
                      <a:pt x="64" y="93"/>
                    </a:lnTo>
                    <a:lnTo>
                      <a:pt x="71" y="100"/>
                    </a:lnTo>
                    <a:lnTo>
                      <a:pt x="78" y="107"/>
                    </a:lnTo>
                    <a:lnTo>
                      <a:pt x="94" y="120"/>
                    </a:lnTo>
                    <a:lnTo>
                      <a:pt x="110" y="135"/>
                    </a:lnTo>
                    <a:lnTo>
                      <a:pt x="126" y="149"/>
                    </a:lnTo>
                    <a:lnTo>
                      <a:pt x="144" y="163"/>
                    </a:lnTo>
                    <a:lnTo>
                      <a:pt x="152" y="170"/>
                    </a:lnTo>
                    <a:lnTo>
                      <a:pt x="161" y="176"/>
                    </a:lnTo>
                    <a:lnTo>
                      <a:pt x="170" y="183"/>
                    </a:lnTo>
                    <a:lnTo>
                      <a:pt x="179" y="189"/>
                    </a:lnTo>
                    <a:lnTo>
                      <a:pt x="188" y="195"/>
                    </a:lnTo>
                    <a:lnTo>
                      <a:pt x="196" y="201"/>
                    </a:lnTo>
                    <a:lnTo>
                      <a:pt x="205" y="207"/>
                    </a:lnTo>
                    <a:lnTo>
                      <a:pt x="214" y="212"/>
                    </a:lnTo>
                    <a:lnTo>
                      <a:pt x="223" y="217"/>
                    </a:lnTo>
                    <a:lnTo>
                      <a:pt x="232" y="222"/>
                    </a:lnTo>
                    <a:lnTo>
                      <a:pt x="241" y="226"/>
                    </a:lnTo>
                    <a:lnTo>
                      <a:pt x="249" y="230"/>
                    </a:lnTo>
                    <a:lnTo>
                      <a:pt x="257" y="234"/>
                    </a:lnTo>
                    <a:lnTo>
                      <a:pt x="266" y="237"/>
                    </a:lnTo>
                    <a:lnTo>
                      <a:pt x="274" y="240"/>
                    </a:lnTo>
                    <a:lnTo>
                      <a:pt x="282" y="244"/>
                    </a:lnTo>
                    <a:lnTo>
                      <a:pt x="290" y="247"/>
                    </a:lnTo>
                    <a:lnTo>
                      <a:pt x="299" y="250"/>
                    </a:lnTo>
                    <a:lnTo>
                      <a:pt x="315" y="255"/>
                    </a:lnTo>
                    <a:lnTo>
                      <a:pt x="332" y="260"/>
                    </a:lnTo>
                    <a:lnTo>
                      <a:pt x="349" y="264"/>
                    </a:lnTo>
                    <a:lnTo>
                      <a:pt x="367" y="268"/>
                    </a:lnTo>
                    <a:lnTo>
                      <a:pt x="385" y="272"/>
                    </a:lnTo>
                    <a:lnTo>
                      <a:pt x="404" y="275"/>
                    </a:lnTo>
                    <a:lnTo>
                      <a:pt x="414" y="277"/>
                    </a:lnTo>
                    <a:lnTo>
                      <a:pt x="424" y="279"/>
                    </a:lnTo>
                    <a:lnTo>
                      <a:pt x="434" y="280"/>
                    </a:lnTo>
                    <a:lnTo>
                      <a:pt x="445" y="282"/>
                    </a:lnTo>
                    <a:lnTo>
                      <a:pt x="456" y="283"/>
                    </a:lnTo>
                    <a:lnTo>
                      <a:pt x="466" y="285"/>
                    </a:lnTo>
                    <a:lnTo>
                      <a:pt x="478" y="286"/>
                    </a:lnTo>
                    <a:lnTo>
                      <a:pt x="490" y="288"/>
                    </a:lnTo>
                    <a:lnTo>
                      <a:pt x="502" y="290"/>
                    </a:lnTo>
                    <a:lnTo>
                      <a:pt x="514" y="291"/>
                    </a:lnTo>
                    <a:lnTo>
                      <a:pt x="527" y="293"/>
                    </a:lnTo>
                    <a:lnTo>
                      <a:pt x="540" y="295"/>
                    </a:lnTo>
                    <a:lnTo>
                      <a:pt x="554" y="296"/>
                    </a:lnTo>
                    <a:lnTo>
                      <a:pt x="569" y="298"/>
                    </a:lnTo>
                    <a:lnTo>
                      <a:pt x="585" y="300"/>
                    </a:lnTo>
                    <a:lnTo>
                      <a:pt x="601" y="302"/>
                    </a:lnTo>
                    <a:lnTo>
                      <a:pt x="618" y="303"/>
                    </a:lnTo>
                    <a:lnTo>
                      <a:pt x="636" y="305"/>
                    </a:lnTo>
                    <a:lnTo>
                      <a:pt x="654" y="306"/>
                    </a:lnTo>
                    <a:lnTo>
                      <a:pt x="673" y="308"/>
                    </a:lnTo>
                    <a:lnTo>
                      <a:pt x="693" y="310"/>
                    </a:lnTo>
                    <a:lnTo>
                      <a:pt x="713" y="311"/>
                    </a:lnTo>
                    <a:lnTo>
                      <a:pt x="733" y="312"/>
                    </a:lnTo>
                    <a:lnTo>
                      <a:pt x="753" y="314"/>
                    </a:lnTo>
                    <a:lnTo>
                      <a:pt x="795" y="317"/>
                    </a:lnTo>
                    <a:lnTo>
                      <a:pt x="838" y="319"/>
                    </a:lnTo>
                    <a:lnTo>
                      <a:pt x="880" y="322"/>
                    </a:lnTo>
                    <a:lnTo>
                      <a:pt x="901" y="323"/>
                    </a:lnTo>
                    <a:lnTo>
                      <a:pt x="923" y="324"/>
                    </a:lnTo>
                    <a:lnTo>
                      <a:pt x="943" y="326"/>
                    </a:lnTo>
                    <a:lnTo>
                      <a:pt x="953" y="326"/>
                    </a:lnTo>
                    <a:lnTo>
                      <a:pt x="945" y="351"/>
                    </a:lnTo>
                    <a:lnTo>
                      <a:pt x="1143" y="311"/>
                    </a:lnTo>
                    <a:lnTo>
                      <a:pt x="977" y="250"/>
                    </a:lnTo>
                    <a:lnTo>
                      <a:pt x="969" y="276"/>
                    </a:lnTo>
                    <a:lnTo>
                      <a:pt x="959" y="275"/>
                    </a:lnTo>
                    <a:lnTo>
                      <a:pt x="938" y="274"/>
                    </a:lnTo>
                    <a:lnTo>
                      <a:pt x="917" y="273"/>
                    </a:lnTo>
                    <a:lnTo>
                      <a:pt x="896" y="272"/>
                    </a:lnTo>
                    <a:lnTo>
                      <a:pt x="854" y="270"/>
                    </a:lnTo>
                    <a:lnTo>
                      <a:pt x="811" y="267"/>
                    </a:lnTo>
                    <a:lnTo>
                      <a:pt x="770" y="265"/>
                    </a:lnTo>
                    <a:lnTo>
                      <a:pt x="749" y="264"/>
                    </a:lnTo>
                    <a:lnTo>
                      <a:pt x="729" y="262"/>
                    </a:lnTo>
                    <a:lnTo>
                      <a:pt x="710" y="261"/>
                    </a:lnTo>
                    <a:lnTo>
                      <a:pt x="691" y="260"/>
                    </a:lnTo>
                    <a:lnTo>
                      <a:pt x="672" y="258"/>
                    </a:lnTo>
                    <a:lnTo>
                      <a:pt x="654" y="257"/>
                    </a:lnTo>
                    <a:lnTo>
                      <a:pt x="636" y="256"/>
                    </a:lnTo>
                    <a:lnTo>
                      <a:pt x="620" y="254"/>
                    </a:lnTo>
                    <a:lnTo>
                      <a:pt x="603" y="253"/>
                    </a:lnTo>
                    <a:lnTo>
                      <a:pt x="588" y="251"/>
                    </a:lnTo>
                    <a:lnTo>
                      <a:pt x="574" y="249"/>
                    </a:lnTo>
                    <a:lnTo>
                      <a:pt x="560" y="248"/>
                    </a:lnTo>
                    <a:lnTo>
                      <a:pt x="547" y="246"/>
                    </a:lnTo>
                    <a:lnTo>
                      <a:pt x="534" y="245"/>
                    </a:lnTo>
                    <a:lnTo>
                      <a:pt x="521" y="243"/>
                    </a:lnTo>
                    <a:lnTo>
                      <a:pt x="509" y="242"/>
                    </a:lnTo>
                    <a:lnTo>
                      <a:pt x="498" y="240"/>
                    </a:lnTo>
                    <a:lnTo>
                      <a:pt x="487" y="239"/>
                    </a:lnTo>
                    <a:lnTo>
                      <a:pt x="476" y="237"/>
                    </a:lnTo>
                    <a:lnTo>
                      <a:pt x="465" y="236"/>
                    </a:lnTo>
                    <a:lnTo>
                      <a:pt x="455" y="234"/>
                    </a:lnTo>
                    <a:lnTo>
                      <a:pt x="445" y="233"/>
                    </a:lnTo>
                    <a:lnTo>
                      <a:pt x="436" y="232"/>
                    </a:lnTo>
                    <a:lnTo>
                      <a:pt x="426" y="230"/>
                    </a:lnTo>
                    <a:lnTo>
                      <a:pt x="408" y="227"/>
                    </a:lnTo>
                    <a:lnTo>
                      <a:pt x="391" y="224"/>
                    </a:lnTo>
                    <a:lnTo>
                      <a:pt x="374" y="220"/>
                    </a:lnTo>
                    <a:lnTo>
                      <a:pt x="358" y="216"/>
                    </a:lnTo>
                    <a:lnTo>
                      <a:pt x="343" y="212"/>
                    </a:lnTo>
                    <a:lnTo>
                      <a:pt x="327" y="207"/>
                    </a:lnTo>
                    <a:lnTo>
                      <a:pt x="319" y="204"/>
                    </a:lnTo>
                    <a:lnTo>
                      <a:pt x="312" y="201"/>
                    </a:lnTo>
                    <a:lnTo>
                      <a:pt x="304" y="198"/>
                    </a:lnTo>
                    <a:lnTo>
                      <a:pt x="296" y="195"/>
                    </a:lnTo>
                    <a:lnTo>
                      <a:pt x="288" y="192"/>
                    </a:lnTo>
                    <a:lnTo>
                      <a:pt x="280" y="189"/>
                    </a:lnTo>
                    <a:lnTo>
                      <a:pt x="272" y="185"/>
                    </a:lnTo>
                    <a:lnTo>
                      <a:pt x="264" y="181"/>
                    </a:lnTo>
                    <a:lnTo>
                      <a:pt x="256" y="177"/>
                    </a:lnTo>
                    <a:lnTo>
                      <a:pt x="248" y="173"/>
                    </a:lnTo>
                    <a:lnTo>
                      <a:pt x="240" y="168"/>
                    </a:lnTo>
                    <a:lnTo>
                      <a:pt x="232" y="163"/>
                    </a:lnTo>
                    <a:lnTo>
                      <a:pt x="223" y="158"/>
                    </a:lnTo>
                    <a:lnTo>
                      <a:pt x="215" y="152"/>
                    </a:lnTo>
                    <a:lnTo>
                      <a:pt x="206" y="146"/>
                    </a:lnTo>
                    <a:lnTo>
                      <a:pt x="198" y="140"/>
                    </a:lnTo>
                    <a:lnTo>
                      <a:pt x="189" y="133"/>
                    </a:lnTo>
                    <a:lnTo>
                      <a:pt x="181" y="127"/>
                    </a:lnTo>
                    <a:lnTo>
                      <a:pt x="164" y="113"/>
                    </a:lnTo>
                    <a:lnTo>
                      <a:pt x="147" y="99"/>
                    </a:lnTo>
                    <a:lnTo>
                      <a:pt x="131" y="86"/>
                    </a:lnTo>
                    <a:lnTo>
                      <a:pt x="116" y="72"/>
                    </a:lnTo>
                    <a:lnTo>
                      <a:pt x="108" y="65"/>
                    </a:lnTo>
                    <a:lnTo>
                      <a:pt x="101" y="59"/>
                    </a:lnTo>
                    <a:lnTo>
                      <a:pt x="94" y="53"/>
                    </a:lnTo>
                    <a:lnTo>
                      <a:pt x="87" y="47"/>
                    </a:lnTo>
                    <a:lnTo>
                      <a:pt x="81" y="41"/>
                    </a:lnTo>
                    <a:lnTo>
                      <a:pt x="74" y="35"/>
                    </a:lnTo>
                    <a:lnTo>
                      <a:pt x="68" y="29"/>
                    </a:lnTo>
                    <a:lnTo>
                      <a:pt x="63" y="24"/>
                    </a:lnTo>
                    <a:lnTo>
                      <a:pt x="57" y="19"/>
                    </a:lnTo>
                    <a:lnTo>
                      <a:pt x="52" y="15"/>
                    </a:lnTo>
                    <a:lnTo>
                      <a:pt x="47" y="11"/>
                    </a:lnTo>
                    <a:lnTo>
                      <a:pt x="43" y="7"/>
                    </a:lnTo>
                    <a:lnTo>
                      <a:pt x="39" y="3"/>
                    </a:lnTo>
                    <a:lnTo>
                      <a:pt x="37" y="2"/>
                    </a:lnTo>
                    <a:lnTo>
                      <a:pt x="35" y="0"/>
                    </a:lnTo>
                    <a:close/>
                  </a:path>
                </a:pathLst>
              </a:custGeom>
              <a:grpFill/>
              <a:ln w="3175">
                <a:solidFill>
                  <a:srgbClr val="92D050">
                    <a:alpha val="50000"/>
                  </a:srgbClr>
                </a:solidFill>
                <a:prstDash val="solid"/>
                <a:round/>
                <a:headEnd/>
                <a:tailEnd/>
              </a:ln>
            </p:spPr>
            <p:txBody>
              <a:bodyPr/>
              <a:lstStyle/>
              <a:p>
                <a:endParaRPr lang="it-IT"/>
              </a:p>
            </p:txBody>
          </p:sp>
          <p:sp>
            <p:nvSpPr>
              <p:cNvPr id="1973" name="Line 1955"/>
              <p:cNvSpPr>
                <a:spLocks noChangeShapeType="1"/>
              </p:cNvSpPr>
              <p:nvPr/>
            </p:nvSpPr>
            <p:spPr bwMode="auto">
              <a:xfrm flipH="1">
                <a:off x="1483" y="1726"/>
                <a:ext cx="35" cy="3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4" name="Line 1956"/>
              <p:cNvSpPr>
                <a:spLocks noChangeShapeType="1"/>
              </p:cNvSpPr>
              <p:nvPr/>
            </p:nvSpPr>
            <p:spPr bwMode="auto">
              <a:xfrm>
                <a:off x="1483" y="1761"/>
                <a:ext cx="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5" name="Line 1957"/>
              <p:cNvSpPr>
                <a:spLocks noChangeShapeType="1"/>
              </p:cNvSpPr>
              <p:nvPr/>
            </p:nvSpPr>
            <p:spPr bwMode="auto">
              <a:xfrm>
                <a:off x="1485" y="1763"/>
                <a:ext cx="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6" name="Line 1958"/>
              <p:cNvSpPr>
                <a:spLocks noChangeShapeType="1"/>
              </p:cNvSpPr>
              <p:nvPr/>
            </p:nvSpPr>
            <p:spPr bwMode="auto">
              <a:xfrm>
                <a:off x="1486" y="1764"/>
                <a:ext cx="4"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7" name="Line 1959"/>
              <p:cNvSpPr>
                <a:spLocks noChangeShapeType="1"/>
              </p:cNvSpPr>
              <p:nvPr/>
            </p:nvSpPr>
            <p:spPr bwMode="auto">
              <a:xfrm>
                <a:off x="1490" y="1767"/>
                <a:ext cx="4"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8" name="Line 1960"/>
              <p:cNvSpPr>
                <a:spLocks noChangeShapeType="1"/>
              </p:cNvSpPr>
              <p:nvPr/>
            </p:nvSpPr>
            <p:spPr bwMode="auto">
              <a:xfrm>
                <a:off x="1494" y="1771"/>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79" name="Line 1961"/>
              <p:cNvSpPr>
                <a:spLocks noChangeShapeType="1"/>
              </p:cNvSpPr>
              <p:nvPr/>
            </p:nvSpPr>
            <p:spPr bwMode="auto">
              <a:xfrm>
                <a:off x="1499" y="1775"/>
                <a:ext cx="5"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0" name="Line 1962"/>
              <p:cNvSpPr>
                <a:spLocks noChangeShapeType="1"/>
              </p:cNvSpPr>
              <p:nvPr/>
            </p:nvSpPr>
            <p:spPr bwMode="auto">
              <a:xfrm>
                <a:off x="1504" y="1780"/>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1" name="Line 1963"/>
              <p:cNvSpPr>
                <a:spLocks noChangeShapeType="1"/>
              </p:cNvSpPr>
              <p:nvPr/>
            </p:nvSpPr>
            <p:spPr bwMode="auto">
              <a:xfrm>
                <a:off x="1509" y="1784"/>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2" name="Line 1964"/>
              <p:cNvSpPr>
                <a:spLocks noChangeShapeType="1"/>
              </p:cNvSpPr>
              <p:nvPr/>
            </p:nvSpPr>
            <p:spPr bwMode="auto">
              <a:xfrm>
                <a:off x="1515" y="1790"/>
                <a:ext cx="5"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3" name="Line 1965"/>
              <p:cNvSpPr>
                <a:spLocks noChangeShapeType="1"/>
              </p:cNvSpPr>
              <p:nvPr/>
            </p:nvSpPr>
            <p:spPr bwMode="auto">
              <a:xfrm>
                <a:off x="1520" y="1795"/>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4" name="Line 1966"/>
              <p:cNvSpPr>
                <a:spLocks noChangeShapeType="1"/>
              </p:cNvSpPr>
              <p:nvPr/>
            </p:nvSpPr>
            <p:spPr bwMode="auto">
              <a:xfrm>
                <a:off x="1527" y="1801"/>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5" name="Line 1967"/>
              <p:cNvSpPr>
                <a:spLocks noChangeShapeType="1"/>
              </p:cNvSpPr>
              <p:nvPr/>
            </p:nvSpPr>
            <p:spPr bwMode="auto">
              <a:xfrm>
                <a:off x="1533" y="1807"/>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6" name="Line 1968"/>
              <p:cNvSpPr>
                <a:spLocks noChangeShapeType="1"/>
              </p:cNvSpPr>
              <p:nvPr/>
            </p:nvSpPr>
            <p:spPr bwMode="auto">
              <a:xfrm>
                <a:off x="1540" y="1813"/>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7" name="Line 1969"/>
              <p:cNvSpPr>
                <a:spLocks noChangeShapeType="1"/>
              </p:cNvSpPr>
              <p:nvPr/>
            </p:nvSpPr>
            <p:spPr bwMode="auto">
              <a:xfrm>
                <a:off x="1547" y="1819"/>
                <a:ext cx="7"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8" name="Line 1970"/>
              <p:cNvSpPr>
                <a:spLocks noChangeShapeType="1"/>
              </p:cNvSpPr>
              <p:nvPr/>
            </p:nvSpPr>
            <p:spPr bwMode="auto">
              <a:xfrm>
                <a:off x="1554" y="1826"/>
                <a:ext cx="7"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89" name="Line 1971"/>
              <p:cNvSpPr>
                <a:spLocks noChangeShapeType="1"/>
              </p:cNvSpPr>
              <p:nvPr/>
            </p:nvSpPr>
            <p:spPr bwMode="auto">
              <a:xfrm>
                <a:off x="1561" y="1833"/>
                <a:ext cx="16" cy="1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0" name="Line 1972"/>
              <p:cNvSpPr>
                <a:spLocks noChangeShapeType="1"/>
              </p:cNvSpPr>
              <p:nvPr/>
            </p:nvSpPr>
            <p:spPr bwMode="auto">
              <a:xfrm>
                <a:off x="1577" y="1846"/>
                <a:ext cx="16" cy="1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1" name="Line 1973"/>
              <p:cNvSpPr>
                <a:spLocks noChangeShapeType="1"/>
              </p:cNvSpPr>
              <p:nvPr/>
            </p:nvSpPr>
            <p:spPr bwMode="auto">
              <a:xfrm>
                <a:off x="1593" y="1861"/>
                <a:ext cx="16"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2" name="Line 1974"/>
              <p:cNvSpPr>
                <a:spLocks noChangeShapeType="1"/>
              </p:cNvSpPr>
              <p:nvPr/>
            </p:nvSpPr>
            <p:spPr bwMode="auto">
              <a:xfrm>
                <a:off x="1609" y="1875"/>
                <a:ext cx="18"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3" name="Line 1975"/>
              <p:cNvSpPr>
                <a:spLocks noChangeShapeType="1"/>
              </p:cNvSpPr>
              <p:nvPr/>
            </p:nvSpPr>
            <p:spPr bwMode="auto">
              <a:xfrm>
                <a:off x="1627" y="1889"/>
                <a:ext cx="8"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4" name="Line 1976"/>
              <p:cNvSpPr>
                <a:spLocks noChangeShapeType="1"/>
              </p:cNvSpPr>
              <p:nvPr/>
            </p:nvSpPr>
            <p:spPr bwMode="auto">
              <a:xfrm>
                <a:off x="1635" y="1896"/>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5" name="Line 1977"/>
              <p:cNvSpPr>
                <a:spLocks noChangeShapeType="1"/>
              </p:cNvSpPr>
              <p:nvPr/>
            </p:nvSpPr>
            <p:spPr bwMode="auto">
              <a:xfrm>
                <a:off x="1644" y="1902"/>
                <a:ext cx="9"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6" name="Line 1978"/>
              <p:cNvSpPr>
                <a:spLocks noChangeShapeType="1"/>
              </p:cNvSpPr>
              <p:nvPr/>
            </p:nvSpPr>
            <p:spPr bwMode="auto">
              <a:xfrm>
                <a:off x="1653" y="1909"/>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7" name="Line 1979"/>
              <p:cNvSpPr>
                <a:spLocks noChangeShapeType="1"/>
              </p:cNvSpPr>
              <p:nvPr/>
            </p:nvSpPr>
            <p:spPr bwMode="auto">
              <a:xfrm>
                <a:off x="1662" y="1915"/>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8" name="Line 1980"/>
              <p:cNvSpPr>
                <a:spLocks noChangeShapeType="1"/>
              </p:cNvSpPr>
              <p:nvPr/>
            </p:nvSpPr>
            <p:spPr bwMode="auto">
              <a:xfrm>
                <a:off x="1671" y="1921"/>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999" name="Line 1981"/>
              <p:cNvSpPr>
                <a:spLocks noChangeShapeType="1"/>
              </p:cNvSpPr>
              <p:nvPr/>
            </p:nvSpPr>
            <p:spPr bwMode="auto">
              <a:xfrm>
                <a:off x="1679" y="1927"/>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0" name="Line 1982"/>
              <p:cNvSpPr>
                <a:spLocks noChangeShapeType="1"/>
              </p:cNvSpPr>
              <p:nvPr/>
            </p:nvSpPr>
            <p:spPr bwMode="auto">
              <a:xfrm>
                <a:off x="1688" y="1933"/>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1" name="Line 1983"/>
              <p:cNvSpPr>
                <a:spLocks noChangeShapeType="1"/>
              </p:cNvSpPr>
              <p:nvPr/>
            </p:nvSpPr>
            <p:spPr bwMode="auto">
              <a:xfrm>
                <a:off x="1697" y="1938"/>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2" name="Line 1984"/>
              <p:cNvSpPr>
                <a:spLocks noChangeShapeType="1"/>
              </p:cNvSpPr>
              <p:nvPr/>
            </p:nvSpPr>
            <p:spPr bwMode="auto">
              <a:xfrm>
                <a:off x="1706" y="1943"/>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3" name="Line 1985"/>
              <p:cNvSpPr>
                <a:spLocks noChangeShapeType="1"/>
              </p:cNvSpPr>
              <p:nvPr/>
            </p:nvSpPr>
            <p:spPr bwMode="auto">
              <a:xfrm>
                <a:off x="1715" y="1948"/>
                <a:ext cx="9"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4" name="Line 1986"/>
              <p:cNvSpPr>
                <a:spLocks noChangeShapeType="1"/>
              </p:cNvSpPr>
              <p:nvPr/>
            </p:nvSpPr>
            <p:spPr bwMode="auto">
              <a:xfrm>
                <a:off x="1724" y="1952"/>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5" name="Line 1987"/>
              <p:cNvSpPr>
                <a:spLocks noChangeShapeType="1"/>
              </p:cNvSpPr>
              <p:nvPr/>
            </p:nvSpPr>
            <p:spPr bwMode="auto">
              <a:xfrm>
                <a:off x="1732" y="1956"/>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6" name="Line 1988"/>
              <p:cNvSpPr>
                <a:spLocks noChangeShapeType="1"/>
              </p:cNvSpPr>
              <p:nvPr/>
            </p:nvSpPr>
            <p:spPr bwMode="auto">
              <a:xfrm>
                <a:off x="1740" y="1960"/>
                <a:ext cx="9"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7" name="Line 1989"/>
              <p:cNvSpPr>
                <a:spLocks noChangeShapeType="1"/>
              </p:cNvSpPr>
              <p:nvPr/>
            </p:nvSpPr>
            <p:spPr bwMode="auto">
              <a:xfrm>
                <a:off x="1749" y="1963"/>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8" name="Line 1990"/>
              <p:cNvSpPr>
                <a:spLocks noChangeShapeType="1"/>
              </p:cNvSpPr>
              <p:nvPr/>
            </p:nvSpPr>
            <p:spPr bwMode="auto">
              <a:xfrm>
                <a:off x="1757" y="1966"/>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09" name="Line 1991"/>
              <p:cNvSpPr>
                <a:spLocks noChangeShapeType="1"/>
              </p:cNvSpPr>
              <p:nvPr/>
            </p:nvSpPr>
            <p:spPr bwMode="auto">
              <a:xfrm>
                <a:off x="1765" y="1970"/>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0" name="Line 1992"/>
              <p:cNvSpPr>
                <a:spLocks noChangeShapeType="1"/>
              </p:cNvSpPr>
              <p:nvPr/>
            </p:nvSpPr>
            <p:spPr bwMode="auto">
              <a:xfrm>
                <a:off x="1773" y="1973"/>
                <a:ext cx="9"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1" name="Line 1993"/>
              <p:cNvSpPr>
                <a:spLocks noChangeShapeType="1"/>
              </p:cNvSpPr>
              <p:nvPr/>
            </p:nvSpPr>
            <p:spPr bwMode="auto">
              <a:xfrm>
                <a:off x="1782" y="1976"/>
                <a:ext cx="16"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2" name="Line 1994"/>
              <p:cNvSpPr>
                <a:spLocks noChangeShapeType="1"/>
              </p:cNvSpPr>
              <p:nvPr/>
            </p:nvSpPr>
            <p:spPr bwMode="auto">
              <a:xfrm>
                <a:off x="1798" y="1981"/>
                <a:ext cx="17"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3" name="Line 1995"/>
              <p:cNvSpPr>
                <a:spLocks noChangeShapeType="1"/>
              </p:cNvSpPr>
              <p:nvPr/>
            </p:nvSpPr>
            <p:spPr bwMode="auto">
              <a:xfrm>
                <a:off x="1815" y="1986"/>
                <a:ext cx="17"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4" name="Line 1996"/>
              <p:cNvSpPr>
                <a:spLocks noChangeShapeType="1"/>
              </p:cNvSpPr>
              <p:nvPr/>
            </p:nvSpPr>
            <p:spPr bwMode="auto">
              <a:xfrm>
                <a:off x="1832" y="1990"/>
                <a:ext cx="1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5" name="Line 1997"/>
              <p:cNvSpPr>
                <a:spLocks noChangeShapeType="1"/>
              </p:cNvSpPr>
              <p:nvPr/>
            </p:nvSpPr>
            <p:spPr bwMode="auto">
              <a:xfrm>
                <a:off x="1850" y="1994"/>
                <a:ext cx="1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6" name="Line 1998"/>
              <p:cNvSpPr>
                <a:spLocks noChangeShapeType="1"/>
              </p:cNvSpPr>
              <p:nvPr/>
            </p:nvSpPr>
            <p:spPr bwMode="auto">
              <a:xfrm>
                <a:off x="1868" y="1998"/>
                <a:ext cx="19"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7" name="Line 1999"/>
              <p:cNvSpPr>
                <a:spLocks noChangeShapeType="1"/>
              </p:cNvSpPr>
              <p:nvPr/>
            </p:nvSpPr>
            <p:spPr bwMode="auto">
              <a:xfrm>
                <a:off x="1887" y="2001"/>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8" name="Line 2000"/>
              <p:cNvSpPr>
                <a:spLocks noChangeShapeType="1"/>
              </p:cNvSpPr>
              <p:nvPr/>
            </p:nvSpPr>
            <p:spPr bwMode="auto">
              <a:xfrm>
                <a:off x="1897" y="2003"/>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19" name="Line 2001"/>
              <p:cNvSpPr>
                <a:spLocks noChangeShapeType="1"/>
              </p:cNvSpPr>
              <p:nvPr/>
            </p:nvSpPr>
            <p:spPr bwMode="auto">
              <a:xfrm>
                <a:off x="1907" y="2005"/>
                <a:ext cx="1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20" name="Line 2002"/>
              <p:cNvSpPr>
                <a:spLocks noChangeShapeType="1"/>
              </p:cNvSpPr>
              <p:nvPr/>
            </p:nvSpPr>
            <p:spPr bwMode="auto">
              <a:xfrm>
                <a:off x="1917" y="2006"/>
                <a:ext cx="1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2021" name="Line 2003"/>
              <p:cNvSpPr>
                <a:spLocks noChangeShapeType="1"/>
              </p:cNvSpPr>
              <p:nvPr/>
            </p:nvSpPr>
            <p:spPr bwMode="auto">
              <a:xfrm>
                <a:off x="1928" y="2008"/>
                <a:ext cx="11" cy="1"/>
              </a:xfrm>
              <a:prstGeom prst="line">
                <a:avLst/>
              </a:prstGeom>
              <a:grpFill/>
              <a:ln w="3175">
                <a:solidFill>
                  <a:srgbClr val="92D050">
                    <a:alpha val="50000"/>
                  </a:srgbClr>
                </a:solidFill>
                <a:prstDash val="solid"/>
                <a:miter lim="800000"/>
                <a:headEnd/>
                <a:tailEnd/>
              </a:ln>
              <a:extLst/>
            </p:spPr>
            <p:txBody>
              <a:bodyPr/>
              <a:lstStyle/>
              <a:p>
                <a:endParaRPr lang="it-IT"/>
              </a:p>
            </p:txBody>
          </p:sp>
        </p:grpSp>
        <p:sp>
          <p:nvSpPr>
            <p:cNvPr id="1718" name="Line 2004"/>
            <p:cNvSpPr>
              <a:spLocks noChangeShapeType="1"/>
            </p:cNvSpPr>
            <p:nvPr/>
          </p:nvSpPr>
          <p:spPr bwMode="auto">
            <a:xfrm>
              <a:off x="1939" y="2009"/>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19" name="Line 2005"/>
            <p:cNvSpPr>
              <a:spLocks noChangeShapeType="1"/>
            </p:cNvSpPr>
            <p:nvPr/>
          </p:nvSpPr>
          <p:spPr bwMode="auto">
            <a:xfrm>
              <a:off x="1949" y="2011"/>
              <a:ext cx="1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0" name="Line 2006"/>
            <p:cNvSpPr>
              <a:spLocks noChangeShapeType="1"/>
            </p:cNvSpPr>
            <p:nvPr/>
          </p:nvSpPr>
          <p:spPr bwMode="auto">
            <a:xfrm>
              <a:off x="1961" y="2012"/>
              <a:ext cx="1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1" name="Line 2007"/>
            <p:cNvSpPr>
              <a:spLocks noChangeShapeType="1"/>
            </p:cNvSpPr>
            <p:nvPr/>
          </p:nvSpPr>
          <p:spPr bwMode="auto">
            <a:xfrm>
              <a:off x="1973" y="2014"/>
              <a:ext cx="1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2" name="Line 2008"/>
            <p:cNvSpPr>
              <a:spLocks noChangeShapeType="1"/>
            </p:cNvSpPr>
            <p:nvPr/>
          </p:nvSpPr>
          <p:spPr bwMode="auto">
            <a:xfrm>
              <a:off x="1985" y="2016"/>
              <a:ext cx="1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3" name="Line 2009"/>
            <p:cNvSpPr>
              <a:spLocks noChangeShapeType="1"/>
            </p:cNvSpPr>
            <p:nvPr/>
          </p:nvSpPr>
          <p:spPr bwMode="auto">
            <a:xfrm>
              <a:off x="1997" y="2017"/>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4" name="Line 2010"/>
            <p:cNvSpPr>
              <a:spLocks noChangeShapeType="1"/>
            </p:cNvSpPr>
            <p:nvPr/>
          </p:nvSpPr>
          <p:spPr bwMode="auto">
            <a:xfrm>
              <a:off x="2010" y="2019"/>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5" name="Line 2011"/>
            <p:cNvSpPr>
              <a:spLocks noChangeShapeType="1"/>
            </p:cNvSpPr>
            <p:nvPr/>
          </p:nvSpPr>
          <p:spPr bwMode="auto">
            <a:xfrm>
              <a:off x="2023" y="2021"/>
              <a:ext cx="14"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6" name="Line 2012"/>
            <p:cNvSpPr>
              <a:spLocks noChangeShapeType="1"/>
            </p:cNvSpPr>
            <p:nvPr/>
          </p:nvSpPr>
          <p:spPr bwMode="auto">
            <a:xfrm>
              <a:off x="2037" y="2022"/>
              <a:ext cx="15"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7" name="Line 2013"/>
            <p:cNvSpPr>
              <a:spLocks noChangeShapeType="1"/>
            </p:cNvSpPr>
            <p:nvPr/>
          </p:nvSpPr>
          <p:spPr bwMode="auto">
            <a:xfrm>
              <a:off x="2052" y="2024"/>
              <a:ext cx="16"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8" name="Line 2014"/>
            <p:cNvSpPr>
              <a:spLocks noChangeShapeType="1"/>
            </p:cNvSpPr>
            <p:nvPr/>
          </p:nvSpPr>
          <p:spPr bwMode="auto">
            <a:xfrm>
              <a:off x="2068" y="2026"/>
              <a:ext cx="16"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29" name="Line 2015"/>
            <p:cNvSpPr>
              <a:spLocks noChangeShapeType="1"/>
            </p:cNvSpPr>
            <p:nvPr/>
          </p:nvSpPr>
          <p:spPr bwMode="auto">
            <a:xfrm>
              <a:off x="2084" y="2028"/>
              <a:ext cx="17"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0" name="Line 2016"/>
            <p:cNvSpPr>
              <a:spLocks noChangeShapeType="1"/>
            </p:cNvSpPr>
            <p:nvPr/>
          </p:nvSpPr>
          <p:spPr bwMode="auto">
            <a:xfrm>
              <a:off x="2101" y="2029"/>
              <a:ext cx="18"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1" name="Line 2017"/>
            <p:cNvSpPr>
              <a:spLocks noChangeShapeType="1"/>
            </p:cNvSpPr>
            <p:nvPr/>
          </p:nvSpPr>
          <p:spPr bwMode="auto">
            <a:xfrm>
              <a:off x="2119" y="2031"/>
              <a:ext cx="18"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2" name="Line 2018"/>
            <p:cNvSpPr>
              <a:spLocks noChangeShapeType="1"/>
            </p:cNvSpPr>
            <p:nvPr/>
          </p:nvSpPr>
          <p:spPr bwMode="auto">
            <a:xfrm>
              <a:off x="2137" y="2032"/>
              <a:ext cx="19"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3" name="Line 2019"/>
            <p:cNvSpPr>
              <a:spLocks noChangeShapeType="1"/>
            </p:cNvSpPr>
            <p:nvPr/>
          </p:nvSpPr>
          <p:spPr bwMode="auto">
            <a:xfrm>
              <a:off x="2156" y="2034"/>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4" name="Line 2020"/>
            <p:cNvSpPr>
              <a:spLocks noChangeShapeType="1"/>
            </p:cNvSpPr>
            <p:nvPr/>
          </p:nvSpPr>
          <p:spPr bwMode="auto">
            <a:xfrm>
              <a:off x="2176" y="2036"/>
              <a:ext cx="2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5" name="Line 2021"/>
            <p:cNvSpPr>
              <a:spLocks noChangeShapeType="1"/>
            </p:cNvSpPr>
            <p:nvPr/>
          </p:nvSpPr>
          <p:spPr bwMode="auto">
            <a:xfrm>
              <a:off x="2196" y="2037"/>
              <a:ext cx="2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6" name="Line 2022"/>
            <p:cNvSpPr>
              <a:spLocks noChangeShapeType="1"/>
            </p:cNvSpPr>
            <p:nvPr/>
          </p:nvSpPr>
          <p:spPr bwMode="auto">
            <a:xfrm>
              <a:off x="2216" y="2038"/>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7" name="Line 2023"/>
            <p:cNvSpPr>
              <a:spLocks noChangeShapeType="1"/>
            </p:cNvSpPr>
            <p:nvPr/>
          </p:nvSpPr>
          <p:spPr bwMode="auto">
            <a:xfrm>
              <a:off x="2236" y="2040"/>
              <a:ext cx="42"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8" name="Line 2024"/>
            <p:cNvSpPr>
              <a:spLocks noChangeShapeType="1"/>
            </p:cNvSpPr>
            <p:nvPr/>
          </p:nvSpPr>
          <p:spPr bwMode="auto">
            <a:xfrm>
              <a:off x="2278" y="2043"/>
              <a:ext cx="4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39" name="Line 2025"/>
            <p:cNvSpPr>
              <a:spLocks noChangeShapeType="1"/>
            </p:cNvSpPr>
            <p:nvPr/>
          </p:nvSpPr>
          <p:spPr bwMode="auto">
            <a:xfrm>
              <a:off x="2321" y="2045"/>
              <a:ext cx="42"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0" name="Line 2026"/>
            <p:cNvSpPr>
              <a:spLocks noChangeShapeType="1"/>
            </p:cNvSpPr>
            <p:nvPr/>
          </p:nvSpPr>
          <p:spPr bwMode="auto">
            <a:xfrm>
              <a:off x="2363" y="2048"/>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1" name="Line 2027"/>
            <p:cNvSpPr>
              <a:spLocks noChangeShapeType="1"/>
            </p:cNvSpPr>
            <p:nvPr/>
          </p:nvSpPr>
          <p:spPr bwMode="auto">
            <a:xfrm>
              <a:off x="2384" y="2049"/>
              <a:ext cx="2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2" name="Line 2028"/>
            <p:cNvSpPr>
              <a:spLocks noChangeShapeType="1"/>
            </p:cNvSpPr>
            <p:nvPr/>
          </p:nvSpPr>
          <p:spPr bwMode="auto">
            <a:xfrm>
              <a:off x="2406" y="2050"/>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3" name="Line 2029"/>
            <p:cNvSpPr>
              <a:spLocks noChangeShapeType="1"/>
            </p:cNvSpPr>
            <p:nvPr/>
          </p:nvSpPr>
          <p:spPr bwMode="auto">
            <a:xfrm>
              <a:off x="2426" y="2052"/>
              <a:ext cx="10" cy="0"/>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4" name="Line 2030"/>
            <p:cNvSpPr>
              <a:spLocks noChangeShapeType="1"/>
            </p:cNvSpPr>
            <p:nvPr/>
          </p:nvSpPr>
          <p:spPr bwMode="auto">
            <a:xfrm flipH="1">
              <a:off x="2428" y="2052"/>
              <a:ext cx="8" cy="2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5" name="Line 2031"/>
            <p:cNvSpPr>
              <a:spLocks noChangeShapeType="1"/>
            </p:cNvSpPr>
            <p:nvPr/>
          </p:nvSpPr>
          <p:spPr bwMode="auto">
            <a:xfrm flipV="1">
              <a:off x="2428" y="2037"/>
              <a:ext cx="198" cy="40"/>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6" name="Line 2032"/>
            <p:cNvSpPr>
              <a:spLocks noChangeShapeType="1"/>
            </p:cNvSpPr>
            <p:nvPr/>
          </p:nvSpPr>
          <p:spPr bwMode="auto">
            <a:xfrm flipH="1" flipV="1">
              <a:off x="2460" y="1976"/>
              <a:ext cx="166" cy="6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7" name="Line 2033"/>
            <p:cNvSpPr>
              <a:spLocks noChangeShapeType="1"/>
            </p:cNvSpPr>
            <p:nvPr/>
          </p:nvSpPr>
          <p:spPr bwMode="auto">
            <a:xfrm flipH="1">
              <a:off x="2452" y="1976"/>
              <a:ext cx="8" cy="2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8" name="Line 2034"/>
            <p:cNvSpPr>
              <a:spLocks noChangeShapeType="1"/>
            </p:cNvSpPr>
            <p:nvPr/>
          </p:nvSpPr>
          <p:spPr bwMode="auto">
            <a:xfrm flipH="1" flipV="1">
              <a:off x="2442" y="2001"/>
              <a:ext cx="1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49" name="Line 2035"/>
            <p:cNvSpPr>
              <a:spLocks noChangeShapeType="1"/>
            </p:cNvSpPr>
            <p:nvPr/>
          </p:nvSpPr>
          <p:spPr bwMode="auto">
            <a:xfrm flipH="1" flipV="1">
              <a:off x="2421" y="2000"/>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0" name="Line 2036"/>
            <p:cNvSpPr>
              <a:spLocks noChangeShapeType="1"/>
            </p:cNvSpPr>
            <p:nvPr/>
          </p:nvSpPr>
          <p:spPr bwMode="auto">
            <a:xfrm flipH="1" flipV="1">
              <a:off x="2400" y="1999"/>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1" name="Line 2037"/>
            <p:cNvSpPr>
              <a:spLocks noChangeShapeType="1"/>
            </p:cNvSpPr>
            <p:nvPr/>
          </p:nvSpPr>
          <p:spPr bwMode="auto">
            <a:xfrm flipH="1" flipV="1">
              <a:off x="2379" y="1998"/>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2" name="Line 2038"/>
            <p:cNvSpPr>
              <a:spLocks noChangeShapeType="1"/>
            </p:cNvSpPr>
            <p:nvPr/>
          </p:nvSpPr>
          <p:spPr bwMode="auto">
            <a:xfrm flipH="1" flipV="1">
              <a:off x="2337" y="1996"/>
              <a:ext cx="42"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3" name="Line 2039"/>
            <p:cNvSpPr>
              <a:spLocks noChangeShapeType="1"/>
            </p:cNvSpPr>
            <p:nvPr/>
          </p:nvSpPr>
          <p:spPr bwMode="auto">
            <a:xfrm flipH="1" flipV="1">
              <a:off x="2294" y="1993"/>
              <a:ext cx="43"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4" name="Line 2040"/>
            <p:cNvSpPr>
              <a:spLocks noChangeShapeType="1"/>
            </p:cNvSpPr>
            <p:nvPr/>
          </p:nvSpPr>
          <p:spPr bwMode="auto">
            <a:xfrm flipH="1" flipV="1">
              <a:off x="2253" y="1991"/>
              <a:ext cx="4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5" name="Line 2041"/>
            <p:cNvSpPr>
              <a:spLocks noChangeShapeType="1"/>
            </p:cNvSpPr>
            <p:nvPr/>
          </p:nvSpPr>
          <p:spPr bwMode="auto">
            <a:xfrm flipH="1" flipV="1">
              <a:off x="2232" y="1990"/>
              <a:ext cx="2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6" name="Line 2042"/>
            <p:cNvSpPr>
              <a:spLocks noChangeShapeType="1"/>
            </p:cNvSpPr>
            <p:nvPr/>
          </p:nvSpPr>
          <p:spPr bwMode="auto">
            <a:xfrm flipH="1" flipV="1">
              <a:off x="2212" y="1988"/>
              <a:ext cx="2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7" name="Line 2043"/>
            <p:cNvSpPr>
              <a:spLocks noChangeShapeType="1"/>
            </p:cNvSpPr>
            <p:nvPr/>
          </p:nvSpPr>
          <p:spPr bwMode="auto">
            <a:xfrm flipH="1" flipV="1">
              <a:off x="2193" y="1987"/>
              <a:ext cx="19"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8" name="Line 2044"/>
            <p:cNvSpPr>
              <a:spLocks noChangeShapeType="1"/>
            </p:cNvSpPr>
            <p:nvPr/>
          </p:nvSpPr>
          <p:spPr bwMode="auto">
            <a:xfrm flipH="1" flipV="1">
              <a:off x="2174" y="1986"/>
              <a:ext cx="19"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59" name="Line 2045"/>
            <p:cNvSpPr>
              <a:spLocks noChangeShapeType="1"/>
            </p:cNvSpPr>
            <p:nvPr/>
          </p:nvSpPr>
          <p:spPr bwMode="auto">
            <a:xfrm flipH="1" flipV="1">
              <a:off x="2155" y="1984"/>
              <a:ext cx="19"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0" name="Line 2046"/>
            <p:cNvSpPr>
              <a:spLocks noChangeShapeType="1"/>
            </p:cNvSpPr>
            <p:nvPr/>
          </p:nvSpPr>
          <p:spPr bwMode="auto">
            <a:xfrm flipH="1" flipV="1">
              <a:off x="2137" y="1983"/>
              <a:ext cx="18"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1" name="Line 2047"/>
            <p:cNvSpPr>
              <a:spLocks noChangeShapeType="1"/>
            </p:cNvSpPr>
            <p:nvPr/>
          </p:nvSpPr>
          <p:spPr bwMode="auto">
            <a:xfrm flipH="1" flipV="1">
              <a:off x="2119" y="1982"/>
              <a:ext cx="18"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2" name="Line 2048"/>
            <p:cNvSpPr>
              <a:spLocks noChangeShapeType="1"/>
            </p:cNvSpPr>
            <p:nvPr/>
          </p:nvSpPr>
          <p:spPr bwMode="auto">
            <a:xfrm flipH="1" flipV="1">
              <a:off x="2103" y="1980"/>
              <a:ext cx="16"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3" name="Line 2049"/>
            <p:cNvSpPr>
              <a:spLocks noChangeShapeType="1"/>
            </p:cNvSpPr>
            <p:nvPr/>
          </p:nvSpPr>
          <p:spPr bwMode="auto">
            <a:xfrm flipH="1" flipV="1">
              <a:off x="2086" y="1979"/>
              <a:ext cx="17"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4" name="Line 2050"/>
            <p:cNvSpPr>
              <a:spLocks noChangeShapeType="1"/>
            </p:cNvSpPr>
            <p:nvPr/>
          </p:nvSpPr>
          <p:spPr bwMode="auto">
            <a:xfrm flipH="1" flipV="1">
              <a:off x="2071" y="1977"/>
              <a:ext cx="15"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5" name="Line 2051"/>
            <p:cNvSpPr>
              <a:spLocks noChangeShapeType="1"/>
            </p:cNvSpPr>
            <p:nvPr/>
          </p:nvSpPr>
          <p:spPr bwMode="auto">
            <a:xfrm flipH="1" flipV="1">
              <a:off x="2057" y="1975"/>
              <a:ext cx="14"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6" name="Line 2052"/>
            <p:cNvSpPr>
              <a:spLocks noChangeShapeType="1"/>
            </p:cNvSpPr>
            <p:nvPr/>
          </p:nvSpPr>
          <p:spPr bwMode="auto">
            <a:xfrm flipH="1" flipV="1">
              <a:off x="2043" y="1974"/>
              <a:ext cx="14"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7" name="Line 2053"/>
            <p:cNvSpPr>
              <a:spLocks noChangeShapeType="1"/>
            </p:cNvSpPr>
            <p:nvPr/>
          </p:nvSpPr>
          <p:spPr bwMode="auto">
            <a:xfrm flipH="1" flipV="1">
              <a:off x="2030" y="1972"/>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8" name="Line 2054"/>
            <p:cNvSpPr>
              <a:spLocks noChangeShapeType="1"/>
            </p:cNvSpPr>
            <p:nvPr/>
          </p:nvSpPr>
          <p:spPr bwMode="auto">
            <a:xfrm flipH="1" flipV="1">
              <a:off x="2017" y="1971"/>
              <a:ext cx="13"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69" name="Line 2055"/>
            <p:cNvSpPr>
              <a:spLocks noChangeShapeType="1"/>
            </p:cNvSpPr>
            <p:nvPr/>
          </p:nvSpPr>
          <p:spPr bwMode="auto">
            <a:xfrm flipH="1" flipV="1">
              <a:off x="2004" y="1969"/>
              <a:ext cx="13"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0" name="Line 2056"/>
            <p:cNvSpPr>
              <a:spLocks noChangeShapeType="1"/>
            </p:cNvSpPr>
            <p:nvPr/>
          </p:nvSpPr>
          <p:spPr bwMode="auto">
            <a:xfrm flipH="1" flipV="1">
              <a:off x="1992" y="1968"/>
              <a:ext cx="1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1" name="Line 2057"/>
            <p:cNvSpPr>
              <a:spLocks noChangeShapeType="1"/>
            </p:cNvSpPr>
            <p:nvPr/>
          </p:nvSpPr>
          <p:spPr bwMode="auto">
            <a:xfrm flipH="1" flipV="1">
              <a:off x="1981" y="1966"/>
              <a:ext cx="1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2" name="Line 2058"/>
            <p:cNvSpPr>
              <a:spLocks noChangeShapeType="1"/>
            </p:cNvSpPr>
            <p:nvPr/>
          </p:nvSpPr>
          <p:spPr bwMode="auto">
            <a:xfrm flipH="1" flipV="1">
              <a:off x="1970" y="1965"/>
              <a:ext cx="1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3" name="Line 2059"/>
            <p:cNvSpPr>
              <a:spLocks noChangeShapeType="1"/>
            </p:cNvSpPr>
            <p:nvPr/>
          </p:nvSpPr>
          <p:spPr bwMode="auto">
            <a:xfrm flipH="1" flipV="1">
              <a:off x="1959" y="1963"/>
              <a:ext cx="11"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4" name="Line 2060"/>
            <p:cNvSpPr>
              <a:spLocks noChangeShapeType="1"/>
            </p:cNvSpPr>
            <p:nvPr/>
          </p:nvSpPr>
          <p:spPr bwMode="auto">
            <a:xfrm flipH="1" flipV="1">
              <a:off x="1948" y="1962"/>
              <a:ext cx="11"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5" name="Line 2061"/>
            <p:cNvSpPr>
              <a:spLocks noChangeShapeType="1"/>
            </p:cNvSpPr>
            <p:nvPr/>
          </p:nvSpPr>
          <p:spPr bwMode="auto">
            <a:xfrm flipH="1" flipV="1">
              <a:off x="1938" y="1960"/>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6" name="Line 2062"/>
            <p:cNvSpPr>
              <a:spLocks noChangeShapeType="1"/>
            </p:cNvSpPr>
            <p:nvPr/>
          </p:nvSpPr>
          <p:spPr bwMode="auto">
            <a:xfrm flipH="1" flipV="1">
              <a:off x="1928" y="1959"/>
              <a:ext cx="10"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7" name="Line 2063"/>
            <p:cNvSpPr>
              <a:spLocks noChangeShapeType="1"/>
            </p:cNvSpPr>
            <p:nvPr/>
          </p:nvSpPr>
          <p:spPr bwMode="auto">
            <a:xfrm flipH="1" flipV="1">
              <a:off x="1919" y="1958"/>
              <a:ext cx="9"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8" name="Line 2064"/>
            <p:cNvSpPr>
              <a:spLocks noChangeShapeType="1"/>
            </p:cNvSpPr>
            <p:nvPr/>
          </p:nvSpPr>
          <p:spPr bwMode="auto">
            <a:xfrm flipH="1" flipV="1">
              <a:off x="1909" y="1956"/>
              <a:ext cx="10" cy="2"/>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79" name="Line 2065"/>
            <p:cNvSpPr>
              <a:spLocks noChangeShapeType="1"/>
            </p:cNvSpPr>
            <p:nvPr/>
          </p:nvSpPr>
          <p:spPr bwMode="auto">
            <a:xfrm flipH="1" flipV="1">
              <a:off x="1891" y="1953"/>
              <a:ext cx="1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0" name="Line 2066"/>
            <p:cNvSpPr>
              <a:spLocks noChangeShapeType="1"/>
            </p:cNvSpPr>
            <p:nvPr/>
          </p:nvSpPr>
          <p:spPr bwMode="auto">
            <a:xfrm flipH="1" flipV="1">
              <a:off x="1874" y="1950"/>
              <a:ext cx="17"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1" name="Line 2067"/>
            <p:cNvSpPr>
              <a:spLocks noChangeShapeType="1"/>
            </p:cNvSpPr>
            <p:nvPr/>
          </p:nvSpPr>
          <p:spPr bwMode="auto">
            <a:xfrm flipH="1" flipV="1">
              <a:off x="1857" y="1946"/>
              <a:ext cx="17"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2" name="Line 2068"/>
            <p:cNvSpPr>
              <a:spLocks noChangeShapeType="1"/>
            </p:cNvSpPr>
            <p:nvPr/>
          </p:nvSpPr>
          <p:spPr bwMode="auto">
            <a:xfrm flipH="1" flipV="1">
              <a:off x="1841" y="1942"/>
              <a:ext cx="16"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3" name="Line 2069"/>
            <p:cNvSpPr>
              <a:spLocks noChangeShapeType="1"/>
            </p:cNvSpPr>
            <p:nvPr/>
          </p:nvSpPr>
          <p:spPr bwMode="auto">
            <a:xfrm flipH="1" flipV="1">
              <a:off x="1826" y="1938"/>
              <a:ext cx="1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4" name="Line 2070"/>
            <p:cNvSpPr>
              <a:spLocks noChangeShapeType="1"/>
            </p:cNvSpPr>
            <p:nvPr/>
          </p:nvSpPr>
          <p:spPr bwMode="auto">
            <a:xfrm flipH="1" flipV="1">
              <a:off x="1810" y="1933"/>
              <a:ext cx="16"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5" name="Line 2071"/>
            <p:cNvSpPr>
              <a:spLocks noChangeShapeType="1"/>
            </p:cNvSpPr>
            <p:nvPr/>
          </p:nvSpPr>
          <p:spPr bwMode="auto">
            <a:xfrm flipH="1" flipV="1">
              <a:off x="1802" y="1930"/>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6" name="Line 2072"/>
            <p:cNvSpPr>
              <a:spLocks noChangeShapeType="1"/>
            </p:cNvSpPr>
            <p:nvPr/>
          </p:nvSpPr>
          <p:spPr bwMode="auto">
            <a:xfrm flipH="1" flipV="1">
              <a:off x="1795" y="1927"/>
              <a:ext cx="7"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7" name="Line 2073"/>
            <p:cNvSpPr>
              <a:spLocks noChangeShapeType="1"/>
            </p:cNvSpPr>
            <p:nvPr/>
          </p:nvSpPr>
          <p:spPr bwMode="auto">
            <a:xfrm flipH="1" flipV="1">
              <a:off x="1787" y="1924"/>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8" name="Line 2074"/>
            <p:cNvSpPr>
              <a:spLocks noChangeShapeType="1"/>
            </p:cNvSpPr>
            <p:nvPr/>
          </p:nvSpPr>
          <p:spPr bwMode="auto">
            <a:xfrm flipH="1" flipV="1">
              <a:off x="1779" y="1921"/>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89" name="Line 2075"/>
            <p:cNvSpPr>
              <a:spLocks noChangeShapeType="1"/>
            </p:cNvSpPr>
            <p:nvPr/>
          </p:nvSpPr>
          <p:spPr bwMode="auto">
            <a:xfrm flipH="1" flipV="1">
              <a:off x="1771" y="1918"/>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0" name="Line 2076"/>
            <p:cNvSpPr>
              <a:spLocks noChangeShapeType="1"/>
            </p:cNvSpPr>
            <p:nvPr/>
          </p:nvSpPr>
          <p:spPr bwMode="auto">
            <a:xfrm flipH="1" flipV="1">
              <a:off x="1763" y="1915"/>
              <a:ext cx="8" cy="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1" name="Line 2077"/>
            <p:cNvSpPr>
              <a:spLocks noChangeShapeType="1"/>
            </p:cNvSpPr>
            <p:nvPr/>
          </p:nvSpPr>
          <p:spPr bwMode="auto">
            <a:xfrm flipH="1" flipV="1">
              <a:off x="1755" y="1911"/>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2" name="Line 2078"/>
            <p:cNvSpPr>
              <a:spLocks noChangeShapeType="1"/>
            </p:cNvSpPr>
            <p:nvPr/>
          </p:nvSpPr>
          <p:spPr bwMode="auto">
            <a:xfrm flipH="1" flipV="1">
              <a:off x="1747" y="1907"/>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3" name="Line 2079"/>
            <p:cNvSpPr>
              <a:spLocks noChangeShapeType="1"/>
            </p:cNvSpPr>
            <p:nvPr/>
          </p:nvSpPr>
          <p:spPr bwMode="auto">
            <a:xfrm flipH="1" flipV="1">
              <a:off x="1739" y="1903"/>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4" name="Line 2080"/>
            <p:cNvSpPr>
              <a:spLocks noChangeShapeType="1"/>
            </p:cNvSpPr>
            <p:nvPr/>
          </p:nvSpPr>
          <p:spPr bwMode="auto">
            <a:xfrm flipH="1" flipV="1">
              <a:off x="1731" y="1899"/>
              <a:ext cx="8"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5" name="Line 2081"/>
            <p:cNvSpPr>
              <a:spLocks noChangeShapeType="1"/>
            </p:cNvSpPr>
            <p:nvPr/>
          </p:nvSpPr>
          <p:spPr bwMode="auto">
            <a:xfrm flipH="1" flipV="1">
              <a:off x="1723" y="1894"/>
              <a:ext cx="8"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6" name="Line 2082"/>
            <p:cNvSpPr>
              <a:spLocks noChangeShapeType="1"/>
            </p:cNvSpPr>
            <p:nvPr/>
          </p:nvSpPr>
          <p:spPr bwMode="auto">
            <a:xfrm flipH="1" flipV="1">
              <a:off x="1715" y="1889"/>
              <a:ext cx="8"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7" name="Line 2083"/>
            <p:cNvSpPr>
              <a:spLocks noChangeShapeType="1"/>
            </p:cNvSpPr>
            <p:nvPr/>
          </p:nvSpPr>
          <p:spPr bwMode="auto">
            <a:xfrm flipH="1" flipV="1">
              <a:off x="1706" y="1884"/>
              <a:ext cx="9"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8" name="Line 2084"/>
            <p:cNvSpPr>
              <a:spLocks noChangeShapeType="1"/>
            </p:cNvSpPr>
            <p:nvPr/>
          </p:nvSpPr>
          <p:spPr bwMode="auto">
            <a:xfrm flipH="1" flipV="1">
              <a:off x="1698" y="1878"/>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799" name="Line 2085"/>
            <p:cNvSpPr>
              <a:spLocks noChangeShapeType="1"/>
            </p:cNvSpPr>
            <p:nvPr/>
          </p:nvSpPr>
          <p:spPr bwMode="auto">
            <a:xfrm flipH="1" flipV="1">
              <a:off x="1689" y="1872"/>
              <a:ext cx="9"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0" name="Line 2086"/>
            <p:cNvSpPr>
              <a:spLocks noChangeShapeType="1"/>
            </p:cNvSpPr>
            <p:nvPr/>
          </p:nvSpPr>
          <p:spPr bwMode="auto">
            <a:xfrm flipH="1" flipV="1">
              <a:off x="1681" y="1866"/>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1" name="Line 2087"/>
            <p:cNvSpPr>
              <a:spLocks noChangeShapeType="1"/>
            </p:cNvSpPr>
            <p:nvPr/>
          </p:nvSpPr>
          <p:spPr bwMode="auto">
            <a:xfrm flipH="1" flipV="1">
              <a:off x="1672" y="1859"/>
              <a:ext cx="9"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2" name="Line 2088"/>
            <p:cNvSpPr>
              <a:spLocks noChangeShapeType="1"/>
            </p:cNvSpPr>
            <p:nvPr/>
          </p:nvSpPr>
          <p:spPr bwMode="auto">
            <a:xfrm flipH="1" flipV="1">
              <a:off x="1664" y="1853"/>
              <a:ext cx="8"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3" name="Line 2089"/>
            <p:cNvSpPr>
              <a:spLocks noChangeShapeType="1"/>
            </p:cNvSpPr>
            <p:nvPr/>
          </p:nvSpPr>
          <p:spPr bwMode="auto">
            <a:xfrm flipH="1" flipV="1">
              <a:off x="1647" y="1839"/>
              <a:ext cx="17"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4" name="Line 2090"/>
            <p:cNvSpPr>
              <a:spLocks noChangeShapeType="1"/>
            </p:cNvSpPr>
            <p:nvPr/>
          </p:nvSpPr>
          <p:spPr bwMode="auto">
            <a:xfrm flipH="1" flipV="1">
              <a:off x="1630" y="1825"/>
              <a:ext cx="17"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5" name="Line 2091"/>
            <p:cNvSpPr>
              <a:spLocks noChangeShapeType="1"/>
            </p:cNvSpPr>
            <p:nvPr/>
          </p:nvSpPr>
          <p:spPr bwMode="auto">
            <a:xfrm flipH="1" flipV="1">
              <a:off x="1614" y="1812"/>
              <a:ext cx="16" cy="13"/>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6" name="Line 2092"/>
            <p:cNvSpPr>
              <a:spLocks noChangeShapeType="1"/>
            </p:cNvSpPr>
            <p:nvPr/>
          </p:nvSpPr>
          <p:spPr bwMode="auto">
            <a:xfrm flipH="1" flipV="1">
              <a:off x="1599" y="1798"/>
              <a:ext cx="15" cy="1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7" name="Line 2093"/>
            <p:cNvSpPr>
              <a:spLocks noChangeShapeType="1"/>
            </p:cNvSpPr>
            <p:nvPr/>
          </p:nvSpPr>
          <p:spPr bwMode="auto">
            <a:xfrm flipH="1" flipV="1">
              <a:off x="1591" y="1791"/>
              <a:ext cx="8" cy="7"/>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8" name="Line 2094"/>
            <p:cNvSpPr>
              <a:spLocks noChangeShapeType="1"/>
            </p:cNvSpPr>
            <p:nvPr/>
          </p:nvSpPr>
          <p:spPr bwMode="auto">
            <a:xfrm flipH="1" flipV="1">
              <a:off x="1584" y="1785"/>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09" name="Line 2095"/>
            <p:cNvSpPr>
              <a:spLocks noChangeShapeType="1"/>
            </p:cNvSpPr>
            <p:nvPr/>
          </p:nvSpPr>
          <p:spPr bwMode="auto">
            <a:xfrm flipH="1" flipV="1">
              <a:off x="1577" y="1779"/>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0" name="Line 2096"/>
            <p:cNvSpPr>
              <a:spLocks noChangeShapeType="1"/>
            </p:cNvSpPr>
            <p:nvPr/>
          </p:nvSpPr>
          <p:spPr bwMode="auto">
            <a:xfrm flipH="1" flipV="1">
              <a:off x="1570" y="1773"/>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1" name="Line 2097"/>
            <p:cNvSpPr>
              <a:spLocks noChangeShapeType="1"/>
            </p:cNvSpPr>
            <p:nvPr/>
          </p:nvSpPr>
          <p:spPr bwMode="auto">
            <a:xfrm flipH="1" flipV="1">
              <a:off x="1564" y="1767"/>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2" name="Line 2098"/>
            <p:cNvSpPr>
              <a:spLocks noChangeShapeType="1"/>
            </p:cNvSpPr>
            <p:nvPr/>
          </p:nvSpPr>
          <p:spPr bwMode="auto">
            <a:xfrm flipH="1" flipV="1">
              <a:off x="1557" y="1761"/>
              <a:ext cx="7"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3" name="Line 2099"/>
            <p:cNvSpPr>
              <a:spLocks noChangeShapeType="1"/>
            </p:cNvSpPr>
            <p:nvPr/>
          </p:nvSpPr>
          <p:spPr bwMode="auto">
            <a:xfrm flipH="1" flipV="1">
              <a:off x="1551" y="1755"/>
              <a:ext cx="6" cy="6"/>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4" name="Line 2100"/>
            <p:cNvSpPr>
              <a:spLocks noChangeShapeType="1"/>
            </p:cNvSpPr>
            <p:nvPr/>
          </p:nvSpPr>
          <p:spPr bwMode="auto">
            <a:xfrm flipH="1" flipV="1">
              <a:off x="1546" y="1750"/>
              <a:ext cx="5"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5" name="Line 2101"/>
            <p:cNvSpPr>
              <a:spLocks noChangeShapeType="1"/>
            </p:cNvSpPr>
            <p:nvPr/>
          </p:nvSpPr>
          <p:spPr bwMode="auto">
            <a:xfrm flipH="1" flipV="1">
              <a:off x="1540" y="1745"/>
              <a:ext cx="6" cy="5"/>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6" name="Line 2102"/>
            <p:cNvSpPr>
              <a:spLocks noChangeShapeType="1"/>
            </p:cNvSpPr>
            <p:nvPr/>
          </p:nvSpPr>
          <p:spPr bwMode="auto">
            <a:xfrm flipH="1" flipV="1">
              <a:off x="1535" y="1741"/>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7" name="Line 2103"/>
            <p:cNvSpPr>
              <a:spLocks noChangeShapeType="1"/>
            </p:cNvSpPr>
            <p:nvPr/>
          </p:nvSpPr>
          <p:spPr bwMode="auto">
            <a:xfrm flipH="1" flipV="1">
              <a:off x="1530" y="1737"/>
              <a:ext cx="5"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8" name="Line 2104"/>
            <p:cNvSpPr>
              <a:spLocks noChangeShapeType="1"/>
            </p:cNvSpPr>
            <p:nvPr/>
          </p:nvSpPr>
          <p:spPr bwMode="auto">
            <a:xfrm flipH="1" flipV="1">
              <a:off x="1526" y="1733"/>
              <a:ext cx="4"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19" name="Line 2105"/>
            <p:cNvSpPr>
              <a:spLocks noChangeShapeType="1"/>
            </p:cNvSpPr>
            <p:nvPr/>
          </p:nvSpPr>
          <p:spPr bwMode="auto">
            <a:xfrm flipH="1" flipV="1">
              <a:off x="1522" y="1729"/>
              <a:ext cx="4" cy="4"/>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0" name="Line 2106"/>
            <p:cNvSpPr>
              <a:spLocks noChangeShapeType="1"/>
            </p:cNvSpPr>
            <p:nvPr/>
          </p:nvSpPr>
          <p:spPr bwMode="auto">
            <a:xfrm flipH="1" flipV="1">
              <a:off x="1520" y="1728"/>
              <a:ext cx="2" cy="1"/>
            </a:xfrm>
            <a:prstGeom prst="line">
              <a:avLst/>
            </a:prstGeom>
            <a:grpFill/>
            <a:ln w="3175">
              <a:solidFill>
                <a:srgbClr val="92D050">
                  <a:alpha val="50000"/>
                </a:srgbClr>
              </a:solidFill>
              <a:prstDash val="solid"/>
              <a:miter lim="800000"/>
              <a:headEnd/>
              <a:tailEnd/>
            </a:ln>
            <a:extLst/>
          </p:spPr>
          <p:txBody>
            <a:bodyPr/>
            <a:lstStyle/>
            <a:p>
              <a:endParaRPr lang="it-IT"/>
            </a:p>
          </p:txBody>
        </p:sp>
        <p:sp>
          <p:nvSpPr>
            <p:cNvPr id="1821" name="Line 2107"/>
            <p:cNvSpPr>
              <a:spLocks noChangeShapeType="1"/>
            </p:cNvSpPr>
            <p:nvPr/>
          </p:nvSpPr>
          <p:spPr bwMode="auto">
            <a:xfrm flipH="1" flipV="1">
              <a:off x="1518" y="1726"/>
              <a:ext cx="2" cy="2"/>
            </a:xfrm>
            <a:prstGeom prst="line">
              <a:avLst/>
            </a:prstGeom>
            <a:grpFill/>
            <a:ln w="3175">
              <a:solidFill>
                <a:srgbClr val="92D050">
                  <a:alpha val="50000"/>
                </a:srgbClr>
              </a:solidFill>
              <a:prstDash val="solid"/>
              <a:miter lim="800000"/>
              <a:headEnd/>
              <a:tailEnd/>
            </a:ln>
            <a:extLst/>
          </p:spPr>
          <p:txBody>
            <a:bodyPr/>
            <a:lstStyle/>
            <a:p>
              <a:endParaRPr lang="it-IT"/>
            </a:p>
          </p:txBody>
        </p:sp>
      </p:grpSp>
      <p:grpSp>
        <p:nvGrpSpPr>
          <p:cNvPr id="2022" name="Group 2108"/>
          <p:cNvGrpSpPr>
            <a:grpSpLocks/>
          </p:cNvGrpSpPr>
          <p:nvPr/>
        </p:nvGrpSpPr>
        <p:grpSpPr bwMode="auto">
          <a:xfrm>
            <a:off x="2293784" y="5291110"/>
            <a:ext cx="1817688" cy="566738"/>
            <a:chOff x="3094" y="1726"/>
            <a:chExt cx="1145" cy="357"/>
          </a:xfrm>
        </p:grpSpPr>
        <p:grpSp>
          <p:nvGrpSpPr>
            <p:cNvPr id="2023" name="Group 2109"/>
            <p:cNvGrpSpPr>
              <a:grpSpLocks/>
            </p:cNvGrpSpPr>
            <p:nvPr/>
          </p:nvGrpSpPr>
          <p:grpSpPr bwMode="auto">
            <a:xfrm>
              <a:off x="3094" y="1726"/>
              <a:ext cx="1145" cy="357"/>
              <a:chOff x="3094" y="1726"/>
              <a:chExt cx="1145" cy="357"/>
            </a:xfrm>
          </p:grpSpPr>
          <p:sp>
            <p:nvSpPr>
              <p:cNvPr id="2128" name="Freeform 2110"/>
              <p:cNvSpPr>
                <a:spLocks/>
              </p:cNvSpPr>
              <p:nvPr/>
            </p:nvSpPr>
            <p:spPr bwMode="auto">
              <a:xfrm>
                <a:off x="3094" y="1761"/>
                <a:ext cx="5" cy="7"/>
              </a:xfrm>
              <a:custGeom>
                <a:avLst/>
                <a:gdLst>
                  <a:gd name="T0" fmla="*/ 0 w 5"/>
                  <a:gd name="T1" fmla="*/ 0 h 7"/>
                  <a:gd name="T2" fmla="*/ 2 w 5"/>
                  <a:gd name="T3" fmla="*/ 1 h 7"/>
                  <a:gd name="T4" fmla="*/ 5 w 5"/>
                  <a:gd name="T5" fmla="*/ 7 h 7"/>
                  <a:gd name="T6" fmla="*/ 4 w 5"/>
                  <a:gd name="T7" fmla="*/ 5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2" y="1"/>
                    </a:lnTo>
                    <a:lnTo>
                      <a:pt x="5" y="7"/>
                    </a:lnTo>
                    <a:lnTo>
                      <a:pt x="4" y="5"/>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29" name="Line 2111"/>
              <p:cNvSpPr>
                <a:spLocks noChangeShapeType="1"/>
              </p:cNvSpPr>
              <p:nvPr/>
            </p:nvSpPr>
            <p:spPr bwMode="auto">
              <a:xfrm>
                <a:off x="3094" y="1761"/>
                <a:ext cx="4" cy="5"/>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0" name="Freeform 2112"/>
              <p:cNvSpPr>
                <a:spLocks/>
              </p:cNvSpPr>
              <p:nvPr/>
            </p:nvSpPr>
            <p:spPr bwMode="auto">
              <a:xfrm>
                <a:off x="3096" y="1762"/>
                <a:ext cx="5" cy="7"/>
              </a:xfrm>
              <a:custGeom>
                <a:avLst/>
                <a:gdLst>
                  <a:gd name="T0" fmla="*/ 0 w 5"/>
                  <a:gd name="T1" fmla="*/ 0 h 7"/>
                  <a:gd name="T2" fmla="*/ 1 w 5"/>
                  <a:gd name="T3" fmla="*/ 1 h 7"/>
                  <a:gd name="T4" fmla="*/ 5 w 5"/>
                  <a:gd name="T5" fmla="*/ 7 h 7"/>
                  <a:gd name="T6" fmla="*/ 3 w 5"/>
                  <a:gd name="T7" fmla="*/ 6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1" y="1"/>
                    </a:lnTo>
                    <a:lnTo>
                      <a:pt x="5" y="7"/>
                    </a:lnTo>
                    <a:lnTo>
                      <a:pt x="3" y="6"/>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31" name="Line 2113"/>
              <p:cNvSpPr>
                <a:spLocks noChangeShapeType="1"/>
              </p:cNvSpPr>
              <p:nvPr/>
            </p:nvSpPr>
            <p:spPr bwMode="auto">
              <a:xfrm>
                <a:off x="3096" y="1762"/>
                <a:ext cx="3" cy="6"/>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2" name="Freeform 2114"/>
              <p:cNvSpPr>
                <a:spLocks/>
              </p:cNvSpPr>
              <p:nvPr/>
            </p:nvSpPr>
            <p:spPr bwMode="auto">
              <a:xfrm>
                <a:off x="3097" y="1763"/>
                <a:ext cx="8" cy="9"/>
              </a:xfrm>
              <a:custGeom>
                <a:avLst/>
                <a:gdLst>
                  <a:gd name="T0" fmla="*/ 0 w 8"/>
                  <a:gd name="T1" fmla="*/ 0 h 9"/>
                  <a:gd name="T2" fmla="*/ 4 w 8"/>
                  <a:gd name="T3" fmla="*/ 4 h 9"/>
                  <a:gd name="T4" fmla="*/ 8 w 8"/>
                  <a:gd name="T5" fmla="*/ 9 h 9"/>
                  <a:gd name="T6" fmla="*/ 4 w 8"/>
                  <a:gd name="T7" fmla="*/ 6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4"/>
                    </a:lnTo>
                    <a:lnTo>
                      <a:pt x="8" y="9"/>
                    </a:lnTo>
                    <a:lnTo>
                      <a:pt x="4" y="6"/>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33" name="Line 2115"/>
              <p:cNvSpPr>
                <a:spLocks noChangeShapeType="1"/>
              </p:cNvSpPr>
              <p:nvPr/>
            </p:nvSpPr>
            <p:spPr bwMode="auto">
              <a:xfrm>
                <a:off x="3097" y="1763"/>
                <a:ext cx="4" cy="6"/>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4" name="Freeform 2116"/>
              <p:cNvSpPr>
                <a:spLocks/>
              </p:cNvSpPr>
              <p:nvPr/>
            </p:nvSpPr>
            <p:spPr bwMode="auto">
              <a:xfrm>
                <a:off x="3101" y="1767"/>
                <a:ext cx="8" cy="9"/>
              </a:xfrm>
              <a:custGeom>
                <a:avLst/>
                <a:gdLst>
                  <a:gd name="T0" fmla="*/ 0 w 8"/>
                  <a:gd name="T1" fmla="*/ 0 h 9"/>
                  <a:gd name="T2" fmla="*/ 4 w 8"/>
                  <a:gd name="T3" fmla="*/ 3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3"/>
                    </a:lnTo>
                    <a:lnTo>
                      <a:pt x="8" y="9"/>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35" name="Line 2117"/>
              <p:cNvSpPr>
                <a:spLocks noChangeShapeType="1"/>
              </p:cNvSpPr>
              <p:nvPr/>
            </p:nvSpPr>
            <p:spPr bwMode="auto">
              <a:xfrm>
                <a:off x="3101" y="1767"/>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6" name="Freeform 2118"/>
              <p:cNvSpPr>
                <a:spLocks/>
              </p:cNvSpPr>
              <p:nvPr/>
            </p:nvSpPr>
            <p:spPr bwMode="auto">
              <a:xfrm>
                <a:off x="3105" y="1770"/>
                <a:ext cx="9" cy="10"/>
              </a:xfrm>
              <a:custGeom>
                <a:avLst/>
                <a:gdLst>
                  <a:gd name="T0" fmla="*/ 0 w 9"/>
                  <a:gd name="T1" fmla="*/ 0 h 10"/>
                  <a:gd name="T2" fmla="*/ 5 w 9"/>
                  <a:gd name="T3" fmla="*/ 4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37" name="Line 2119"/>
              <p:cNvSpPr>
                <a:spLocks noChangeShapeType="1"/>
              </p:cNvSpPr>
              <p:nvPr/>
            </p:nvSpPr>
            <p:spPr bwMode="auto">
              <a:xfrm>
                <a:off x="3105" y="1770"/>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38" name="Freeform 2120"/>
              <p:cNvSpPr>
                <a:spLocks/>
              </p:cNvSpPr>
              <p:nvPr/>
            </p:nvSpPr>
            <p:spPr bwMode="auto">
              <a:xfrm>
                <a:off x="3110" y="1774"/>
                <a:ext cx="9" cy="10"/>
              </a:xfrm>
              <a:custGeom>
                <a:avLst/>
                <a:gdLst>
                  <a:gd name="T0" fmla="*/ 0 w 9"/>
                  <a:gd name="T1" fmla="*/ 0 h 10"/>
                  <a:gd name="T2" fmla="*/ 5 w 9"/>
                  <a:gd name="T3" fmla="*/ 5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39" name="Line 2121"/>
              <p:cNvSpPr>
                <a:spLocks noChangeShapeType="1"/>
              </p:cNvSpPr>
              <p:nvPr/>
            </p:nvSpPr>
            <p:spPr bwMode="auto">
              <a:xfrm>
                <a:off x="3110" y="1774"/>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0" name="Freeform 2122"/>
              <p:cNvSpPr>
                <a:spLocks/>
              </p:cNvSpPr>
              <p:nvPr/>
            </p:nvSpPr>
            <p:spPr bwMode="auto">
              <a:xfrm>
                <a:off x="3115" y="1779"/>
                <a:ext cx="9" cy="10"/>
              </a:xfrm>
              <a:custGeom>
                <a:avLst/>
                <a:gdLst>
                  <a:gd name="T0" fmla="*/ 0 w 9"/>
                  <a:gd name="T1" fmla="*/ 0 h 10"/>
                  <a:gd name="T2" fmla="*/ 5 w 9"/>
                  <a:gd name="T3" fmla="*/ 5 h 10"/>
                  <a:gd name="T4" fmla="*/ 9 w 9"/>
                  <a:gd name="T5" fmla="*/ 10 h 10"/>
                  <a:gd name="T6" fmla="*/ 4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1" name="Line 2123"/>
              <p:cNvSpPr>
                <a:spLocks noChangeShapeType="1"/>
              </p:cNvSpPr>
              <p:nvPr/>
            </p:nvSpPr>
            <p:spPr bwMode="auto">
              <a:xfrm>
                <a:off x="3115" y="1779"/>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2" name="Freeform 2124"/>
              <p:cNvSpPr>
                <a:spLocks/>
              </p:cNvSpPr>
              <p:nvPr/>
            </p:nvSpPr>
            <p:spPr bwMode="auto">
              <a:xfrm>
                <a:off x="3120" y="1784"/>
                <a:ext cx="9" cy="10"/>
              </a:xfrm>
              <a:custGeom>
                <a:avLst/>
                <a:gdLst>
                  <a:gd name="T0" fmla="*/ 0 w 9"/>
                  <a:gd name="T1" fmla="*/ 0 h 10"/>
                  <a:gd name="T2" fmla="*/ 6 w 9"/>
                  <a:gd name="T3" fmla="*/ 5 h 10"/>
                  <a:gd name="T4" fmla="*/ 9 w 9"/>
                  <a:gd name="T5" fmla="*/ 10 h 10"/>
                  <a:gd name="T6" fmla="*/ 4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6" y="5"/>
                    </a:lnTo>
                    <a:lnTo>
                      <a:pt x="9" y="10"/>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3" name="Line 2125"/>
              <p:cNvSpPr>
                <a:spLocks noChangeShapeType="1"/>
              </p:cNvSpPr>
              <p:nvPr/>
            </p:nvSpPr>
            <p:spPr bwMode="auto">
              <a:xfrm>
                <a:off x="3120" y="1784"/>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4" name="Freeform 2126"/>
              <p:cNvSpPr>
                <a:spLocks/>
              </p:cNvSpPr>
              <p:nvPr/>
            </p:nvSpPr>
            <p:spPr bwMode="auto">
              <a:xfrm>
                <a:off x="3126" y="1789"/>
                <a:ext cx="9" cy="11"/>
              </a:xfrm>
              <a:custGeom>
                <a:avLst/>
                <a:gdLst>
                  <a:gd name="T0" fmla="*/ 0 w 9"/>
                  <a:gd name="T1" fmla="*/ 0 h 11"/>
                  <a:gd name="T2" fmla="*/ 5 w 9"/>
                  <a:gd name="T3" fmla="*/ 5 h 11"/>
                  <a:gd name="T4" fmla="*/ 9 w 9"/>
                  <a:gd name="T5" fmla="*/ 11 h 11"/>
                  <a:gd name="T6" fmla="*/ 3 w 9"/>
                  <a:gd name="T7" fmla="*/ 5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3"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5" name="Line 2127"/>
              <p:cNvSpPr>
                <a:spLocks noChangeShapeType="1"/>
              </p:cNvSpPr>
              <p:nvPr/>
            </p:nvSpPr>
            <p:spPr bwMode="auto">
              <a:xfrm>
                <a:off x="3126" y="1789"/>
                <a:ext cx="3"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6" name="Freeform 2128"/>
              <p:cNvSpPr>
                <a:spLocks/>
              </p:cNvSpPr>
              <p:nvPr/>
            </p:nvSpPr>
            <p:spPr bwMode="auto">
              <a:xfrm>
                <a:off x="3131" y="1794"/>
                <a:ext cx="10" cy="12"/>
              </a:xfrm>
              <a:custGeom>
                <a:avLst/>
                <a:gdLst>
                  <a:gd name="T0" fmla="*/ 0 w 10"/>
                  <a:gd name="T1" fmla="*/ 0 h 12"/>
                  <a:gd name="T2" fmla="*/ 7 w 10"/>
                  <a:gd name="T3" fmla="*/ 6 h 12"/>
                  <a:gd name="T4" fmla="*/ 10 w 10"/>
                  <a:gd name="T5" fmla="*/ 12 h 12"/>
                  <a:gd name="T6" fmla="*/ 4 w 10"/>
                  <a:gd name="T7" fmla="*/ 6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7" y="6"/>
                    </a:lnTo>
                    <a:lnTo>
                      <a:pt x="10" y="12"/>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7" name="Line 2129"/>
              <p:cNvSpPr>
                <a:spLocks noChangeShapeType="1"/>
              </p:cNvSpPr>
              <p:nvPr/>
            </p:nvSpPr>
            <p:spPr bwMode="auto">
              <a:xfrm>
                <a:off x="3131" y="1794"/>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48" name="Freeform 2130"/>
              <p:cNvSpPr>
                <a:spLocks/>
              </p:cNvSpPr>
              <p:nvPr/>
            </p:nvSpPr>
            <p:spPr bwMode="auto">
              <a:xfrm>
                <a:off x="3138" y="1800"/>
                <a:ext cx="10" cy="12"/>
              </a:xfrm>
              <a:custGeom>
                <a:avLst/>
                <a:gdLst>
                  <a:gd name="T0" fmla="*/ 0 w 10"/>
                  <a:gd name="T1" fmla="*/ 0 h 12"/>
                  <a:gd name="T2" fmla="*/ 6 w 10"/>
                  <a:gd name="T3" fmla="*/ 6 h 12"/>
                  <a:gd name="T4" fmla="*/ 10 w 10"/>
                  <a:gd name="T5" fmla="*/ 12 h 12"/>
                  <a:gd name="T6" fmla="*/ 3 w 10"/>
                  <a:gd name="T7" fmla="*/ 6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6" y="6"/>
                    </a:lnTo>
                    <a:lnTo>
                      <a:pt x="10" y="12"/>
                    </a:lnTo>
                    <a:lnTo>
                      <a:pt x="3"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9" name="Line 2131"/>
              <p:cNvSpPr>
                <a:spLocks noChangeShapeType="1"/>
              </p:cNvSpPr>
              <p:nvPr/>
            </p:nvSpPr>
            <p:spPr bwMode="auto">
              <a:xfrm>
                <a:off x="3138" y="1800"/>
                <a:ext cx="3"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0" name="Freeform 2132"/>
              <p:cNvSpPr>
                <a:spLocks/>
              </p:cNvSpPr>
              <p:nvPr/>
            </p:nvSpPr>
            <p:spPr bwMode="auto">
              <a:xfrm>
                <a:off x="3144" y="1806"/>
                <a:ext cx="10" cy="12"/>
              </a:xfrm>
              <a:custGeom>
                <a:avLst/>
                <a:gdLst>
                  <a:gd name="T0" fmla="*/ 0 w 10"/>
                  <a:gd name="T1" fmla="*/ 0 h 12"/>
                  <a:gd name="T2" fmla="*/ 7 w 10"/>
                  <a:gd name="T3" fmla="*/ 6 h 12"/>
                  <a:gd name="T4" fmla="*/ 10 w 10"/>
                  <a:gd name="T5" fmla="*/ 12 h 12"/>
                  <a:gd name="T6" fmla="*/ 4 w 10"/>
                  <a:gd name="T7" fmla="*/ 6 h 12"/>
                  <a:gd name="T8" fmla="*/ 0 w 10"/>
                  <a:gd name="T9" fmla="*/ 0 h 12"/>
                </a:gdLst>
                <a:ahLst/>
                <a:cxnLst>
                  <a:cxn ang="0">
                    <a:pos x="T0" y="T1"/>
                  </a:cxn>
                  <a:cxn ang="0">
                    <a:pos x="T2" y="T3"/>
                  </a:cxn>
                  <a:cxn ang="0">
                    <a:pos x="T4" y="T5"/>
                  </a:cxn>
                  <a:cxn ang="0">
                    <a:pos x="T6" y="T7"/>
                  </a:cxn>
                  <a:cxn ang="0">
                    <a:pos x="T8" y="T9"/>
                  </a:cxn>
                </a:cxnLst>
                <a:rect l="0" t="0" r="r" b="b"/>
                <a:pathLst>
                  <a:path w="10" h="12">
                    <a:moveTo>
                      <a:pt x="0" y="0"/>
                    </a:moveTo>
                    <a:lnTo>
                      <a:pt x="7" y="6"/>
                    </a:lnTo>
                    <a:lnTo>
                      <a:pt x="10" y="12"/>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1" name="Line 2133"/>
              <p:cNvSpPr>
                <a:spLocks noChangeShapeType="1"/>
              </p:cNvSpPr>
              <p:nvPr/>
            </p:nvSpPr>
            <p:spPr bwMode="auto">
              <a:xfrm>
                <a:off x="3144" y="1806"/>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2" name="Freeform 2134"/>
              <p:cNvSpPr>
                <a:spLocks/>
              </p:cNvSpPr>
              <p:nvPr/>
            </p:nvSpPr>
            <p:spPr bwMode="auto">
              <a:xfrm>
                <a:off x="3151" y="1812"/>
                <a:ext cx="11" cy="12"/>
              </a:xfrm>
              <a:custGeom>
                <a:avLst/>
                <a:gdLst>
                  <a:gd name="T0" fmla="*/ 0 w 11"/>
                  <a:gd name="T1" fmla="*/ 0 h 12"/>
                  <a:gd name="T2" fmla="*/ 7 w 11"/>
                  <a:gd name="T3" fmla="*/ 7 h 12"/>
                  <a:gd name="T4" fmla="*/ 11 w 11"/>
                  <a:gd name="T5" fmla="*/ 12 h 12"/>
                  <a:gd name="T6" fmla="*/ 3 w 11"/>
                  <a:gd name="T7" fmla="*/ 6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7"/>
                    </a:lnTo>
                    <a:lnTo>
                      <a:pt x="11" y="12"/>
                    </a:lnTo>
                    <a:lnTo>
                      <a:pt x="3"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3" name="Line 2135"/>
              <p:cNvSpPr>
                <a:spLocks noChangeShapeType="1"/>
              </p:cNvSpPr>
              <p:nvPr/>
            </p:nvSpPr>
            <p:spPr bwMode="auto">
              <a:xfrm>
                <a:off x="3151" y="1812"/>
                <a:ext cx="3"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4" name="Freeform 2136"/>
              <p:cNvSpPr>
                <a:spLocks/>
              </p:cNvSpPr>
              <p:nvPr/>
            </p:nvSpPr>
            <p:spPr bwMode="auto">
              <a:xfrm>
                <a:off x="3158" y="1819"/>
                <a:ext cx="11" cy="12"/>
              </a:xfrm>
              <a:custGeom>
                <a:avLst/>
                <a:gdLst>
                  <a:gd name="T0" fmla="*/ 0 w 11"/>
                  <a:gd name="T1" fmla="*/ 0 h 12"/>
                  <a:gd name="T2" fmla="*/ 7 w 11"/>
                  <a:gd name="T3" fmla="*/ 6 h 12"/>
                  <a:gd name="T4" fmla="*/ 11 w 11"/>
                  <a:gd name="T5" fmla="*/ 12 h 12"/>
                  <a:gd name="T6" fmla="*/ 4 w 11"/>
                  <a:gd name="T7" fmla="*/ 5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7" y="6"/>
                    </a:lnTo>
                    <a:lnTo>
                      <a:pt x="11" y="12"/>
                    </a:lnTo>
                    <a:lnTo>
                      <a:pt x="4"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5" name="Line 2137"/>
              <p:cNvSpPr>
                <a:spLocks noChangeShapeType="1"/>
              </p:cNvSpPr>
              <p:nvPr/>
            </p:nvSpPr>
            <p:spPr bwMode="auto">
              <a:xfrm>
                <a:off x="3158" y="1819"/>
                <a:ext cx="4"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6" name="Freeform 2138"/>
              <p:cNvSpPr>
                <a:spLocks/>
              </p:cNvSpPr>
              <p:nvPr/>
            </p:nvSpPr>
            <p:spPr bwMode="auto">
              <a:xfrm>
                <a:off x="3165" y="1825"/>
                <a:ext cx="11" cy="13"/>
              </a:xfrm>
              <a:custGeom>
                <a:avLst/>
                <a:gdLst>
                  <a:gd name="T0" fmla="*/ 0 w 11"/>
                  <a:gd name="T1" fmla="*/ 0 h 13"/>
                  <a:gd name="T2" fmla="*/ 7 w 11"/>
                  <a:gd name="T3" fmla="*/ 7 h 13"/>
                  <a:gd name="T4" fmla="*/ 11 w 11"/>
                  <a:gd name="T5" fmla="*/ 13 h 13"/>
                  <a:gd name="T6" fmla="*/ 4 w 11"/>
                  <a:gd name="T7" fmla="*/ 6 h 13"/>
                  <a:gd name="T8" fmla="*/ 0 w 11"/>
                  <a:gd name="T9" fmla="*/ 0 h 13"/>
                </a:gdLst>
                <a:ahLst/>
                <a:cxnLst>
                  <a:cxn ang="0">
                    <a:pos x="T0" y="T1"/>
                  </a:cxn>
                  <a:cxn ang="0">
                    <a:pos x="T2" y="T3"/>
                  </a:cxn>
                  <a:cxn ang="0">
                    <a:pos x="T4" y="T5"/>
                  </a:cxn>
                  <a:cxn ang="0">
                    <a:pos x="T6" y="T7"/>
                  </a:cxn>
                  <a:cxn ang="0">
                    <a:pos x="T8" y="T9"/>
                  </a:cxn>
                </a:cxnLst>
                <a:rect l="0" t="0" r="r" b="b"/>
                <a:pathLst>
                  <a:path w="11" h="13">
                    <a:moveTo>
                      <a:pt x="0" y="0"/>
                    </a:moveTo>
                    <a:lnTo>
                      <a:pt x="7" y="7"/>
                    </a:lnTo>
                    <a:lnTo>
                      <a:pt x="11" y="13"/>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7" name="Line 2139"/>
              <p:cNvSpPr>
                <a:spLocks noChangeShapeType="1"/>
              </p:cNvSpPr>
              <p:nvPr/>
            </p:nvSpPr>
            <p:spPr bwMode="auto">
              <a:xfrm>
                <a:off x="3165" y="1825"/>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58" name="Freeform 2140"/>
              <p:cNvSpPr>
                <a:spLocks/>
              </p:cNvSpPr>
              <p:nvPr/>
            </p:nvSpPr>
            <p:spPr bwMode="auto">
              <a:xfrm>
                <a:off x="3172" y="1832"/>
                <a:ext cx="19" cy="19"/>
              </a:xfrm>
              <a:custGeom>
                <a:avLst/>
                <a:gdLst>
                  <a:gd name="T0" fmla="*/ 0 w 19"/>
                  <a:gd name="T1" fmla="*/ 0 h 19"/>
                  <a:gd name="T2" fmla="*/ 16 w 19"/>
                  <a:gd name="T3" fmla="*/ 14 h 19"/>
                  <a:gd name="T4" fmla="*/ 19 w 19"/>
                  <a:gd name="T5" fmla="*/ 19 h 19"/>
                  <a:gd name="T6" fmla="*/ 4 w 19"/>
                  <a:gd name="T7" fmla="*/ 6 h 19"/>
                  <a:gd name="T8" fmla="*/ 0 w 19"/>
                  <a:gd name="T9" fmla="*/ 0 h 19"/>
                </a:gdLst>
                <a:ahLst/>
                <a:cxnLst>
                  <a:cxn ang="0">
                    <a:pos x="T0" y="T1"/>
                  </a:cxn>
                  <a:cxn ang="0">
                    <a:pos x="T2" y="T3"/>
                  </a:cxn>
                  <a:cxn ang="0">
                    <a:pos x="T4" y="T5"/>
                  </a:cxn>
                  <a:cxn ang="0">
                    <a:pos x="T6" y="T7"/>
                  </a:cxn>
                  <a:cxn ang="0">
                    <a:pos x="T8" y="T9"/>
                  </a:cxn>
                </a:cxnLst>
                <a:rect l="0" t="0" r="r" b="b"/>
                <a:pathLst>
                  <a:path w="19" h="19">
                    <a:moveTo>
                      <a:pt x="0" y="0"/>
                    </a:moveTo>
                    <a:lnTo>
                      <a:pt x="16" y="14"/>
                    </a:lnTo>
                    <a:lnTo>
                      <a:pt x="19" y="19"/>
                    </a:lnTo>
                    <a:lnTo>
                      <a:pt x="4" y="6"/>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9" name="Line 2141"/>
              <p:cNvSpPr>
                <a:spLocks noChangeShapeType="1"/>
              </p:cNvSpPr>
              <p:nvPr/>
            </p:nvSpPr>
            <p:spPr bwMode="auto">
              <a:xfrm>
                <a:off x="3172" y="1832"/>
                <a:ext cx="4" cy="6"/>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0" name="Freeform 2142"/>
              <p:cNvSpPr>
                <a:spLocks/>
              </p:cNvSpPr>
              <p:nvPr/>
            </p:nvSpPr>
            <p:spPr bwMode="auto">
              <a:xfrm>
                <a:off x="3188" y="1846"/>
                <a:ext cx="20" cy="19"/>
              </a:xfrm>
              <a:custGeom>
                <a:avLst/>
                <a:gdLst>
                  <a:gd name="T0" fmla="*/ 0 w 20"/>
                  <a:gd name="T1" fmla="*/ 0 h 19"/>
                  <a:gd name="T2" fmla="*/ 16 w 20"/>
                  <a:gd name="T3" fmla="*/ 14 h 19"/>
                  <a:gd name="T4" fmla="*/ 20 w 20"/>
                  <a:gd name="T5" fmla="*/ 19 h 19"/>
                  <a:gd name="T6" fmla="*/ 3 w 20"/>
                  <a:gd name="T7" fmla="*/ 5 h 19"/>
                  <a:gd name="T8" fmla="*/ 0 w 20"/>
                  <a:gd name="T9" fmla="*/ 0 h 19"/>
                </a:gdLst>
                <a:ahLst/>
                <a:cxnLst>
                  <a:cxn ang="0">
                    <a:pos x="T0" y="T1"/>
                  </a:cxn>
                  <a:cxn ang="0">
                    <a:pos x="T2" y="T3"/>
                  </a:cxn>
                  <a:cxn ang="0">
                    <a:pos x="T4" y="T5"/>
                  </a:cxn>
                  <a:cxn ang="0">
                    <a:pos x="T6" y="T7"/>
                  </a:cxn>
                  <a:cxn ang="0">
                    <a:pos x="T8" y="T9"/>
                  </a:cxn>
                </a:cxnLst>
                <a:rect l="0" t="0" r="r" b="b"/>
                <a:pathLst>
                  <a:path w="20" h="19">
                    <a:moveTo>
                      <a:pt x="0" y="0"/>
                    </a:moveTo>
                    <a:lnTo>
                      <a:pt x="16" y="14"/>
                    </a:lnTo>
                    <a:lnTo>
                      <a:pt x="20" y="19"/>
                    </a:lnTo>
                    <a:lnTo>
                      <a:pt x="3" y="5"/>
                    </a:lnTo>
                    <a:lnTo>
                      <a:pt x="0" y="0"/>
                    </a:lnTo>
                    <a:close/>
                  </a:path>
                </a:pathLst>
              </a:custGeom>
              <a:solidFill>
                <a:srgbClr val="1C70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1" name="Line 2143"/>
              <p:cNvSpPr>
                <a:spLocks noChangeShapeType="1"/>
              </p:cNvSpPr>
              <p:nvPr/>
            </p:nvSpPr>
            <p:spPr bwMode="auto">
              <a:xfrm>
                <a:off x="3188" y="1846"/>
                <a:ext cx="3" cy="5"/>
              </a:xfrm>
              <a:prstGeom prst="line">
                <a:avLst/>
              </a:prstGeom>
              <a:noFill/>
              <a:ln w="0">
                <a:solidFill>
                  <a:srgbClr val="1C70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2" name="Freeform 2144"/>
              <p:cNvSpPr>
                <a:spLocks/>
              </p:cNvSpPr>
              <p:nvPr/>
            </p:nvSpPr>
            <p:spPr bwMode="auto">
              <a:xfrm>
                <a:off x="3204" y="1860"/>
                <a:ext cx="20" cy="20"/>
              </a:xfrm>
              <a:custGeom>
                <a:avLst/>
                <a:gdLst>
                  <a:gd name="T0" fmla="*/ 0 w 20"/>
                  <a:gd name="T1" fmla="*/ 0 h 20"/>
                  <a:gd name="T2" fmla="*/ 17 w 20"/>
                  <a:gd name="T3" fmla="*/ 14 h 20"/>
                  <a:gd name="T4" fmla="*/ 20 w 20"/>
                  <a:gd name="T5" fmla="*/ 20 h 20"/>
                  <a:gd name="T6" fmla="*/ 4 w 20"/>
                  <a:gd name="T7" fmla="*/ 5 h 20"/>
                  <a:gd name="T8" fmla="*/ 0 w 20"/>
                  <a:gd name="T9" fmla="*/ 0 h 20"/>
                </a:gdLst>
                <a:ahLst/>
                <a:cxnLst>
                  <a:cxn ang="0">
                    <a:pos x="T0" y="T1"/>
                  </a:cxn>
                  <a:cxn ang="0">
                    <a:pos x="T2" y="T3"/>
                  </a:cxn>
                  <a:cxn ang="0">
                    <a:pos x="T4" y="T5"/>
                  </a:cxn>
                  <a:cxn ang="0">
                    <a:pos x="T6" y="T7"/>
                  </a:cxn>
                  <a:cxn ang="0">
                    <a:pos x="T8" y="T9"/>
                  </a:cxn>
                </a:cxnLst>
                <a:rect l="0" t="0" r="r" b="b"/>
                <a:pathLst>
                  <a:path w="20" h="20">
                    <a:moveTo>
                      <a:pt x="0" y="0"/>
                    </a:moveTo>
                    <a:lnTo>
                      <a:pt x="17" y="14"/>
                    </a:lnTo>
                    <a:lnTo>
                      <a:pt x="20" y="20"/>
                    </a:lnTo>
                    <a:lnTo>
                      <a:pt x="4" y="5"/>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3" name="Line 2145"/>
              <p:cNvSpPr>
                <a:spLocks noChangeShapeType="1"/>
              </p:cNvSpPr>
              <p:nvPr/>
            </p:nvSpPr>
            <p:spPr bwMode="auto">
              <a:xfrm>
                <a:off x="3204" y="1860"/>
                <a:ext cx="4" cy="5"/>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4" name="Freeform 2146"/>
              <p:cNvSpPr>
                <a:spLocks/>
              </p:cNvSpPr>
              <p:nvPr/>
            </p:nvSpPr>
            <p:spPr bwMode="auto">
              <a:xfrm>
                <a:off x="3221" y="1874"/>
                <a:ext cx="20" cy="20"/>
              </a:xfrm>
              <a:custGeom>
                <a:avLst/>
                <a:gdLst>
                  <a:gd name="T0" fmla="*/ 0 w 20"/>
                  <a:gd name="T1" fmla="*/ 0 h 20"/>
                  <a:gd name="T2" fmla="*/ 17 w 20"/>
                  <a:gd name="T3" fmla="*/ 14 h 20"/>
                  <a:gd name="T4" fmla="*/ 20 w 20"/>
                  <a:gd name="T5" fmla="*/ 20 h 20"/>
                  <a:gd name="T6" fmla="*/ 3 w 20"/>
                  <a:gd name="T7" fmla="*/ 6 h 20"/>
                  <a:gd name="T8" fmla="*/ 0 w 20"/>
                  <a:gd name="T9" fmla="*/ 0 h 20"/>
                </a:gdLst>
                <a:ahLst/>
                <a:cxnLst>
                  <a:cxn ang="0">
                    <a:pos x="T0" y="T1"/>
                  </a:cxn>
                  <a:cxn ang="0">
                    <a:pos x="T2" y="T3"/>
                  </a:cxn>
                  <a:cxn ang="0">
                    <a:pos x="T4" y="T5"/>
                  </a:cxn>
                  <a:cxn ang="0">
                    <a:pos x="T6" y="T7"/>
                  </a:cxn>
                  <a:cxn ang="0">
                    <a:pos x="T8" y="T9"/>
                  </a:cxn>
                </a:cxnLst>
                <a:rect l="0" t="0" r="r" b="b"/>
                <a:pathLst>
                  <a:path w="20" h="20">
                    <a:moveTo>
                      <a:pt x="0" y="0"/>
                    </a:moveTo>
                    <a:lnTo>
                      <a:pt x="17" y="14"/>
                    </a:lnTo>
                    <a:lnTo>
                      <a:pt x="20" y="20"/>
                    </a:lnTo>
                    <a:lnTo>
                      <a:pt x="3" y="6"/>
                    </a:lnTo>
                    <a:lnTo>
                      <a:pt x="0" y="0"/>
                    </a:lnTo>
                    <a:close/>
                  </a:path>
                </a:pathLst>
              </a:custGeom>
              <a:solidFill>
                <a:srgbClr val="1C71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5" name="Line 2147"/>
              <p:cNvSpPr>
                <a:spLocks noChangeShapeType="1"/>
              </p:cNvSpPr>
              <p:nvPr/>
            </p:nvSpPr>
            <p:spPr bwMode="auto">
              <a:xfrm>
                <a:off x="3221" y="1874"/>
                <a:ext cx="3" cy="6"/>
              </a:xfrm>
              <a:prstGeom prst="line">
                <a:avLst/>
              </a:prstGeom>
              <a:noFill/>
              <a:ln w="0">
                <a:solidFill>
                  <a:srgbClr val="1C71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6" name="Freeform 2148"/>
              <p:cNvSpPr>
                <a:spLocks/>
              </p:cNvSpPr>
              <p:nvPr/>
            </p:nvSpPr>
            <p:spPr bwMode="auto">
              <a:xfrm>
                <a:off x="3238" y="1888"/>
                <a:ext cx="12" cy="12"/>
              </a:xfrm>
              <a:custGeom>
                <a:avLst/>
                <a:gdLst>
                  <a:gd name="T0" fmla="*/ 0 w 12"/>
                  <a:gd name="T1" fmla="*/ 0 h 12"/>
                  <a:gd name="T2" fmla="*/ 8 w 12"/>
                  <a:gd name="T3" fmla="*/ 7 h 12"/>
                  <a:gd name="T4" fmla="*/ 12 w 12"/>
                  <a:gd name="T5" fmla="*/ 12 h 12"/>
                  <a:gd name="T6" fmla="*/ 3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8" y="7"/>
                    </a:lnTo>
                    <a:lnTo>
                      <a:pt x="12" y="12"/>
                    </a:lnTo>
                    <a:lnTo>
                      <a:pt x="3" y="6"/>
                    </a:lnTo>
                    <a:lnTo>
                      <a:pt x="0" y="0"/>
                    </a:lnTo>
                    <a:close/>
                  </a:path>
                </a:pathLst>
              </a:custGeom>
              <a:solidFill>
                <a:srgbClr val="1C72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7" name="Line 2149"/>
              <p:cNvSpPr>
                <a:spLocks noChangeShapeType="1"/>
              </p:cNvSpPr>
              <p:nvPr/>
            </p:nvSpPr>
            <p:spPr bwMode="auto">
              <a:xfrm>
                <a:off x="3238" y="1888"/>
                <a:ext cx="3" cy="6"/>
              </a:xfrm>
              <a:prstGeom prst="line">
                <a:avLst/>
              </a:prstGeom>
              <a:noFill/>
              <a:ln w="0">
                <a:solidFill>
                  <a:srgbClr val="1C72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68" name="Freeform 2150"/>
              <p:cNvSpPr>
                <a:spLocks/>
              </p:cNvSpPr>
              <p:nvPr/>
            </p:nvSpPr>
            <p:spPr bwMode="auto">
              <a:xfrm>
                <a:off x="3246" y="1895"/>
                <a:ext cx="13" cy="12"/>
              </a:xfrm>
              <a:custGeom>
                <a:avLst/>
                <a:gdLst>
                  <a:gd name="T0" fmla="*/ 0 w 13"/>
                  <a:gd name="T1" fmla="*/ 0 h 12"/>
                  <a:gd name="T2" fmla="*/ 9 w 13"/>
                  <a:gd name="T3" fmla="*/ 7 h 12"/>
                  <a:gd name="T4" fmla="*/ 13 w 13"/>
                  <a:gd name="T5" fmla="*/ 12 h 12"/>
                  <a:gd name="T6" fmla="*/ 4 w 13"/>
                  <a:gd name="T7" fmla="*/ 5 h 12"/>
                  <a:gd name="T8" fmla="*/ 0 w 13"/>
                  <a:gd name="T9" fmla="*/ 0 h 12"/>
                </a:gdLst>
                <a:ahLst/>
                <a:cxnLst>
                  <a:cxn ang="0">
                    <a:pos x="T0" y="T1"/>
                  </a:cxn>
                  <a:cxn ang="0">
                    <a:pos x="T2" y="T3"/>
                  </a:cxn>
                  <a:cxn ang="0">
                    <a:pos x="T4" y="T5"/>
                  </a:cxn>
                  <a:cxn ang="0">
                    <a:pos x="T6" y="T7"/>
                  </a:cxn>
                  <a:cxn ang="0">
                    <a:pos x="T8" y="T9"/>
                  </a:cxn>
                </a:cxnLst>
                <a:rect l="0" t="0" r="r" b="b"/>
                <a:pathLst>
                  <a:path w="13" h="12">
                    <a:moveTo>
                      <a:pt x="0" y="0"/>
                    </a:moveTo>
                    <a:lnTo>
                      <a:pt x="9" y="7"/>
                    </a:lnTo>
                    <a:lnTo>
                      <a:pt x="13" y="12"/>
                    </a:lnTo>
                    <a:lnTo>
                      <a:pt x="4" y="5"/>
                    </a:lnTo>
                    <a:lnTo>
                      <a:pt x="0" y="0"/>
                    </a:lnTo>
                    <a:close/>
                  </a:path>
                </a:pathLst>
              </a:custGeom>
              <a:solidFill>
                <a:srgbClr val="1C72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9" name="Line 2151"/>
              <p:cNvSpPr>
                <a:spLocks noChangeShapeType="1"/>
              </p:cNvSpPr>
              <p:nvPr/>
            </p:nvSpPr>
            <p:spPr bwMode="auto">
              <a:xfrm>
                <a:off x="3246" y="1895"/>
                <a:ext cx="4" cy="5"/>
              </a:xfrm>
              <a:prstGeom prst="line">
                <a:avLst/>
              </a:prstGeom>
              <a:noFill/>
              <a:ln w="0">
                <a:solidFill>
                  <a:srgbClr val="1C72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0" name="Freeform 2152"/>
              <p:cNvSpPr>
                <a:spLocks/>
              </p:cNvSpPr>
              <p:nvPr/>
            </p:nvSpPr>
            <p:spPr bwMode="auto">
              <a:xfrm>
                <a:off x="3255" y="1902"/>
                <a:ext cx="13" cy="12"/>
              </a:xfrm>
              <a:custGeom>
                <a:avLst/>
                <a:gdLst>
                  <a:gd name="T0" fmla="*/ 0 w 13"/>
                  <a:gd name="T1" fmla="*/ 0 h 12"/>
                  <a:gd name="T2" fmla="*/ 9 w 13"/>
                  <a:gd name="T3" fmla="*/ 6 h 12"/>
                  <a:gd name="T4" fmla="*/ 13 w 13"/>
                  <a:gd name="T5" fmla="*/ 12 h 12"/>
                  <a:gd name="T6" fmla="*/ 4 w 13"/>
                  <a:gd name="T7" fmla="*/ 5 h 12"/>
                  <a:gd name="T8" fmla="*/ 0 w 13"/>
                  <a:gd name="T9" fmla="*/ 0 h 12"/>
                </a:gdLst>
                <a:ahLst/>
                <a:cxnLst>
                  <a:cxn ang="0">
                    <a:pos x="T0" y="T1"/>
                  </a:cxn>
                  <a:cxn ang="0">
                    <a:pos x="T2" y="T3"/>
                  </a:cxn>
                  <a:cxn ang="0">
                    <a:pos x="T4" y="T5"/>
                  </a:cxn>
                  <a:cxn ang="0">
                    <a:pos x="T6" y="T7"/>
                  </a:cxn>
                  <a:cxn ang="0">
                    <a:pos x="T8" y="T9"/>
                  </a:cxn>
                </a:cxnLst>
                <a:rect l="0" t="0" r="r" b="b"/>
                <a:pathLst>
                  <a:path w="13" h="12">
                    <a:moveTo>
                      <a:pt x="0" y="0"/>
                    </a:moveTo>
                    <a:lnTo>
                      <a:pt x="9" y="6"/>
                    </a:lnTo>
                    <a:lnTo>
                      <a:pt x="13" y="12"/>
                    </a:lnTo>
                    <a:lnTo>
                      <a:pt x="4" y="5"/>
                    </a:lnTo>
                    <a:lnTo>
                      <a:pt x="0" y="0"/>
                    </a:lnTo>
                    <a:close/>
                  </a:path>
                </a:pathLst>
              </a:custGeom>
              <a:solidFill>
                <a:srgbClr val="1C73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71" name="Line 2153"/>
              <p:cNvSpPr>
                <a:spLocks noChangeShapeType="1"/>
              </p:cNvSpPr>
              <p:nvPr/>
            </p:nvSpPr>
            <p:spPr bwMode="auto">
              <a:xfrm>
                <a:off x="3255" y="1902"/>
                <a:ext cx="4" cy="5"/>
              </a:xfrm>
              <a:prstGeom prst="line">
                <a:avLst/>
              </a:prstGeom>
              <a:noFill/>
              <a:ln w="0">
                <a:solidFill>
                  <a:srgbClr val="1C73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2" name="Freeform 2154"/>
              <p:cNvSpPr>
                <a:spLocks/>
              </p:cNvSpPr>
              <p:nvPr/>
            </p:nvSpPr>
            <p:spPr bwMode="auto">
              <a:xfrm>
                <a:off x="3264" y="1908"/>
                <a:ext cx="12" cy="12"/>
              </a:xfrm>
              <a:custGeom>
                <a:avLst/>
                <a:gdLst>
                  <a:gd name="T0" fmla="*/ 0 w 12"/>
                  <a:gd name="T1" fmla="*/ 0 h 12"/>
                  <a:gd name="T2" fmla="*/ 9 w 12"/>
                  <a:gd name="T3" fmla="*/ 7 h 12"/>
                  <a:gd name="T4" fmla="*/ 12 w 12"/>
                  <a:gd name="T5" fmla="*/ 12 h 12"/>
                  <a:gd name="T6" fmla="*/ 4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9" y="7"/>
                    </a:lnTo>
                    <a:lnTo>
                      <a:pt x="12" y="12"/>
                    </a:lnTo>
                    <a:lnTo>
                      <a:pt x="4" y="6"/>
                    </a:lnTo>
                    <a:lnTo>
                      <a:pt x="0" y="0"/>
                    </a:lnTo>
                    <a:close/>
                  </a:path>
                </a:pathLst>
              </a:custGeom>
              <a:solidFill>
                <a:srgbClr val="1C73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73" name="Line 2155"/>
              <p:cNvSpPr>
                <a:spLocks noChangeShapeType="1"/>
              </p:cNvSpPr>
              <p:nvPr/>
            </p:nvSpPr>
            <p:spPr bwMode="auto">
              <a:xfrm>
                <a:off x="3264" y="1908"/>
                <a:ext cx="4" cy="6"/>
              </a:xfrm>
              <a:prstGeom prst="line">
                <a:avLst/>
              </a:prstGeom>
              <a:noFill/>
              <a:ln w="0">
                <a:solidFill>
                  <a:srgbClr val="1C73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4" name="Freeform 2156"/>
              <p:cNvSpPr>
                <a:spLocks/>
              </p:cNvSpPr>
              <p:nvPr/>
            </p:nvSpPr>
            <p:spPr bwMode="auto">
              <a:xfrm>
                <a:off x="3273" y="1915"/>
                <a:ext cx="12" cy="11"/>
              </a:xfrm>
              <a:custGeom>
                <a:avLst/>
                <a:gdLst>
                  <a:gd name="T0" fmla="*/ 0 w 12"/>
                  <a:gd name="T1" fmla="*/ 0 h 11"/>
                  <a:gd name="T2" fmla="*/ 9 w 12"/>
                  <a:gd name="T3" fmla="*/ 6 h 11"/>
                  <a:gd name="T4" fmla="*/ 12 w 12"/>
                  <a:gd name="T5" fmla="*/ 11 h 11"/>
                  <a:gd name="T6" fmla="*/ 3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6"/>
                    </a:lnTo>
                    <a:lnTo>
                      <a:pt x="12" y="11"/>
                    </a:lnTo>
                    <a:lnTo>
                      <a:pt x="3" y="5"/>
                    </a:lnTo>
                    <a:lnTo>
                      <a:pt x="0" y="0"/>
                    </a:lnTo>
                    <a:close/>
                  </a:path>
                </a:pathLst>
              </a:custGeom>
              <a:solidFill>
                <a:srgbClr val="1C73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75" name="Line 2157"/>
              <p:cNvSpPr>
                <a:spLocks noChangeShapeType="1"/>
              </p:cNvSpPr>
              <p:nvPr/>
            </p:nvSpPr>
            <p:spPr bwMode="auto">
              <a:xfrm>
                <a:off x="3273" y="1915"/>
                <a:ext cx="3" cy="5"/>
              </a:xfrm>
              <a:prstGeom prst="line">
                <a:avLst/>
              </a:prstGeom>
              <a:noFill/>
              <a:ln w="0">
                <a:solidFill>
                  <a:srgbClr val="1C731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6" name="Freeform 2158"/>
              <p:cNvSpPr>
                <a:spLocks/>
              </p:cNvSpPr>
              <p:nvPr/>
            </p:nvSpPr>
            <p:spPr bwMode="auto">
              <a:xfrm>
                <a:off x="3282" y="1921"/>
                <a:ext cx="12" cy="11"/>
              </a:xfrm>
              <a:custGeom>
                <a:avLst/>
                <a:gdLst>
                  <a:gd name="T0" fmla="*/ 0 w 12"/>
                  <a:gd name="T1" fmla="*/ 0 h 11"/>
                  <a:gd name="T2" fmla="*/ 9 w 12"/>
                  <a:gd name="T3" fmla="*/ 6 h 11"/>
                  <a:gd name="T4" fmla="*/ 12 w 12"/>
                  <a:gd name="T5" fmla="*/ 11 h 11"/>
                  <a:gd name="T6" fmla="*/ 3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6"/>
                    </a:lnTo>
                    <a:lnTo>
                      <a:pt x="12" y="11"/>
                    </a:lnTo>
                    <a:lnTo>
                      <a:pt x="3" y="5"/>
                    </a:lnTo>
                    <a:lnTo>
                      <a:pt x="0" y="0"/>
                    </a:lnTo>
                    <a:close/>
                  </a:path>
                </a:pathLst>
              </a:custGeom>
              <a:solidFill>
                <a:srgbClr val="1D74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77" name="Line 2159"/>
              <p:cNvSpPr>
                <a:spLocks noChangeShapeType="1"/>
              </p:cNvSpPr>
              <p:nvPr/>
            </p:nvSpPr>
            <p:spPr bwMode="auto">
              <a:xfrm>
                <a:off x="3282" y="1921"/>
                <a:ext cx="3" cy="5"/>
              </a:xfrm>
              <a:prstGeom prst="line">
                <a:avLst/>
              </a:prstGeom>
              <a:noFill/>
              <a:ln w="0">
                <a:solidFill>
                  <a:srgbClr val="1D74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78" name="Freeform 2160"/>
              <p:cNvSpPr>
                <a:spLocks/>
              </p:cNvSpPr>
              <p:nvPr/>
            </p:nvSpPr>
            <p:spPr bwMode="auto">
              <a:xfrm>
                <a:off x="3291" y="1927"/>
                <a:ext cx="12" cy="11"/>
              </a:xfrm>
              <a:custGeom>
                <a:avLst/>
                <a:gdLst>
                  <a:gd name="T0" fmla="*/ 0 w 12"/>
                  <a:gd name="T1" fmla="*/ 0 h 11"/>
                  <a:gd name="T2" fmla="*/ 8 w 12"/>
                  <a:gd name="T3" fmla="*/ 5 h 11"/>
                  <a:gd name="T4" fmla="*/ 12 w 12"/>
                  <a:gd name="T5" fmla="*/ 11 h 11"/>
                  <a:gd name="T6" fmla="*/ 3 w 12"/>
                  <a:gd name="T7" fmla="*/ 5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8" y="5"/>
                    </a:lnTo>
                    <a:lnTo>
                      <a:pt x="12" y="11"/>
                    </a:lnTo>
                    <a:lnTo>
                      <a:pt x="3" y="5"/>
                    </a:lnTo>
                    <a:lnTo>
                      <a:pt x="0" y="0"/>
                    </a:lnTo>
                    <a:close/>
                  </a:path>
                </a:pathLst>
              </a:custGeom>
              <a:solidFill>
                <a:srgbClr val="1D7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79" name="Line 2161"/>
              <p:cNvSpPr>
                <a:spLocks noChangeShapeType="1"/>
              </p:cNvSpPr>
              <p:nvPr/>
            </p:nvSpPr>
            <p:spPr bwMode="auto">
              <a:xfrm>
                <a:off x="3291" y="1927"/>
                <a:ext cx="3" cy="5"/>
              </a:xfrm>
              <a:prstGeom prst="line">
                <a:avLst/>
              </a:prstGeom>
              <a:noFill/>
              <a:ln w="0">
                <a:solidFill>
                  <a:srgbClr val="1D75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0" name="Freeform 2162"/>
              <p:cNvSpPr>
                <a:spLocks/>
              </p:cNvSpPr>
              <p:nvPr/>
            </p:nvSpPr>
            <p:spPr bwMode="auto">
              <a:xfrm>
                <a:off x="3299" y="1932"/>
                <a:ext cx="13" cy="11"/>
              </a:xfrm>
              <a:custGeom>
                <a:avLst/>
                <a:gdLst>
                  <a:gd name="T0" fmla="*/ 0 w 13"/>
                  <a:gd name="T1" fmla="*/ 0 h 11"/>
                  <a:gd name="T2" fmla="*/ 9 w 13"/>
                  <a:gd name="T3" fmla="*/ 6 h 11"/>
                  <a:gd name="T4" fmla="*/ 13 w 13"/>
                  <a:gd name="T5" fmla="*/ 11 h 11"/>
                  <a:gd name="T6" fmla="*/ 4 w 13"/>
                  <a:gd name="T7" fmla="*/ 6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lnTo>
                      <a:pt x="9" y="6"/>
                    </a:lnTo>
                    <a:lnTo>
                      <a:pt x="13" y="11"/>
                    </a:lnTo>
                    <a:lnTo>
                      <a:pt x="4" y="6"/>
                    </a:lnTo>
                    <a:lnTo>
                      <a:pt x="0" y="0"/>
                    </a:lnTo>
                    <a:close/>
                  </a:path>
                </a:pathLst>
              </a:custGeom>
              <a:solidFill>
                <a:srgbClr val="1D7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1" name="Line 2163"/>
              <p:cNvSpPr>
                <a:spLocks noChangeShapeType="1"/>
              </p:cNvSpPr>
              <p:nvPr/>
            </p:nvSpPr>
            <p:spPr bwMode="auto">
              <a:xfrm>
                <a:off x="3299" y="1932"/>
                <a:ext cx="4" cy="6"/>
              </a:xfrm>
              <a:prstGeom prst="line">
                <a:avLst/>
              </a:prstGeom>
              <a:noFill/>
              <a:ln w="0">
                <a:solidFill>
                  <a:srgbClr val="1D75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2" name="Freeform 2164"/>
              <p:cNvSpPr>
                <a:spLocks/>
              </p:cNvSpPr>
              <p:nvPr/>
            </p:nvSpPr>
            <p:spPr bwMode="auto">
              <a:xfrm>
                <a:off x="3308" y="1938"/>
                <a:ext cx="13" cy="10"/>
              </a:xfrm>
              <a:custGeom>
                <a:avLst/>
                <a:gdLst>
                  <a:gd name="T0" fmla="*/ 0 w 13"/>
                  <a:gd name="T1" fmla="*/ 0 h 10"/>
                  <a:gd name="T2" fmla="*/ 9 w 13"/>
                  <a:gd name="T3" fmla="*/ 4 h 10"/>
                  <a:gd name="T4" fmla="*/ 13 w 13"/>
                  <a:gd name="T5" fmla="*/ 10 h 10"/>
                  <a:gd name="T6" fmla="*/ 4 w 13"/>
                  <a:gd name="T7" fmla="*/ 5 h 10"/>
                  <a:gd name="T8" fmla="*/ 0 w 13"/>
                  <a:gd name="T9" fmla="*/ 0 h 10"/>
                </a:gdLst>
                <a:ahLst/>
                <a:cxnLst>
                  <a:cxn ang="0">
                    <a:pos x="T0" y="T1"/>
                  </a:cxn>
                  <a:cxn ang="0">
                    <a:pos x="T2" y="T3"/>
                  </a:cxn>
                  <a:cxn ang="0">
                    <a:pos x="T4" y="T5"/>
                  </a:cxn>
                  <a:cxn ang="0">
                    <a:pos x="T6" y="T7"/>
                  </a:cxn>
                  <a:cxn ang="0">
                    <a:pos x="T8" y="T9"/>
                  </a:cxn>
                </a:cxnLst>
                <a:rect l="0" t="0" r="r" b="b"/>
                <a:pathLst>
                  <a:path w="13" h="10">
                    <a:moveTo>
                      <a:pt x="0" y="0"/>
                    </a:moveTo>
                    <a:lnTo>
                      <a:pt x="9" y="4"/>
                    </a:lnTo>
                    <a:lnTo>
                      <a:pt x="13" y="10"/>
                    </a:lnTo>
                    <a:lnTo>
                      <a:pt x="4" y="5"/>
                    </a:lnTo>
                    <a:lnTo>
                      <a:pt x="0" y="0"/>
                    </a:lnTo>
                    <a:close/>
                  </a:path>
                </a:pathLst>
              </a:custGeom>
              <a:solidFill>
                <a:srgbClr val="1D76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3" name="Line 2165"/>
              <p:cNvSpPr>
                <a:spLocks noChangeShapeType="1"/>
              </p:cNvSpPr>
              <p:nvPr/>
            </p:nvSpPr>
            <p:spPr bwMode="auto">
              <a:xfrm>
                <a:off x="3308" y="1938"/>
                <a:ext cx="4" cy="5"/>
              </a:xfrm>
              <a:prstGeom prst="line">
                <a:avLst/>
              </a:prstGeom>
              <a:noFill/>
              <a:ln w="0">
                <a:solidFill>
                  <a:srgbClr val="1D76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4" name="Freeform 2166"/>
              <p:cNvSpPr>
                <a:spLocks/>
              </p:cNvSpPr>
              <p:nvPr/>
            </p:nvSpPr>
            <p:spPr bwMode="auto">
              <a:xfrm>
                <a:off x="3317" y="1942"/>
                <a:ext cx="12" cy="11"/>
              </a:xfrm>
              <a:custGeom>
                <a:avLst/>
                <a:gdLst>
                  <a:gd name="T0" fmla="*/ 0 w 12"/>
                  <a:gd name="T1" fmla="*/ 0 h 11"/>
                  <a:gd name="T2" fmla="*/ 9 w 12"/>
                  <a:gd name="T3" fmla="*/ 5 h 11"/>
                  <a:gd name="T4" fmla="*/ 12 w 12"/>
                  <a:gd name="T5" fmla="*/ 11 h 11"/>
                  <a:gd name="T6" fmla="*/ 4 w 12"/>
                  <a:gd name="T7" fmla="*/ 6 h 11"/>
                  <a:gd name="T8" fmla="*/ 0 w 12"/>
                  <a:gd name="T9" fmla="*/ 0 h 11"/>
                </a:gdLst>
                <a:ahLst/>
                <a:cxnLst>
                  <a:cxn ang="0">
                    <a:pos x="T0" y="T1"/>
                  </a:cxn>
                  <a:cxn ang="0">
                    <a:pos x="T2" y="T3"/>
                  </a:cxn>
                  <a:cxn ang="0">
                    <a:pos x="T4" y="T5"/>
                  </a:cxn>
                  <a:cxn ang="0">
                    <a:pos x="T6" y="T7"/>
                  </a:cxn>
                  <a:cxn ang="0">
                    <a:pos x="T8" y="T9"/>
                  </a:cxn>
                </a:cxnLst>
                <a:rect l="0" t="0" r="r" b="b"/>
                <a:pathLst>
                  <a:path w="12" h="11">
                    <a:moveTo>
                      <a:pt x="0" y="0"/>
                    </a:moveTo>
                    <a:lnTo>
                      <a:pt x="9" y="5"/>
                    </a:lnTo>
                    <a:lnTo>
                      <a:pt x="12" y="11"/>
                    </a:lnTo>
                    <a:lnTo>
                      <a:pt x="4" y="6"/>
                    </a:lnTo>
                    <a:lnTo>
                      <a:pt x="0" y="0"/>
                    </a:lnTo>
                    <a:close/>
                  </a:path>
                </a:pathLst>
              </a:custGeom>
              <a:solidFill>
                <a:srgbClr val="1D77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5" name="Line 2167"/>
              <p:cNvSpPr>
                <a:spLocks noChangeShapeType="1"/>
              </p:cNvSpPr>
              <p:nvPr/>
            </p:nvSpPr>
            <p:spPr bwMode="auto">
              <a:xfrm>
                <a:off x="3317" y="1942"/>
                <a:ext cx="4" cy="6"/>
              </a:xfrm>
              <a:prstGeom prst="line">
                <a:avLst/>
              </a:prstGeom>
              <a:noFill/>
              <a:ln w="0">
                <a:solidFill>
                  <a:srgbClr val="1D771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6" name="Freeform 2168"/>
              <p:cNvSpPr>
                <a:spLocks/>
              </p:cNvSpPr>
              <p:nvPr/>
            </p:nvSpPr>
            <p:spPr bwMode="auto">
              <a:xfrm>
                <a:off x="3326" y="1947"/>
                <a:ext cx="12" cy="10"/>
              </a:xfrm>
              <a:custGeom>
                <a:avLst/>
                <a:gdLst>
                  <a:gd name="T0" fmla="*/ 0 w 12"/>
                  <a:gd name="T1" fmla="*/ 0 h 10"/>
                  <a:gd name="T2" fmla="*/ 9 w 12"/>
                  <a:gd name="T3" fmla="*/ 4 h 10"/>
                  <a:gd name="T4" fmla="*/ 12 w 12"/>
                  <a:gd name="T5" fmla="*/ 10 h 10"/>
                  <a:gd name="T6" fmla="*/ 3 w 12"/>
                  <a:gd name="T7" fmla="*/ 6 h 10"/>
                  <a:gd name="T8" fmla="*/ 0 w 12"/>
                  <a:gd name="T9" fmla="*/ 0 h 10"/>
                </a:gdLst>
                <a:ahLst/>
                <a:cxnLst>
                  <a:cxn ang="0">
                    <a:pos x="T0" y="T1"/>
                  </a:cxn>
                  <a:cxn ang="0">
                    <a:pos x="T2" y="T3"/>
                  </a:cxn>
                  <a:cxn ang="0">
                    <a:pos x="T4" y="T5"/>
                  </a:cxn>
                  <a:cxn ang="0">
                    <a:pos x="T6" y="T7"/>
                  </a:cxn>
                  <a:cxn ang="0">
                    <a:pos x="T8" y="T9"/>
                  </a:cxn>
                </a:cxnLst>
                <a:rect l="0" t="0" r="r" b="b"/>
                <a:pathLst>
                  <a:path w="12" h="10">
                    <a:moveTo>
                      <a:pt x="0" y="0"/>
                    </a:moveTo>
                    <a:lnTo>
                      <a:pt x="9" y="4"/>
                    </a:lnTo>
                    <a:lnTo>
                      <a:pt x="12" y="10"/>
                    </a:lnTo>
                    <a:lnTo>
                      <a:pt x="3" y="6"/>
                    </a:lnTo>
                    <a:lnTo>
                      <a:pt x="0" y="0"/>
                    </a:lnTo>
                    <a:close/>
                  </a:path>
                </a:pathLst>
              </a:custGeom>
              <a:solidFill>
                <a:srgbClr val="1E78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7" name="Line 2169"/>
              <p:cNvSpPr>
                <a:spLocks noChangeShapeType="1"/>
              </p:cNvSpPr>
              <p:nvPr/>
            </p:nvSpPr>
            <p:spPr bwMode="auto">
              <a:xfrm>
                <a:off x="3326" y="1947"/>
                <a:ext cx="3" cy="6"/>
              </a:xfrm>
              <a:prstGeom prst="line">
                <a:avLst/>
              </a:prstGeom>
              <a:noFill/>
              <a:ln w="0">
                <a:solidFill>
                  <a:srgbClr val="1E78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88" name="Freeform 2170"/>
              <p:cNvSpPr>
                <a:spLocks/>
              </p:cNvSpPr>
              <p:nvPr/>
            </p:nvSpPr>
            <p:spPr bwMode="auto">
              <a:xfrm>
                <a:off x="3335" y="1951"/>
                <a:ext cx="11" cy="10"/>
              </a:xfrm>
              <a:custGeom>
                <a:avLst/>
                <a:gdLst>
                  <a:gd name="T0" fmla="*/ 0 w 11"/>
                  <a:gd name="T1" fmla="*/ 0 h 10"/>
                  <a:gd name="T2" fmla="*/ 8 w 11"/>
                  <a:gd name="T3" fmla="*/ 4 h 10"/>
                  <a:gd name="T4" fmla="*/ 11 w 11"/>
                  <a:gd name="T5" fmla="*/ 10 h 10"/>
                  <a:gd name="T6" fmla="*/ 3 w 11"/>
                  <a:gd name="T7" fmla="*/ 6 h 10"/>
                  <a:gd name="T8" fmla="*/ 0 w 11"/>
                  <a:gd name="T9" fmla="*/ 0 h 10"/>
                </a:gdLst>
                <a:ahLst/>
                <a:cxnLst>
                  <a:cxn ang="0">
                    <a:pos x="T0" y="T1"/>
                  </a:cxn>
                  <a:cxn ang="0">
                    <a:pos x="T2" y="T3"/>
                  </a:cxn>
                  <a:cxn ang="0">
                    <a:pos x="T4" y="T5"/>
                  </a:cxn>
                  <a:cxn ang="0">
                    <a:pos x="T6" y="T7"/>
                  </a:cxn>
                  <a:cxn ang="0">
                    <a:pos x="T8" y="T9"/>
                  </a:cxn>
                </a:cxnLst>
                <a:rect l="0" t="0" r="r" b="b"/>
                <a:pathLst>
                  <a:path w="11" h="10">
                    <a:moveTo>
                      <a:pt x="0" y="0"/>
                    </a:moveTo>
                    <a:lnTo>
                      <a:pt x="8" y="4"/>
                    </a:lnTo>
                    <a:lnTo>
                      <a:pt x="11" y="10"/>
                    </a:lnTo>
                    <a:lnTo>
                      <a:pt x="3" y="6"/>
                    </a:lnTo>
                    <a:lnTo>
                      <a:pt x="0" y="0"/>
                    </a:lnTo>
                    <a:close/>
                  </a:path>
                </a:pathLst>
              </a:custGeom>
              <a:solidFill>
                <a:srgbClr val="1E78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9" name="Line 2171"/>
              <p:cNvSpPr>
                <a:spLocks noChangeShapeType="1"/>
              </p:cNvSpPr>
              <p:nvPr/>
            </p:nvSpPr>
            <p:spPr bwMode="auto">
              <a:xfrm>
                <a:off x="3335" y="1951"/>
                <a:ext cx="3" cy="6"/>
              </a:xfrm>
              <a:prstGeom prst="line">
                <a:avLst/>
              </a:prstGeom>
              <a:noFill/>
              <a:ln w="0">
                <a:solidFill>
                  <a:srgbClr val="1E78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0" name="Freeform 2172"/>
              <p:cNvSpPr>
                <a:spLocks/>
              </p:cNvSpPr>
              <p:nvPr/>
            </p:nvSpPr>
            <p:spPr bwMode="auto">
              <a:xfrm>
                <a:off x="3343" y="1955"/>
                <a:ext cx="12" cy="9"/>
              </a:xfrm>
              <a:custGeom>
                <a:avLst/>
                <a:gdLst>
                  <a:gd name="T0" fmla="*/ 0 w 12"/>
                  <a:gd name="T1" fmla="*/ 0 h 9"/>
                  <a:gd name="T2" fmla="*/ 8 w 12"/>
                  <a:gd name="T3" fmla="*/ 4 h 9"/>
                  <a:gd name="T4" fmla="*/ 12 w 12"/>
                  <a:gd name="T5" fmla="*/ 9 h 9"/>
                  <a:gd name="T6" fmla="*/ 3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4"/>
                    </a:lnTo>
                    <a:lnTo>
                      <a:pt x="12" y="9"/>
                    </a:lnTo>
                    <a:lnTo>
                      <a:pt x="3" y="6"/>
                    </a:lnTo>
                    <a:lnTo>
                      <a:pt x="0" y="0"/>
                    </a:lnTo>
                    <a:close/>
                  </a:path>
                </a:pathLst>
              </a:custGeom>
              <a:solidFill>
                <a:srgbClr val="1E7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91" name="Line 2173"/>
              <p:cNvSpPr>
                <a:spLocks noChangeShapeType="1"/>
              </p:cNvSpPr>
              <p:nvPr/>
            </p:nvSpPr>
            <p:spPr bwMode="auto">
              <a:xfrm>
                <a:off x="3343" y="1955"/>
                <a:ext cx="3" cy="6"/>
              </a:xfrm>
              <a:prstGeom prst="line">
                <a:avLst/>
              </a:prstGeom>
              <a:noFill/>
              <a:ln w="0">
                <a:solidFill>
                  <a:srgbClr val="1E79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2" name="Freeform 2174"/>
              <p:cNvSpPr>
                <a:spLocks/>
              </p:cNvSpPr>
              <p:nvPr/>
            </p:nvSpPr>
            <p:spPr bwMode="auto">
              <a:xfrm>
                <a:off x="3351" y="1959"/>
                <a:ext cx="12" cy="9"/>
              </a:xfrm>
              <a:custGeom>
                <a:avLst/>
                <a:gdLst>
                  <a:gd name="T0" fmla="*/ 0 w 12"/>
                  <a:gd name="T1" fmla="*/ 0 h 9"/>
                  <a:gd name="T2" fmla="*/ 9 w 12"/>
                  <a:gd name="T3" fmla="*/ 3 h 9"/>
                  <a:gd name="T4" fmla="*/ 12 w 12"/>
                  <a:gd name="T5" fmla="*/ 9 h 9"/>
                  <a:gd name="T6" fmla="*/ 4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5"/>
                    </a:lnTo>
                    <a:lnTo>
                      <a:pt x="0" y="0"/>
                    </a:lnTo>
                    <a:close/>
                  </a:path>
                </a:pathLst>
              </a:custGeom>
              <a:solidFill>
                <a:srgbClr val="1E7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93" name="Line 2175"/>
              <p:cNvSpPr>
                <a:spLocks noChangeShapeType="1"/>
              </p:cNvSpPr>
              <p:nvPr/>
            </p:nvSpPr>
            <p:spPr bwMode="auto">
              <a:xfrm>
                <a:off x="3351" y="1959"/>
                <a:ext cx="4" cy="5"/>
              </a:xfrm>
              <a:prstGeom prst="line">
                <a:avLst/>
              </a:prstGeom>
              <a:noFill/>
              <a:ln w="0">
                <a:solidFill>
                  <a:srgbClr val="1E79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4" name="Freeform 2176"/>
              <p:cNvSpPr>
                <a:spLocks/>
              </p:cNvSpPr>
              <p:nvPr/>
            </p:nvSpPr>
            <p:spPr bwMode="auto">
              <a:xfrm>
                <a:off x="3360" y="1962"/>
                <a:ext cx="11" cy="9"/>
              </a:xfrm>
              <a:custGeom>
                <a:avLst/>
                <a:gdLst>
                  <a:gd name="T0" fmla="*/ 0 w 11"/>
                  <a:gd name="T1" fmla="*/ 0 h 9"/>
                  <a:gd name="T2" fmla="*/ 8 w 11"/>
                  <a:gd name="T3" fmla="*/ 4 h 9"/>
                  <a:gd name="T4" fmla="*/ 11 w 11"/>
                  <a:gd name="T5" fmla="*/ 9 h 9"/>
                  <a:gd name="T6" fmla="*/ 3 w 11"/>
                  <a:gd name="T7" fmla="*/ 6 h 9"/>
                  <a:gd name="T8" fmla="*/ 0 w 11"/>
                  <a:gd name="T9" fmla="*/ 0 h 9"/>
                </a:gdLst>
                <a:ahLst/>
                <a:cxnLst>
                  <a:cxn ang="0">
                    <a:pos x="T0" y="T1"/>
                  </a:cxn>
                  <a:cxn ang="0">
                    <a:pos x="T2" y="T3"/>
                  </a:cxn>
                  <a:cxn ang="0">
                    <a:pos x="T4" y="T5"/>
                  </a:cxn>
                  <a:cxn ang="0">
                    <a:pos x="T6" y="T7"/>
                  </a:cxn>
                  <a:cxn ang="0">
                    <a:pos x="T8" y="T9"/>
                  </a:cxn>
                </a:cxnLst>
                <a:rect l="0" t="0" r="r" b="b"/>
                <a:pathLst>
                  <a:path w="11" h="9">
                    <a:moveTo>
                      <a:pt x="0" y="0"/>
                    </a:moveTo>
                    <a:lnTo>
                      <a:pt x="8" y="4"/>
                    </a:lnTo>
                    <a:lnTo>
                      <a:pt x="11" y="9"/>
                    </a:lnTo>
                    <a:lnTo>
                      <a:pt x="3" y="6"/>
                    </a:lnTo>
                    <a:lnTo>
                      <a:pt x="0" y="0"/>
                    </a:lnTo>
                    <a:close/>
                  </a:path>
                </a:pathLst>
              </a:custGeom>
              <a:solidFill>
                <a:srgbClr val="1E7B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95" name="Line 2177"/>
              <p:cNvSpPr>
                <a:spLocks noChangeShapeType="1"/>
              </p:cNvSpPr>
              <p:nvPr/>
            </p:nvSpPr>
            <p:spPr bwMode="auto">
              <a:xfrm>
                <a:off x="3360" y="1962"/>
                <a:ext cx="3" cy="6"/>
              </a:xfrm>
              <a:prstGeom prst="line">
                <a:avLst/>
              </a:prstGeom>
              <a:noFill/>
              <a:ln w="0">
                <a:solidFill>
                  <a:srgbClr val="1E7B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6" name="Freeform 2178"/>
              <p:cNvSpPr>
                <a:spLocks/>
              </p:cNvSpPr>
              <p:nvPr/>
            </p:nvSpPr>
            <p:spPr bwMode="auto">
              <a:xfrm>
                <a:off x="3368" y="1966"/>
                <a:ext cx="12" cy="9"/>
              </a:xfrm>
              <a:custGeom>
                <a:avLst/>
                <a:gdLst>
                  <a:gd name="T0" fmla="*/ 0 w 12"/>
                  <a:gd name="T1" fmla="*/ 0 h 9"/>
                  <a:gd name="T2" fmla="*/ 8 w 12"/>
                  <a:gd name="T3" fmla="*/ 3 h 9"/>
                  <a:gd name="T4" fmla="*/ 12 w 12"/>
                  <a:gd name="T5" fmla="*/ 9 h 9"/>
                  <a:gd name="T6" fmla="*/ 3 w 12"/>
                  <a:gd name="T7" fmla="*/ 5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3"/>
                    </a:lnTo>
                    <a:lnTo>
                      <a:pt x="12" y="9"/>
                    </a:lnTo>
                    <a:lnTo>
                      <a:pt x="3" y="5"/>
                    </a:lnTo>
                    <a:lnTo>
                      <a:pt x="0" y="0"/>
                    </a:lnTo>
                    <a:close/>
                  </a:path>
                </a:pathLst>
              </a:custGeom>
              <a:solidFill>
                <a:srgbClr val="1F7C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97" name="Line 2179"/>
              <p:cNvSpPr>
                <a:spLocks noChangeShapeType="1"/>
              </p:cNvSpPr>
              <p:nvPr/>
            </p:nvSpPr>
            <p:spPr bwMode="auto">
              <a:xfrm>
                <a:off x="3368" y="1966"/>
                <a:ext cx="3" cy="5"/>
              </a:xfrm>
              <a:prstGeom prst="line">
                <a:avLst/>
              </a:prstGeom>
              <a:noFill/>
              <a:ln w="0">
                <a:solidFill>
                  <a:srgbClr val="1F7C1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98" name="Freeform 2180"/>
              <p:cNvSpPr>
                <a:spLocks/>
              </p:cNvSpPr>
              <p:nvPr/>
            </p:nvSpPr>
            <p:spPr bwMode="auto">
              <a:xfrm>
                <a:off x="3376" y="1969"/>
                <a:ext cx="12" cy="9"/>
              </a:xfrm>
              <a:custGeom>
                <a:avLst/>
                <a:gdLst>
                  <a:gd name="T0" fmla="*/ 0 w 12"/>
                  <a:gd name="T1" fmla="*/ 0 h 9"/>
                  <a:gd name="T2" fmla="*/ 8 w 12"/>
                  <a:gd name="T3" fmla="*/ 3 h 9"/>
                  <a:gd name="T4" fmla="*/ 12 w 12"/>
                  <a:gd name="T5" fmla="*/ 9 h 9"/>
                  <a:gd name="T6" fmla="*/ 4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8" y="3"/>
                    </a:lnTo>
                    <a:lnTo>
                      <a:pt x="12" y="9"/>
                    </a:lnTo>
                    <a:lnTo>
                      <a:pt x="4" y="6"/>
                    </a:lnTo>
                    <a:lnTo>
                      <a:pt x="0" y="0"/>
                    </a:lnTo>
                    <a:close/>
                  </a:path>
                </a:pathLst>
              </a:custGeom>
              <a:solidFill>
                <a:srgbClr val="1F7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99" name="Line 2181"/>
              <p:cNvSpPr>
                <a:spLocks noChangeShapeType="1"/>
              </p:cNvSpPr>
              <p:nvPr/>
            </p:nvSpPr>
            <p:spPr bwMode="auto">
              <a:xfrm>
                <a:off x="3376" y="1969"/>
                <a:ext cx="4" cy="6"/>
              </a:xfrm>
              <a:prstGeom prst="line">
                <a:avLst/>
              </a:prstGeom>
              <a:noFill/>
              <a:ln w="0">
                <a:solidFill>
                  <a:srgbClr val="1F7E1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0" name="Freeform 2182"/>
              <p:cNvSpPr>
                <a:spLocks/>
              </p:cNvSpPr>
              <p:nvPr/>
            </p:nvSpPr>
            <p:spPr bwMode="auto">
              <a:xfrm>
                <a:off x="3384" y="1972"/>
                <a:ext cx="12" cy="9"/>
              </a:xfrm>
              <a:custGeom>
                <a:avLst/>
                <a:gdLst>
                  <a:gd name="T0" fmla="*/ 0 w 12"/>
                  <a:gd name="T1" fmla="*/ 0 h 9"/>
                  <a:gd name="T2" fmla="*/ 9 w 12"/>
                  <a:gd name="T3" fmla="*/ 3 h 9"/>
                  <a:gd name="T4" fmla="*/ 12 w 12"/>
                  <a:gd name="T5" fmla="*/ 9 h 9"/>
                  <a:gd name="T6" fmla="*/ 4 w 12"/>
                  <a:gd name="T7" fmla="*/ 6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4" y="6"/>
                    </a:lnTo>
                    <a:lnTo>
                      <a:pt x="0" y="0"/>
                    </a:lnTo>
                    <a:close/>
                  </a:path>
                </a:pathLst>
              </a:custGeom>
              <a:solidFill>
                <a:srgbClr val="208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1" name="Line 2183"/>
              <p:cNvSpPr>
                <a:spLocks noChangeShapeType="1"/>
              </p:cNvSpPr>
              <p:nvPr/>
            </p:nvSpPr>
            <p:spPr bwMode="auto">
              <a:xfrm>
                <a:off x="3384" y="1972"/>
                <a:ext cx="4" cy="6"/>
              </a:xfrm>
              <a:prstGeom prst="line">
                <a:avLst/>
              </a:prstGeom>
              <a:noFill/>
              <a:ln w="0">
                <a:solidFill>
                  <a:srgbClr val="20802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2" name="Freeform 2184"/>
              <p:cNvSpPr>
                <a:spLocks/>
              </p:cNvSpPr>
              <p:nvPr/>
            </p:nvSpPr>
            <p:spPr bwMode="auto">
              <a:xfrm>
                <a:off x="3393" y="1975"/>
                <a:ext cx="20" cy="11"/>
              </a:xfrm>
              <a:custGeom>
                <a:avLst/>
                <a:gdLst>
                  <a:gd name="T0" fmla="*/ 0 w 20"/>
                  <a:gd name="T1" fmla="*/ 0 h 11"/>
                  <a:gd name="T2" fmla="*/ 16 w 20"/>
                  <a:gd name="T3" fmla="*/ 5 h 11"/>
                  <a:gd name="T4" fmla="*/ 20 w 20"/>
                  <a:gd name="T5" fmla="*/ 11 h 11"/>
                  <a:gd name="T6" fmla="*/ 3 w 20"/>
                  <a:gd name="T7" fmla="*/ 6 h 11"/>
                  <a:gd name="T8" fmla="*/ 0 w 20"/>
                  <a:gd name="T9" fmla="*/ 0 h 11"/>
                </a:gdLst>
                <a:ahLst/>
                <a:cxnLst>
                  <a:cxn ang="0">
                    <a:pos x="T0" y="T1"/>
                  </a:cxn>
                  <a:cxn ang="0">
                    <a:pos x="T2" y="T3"/>
                  </a:cxn>
                  <a:cxn ang="0">
                    <a:pos x="T4" y="T5"/>
                  </a:cxn>
                  <a:cxn ang="0">
                    <a:pos x="T6" y="T7"/>
                  </a:cxn>
                  <a:cxn ang="0">
                    <a:pos x="T8" y="T9"/>
                  </a:cxn>
                </a:cxnLst>
                <a:rect l="0" t="0" r="r" b="b"/>
                <a:pathLst>
                  <a:path w="20" h="11">
                    <a:moveTo>
                      <a:pt x="0" y="0"/>
                    </a:moveTo>
                    <a:lnTo>
                      <a:pt x="16" y="5"/>
                    </a:lnTo>
                    <a:lnTo>
                      <a:pt x="20" y="11"/>
                    </a:lnTo>
                    <a:lnTo>
                      <a:pt x="3" y="6"/>
                    </a:lnTo>
                    <a:lnTo>
                      <a:pt x="0" y="0"/>
                    </a:lnTo>
                    <a:close/>
                  </a:path>
                </a:pathLst>
              </a:custGeom>
              <a:solidFill>
                <a:srgbClr val="2082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3" name="Line 2185"/>
              <p:cNvSpPr>
                <a:spLocks noChangeShapeType="1"/>
              </p:cNvSpPr>
              <p:nvPr/>
            </p:nvSpPr>
            <p:spPr bwMode="auto">
              <a:xfrm>
                <a:off x="3393" y="1975"/>
                <a:ext cx="3" cy="6"/>
              </a:xfrm>
              <a:prstGeom prst="line">
                <a:avLst/>
              </a:prstGeom>
              <a:noFill/>
              <a:ln w="0">
                <a:solidFill>
                  <a:srgbClr val="20822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4" name="Freeform 2186"/>
              <p:cNvSpPr>
                <a:spLocks/>
              </p:cNvSpPr>
              <p:nvPr/>
            </p:nvSpPr>
            <p:spPr bwMode="auto">
              <a:xfrm>
                <a:off x="3409" y="1980"/>
                <a:ext cx="21" cy="11"/>
              </a:xfrm>
              <a:custGeom>
                <a:avLst/>
                <a:gdLst>
                  <a:gd name="T0" fmla="*/ 0 w 21"/>
                  <a:gd name="T1" fmla="*/ 0 h 11"/>
                  <a:gd name="T2" fmla="*/ 17 w 21"/>
                  <a:gd name="T3" fmla="*/ 5 h 11"/>
                  <a:gd name="T4" fmla="*/ 21 w 21"/>
                  <a:gd name="T5" fmla="*/ 11 h 11"/>
                  <a:gd name="T6" fmla="*/ 4 w 21"/>
                  <a:gd name="T7" fmla="*/ 6 h 11"/>
                  <a:gd name="T8" fmla="*/ 0 w 21"/>
                  <a:gd name="T9" fmla="*/ 0 h 11"/>
                </a:gdLst>
                <a:ahLst/>
                <a:cxnLst>
                  <a:cxn ang="0">
                    <a:pos x="T0" y="T1"/>
                  </a:cxn>
                  <a:cxn ang="0">
                    <a:pos x="T2" y="T3"/>
                  </a:cxn>
                  <a:cxn ang="0">
                    <a:pos x="T4" y="T5"/>
                  </a:cxn>
                  <a:cxn ang="0">
                    <a:pos x="T6" y="T7"/>
                  </a:cxn>
                  <a:cxn ang="0">
                    <a:pos x="T8" y="T9"/>
                  </a:cxn>
                </a:cxnLst>
                <a:rect l="0" t="0" r="r" b="b"/>
                <a:pathLst>
                  <a:path w="21" h="11">
                    <a:moveTo>
                      <a:pt x="0" y="0"/>
                    </a:moveTo>
                    <a:lnTo>
                      <a:pt x="17" y="5"/>
                    </a:lnTo>
                    <a:lnTo>
                      <a:pt x="21" y="11"/>
                    </a:lnTo>
                    <a:lnTo>
                      <a:pt x="4" y="6"/>
                    </a:lnTo>
                    <a:lnTo>
                      <a:pt x="0" y="0"/>
                    </a:lnTo>
                    <a:close/>
                  </a:path>
                </a:pathLst>
              </a:custGeom>
              <a:solidFill>
                <a:srgbClr val="2186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5" name="Line 2187"/>
              <p:cNvSpPr>
                <a:spLocks noChangeShapeType="1"/>
              </p:cNvSpPr>
              <p:nvPr/>
            </p:nvSpPr>
            <p:spPr bwMode="auto">
              <a:xfrm>
                <a:off x="3409" y="1980"/>
                <a:ext cx="4" cy="6"/>
              </a:xfrm>
              <a:prstGeom prst="line">
                <a:avLst/>
              </a:prstGeom>
              <a:noFill/>
              <a:ln w="0">
                <a:solidFill>
                  <a:srgbClr val="21862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6" name="Freeform 2188"/>
              <p:cNvSpPr>
                <a:spLocks/>
              </p:cNvSpPr>
              <p:nvPr/>
            </p:nvSpPr>
            <p:spPr bwMode="auto">
              <a:xfrm>
                <a:off x="3426" y="1985"/>
                <a:ext cx="21" cy="10"/>
              </a:xfrm>
              <a:custGeom>
                <a:avLst/>
                <a:gdLst>
                  <a:gd name="T0" fmla="*/ 0 w 21"/>
                  <a:gd name="T1" fmla="*/ 0 h 10"/>
                  <a:gd name="T2" fmla="*/ 18 w 21"/>
                  <a:gd name="T3" fmla="*/ 5 h 10"/>
                  <a:gd name="T4" fmla="*/ 21 w 21"/>
                  <a:gd name="T5" fmla="*/ 10 h 10"/>
                  <a:gd name="T6" fmla="*/ 4 w 21"/>
                  <a:gd name="T7" fmla="*/ 6 h 10"/>
                  <a:gd name="T8" fmla="*/ 0 w 21"/>
                  <a:gd name="T9" fmla="*/ 0 h 10"/>
                </a:gdLst>
                <a:ahLst/>
                <a:cxnLst>
                  <a:cxn ang="0">
                    <a:pos x="T0" y="T1"/>
                  </a:cxn>
                  <a:cxn ang="0">
                    <a:pos x="T2" y="T3"/>
                  </a:cxn>
                  <a:cxn ang="0">
                    <a:pos x="T4" y="T5"/>
                  </a:cxn>
                  <a:cxn ang="0">
                    <a:pos x="T6" y="T7"/>
                  </a:cxn>
                  <a:cxn ang="0">
                    <a:pos x="T8" y="T9"/>
                  </a:cxn>
                </a:cxnLst>
                <a:rect l="0" t="0" r="r" b="b"/>
                <a:pathLst>
                  <a:path w="21" h="10">
                    <a:moveTo>
                      <a:pt x="0" y="0"/>
                    </a:moveTo>
                    <a:lnTo>
                      <a:pt x="18" y="5"/>
                    </a:lnTo>
                    <a:lnTo>
                      <a:pt x="21" y="10"/>
                    </a:lnTo>
                    <a:lnTo>
                      <a:pt x="4" y="6"/>
                    </a:lnTo>
                    <a:lnTo>
                      <a:pt x="0" y="0"/>
                    </a:lnTo>
                    <a:close/>
                  </a:path>
                </a:pathLst>
              </a:custGeom>
              <a:solidFill>
                <a:srgbClr val="22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7" name="Line 2189"/>
              <p:cNvSpPr>
                <a:spLocks noChangeShapeType="1"/>
              </p:cNvSpPr>
              <p:nvPr/>
            </p:nvSpPr>
            <p:spPr bwMode="auto">
              <a:xfrm>
                <a:off x="3426" y="1985"/>
                <a:ext cx="4" cy="6"/>
              </a:xfrm>
              <a:prstGeom prst="line">
                <a:avLst/>
              </a:prstGeom>
              <a:noFill/>
              <a:ln w="0">
                <a:solidFill>
                  <a:srgbClr val="22892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08" name="Freeform 2190"/>
              <p:cNvSpPr>
                <a:spLocks/>
              </p:cNvSpPr>
              <p:nvPr/>
            </p:nvSpPr>
            <p:spPr bwMode="auto">
              <a:xfrm>
                <a:off x="3444" y="1990"/>
                <a:ext cx="21" cy="9"/>
              </a:xfrm>
              <a:custGeom>
                <a:avLst/>
                <a:gdLst>
                  <a:gd name="T0" fmla="*/ 0 w 21"/>
                  <a:gd name="T1" fmla="*/ 0 h 9"/>
                  <a:gd name="T2" fmla="*/ 17 w 21"/>
                  <a:gd name="T3" fmla="*/ 4 h 9"/>
                  <a:gd name="T4" fmla="*/ 21 w 21"/>
                  <a:gd name="T5" fmla="*/ 9 h 9"/>
                  <a:gd name="T6" fmla="*/ 3 w 21"/>
                  <a:gd name="T7" fmla="*/ 5 h 9"/>
                  <a:gd name="T8" fmla="*/ 0 w 21"/>
                  <a:gd name="T9" fmla="*/ 0 h 9"/>
                </a:gdLst>
                <a:ahLst/>
                <a:cxnLst>
                  <a:cxn ang="0">
                    <a:pos x="T0" y="T1"/>
                  </a:cxn>
                  <a:cxn ang="0">
                    <a:pos x="T2" y="T3"/>
                  </a:cxn>
                  <a:cxn ang="0">
                    <a:pos x="T4" y="T5"/>
                  </a:cxn>
                  <a:cxn ang="0">
                    <a:pos x="T6" y="T7"/>
                  </a:cxn>
                  <a:cxn ang="0">
                    <a:pos x="T8" y="T9"/>
                  </a:cxn>
                </a:cxnLst>
                <a:rect l="0" t="0" r="r" b="b"/>
                <a:pathLst>
                  <a:path w="21" h="9">
                    <a:moveTo>
                      <a:pt x="0" y="0"/>
                    </a:moveTo>
                    <a:lnTo>
                      <a:pt x="17" y="4"/>
                    </a:lnTo>
                    <a:lnTo>
                      <a:pt x="21" y="9"/>
                    </a:lnTo>
                    <a:lnTo>
                      <a:pt x="3" y="5"/>
                    </a:lnTo>
                    <a:lnTo>
                      <a:pt x="0" y="0"/>
                    </a:lnTo>
                    <a:close/>
                  </a:path>
                </a:pathLst>
              </a:custGeom>
              <a:solidFill>
                <a:srgbClr val="238C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9" name="Line 2191"/>
              <p:cNvSpPr>
                <a:spLocks noChangeShapeType="1"/>
              </p:cNvSpPr>
              <p:nvPr/>
            </p:nvSpPr>
            <p:spPr bwMode="auto">
              <a:xfrm>
                <a:off x="3444" y="1990"/>
                <a:ext cx="3" cy="5"/>
              </a:xfrm>
              <a:prstGeom prst="line">
                <a:avLst/>
              </a:prstGeom>
              <a:noFill/>
              <a:ln w="0">
                <a:solidFill>
                  <a:srgbClr val="238C2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0" name="Freeform 2192"/>
              <p:cNvSpPr>
                <a:spLocks/>
              </p:cNvSpPr>
              <p:nvPr/>
            </p:nvSpPr>
            <p:spPr bwMode="auto">
              <a:xfrm>
                <a:off x="3461" y="1994"/>
                <a:ext cx="22" cy="9"/>
              </a:xfrm>
              <a:custGeom>
                <a:avLst/>
                <a:gdLst>
                  <a:gd name="T0" fmla="*/ 0 w 22"/>
                  <a:gd name="T1" fmla="*/ 0 h 9"/>
                  <a:gd name="T2" fmla="*/ 18 w 22"/>
                  <a:gd name="T3" fmla="*/ 3 h 9"/>
                  <a:gd name="T4" fmla="*/ 22 w 22"/>
                  <a:gd name="T5" fmla="*/ 9 h 9"/>
                  <a:gd name="T6" fmla="*/ 4 w 22"/>
                  <a:gd name="T7" fmla="*/ 5 h 9"/>
                  <a:gd name="T8" fmla="*/ 0 w 22"/>
                  <a:gd name="T9" fmla="*/ 0 h 9"/>
                </a:gdLst>
                <a:ahLst/>
                <a:cxnLst>
                  <a:cxn ang="0">
                    <a:pos x="T0" y="T1"/>
                  </a:cxn>
                  <a:cxn ang="0">
                    <a:pos x="T2" y="T3"/>
                  </a:cxn>
                  <a:cxn ang="0">
                    <a:pos x="T4" y="T5"/>
                  </a:cxn>
                  <a:cxn ang="0">
                    <a:pos x="T6" y="T7"/>
                  </a:cxn>
                  <a:cxn ang="0">
                    <a:pos x="T8" y="T9"/>
                  </a:cxn>
                </a:cxnLst>
                <a:rect l="0" t="0" r="r" b="b"/>
                <a:pathLst>
                  <a:path w="22" h="9">
                    <a:moveTo>
                      <a:pt x="0" y="0"/>
                    </a:moveTo>
                    <a:lnTo>
                      <a:pt x="18" y="3"/>
                    </a:lnTo>
                    <a:lnTo>
                      <a:pt x="22" y="9"/>
                    </a:lnTo>
                    <a:lnTo>
                      <a:pt x="4" y="5"/>
                    </a:lnTo>
                    <a:lnTo>
                      <a:pt x="0" y="0"/>
                    </a:lnTo>
                    <a:close/>
                  </a:path>
                </a:pathLst>
              </a:custGeom>
              <a:solidFill>
                <a:srgbClr val="238E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1" name="Line 2193"/>
              <p:cNvSpPr>
                <a:spLocks noChangeShapeType="1"/>
              </p:cNvSpPr>
              <p:nvPr/>
            </p:nvSpPr>
            <p:spPr bwMode="auto">
              <a:xfrm>
                <a:off x="3461" y="1994"/>
                <a:ext cx="4" cy="5"/>
              </a:xfrm>
              <a:prstGeom prst="line">
                <a:avLst/>
              </a:prstGeom>
              <a:noFill/>
              <a:ln w="0">
                <a:solidFill>
                  <a:srgbClr val="238E2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2" name="Freeform 2194"/>
              <p:cNvSpPr>
                <a:spLocks/>
              </p:cNvSpPr>
              <p:nvPr/>
            </p:nvSpPr>
            <p:spPr bwMode="auto">
              <a:xfrm>
                <a:off x="3479" y="1997"/>
                <a:ext cx="23" cy="9"/>
              </a:xfrm>
              <a:custGeom>
                <a:avLst/>
                <a:gdLst>
                  <a:gd name="T0" fmla="*/ 0 w 23"/>
                  <a:gd name="T1" fmla="*/ 0 h 9"/>
                  <a:gd name="T2" fmla="*/ 20 w 23"/>
                  <a:gd name="T3" fmla="*/ 4 h 9"/>
                  <a:gd name="T4" fmla="*/ 23 w 23"/>
                  <a:gd name="T5" fmla="*/ 9 h 9"/>
                  <a:gd name="T6" fmla="*/ 4 w 23"/>
                  <a:gd name="T7" fmla="*/ 6 h 9"/>
                  <a:gd name="T8" fmla="*/ 0 w 23"/>
                  <a:gd name="T9" fmla="*/ 0 h 9"/>
                </a:gdLst>
                <a:ahLst/>
                <a:cxnLst>
                  <a:cxn ang="0">
                    <a:pos x="T0" y="T1"/>
                  </a:cxn>
                  <a:cxn ang="0">
                    <a:pos x="T2" y="T3"/>
                  </a:cxn>
                  <a:cxn ang="0">
                    <a:pos x="T4" y="T5"/>
                  </a:cxn>
                  <a:cxn ang="0">
                    <a:pos x="T6" y="T7"/>
                  </a:cxn>
                  <a:cxn ang="0">
                    <a:pos x="T8" y="T9"/>
                  </a:cxn>
                </a:cxnLst>
                <a:rect l="0" t="0" r="r" b="b"/>
                <a:pathLst>
                  <a:path w="23" h="9">
                    <a:moveTo>
                      <a:pt x="0" y="0"/>
                    </a:moveTo>
                    <a:lnTo>
                      <a:pt x="20" y="4"/>
                    </a:lnTo>
                    <a:lnTo>
                      <a:pt x="23" y="9"/>
                    </a:lnTo>
                    <a:lnTo>
                      <a:pt x="4" y="6"/>
                    </a:lnTo>
                    <a:lnTo>
                      <a:pt x="0" y="0"/>
                    </a:lnTo>
                    <a:close/>
                  </a:path>
                </a:pathLst>
              </a:custGeom>
              <a:solidFill>
                <a:srgbClr val="2490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3" name="Line 2195"/>
              <p:cNvSpPr>
                <a:spLocks noChangeShapeType="1"/>
              </p:cNvSpPr>
              <p:nvPr/>
            </p:nvSpPr>
            <p:spPr bwMode="auto">
              <a:xfrm>
                <a:off x="3479" y="1997"/>
                <a:ext cx="4" cy="6"/>
              </a:xfrm>
              <a:prstGeom prst="line">
                <a:avLst/>
              </a:prstGeom>
              <a:noFill/>
              <a:ln w="0">
                <a:solidFill>
                  <a:srgbClr val="2490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4" name="Freeform 2196"/>
              <p:cNvSpPr>
                <a:spLocks/>
              </p:cNvSpPr>
              <p:nvPr/>
            </p:nvSpPr>
            <p:spPr bwMode="auto">
              <a:xfrm>
                <a:off x="3499" y="2001"/>
                <a:ext cx="12" cy="7"/>
              </a:xfrm>
              <a:custGeom>
                <a:avLst/>
                <a:gdLst>
                  <a:gd name="T0" fmla="*/ 0 w 12"/>
                  <a:gd name="T1" fmla="*/ 0 h 7"/>
                  <a:gd name="T2" fmla="*/ 9 w 12"/>
                  <a:gd name="T3" fmla="*/ 1 h 7"/>
                  <a:gd name="T4" fmla="*/ 12 w 12"/>
                  <a:gd name="T5" fmla="*/ 7 h 7"/>
                  <a:gd name="T6" fmla="*/ 3 w 12"/>
                  <a:gd name="T7" fmla="*/ 5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9" y="1"/>
                    </a:lnTo>
                    <a:lnTo>
                      <a:pt x="12" y="7"/>
                    </a:lnTo>
                    <a:lnTo>
                      <a:pt x="3" y="5"/>
                    </a:lnTo>
                    <a:lnTo>
                      <a:pt x="0" y="0"/>
                    </a:lnTo>
                    <a:close/>
                  </a:path>
                </a:pathLst>
              </a:custGeom>
              <a:solidFill>
                <a:srgbClr val="249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5" name="Line 2197"/>
              <p:cNvSpPr>
                <a:spLocks noChangeShapeType="1"/>
              </p:cNvSpPr>
              <p:nvPr/>
            </p:nvSpPr>
            <p:spPr bwMode="auto">
              <a:xfrm>
                <a:off x="3499" y="2001"/>
                <a:ext cx="3" cy="5"/>
              </a:xfrm>
              <a:prstGeom prst="line">
                <a:avLst/>
              </a:prstGeom>
              <a:noFill/>
              <a:ln w="0">
                <a:solidFill>
                  <a:srgbClr val="2491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6" name="Freeform 2198"/>
              <p:cNvSpPr>
                <a:spLocks/>
              </p:cNvSpPr>
              <p:nvPr/>
            </p:nvSpPr>
            <p:spPr bwMode="auto">
              <a:xfrm>
                <a:off x="3508" y="2002"/>
                <a:ext cx="14" cy="8"/>
              </a:xfrm>
              <a:custGeom>
                <a:avLst/>
                <a:gdLst>
                  <a:gd name="T0" fmla="*/ 0 w 14"/>
                  <a:gd name="T1" fmla="*/ 0 h 8"/>
                  <a:gd name="T2" fmla="*/ 10 w 14"/>
                  <a:gd name="T3" fmla="*/ 2 h 8"/>
                  <a:gd name="T4" fmla="*/ 14 w 14"/>
                  <a:gd name="T5" fmla="*/ 8 h 8"/>
                  <a:gd name="T6" fmla="*/ 3 w 14"/>
                  <a:gd name="T7" fmla="*/ 6 h 8"/>
                  <a:gd name="T8" fmla="*/ 0 w 14"/>
                  <a:gd name="T9" fmla="*/ 0 h 8"/>
                </a:gdLst>
                <a:ahLst/>
                <a:cxnLst>
                  <a:cxn ang="0">
                    <a:pos x="T0" y="T1"/>
                  </a:cxn>
                  <a:cxn ang="0">
                    <a:pos x="T2" y="T3"/>
                  </a:cxn>
                  <a:cxn ang="0">
                    <a:pos x="T4" y="T5"/>
                  </a:cxn>
                  <a:cxn ang="0">
                    <a:pos x="T6" y="T7"/>
                  </a:cxn>
                  <a:cxn ang="0">
                    <a:pos x="T8" y="T9"/>
                  </a:cxn>
                </a:cxnLst>
                <a:rect l="0" t="0" r="r" b="b"/>
                <a:pathLst>
                  <a:path w="14" h="8">
                    <a:moveTo>
                      <a:pt x="0" y="0"/>
                    </a:moveTo>
                    <a:lnTo>
                      <a:pt x="10" y="2"/>
                    </a:lnTo>
                    <a:lnTo>
                      <a:pt x="14" y="8"/>
                    </a:lnTo>
                    <a:lnTo>
                      <a:pt x="3" y="6"/>
                    </a:lnTo>
                    <a:lnTo>
                      <a:pt x="0" y="0"/>
                    </a:lnTo>
                    <a:close/>
                  </a:path>
                </a:pathLst>
              </a:custGeom>
              <a:solidFill>
                <a:srgbClr val="2492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7" name="Line 2199"/>
              <p:cNvSpPr>
                <a:spLocks noChangeShapeType="1"/>
              </p:cNvSpPr>
              <p:nvPr/>
            </p:nvSpPr>
            <p:spPr bwMode="auto">
              <a:xfrm>
                <a:off x="3508" y="2002"/>
                <a:ext cx="3" cy="6"/>
              </a:xfrm>
              <a:prstGeom prst="line">
                <a:avLst/>
              </a:prstGeom>
              <a:noFill/>
              <a:ln w="0">
                <a:solidFill>
                  <a:srgbClr val="2492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18" name="Freeform 2200"/>
              <p:cNvSpPr>
                <a:spLocks/>
              </p:cNvSpPr>
              <p:nvPr/>
            </p:nvSpPr>
            <p:spPr bwMode="auto">
              <a:xfrm>
                <a:off x="3518" y="2004"/>
                <a:ext cx="14" cy="7"/>
              </a:xfrm>
              <a:custGeom>
                <a:avLst/>
                <a:gdLst>
                  <a:gd name="T0" fmla="*/ 0 w 14"/>
                  <a:gd name="T1" fmla="*/ 0 h 7"/>
                  <a:gd name="T2" fmla="*/ 10 w 14"/>
                  <a:gd name="T3" fmla="*/ 2 h 7"/>
                  <a:gd name="T4" fmla="*/ 14 w 14"/>
                  <a:gd name="T5" fmla="*/ 7 h 7"/>
                  <a:gd name="T6" fmla="*/ 4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0" y="2"/>
                    </a:lnTo>
                    <a:lnTo>
                      <a:pt x="14" y="7"/>
                    </a:lnTo>
                    <a:lnTo>
                      <a:pt x="4" y="6"/>
                    </a:lnTo>
                    <a:lnTo>
                      <a:pt x="0" y="0"/>
                    </a:lnTo>
                    <a:close/>
                  </a:path>
                </a:pathLst>
              </a:custGeom>
              <a:solidFill>
                <a:srgbClr val="2493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19" name="Line 2201"/>
              <p:cNvSpPr>
                <a:spLocks noChangeShapeType="1"/>
              </p:cNvSpPr>
              <p:nvPr/>
            </p:nvSpPr>
            <p:spPr bwMode="auto">
              <a:xfrm>
                <a:off x="3518" y="2004"/>
                <a:ext cx="4" cy="6"/>
              </a:xfrm>
              <a:prstGeom prst="line">
                <a:avLst/>
              </a:prstGeom>
              <a:noFill/>
              <a:ln w="0">
                <a:solidFill>
                  <a:srgbClr val="24932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0" name="Freeform 2202"/>
              <p:cNvSpPr>
                <a:spLocks/>
              </p:cNvSpPr>
              <p:nvPr/>
            </p:nvSpPr>
            <p:spPr bwMode="auto">
              <a:xfrm>
                <a:off x="3528" y="2006"/>
                <a:ext cx="14" cy="7"/>
              </a:xfrm>
              <a:custGeom>
                <a:avLst/>
                <a:gdLst>
                  <a:gd name="T0" fmla="*/ 0 w 14"/>
                  <a:gd name="T1" fmla="*/ 0 h 7"/>
                  <a:gd name="T2" fmla="*/ 11 w 14"/>
                  <a:gd name="T3" fmla="*/ 1 h 7"/>
                  <a:gd name="T4" fmla="*/ 14 w 14"/>
                  <a:gd name="T5" fmla="*/ 7 h 7"/>
                  <a:gd name="T6" fmla="*/ 4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4" y="5"/>
                    </a:lnTo>
                    <a:lnTo>
                      <a:pt x="0" y="0"/>
                    </a:lnTo>
                    <a:close/>
                  </a:path>
                </a:pathLst>
              </a:custGeom>
              <a:solidFill>
                <a:srgbClr val="259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1" name="Line 2203"/>
              <p:cNvSpPr>
                <a:spLocks noChangeShapeType="1"/>
              </p:cNvSpPr>
              <p:nvPr/>
            </p:nvSpPr>
            <p:spPr bwMode="auto">
              <a:xfrm>
                <a:off x="3528" y="2006"/>
                <a:ext cx="4" cy="5"/>
              </a:xfrm>
              <a:prstGeom prst="line">
                <a:avLst/>
              </a:prstGeom>
              <a:noFill/>
              <a:ln w="0">
                <a:solidFill>
                  <a:srgbClr val="2594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2" name="Freeform 2204"/>
              <p:cNvSpPr>
                <a:spLocks/>
              </p:cNvSpPr>
              <p:nvPr/>
            </p:nvSpPr>
            <p:spPr bwMode="auto">
              <a:xfrm>
                <a:off x="3539" y="2007"/>
                <a:ext cx="14" cy="7"/>
              </a:xfrm>
              <a:custGeom>
                <a:avLst/>
                <a:gdLst>
                  <a:gd name="T0" fmla="*/ 0 w 14"/>
                  <a:gd name="T1" fmla="*/ 0 h 7"/>
                  <a:gd name="T2" fmla="*/ 11 w 14"/>
                  <a:gd name="T3" fmla="*/ 2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2"/>
                    </a:lnTo>
                    <a:lnTo>
                      <a:pt x="14" y="7"/>
                    </a:lnTo>
                    <a:lnTo>
                      <a:pt x="3" y="6"/>
                    </a:lnTo>
                    <a:lnTo>
                      <a:pt x="0" y="0"/>
                    </a:lnTo>
                    <a:close/>
                  </a:path>
                </a:pathLst>
              </a:custGeom>
              <a:solidFill>
                <a:srgbClr val="259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3" name="Line 2205"/>
              <p:cNvSpPr>
                <a:spLocks noChangeShapeType="1"/>
              </p:cNvSpPr>
              <p:nvPr/>
            </p:nvSpPr>
            <p:spPr bwMode="auto">
              <a:xfrm>
                <a:off x="3539" y="2007"/>
                <a:ext cx="3" cy="6"/>
              </a:xfrm>
              <a:prstGeom prst="line">
                <a:avLst/>
              </a:prstGeom>
              <a:noFill/>
              <a:ln w="0">
                <a:solidFill>
                  <a:srgbClr val="2594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4" name="Freeform 2206"/>
              <p:cNvSpPr>
                <a:spLocks/>
              </p:cNvSpPr>
              <p:nvPr/>
            </p:nvSpPr>
            <p:spPr bwMode="auto">
              <a:xfrm>
                <a:off x="3550" y="2009"/>
                <a:ext cx="14" cy="7"/>
              </a:xfrm>
              <a:custGeom>
                <a:avLst/>
                <a:gdLst>
                  <a:gd name="T0" fmla="*/ 0 w 14"/>
                  <a:gd name="T1" fmla="*/ 0 h 7"/>
                  <a:gd name="T2" fmla="*/ 11 w 14"/>
                  <a:gd name="T3" fmla="*/ 1 h 7"/>
                  <a:gd name="T4" fmla="*/ 14 w 14"/>
                  <a:gd name="T5" fmla="*/ 7 h 7"/>
                  <a:gd name="T6" fmla="*/ 3 w 14"/>
                  <a:gd name="T7" fmla="*/ 5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5"/>
                    </a:lnTo>
                    <a:lnTo>
                      <a:pt x="0" y="0"/>
                    </a:lnTo>
                    <a:close/>
                  </a:path>
                </a:pathLst>
              </a:custGeom>
              <a:solidFill>
                <a:srgbClr val="259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5" name="Line 2207"/>
              <p:cNvSpPr>
                <a:spLocks noChangeShapeType="1"/>
              </p:cNvSpPr>
              <p:nvPr/>
            </p:nvSpPr>
            <p:spPr bwMode="auto">
              <a:xfrm>
                <a:off x="3550" y="2009"/>
                <a:ext cx="3" cy="5"/>
              </a:xfrm>
              <a:prstGeom prst="line">
                <a:avLst/>
              </a:prstGeom>
              <a:noFill/>
              <a:ln w="0">
                <a:solidFill>
                  <a:srgbClr val="2594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6" name="Freeform 2208"/>
              <p:cNvSpPr>
                <a:spLocks/>
              </p:cNvSpPr>
              <p:nvPr/>
            </p:nvSpPr>
            <p:spPr bwMode="auto">
              <a:xfrm>
                <a:off x="3561" y="2010"/>
                <a:ext cx="14" cy="8"/>
              </a:xfrm>
              <a:custGeom>
                <a:avLst/>
                <a:gdLst>
                  <a:gd name="T0" fmla="*/ 0 w 14"/>
                  <a:gd name="T1" fmla="*/ 0 h 8"/>
                  <a:gd name="T2" fmla="*/ 11 w 14"/>
                  <a:gd name="T3" fmla="*/ 2 h 8"/>
                  <a:gd name="T4" fmla="*/ 14 w 14"/>
                  <a:gd name="T5" fmla="*/ 8 h 8"/>
                  <a:gd name="T6" fmla="*/ 3 w 14"/>
                  <a:gd name="T7" fmla="*/ 6 h 8"/>
                  <a:gd name="T8" fmla="*/ 0 w 14"/>
                  <a:gd name="T9" fmla="*/ 0 h 8"/>
                </a:gdLst>
                <a:ahLst/>
                <a:cxnLst>
                  <a:cxn ang="0">
                    <a:pos x="T0" y="T1"/>
                  </a:cxn>
                  <a:cxn ang="0">
                    <a:pos x="T2" y="T3"/>
                  </a:cxn>
                  <a:cxn ang="0">
                    <a:pos x="T4" y="T5"/>
                  </a:cxn>
                  <a:cxn ang="0">
                    <a:pos x="T6" y="T7"/>
                  </a:cxn>
                  <a:cxn ang="0">
                    <a:pos x="T8" y="T9"/>
                  </a:cxn>
                </a:cxnLst>
                <a:rect l="0" t="0" r="r" b="b"/>
                <a:pathLst>
                  <a:path w="14" h="8">
                    <a:moveTo>
                      <a:pt x="0" y="0"/>
                    </a:moveTo>
                    <a:lnTo>
                      <a:pt x="11" y="2"/>
                    </a:lnTo>
                    <a:lnTo>
                      <a:pt x="14" y="8"/>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7" name="Line 2209"/>
              <p:cNvSpPr>
                <a:spLocks noChangeShapeType="1"/>
              </p:cNvSpPr>
              <p:nvPr/>
            </p:nvSpPr>
            <p:spPr bwMode="auto">
              <a:xfrm>
                <a:off x="3561" y="2010"/>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28" name="Freeform 2210"/>
              <p:cNvSpPr>
                <a:spLocks/>
              </p:cNvSpPr>
              <p:nvPr/>
            </p:nvSpPr>
            <p:spPr bwMode="auto">
              <a:xfrm>
                <a:off x="3572" y="2012"/>
                <a:ext cx="15" cy="7"/>
              </a:xfrm>
              <a:custGeom>
                <a:avLst/>
                <a:gdLst>
                  <a:gd name="T0" fmla="*/ 0 w 15"/>
                  <a:gd name="T1" fmla="*/ 0 h 7"/>
                  <a:gd name="T2" fmla="*/ 12 w 15"/>
                  <a:gd name="T3" fmla="*/ 1 h 7"/>
                  <a:gd name="T4" fmla="*/ 15 w 15"/>
                  <a:gd name="T5" fmla="*/ 7 h 7"/>
                  <a:gd name="T6" fmla="*/ 3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1"/>
                    </a:lnTo>
                    <a:lnTo>
                      <a:pt x="15" y="7"/>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9" name="Line 2211"/>
              <p:cNvSpPr>
                <a:spLocks noChangeShapeType="1"/>
              </p:cNvSpPr>
              <p:nvPr/>
            </p:nvSpPr>
            <p:spPr bwMode="auto">
              <a:xfrm>
                <a:off x="3572" y="2012"/>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0" name="Freeform 2212"/>
              <p:cNvSpPr>
                <a:spLocks/>
              </p:cNvSpPr>
              <p:nvPr/>
            </p:nvSpPr>
            <p:spPr bwMode="auto">
              <a:xfrm>
                <a:off x="3584" y="2013"/>
                <a:ext cx="15" cy="8"/>
              </a:xfrm>
              <a:custGeom>
                <a:avLst/>
                <a:gdLst>
                  <a:gd name="T0" fmla="*/ 0 w 15"/>
                  <a:gd name="T1" fmla="*/ 0 h 8"/>
                  <a:gd name="T2" fmla="*/ 12 w 15"/>
                  <a:gd name="T3" fmla="*/ 2 h 8"/>
                  <a:gd name="T4" fmla="*/ 15 w 15"/>
                  <a:gd name="T5" fmla="*/ 8 h 8"/>
                  <a:gd name="T6" fmla="*/ 3 w 15"/>
                  <a:gd name="T7" fmla="*/ 6 h 8"/>
                  <a:gd name="T8" fmla="*/ 0 w 15"/>
                  <a:gd name="T9" fmla="*/ 0 h 8"/>
                </a:gdLst>
                <a:ahLst/>
                <a:cxnLst>
                  <a:cxn ang="0">
                    <a:pos x="T0" y="T1"/>
                  </a:cxn>
                  <a:cxn ang="0">
                    <a:pos x="T2" y="T3"/>
                  </a:cxn>
                  <a:cxn ang="0">
                    <a:pos x="T4" y="T5"/>
                  </a:cxn>
                  <a:cxn ang="0">
                    <a:pos x="T6" y="T7"/>
                  </a:cxn>
                  <a:cxn ang="0">
                    <a:pos x="T8" y="T9"/>
                  </a:cxn>
                </a:cxnLst>
                <a:rect l="0" t="0" r="r" b="b"/>
                <a:pathLst>
                  <a:path w="15" h="8">
                    <a:moveTo>
                      <a:pt x="0" y="0"/>
                    </a:moveTo>
                    <a:lnTo>
                      <a:pt x="12" y="2"/>
                    </a:lnTo>
                    <a:lnTo>
                      <a:pt x="15" y="8"/>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1" name="Line 2213"/>
              <p:cNvSpPr>
                <a:spLocks noChangeShapeType="1"/>
              </p:cNvSpPr>
              <p:nvPr/>
            </p:nvSpPr>
            <p:spPr bwMode="auto">
              <a:xfrm>
                <a:off x="3584" y="2013"/>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2" name="Freeform 2214"/>
              <p:cNvSpPr>
                <a:spLocks/>
              </p:cNvSpPr>
              <p:nvPr/>
            </p:nvSpPr>
            <p:spPr bwMode="auto">
              <a:xfrm>
                <a:off x="3596" y="2015"/>
                <a:ext cx="15" cy="7"/>
              </a:xfrm>
              <a:custGeom>
                <a:avLst/>
                <a:gdLst>
                  <a:gd name="T0" fmla="*/ 0 w 15"/>
                  <a:gd name="T1" fmla="*/ 0 h 7"/>
                  <a:gd name="T2" fmla="*/ 12 w 15"/>
                  <a:gd name="T3" fmla="*/ 2 h 7"/>
                  <a:gd name="T4" fmla="*/ 15 w 15"/>
                  <a:gd name="T5" fmla="*/ 7 h 7"/>
                  <a:gd name="T6" fmla="*/ 3 w 15"/>
                  <a:gd name="T7" fmla="*/ 6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lnTo>
                      <a:pt x="12" y="2"/>
                    </a:lnTo>
                    <a:lnTo>
                      <a:pt x="15" y="7"/>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3" name="Line 2215"/>
              <p:cNvSpPr>
                <a:spLocks noChangeShapeType="1"/>
              </p:cNvSpPr>
              <p:nvPr/>
            </p:nvSpPr>
            <p:spPr bwMode="auto">
              <a:xfrm>
                <a:off x="3596" y="2015"/>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4" name="Freeform 2216"/>
              <p:cNvSpPr>
                <a:spLocks/>
              </p:cNvSpPr>
              <p:nvPr/>
            </p:nvSpPr>
            <p:spPr bwMode="auto">
              <a:xfrm>
                <a:off x="3608" y="2017"/>
                <a:ext cx="16" cy="7"/>
              </a:xfrm>
              <a:custGeom>
                <a:avLst/>
                <a:gdLst>
                  <a:gd name="T0" fmla="*/ 0 w 16"/>
                  <a:gd name="T1" fmla="*/ 0 h 7"/>
                  <a:gd name="T2" fmla="*/ 13 w 16"/>
                  <a:gd name="T3" fmla="*/ 1 h 7"/>
                  <a:gd name="T4" fmla="*/ 16 w 16"/>
                  <a:gd name="T5" fmla="*/ 7 h 7"/>
                  <a:gd name="T6" fmla="*/ 3 w 16"/>
                  <a:gd name="T7" fmla="*/ 5 h 7"/>
                  <a:gd name="T8" fmla="*/ 0 w 16"/>
                  <a:gd name="T9" fmla="*/ 0 h 7"/>
                </a:gdLst>
                <a:ahLst/>
                <a:cxnLst>
                  <a:cxn ang="0">
                    <a:pos x="T0" y="T1"/>
                  </a:cxn>
                  <a:cxn ang="0">
                    <a:pos x="T2" y="T3"/>
                  </a:cxn>
                  <a:cxn ang="0">
                    <a:pos x="T4" y="T5"/>
                  </a:cxn>
                  <a:cxn ang="0">
                    <a:pos x="T6" y="T7"/>
                  </a:cxn>
                  <a:cxn ang="0">
                    <a:pos x="T8" y="T9"/>
                  </a:cxn>
                </a:cxnLst>
                <a:rect l="0" t="0" r="r" b="b"/>
                <a:pathLst>
                  <a:path w="16" h="7">
                    <a:moveTo>
                      <a:pt x="0" y="0"/>
                    </a:moveTo>
                    <a:lnTo>
                      <a:pt x="13" y="1"/>
                    </a:lnTo>
                    <a:lnTo>
                      <a:pt x="16" y="7"/>
                    </a:lnTo>
                    <a:lnTo>
                      <a:pt x="3" y="5"/>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5" name="Line 2217"/>
              <p:cNvSpPr>
                <a:spLocks noChangeShapeType="1"/>
              </p:cNvSpPr>
              <p:nvPr/>
            </p:nvSpPr>
            <p:spPr bwMode="auto">
              <a:xfrm>
                <a:off x="3608" y="2017"/>
                <a:ext cx="3" cy="5"/>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6" name="Freeform 2218"/>
              <p:cNvSpPr>
                <a:spLocks/>
              </p:cNvSpPr>
              <p:nvPr/>
            </p:nvSpPr>
            <p:spPr bwMode="auto">
              <a:xfrm>
                <a:off x="3621" y="2018"/>
                <a:ext cx="16" cy="8"/>
              </a:xfrm>
              <a:custGeom>
                <a:avLst/>
                <a:gdLst>
                  <a:gd name="T0" fmla="*/ 0 w 16"/>
                  <a:gd name="T1" fmla="*/ 0 h 8"/>
                  <a:gd name="T2" fmla="*/ 13 w 16"/>
                  <a:gd name="T3" fmla="*/ 2 h 8"/>
                  <a:gd name="T4" fmla="*/ 16 w 16"/>
                  <a:gd name="T5" fmla="*/ 8 h 8"/>
                  <a:gd name="T6" fmla="*/ 3 w 16"/>
                  <a:gd name="T7" fmla="*/ 6 h 8"/>
                  <a:gd name="T8" fmla="*/ 0 w 16"/>
                  <a:gd name="T9" fmla="*/ 0 h 8"/>
                </a:gdLst>
                <a:ahLst/>
                <a:cxnLst>
                  <a:cxn ang="0">
                    <a:pos x="T0" y="T1"/>
                  </a:cxn>
                  <a:cxn ang="0">
                    <a:pos x="T2" y="T3"/>
                  </a:cxn>
                  <a:cxn ang="0">
                    <a:pos x="T4" y="T5"/>
                  </a:cxn>
                  <a:cxn ang="0">
                    <a:pos x="T6" y="T7"/>
                  </a:cxn>
                  <a:cxn ang="0">
                    <a:pos x="T8" y="T9"/>
                  </a:cxn>
                </a:cxnLst>
                <a:rect l="0" t="0" r="r" b="b"/>
                <a:pathLst>
                  <a:path w="16" h="8">
                    <a:moveTo>
                      <a:pt x="0" y="0"/>
                    </a:moveTo>
                    <a:lnTo>
                      <a:pt x="13" y="2"/>
                    </a:lnTo>
                    <a:lnTo>
                      <a:pt x="16" y="8"/>
                    </a:lnTo>
                    <a:lnTo>
                      <a:pt x="3" y="6"/>
                    </a:lnTo>
                    <a:lnTo>
                      <a:pt x="0" y="0"/>
                    </a:lnTo>
                    <a:close/>
                  </a:path>
                </a:pathLst>
              </a:custGeom>
              <a:solidFill>
                <a:srgbClr val="2595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7" name="Line 2219"/>
              <p:cNvSpPr>
                <a:spLocks noChangeShapeType="1"/>
              </p:cNvSpPr>
              <p:nvPr/>
            </p:nvSpPr>
            <p:spPr bwMode="auto">
              <a:xfrm>
                <a:off x="3621" y="2018"/>
                <a:ext cx="3" cy="6"/>
              </a:xfrm>
              <a:prstGeom prst="line">
                <a:avLst/>
              </a:prstGeom>
              <a:noFill/>
              <a:ln w="0">
                <a:solidFill>
                  <a:srgbClr val="2595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38" name="Freeform 2220"/>
              <p:cNvSpPr>
                <a:spLocks/>
              </p:cNvSpPr>
              <p:nvPr/>
            </p:nvSpPr>
            <p:spPr bwMode="auto">
              <a:xfrm>
                <a:off x="3634" y="2020"/>
                <a:ext cx="17" cy="7"/>
              </a:xfrm>
              <a:custGeom>
                <a:avLst/>
                <a:gdLst>
                  <a:gd name="T0" fmla="*/ 0 w 17"/>
                  <a:gd name="T1" fmla="*/ 0 h 7"/>
                  <a:gd name="T2" fmla="*/ 14 w 17"/>
                  <a:gd name="T3" fmla="*/ 2 h 7"/>
                  <a:gd name="T4" fmla="*/ 17 w 17"/>
                  <a:gd name="T5" fmla="*/ 7 h 7"/>
                  <a:gd name="T6" fmla="*/ 3 w 17"/>
                  <a:gd name="T7" fmla="*/ 6 h 7"/>
                  <a:gd name="T8" fmla="*/ 0 w 17"/>
                  <a:gd name="T9" fmla="*/ 0 h 7"/>
                </a:gdLst>
                <a:ahLst/>
                <a:cxnLst>
                  <a:cxn ang="0">
                    <a:pos x="T0" y="T1"/>
                  </a:cxn>
                  <a:cxn ang="0">
                    <a:pos x="T2" y="T3"/>
                  </a:cxn>
                  <a:cxn ang="0">
                    <a:pos x="T4" y="T5"/>
                  </a:cxn>
                  <a:cxn ang="0">
                    <a:pos x="T6" y="T7"/>
                  </a:cxn>
                  <a:cxn ang="0">
                    <a:pos x="T8" y="T9"/>
                  </a:cxn>
                </a:cxnLst>
                <a:rect l="0" t="0" r="r" b="b"/>
                <a:pathLst>
                  <a:path w="17" h="7">
                    <a:moveTo>
                      <a:pt x="0" y="0"/>
                    </a:moveTo>
                    <a:lnTo>
                      <a:pt x="14" y="2"/>
                    </a:lnTo>
                    <a:lnTo>
                      <a:pt x="17" y="7"/>
                    </a:lnTo>
                    <a:lnTo>
                      <a:pt x="3" y="6"/>
                    </a:lnTo>
                    <a:lnTo>
                      <a:pt x="0" y="0"/>
                    </a:lnTo>
                    <a:close/>
                  </a:path>
                </a:pathLst>
              </a:custGeom>
              <a:solidFill>
                <a:srgbClr val="2596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39" name="Line 2221"/>
              <p:cNvSpPr>
                <a:spLocks noChangeShapeType="1"/>
              </p:cNvSpPr>
              <p:nvPr/>
            </p:nvSpPr>
            <p:spPr bwMode="auto">
              <a:xfrm>
                <a:off x="3634" y="2020"/>
                <a:ext cx="3" cy="6"/>
              </a:xfrm>
              <a:prstGeom prst="line">
                <a:avLst/>
              </a:prstGeom>
              <a:noFill/>
              <a:ln w="0">
                <a:solidFill>
                  <a:srgbClr val="2596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0" name="Freeform 2222"/>
              <p:cNvSpPr>
                <a:spLocks/>
              </p:cNvSpPr>
              <p:nvPr/>
            </p:nvSpPr>
            <p:spPr bwMode="auto">
              <a:xfrm>
                <a:off x="3648" y="2022"/>
                <a:ext cx="18" cy="7"/>
              </a:xfrm>
              <a:custGeom>
                <a:avLst/>
                <a:gdLst>
                  <a:gd name="T0" fmla="*/ 0 w 18"/>
                  <a:gd name="T1" fmla="*/ 0 h 7"/>
                  <a:gd name="T2" fmla="*/ 15 w 18"/>
                  <a:gd name="T3" fmla="*/ 2 h 7"/>
                  <a:gd name="T4" fmla="*/ 18 w 18"/>
                  <a:gd name="T5" fmla="*/ 7 h 7"/>
                  <a:gd name="T6" fmla="*/ 3 w 18"/>
                  <a:gd name="T7" fmla="*/ 5 h 7"/>
                  <a:gd name="T8" fmla="*/ 0 w 18"/>
                  <a:gd name="T9" fmla="*/ 0 h 7"/>
                </a:gdLst>
                <a:ahLst/>
                <a:cxnLst>
                  <a:cxn ang="0">
                    <a:pos x="T0" y="T1"/>
                  </a:cxn>
                  <a:cxn ang="0">
                    <a:pos x="T2" y="T3"/>
                  </a:cxn>
                  <a:cxn ang="0">
                    <a:pos x="T4" y="T5"/>
                  </a:cxn>
                  <a:cxn ang="0">
                    <a:pos x="T6" y="T7"/>
                  </a:cxn>
                  <a:cxn ang="0">
                    <a:pos x="T8" y="T9"/>
                  </a:cxn>
                </a:cxnLst>
                <a:rect l="0" t="0" r="r" b="b"/>
                <a:pathLst>
                  <a:path w="18" h="7">
                    <a:moveTo>
                      <a:pt x="0" y="0"/>
                    </a:moveTo>
                    <a:lnTo>
                      <a:pt x="15" y="2"/>
                    </a:lnTo>
                    <a:lnTo>
                      <a:pt x="18" y="7"/>
                    </a:lnTo>
                    <a:lnTo>
                      <a:pt x="3" y="5"/>
                    </a:lnTo>
                    <a:lnTo>
                      <a:pt x="0" y="0"/>
                    </a:lnTo>
                    <a:close/>
                  </a:path>
                </a:pathLst>
              </a:custGeom>
              <a:solidFill>
                <a:srgbClr val="2597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1" name="Line 2223"/>
              <p:cNvSpPr>
                <a:spLocks noChangeShapeType="1"/>
              </p:cNvSpPr>
              <p:nvPr/>
            </p:nvSpPr>
            <p:spPr bwMode="auto">
              <a:xfrm>
                <a:off x="3648" y="2022"/>
                <a:ext cx="3" cy="5"/>
              </a:xfrm>
              <a:prstGeom prst="line">
                <a:avLst/>
              </a:prstGeom>
              <a:noFill/>
              <a:ln w="0">
                <a:solidFill>
                  <a:srgbClr val="25972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2" name="Freeform 2224"/>
              <p:cNvSpPr>
                <a:spLocks/>
              </p:cNvSpPr>
              <p:nvPr/>
            </p:nvSpPr>
            <p:spPr bwMode="auto">
              <a:xfrm>
                <a:off x="3663" y="2024"/>
                <a:ext cx="19" cy="7"/>
              </a:xfrm>
              <a:custGeom>
                <a:avLst/>
                <a:gdLst>
                  <a:gd name="T0" fmla="*/ 0 w 19"/>
                  <a:gd name="T1" fmla="*/ 0 h 7"/>
                  <a:gd name="T2" fmla="*/ 16 w 19"/>
                  <a:gd name="T3" fmla="*/ 1 h 7"/>
                  <a:gd name="T4" fmla="*/ 19 w 19"/>
                  <a:gd name="T5" fmla="*/ 7 h 7"/>
                  <a:gd name="T6" fmla="*/ 3 w 19"/>
                  <a:gd name="T7" fmla="*/ 5 h 7"/>
                  <a:gd name="T8" fmla="*/ 0 w 19"/>
                  <a:gd name="T9" fmla="*/ 0 h 7"/>
                </a:gdLst>
                <a:ahLst/>
                <a:cxnLst>
                  <a:cxn ang="0">
                    <a:pos x="T0" y="T1"/>
                  </a:cxn>
                  <a:cxn ang="0">
                    <a:pos x="T2" y="T3"/>
                  </a:cxn>
                  <a:cxn ang="0">
                    <a:pos x="T4" y="T5"/>
                  </a:cxn>
                  <a:cxn ang="0">
                    <a:pos x="T6" y="T7"/>
                  </a:cxn>
                  <a:cxn ang="0">
                    <a:pos x="T8" y="T9"/>
                  </a:cxn>
                </a:cxnLst>
                <a:rect l="0" t="0" r="r" b="b"/>
                <a:pathLst>
                  <a:path w="19" h="7">
                    <a:moveTo>
                      <a:pt x="0" y="0"/>
                    </a:moveTo>
                    <a:lnTo>
                      <a:pt x="16" y="1"/>
                    </a:lnTo>
                    <a:lnTo>
                      <a:pt x="19" y="7"/>
                    </a:lnTo>
                    <a:lnTo>
                      <a:pt x="3" y="5"/>
                    </a:lnTo>
                    <a:lnTo>
                      <a:pt x="0" y="0"/>
                    </a:lnTo>
                    <a:close/>
                  </a:path>
                </a:pathLst>
              </a:custGeom>
              <a:solidFill>
                <a:srgbClr val="269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3" name="Line 2225"/>
              <p:cNvSpPr>
                <a:spLocks noChangeShapeType="1"/>
              </p:cNvSpPr>
              <p:nvPr/>
            </p:nvSpPr>
            <p:spPr bwMode="auto">
              <a:xfrm>
                <a:off x="3663" y="2024"/>
                <a:ext cx="3" cy="5"/>
              </a:xfrm>
              <a:prstGeom prst="line">
                <a:avLst/>
              </a:prstGeom>
              <a:noFill/>
              <a:ln w="0">
                <a:solidFill>
                  <a:srgbClr val="2698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4" name="Freeform 2226"/>
              <p:cNvSpPr>
                <a:spLocks/>
              </p:cNvSpPr>
              <p:nvPr/>
            </p:nvSpPr>
            <p:spPr bwMode="auto">
              <a:xfrm>
                <a:off x="3679" y="2025"/>
                <a:ext cx="19" cy="8"/>
              </a:xfrm>
              <a:custGeom>
                <a:avLst/>
                <a:gdLst>
                  <a:gd name="T0" fmla="*/ 0 w 19"/>
                  <a:gd name="T1" fmla="*/ 0 h 8"/>
                  <a:gd name="T2" fmla="*/ 16 w 19"/>
                  <a:gd name="T3" fmla="*/ 2 h 8"/>
                  <a:gd name="T4" fmla="*/ 19 w 19"/>
                  <a:gd name="T5" fmla="*/ 8 h 8"/>
                  <a:gd name="T6" fmla="*/ 3 w 19"/>
                  <a:gd name="T7" fmla="*/ 6 h 8"/>
                  <a:gd name="T8" fmla="*/ 0 w 19"/>
                  <a:gd name="T9" fmla="*/ 0 h 8"/>
                </a:gdLst>
                <a:ahLst/>
                <a:cxnLst>
                  <a:cxn ang="0">
                    <a:pos x="T0" y="T1"/>
                  </a:cxn>
                  <a:cxn ang="0">
                    <a:pos x="T2" y="T3"/>
                  </a:cxn>
                  <a:cxn ang="0">
                    <a:pos x="T4" y="T5"/>
                  </a:cxn>
                  <a:cxn ang="0">
                    <a:pos x="T6" y="T7"/>
                  </a:cxn>
                  <a:cxn ang="0">
                    <a:pos x="T8" y="T9"/>
                  </a:cxn>
                </a:cxnLst>
                <a:rect l="0" t="0" r="r" b="b"/>
                <a:pathLst>
                  <a:path w="19" h="8">
                    <a:moveTo>
                      <a:pt x="0" y="0"/>
                    </a:moveTo>
                    <a:lnTo>
                      <a:pt x="16" y="2"/>
                    </a:lnTo>
                    <a:lnTo>
                      <a:pt x="19" y="8"/>
                    </a:lnTo>
                    <a:lnTo>
                      <a:pt x="3" y="6"/>
                    </a:lnTo>
                    <a:lnTo>
                      <a:pt x="0" y="0"/>
                    </a:lnTo>
                    <a:close/>
                  </a:path>
                </a:pathLst>
              </a:custGeom>
              <a:solidFill>
                <a:srgbClr val="26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5" name="Line 2227"/>
              <p:cNvSpPr>
                <a:spLocks noChangeShapeType="1"/>
              </p:cNvSpPr>
              <p:nvPr/>
            </p:nvSpPr>
            <p:spPr bwMode="auto">
              <a:xfrm>
                <a:off x="3679" y="2025"/>
                <a:ext cx="3" cy="6"/>
              </a:xfrm>
              <a:prstGeom prst="line">
                <a:avLst/>
              </a:prstGeom>
              <a:noFill/>
              <a:ln w="0">
                <a:solidFill>
                  <a:srgbClr val="2699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6" name="Freeform 2228"/>
              <p:cNvSpPr>
                <a:spLocks/>
              </p:cNvSpPr>
              <p:nvPr/>
            </p:nvSpPr>
            <p:spPr bwMode="auto">
              <a:xfrm>
                <a:off x="3695" y="2027"/>
                <a:ext cx="20" cy="7"/>
              </a:xfrm>
              <a:custGeom>
                <a:avLst/>
                <a:gdLst>
                  <a:gd name="T0" fmla="*/ 0 w 20"/>
                  <a:gd name="T1" fmla="*/ 0 h 7"/>
                  <a:gd name="T2" fmla="*/ 17 w 20"/>
                  <a:gd name="T3" fmla="*/ 2 h 7"/>
                  <a:gd name="T4" fmla="*/ 20 w 20"/>
                  <a:gd name="T5" fmla="*/ 7 h 7"/>
                  <a:gd name="T6" fmla="*/ 3 w 20"/>
                  <a:gd name="T7" fmla="*/ 6 h 7"/>
                  <a:gd name="T8" fmla="*/ 0 w 20"/>
                  <a:gd name="T9" fmla="*/ 0 h 7"/>
                </a:gdLst>
                <a:ahLst/>
                <a:cxnLst>
                  <a:cxn ang="0">
                    <a:pos x="T0" y="T1"/>
                  </a:cxn>
                  <a:cxn ang="0">
                    <a:pos x="T2" y="T3"/>
                  </a:cxn>
                  <a:cxn ang="0">
                    <a:pos x="T4" y="T5"/>
                  </a:cxn>
                  <a:cxn ang="0">
                    <a:pos x="T6" y="T7"/>
                  </a:cxn>
                  <a:cxn ang="0">
                    <a:pos x="T8" y="T9"/>
                  </a:cxn>
                </a:cxnLst>
                <a:rect l="0" t="0" r="r" b="b"/>
                <a:pathLst>
                  <a:path w="20" h="7">
                    <a:moveTo>
                      <a:pt x="0" y="0"/>
                    </a:moveTo>
                    <a:lnTo>
                      <a:pt x="17" y="2"/>
                    </a:lnTo>
                    <a:lnTo>
                      <a:pt x="20" y="7"/>
                    </a:lnTo>
                    <a:lnTo>
                      <a:pt x="3" y="6"/>
                    </a:lnTo>
                    <a:lnTo>
                      <a:pt x="0" y="0"/>
                    </a:lnTo>
                    <a:close/>
                  </a:path>
                </a:pathLst>
              </a:custGeom>
              <a:solidFill>
                <a:srgbClr val="26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7" name="Line 2229"/>
              <p:cNvSpPr>
                <a:spLocks noChangeShapeType="1"/>
              </p:cNvSpPr>
              <p:nvPr/>
            </p:nvSpPr>
            <p:spPr bwMode="auto">
              <a:xfrm>
                <a:off x="3695" y="2027"/>
                <a:ext cx="3" cy="6"/>
              </a:xfrm>
              <a:prstGeom prst="line">
                <a:avLst/>
              </a:prstGeom>
              <a:noFill/>
              <a:ln w="0">
                <a:solidFill>
                  <a:srgbClr val="2699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48" name="Freeform 2230"/>
              <p:cNvSpPr>
                <a:spLocks/>
              </p:cNvSpPr>
              <p:nvPr/>
            </p:nvSpPr>
            <p:spPr bwMode="auto">
              <a:xfrm>
                <a:off x="3712" y="2029"/>
                <a:ext cx="21" cy="7"/>
              </a:xfrm>
              <a:custGeom>
                <a:avLst/>
                <a:gdLst>
                  <a:gd name="T0" fmla="*/ 0 w 21"/>
                  <a:gd name="T1" fmla="*/ 0 h 7"/>
                  <a:gd name="T2" fmla="*/ 18 w 21"/>
                  <a:gd name="T3" fmla="*/ 1 h 7"/>
                  <a:gd name="T4" fmla="*/ 21 w 21"/>
                  <a:gd name="T5" fmla="*/ 7 h 7"/>
                  <a:gd name="T6" fmla="*/ 3 w 21"/>
                  <a:gd name="T7" fmla="*/ 5 h 7"/>
                  <a:gd name="T8" fmla="*/ 0 w 21"/>
                  <a:gd name="T9" fmla="*/ 0 h 7"/>
                </a:gdLst>
                <a:ahLst/>
                <a:cxnLst>
                  <a:cxn ang="0">
                    <a:pos x="T0" y="T1"/>
                  </a:cxn>
                  <a:cxn ang="0">
                    <a:pos x="T2" y="T3"/>
                  </a:cxn>
                  <a:cxn ang="0">
                    <a:pos x="T4" y="T5"/>
                  </a:cxn>
                  <a:cxn ang="0">
                    <a:pos x="T6" y="T7"/>
                  </a:cxn>
                  <a:cxn ang="0">
                    <a:pos x="T8" y="T9"/>
                  </a:cxn>
                </a:cxnLst>
                <a:rect l="0" t="0" r="r" b="b"/>
                <a:pathLst>
                  <a:path w="21" h="7">
                    <a:moveTo>
                      <a:pt x="0" y="0"/>
                    </a:moveTo>
                    <a:lnTo>
                      <a:pt x="18" y="1"/>
                    </a:lnTo>
                    <a:lnTo>
                      <a:pt x="21" y="7"/>
                    </a:lnTo>
                    <a:lnTo>
                      <a:pt x="3" y="5"/>
                    </a:lnTo>
                    <a:lnTo>
                      <a:pt x="0" y="0"/>
                    </a:lnTo>
                    <a:close/>
                  </a:path>
                </a:pathLst>
              </a:custGeom>
              <a:solidFill>
                <a:srgbClr val="269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9" name="Line 2231"/>
              <p:cNvSpPr>
                <a:spLocks noChangeShapeType="1"/>
              </p:cNvSpPr>
              <p:nvPr/>
            </p:nvSpPr>
            <p:spPr bwMode="auto">
              <a:xfrm>
                <a:off x="3712" y="2029"/>
                <a:ext cx="3" cy="5"/>
              </a:xfrm>
              <a:prstGeom prst="line">
                <a:avLst/>
              </a:prstGeom>
              <a:noFill/>
              <a:ln w="0">
                <a:solidFill>
                  <a:srgbClr val="269A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0" name="Freeform 2232"/>
              <p:cNvSpPr>
                <a:spLocks/>
              </p:cNvSpPr>
              <p:nvPr/>
            </p:nvSpPr>
            <p:spPr bwMode="auto">
              <a:xfrm>
                <a:off x="3730" y="2030"/>
                <a:ext cx="21" cy="8"/>
              </a:xfrm>
              <a:custGeom>
                <a:avLst/>
                <a:gdLst>
                  <a:gd name="T0" fmla="*/ 0 w 21"/>
                  <a:gd name="T1" fmla="*/ 0 h 8"/>
                  <a:gd name="T2" fmla="*/ 19 w 21"/>
                  <a:gd name="T3" fmla="*/ 2 h 8"/>
                  <a:gd name="T4" fmla="*/ 21 w 21"/>
                  <a:gd name="T5" fmla="*/ 8 h 8"/>
                  <a:gd name="T6" fmla="*/ 3 w 21"/>
                  <a:gd name="T7" fmla="*/ 6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lnTo>
                      <a:pt x="19" y="2"/>
                    </a:lnTo>
                    <a:lnTo>
                      <a:pt x="21" y="8"/>
                    </a:lnTo>
                    <a:lnTo>
                      <a:pt x="3" y="6"/>
                    </a:lnTo>
                    <a:lnTo>
                      <a:pt x="0" y="0"/>
                    </a:lnTo>
                    <a:close/>
                  </a:path>
                </a:pathLst>
              </a:custGeom>
              <a:solidFill>
                <a:srgbClr val="269A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1" name="Line 2233"/>
              <p:cNvSpPr>
                <a:spLocks noChangeShapeType="1"/>
              </p:cNvSpPr>
              <p:nvPr/>
            </p:nvSpPr>
            <p:spPr bwMode="auto">
              <a:xfrm>
                <a:off x="3730" y="2030"/>
                <a:ext cx="3" cy="6"/>
              </a:xfrm>
              <a:prstGeom prst="line">
                <a:avLst/>
              </a:prstGeom>
              <a:noFill/>
              <a:ln w="0">
                <a:solidFill>
                  <a:srgbClr val="269A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2" name="Freeform 2234"/>
              <p:cNvSpPr>
                <a:spLocks/>
              </p:cNvSpPr>
              <p:nvPr/>
            </p:nvSpPr>
            <p:spPr bwMode="auto">
              <a:xfrm>
                <a:off x="3749" y="2032"/>
                <a:ext cx="21" cy="7"/>
              </a:xfrm>
              <a:custGeom>
                <a:avLst/>
                <a:gdLst>
                  <a:gd name="T0" fmla="*/ 0 w 21"/>
                  <a:gd name="T1" fmla="*/ 0 h 7"/>
                  <a:gd name="T2" fmla="*/ 19 w 21"/>
                  <a:gd name="T3" fmla="*/ 1 h 7"/>
                  <a:gd name="T4" fmla="*/ 21 w 21"/>
                  <a:gd name="T5" fmla="*/ 7 h 7"/>
                  <a:gd name="T6" fmla="*/ 2 w 21"/>
                  <a:gd name="T7" fmla="*/ 6 h 7"/>
                  <a:gd name="T8" fmla="*/ 0 w 21"/>
                  <a:gd name="T9" fmla="*/ 0 h 7"/>
                </a:gdLst>
                <a:ahLst/>
                <a:cxnLst>
                  <a:cxn ang="0">
                    <a:pos x="T0" y="T1"/>
                  </a:cxn>
                  <a:cxn ang="0">
                    <a:pos x="T2" y="T3"/>
                  </a:cxn>
                  <a:cxn ang="0">
                    <a:pos x="T4" y="T5"/>
                  </a:cxn>
                  <a:cxn ang="0">
                    <a:pos x="T6" y="T7"/>
                  </a:cxn>
                  <a:cxn ang="0">
                    <a:pos x="T8" y="T9"/>
                  </a:cxn>
                </a:cxnLst>
                <a:rect l="0" t="0" r="r" b="b"/>
                <a:pathLst>
                  <a:path w="21" h="7">
                    <a:moveTo>
                      <a:pt x="0" y="0"/>
                    </a:moveTo>
                    <a:lnTo>
                      <a:pt x="19" y="1"/>
                    </a:lnTo>
                    <a:lnTo>
                      <a:pt x="21" y="7"/>
                    </a:lnTo>
                    <a:lnTo>
                      <a:pt x="2" y="6"/>
                    </a:lnTo>
                    <a:lnTo>
                      <a:pt x="0" y="0"/>
                    </a:lnTo>
                    <a:close/>
                  </a:path>
                </a:pathLst>
              </a:custGeom>
              <a:solidFill>
                <a:srgbClr val="269B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3" name="Line 2235"/>
              <p:cNvSpPr>
                <a:spLocks noChangeShapeType="1"/>
              </p:cNvSpPr>
              <p:nvPr/>
            </p:nvSpPr>
            <p:spPr bwMode="auto">
              <a:xfrm>
                <a:off x="3749" y="2032"/>
                <a:ext cx="2" cy="6"/>
              </a:xfrm>
              <a:prstGeom prst="line">
                <a:avLst/>
              </a:prstGeom>
              <a:noFill/>
              <a:ln w="0">
                <a:solidFill>
                  <a:srgbClr val="269B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4" name="Freeform 2236"/>
              <p:cNvSpPr>
                <a:spLocks/>
              </p:cNvSpPr>
              <p:nvPr/>
            </p:nvSpPr>
            <p:spPr bwMode="auto">
              <a:xfrm>
                <a:off x="3768" y="2033"/>
                <a:ext cx="22" cy="8"/>
              </a:xfrm>
              <a:custGeom>
                <a:avLst/>
                <a:gdLst>
                  <a:gd name="T0" fmla="*/ 0 w 22"/>
                  <a:gd name="T1" fmla="*/ 0 h 8"/>
                  <a:gd name="T2" fmla="*/ 19 w 22"/>
                  <a:gd name="T3" fmla="*/ 2 h 8"/>
                  <a:gd name="T4" fmla="*/ 22 w 22"/>
                  <a:gd name="T5" fmla="*/ 8 h 8"/>
                  <a:gd name="T6" fmla="*/ 2 w 22"/>
                  <a:gd name="T7" fmla="*/ 6 h 8"/>
                  <a:gd name="T8" fmla="*/ 0 w 22"/>
                  <a:gd name="T9" fmla="*/ 0 h 8"/>
                </a:gdLst>
                <a:ahLst/>
                <a:cxnLst>
                  <a:cxn ang="0">
                    <a:pos x="T0" y="T1"/>
                  </a:cxn>
                  <a:cxn ang="0">
                    <a:pos x="T2" y="T3"/>
                  </a:cxn>
                  <a:cxn ang="0">
                    <a:pos x="T4" y="T5"/>
                  </a:cxn>
                  <a:cxn ang="0">
                    <a:pos x="T6" y="T7"/>
                  </a:cxn>
                  <a:cxn ang="0">
                    <a:pos x="T8" y="T9"/>
                  </a:cxn>
                </a:cxnLst>
                <a:rect l="0" t="0" r="r" b="b"/>
                <a:pathLst>
                  <a:path w="22" h="8">
                    <a:moveTo>
                      <a:pt x="0" y="0"/>
                    </a:moveTo>
                    <a:lnTo>
                      <a:pt x="19" y="2"/>
                    </a:lnTo>
                    <a:lnTo>
                      <a:pt x="22" y="8"/>
                    </a:lnTo>
                    <a:lnTo>
                      <a:pt x="2" y="6"/>
                    </a:lnTo>
                    <a:lnTo>
                      <a:pt x="0" y="0"/>
                    </a:lnTo>
                    <a:close/>
                  </a:path>
                </a:pathLst>
              </a:custGeom>
              <a:solidFill>
                <a:srgbClr val="269B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5" name="Line 2237"/>
              <p:cNvSpPr>
                <a:spLocks noChangeShapeType="1"/>
              </p:cNvSpPr>
              <p:nvPr/>
            </p:nvSpPr>
            <p:spPr bwMode="auto">
              <a:xfrm>
                <a:off x="3768" y="2033"/>
                <a:ext cx="2" cy="6"/>
              </a:xfrm>
              <a:prstGeom prst="line">
                <a:avLst/>
              </a:prstGeom>
              <a:noFill/>
              <a:ln w="0">
                <a:solidFill>
                  <a:srgbClr val="269B2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6" name="Freeform 2238"/>
              <p:cNvSpPr>
                <a:spLocks/>
              </p:cNvSpPr>
              <p:nvPr/>
            </p:nvSpPr>
            <p:spPr bwMode="auto">
              <a:xfrm>
                <a:off x="3787" y="2035"/>
                <a:ext cx="22" cy="7"/>
              </a:xfrm>
              <a:custGeom>
                <a:avLst/>
                <a:gdLst>
                  <a:gd name="T0" fmla="*/ 0 w 22"/>
                  <a:gd name="T1" fmla="*/ 0 h 7"/>
                  <a:gd name="T2" fmla="*/ 20 w 22"/>
                  <a:gd name="T3" fmla="*/ 1 h 7"/>
                  <a:gd name="T4" fmla="*/ 22 w 22"/>
                  <a:gd name="T5" fmla="*/ 7 h 7"/>
                  <a:gd name="T6" fmla="*/ 3 w 22"/>
                  <a:gd name="T7" fmla="*/ 6 h 7"/>
                  <a:gd name="T8" fmla="*/ 0 w 22"/>
                  <a:gd name="T9" fmla="*/ 0 h 7"/>
                </a:gdLst>
                <a:ahLst/>
                <a:cxnLst>
                  <a:cxn ang="0">
                    <a:pos x="T0" y="T1"/>
                  </a:cxn>
                  <a:cxn ang="0">
                    <a:pos x="T2" y="T3"/>
                  </a:cxn>
                  <a:cxn ang="0">
                    <a:pos x="T4" y="T5"/>
                  </a:cxn>
                  <a:cxn ang="0">
                    <a:pos x="T6" y="T7"/>
                  </a:cxn>
                  <a:cxn ang="0">
                    <a:pos x="T8" y="T9"/>
                  </a:cxn>
                </a:cxnLst>
                <a:rect l="0" t="0" r="r" b="b"/>
                <a:pathLst>
                  <a:path w="22" h="7">
                    <a:moveTo>
                      <a:pt x="0" y="0"/>
                    </a:moveTo>
                    <a:lnTo>
                      <a:pt x="20" y="1"/>
                    </a:lnTo>
                    <a:lnTo>
                      <a:pt x="22" y="7"/>
                    </a:lnTo>
                    <a:lnTo>
                      <a:pt x="3" y="6"/>
                    </a:lnTo>
                    <a:lnTo>
                      <a:pt x="0" y="0"/>
                    </a:lnTo>
                    <a:close/>
                  </a:path>
                </a:pathLst>
              </a:custGeom>
              <a:solidFill>
                <a:srgbClr val="279C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7" name="Line 2239"/>
              <p:cNvSpPr>
                <a:spLocks noChangeShapeType="1"/>
              </p:cNvSpPr>
              <p:nvPr/>
            </p:nvSpPr>
            <p:spPr bwMode="auto">
              <a:xfrm>
                <a:off x="3787" y="2035"/>
                <a:ext cx="3" cy="6"/>
              </a:xfrm>
              <a:prstGeom prst="line">
                <a:avLst/>
              </a:prstGeom>
              <a:noFill/>
              <a:ln w="0">
                <a:solidFill>
                  <a:srgbClr val="279C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58" name="Freeform 2240"/>
              <p:cNvSpPr>
                <a:spLocks/>
              </p:cNvSpPr>
              <p:nvPr/>
            </p:nvSpPr>
            <p:spPr bwMode="auto">
              <a:xfrm>
                <a:off x="3807" y="2036"/>
                <a:ext cx="23" cy="8"/>
              </a:xfrm>
              <a:custGeom>
                <a:avLst/>
                <a:gdLst>
                  <a:gd name="T0" fmla="*/ 0 w 23"/>
                  <a:gd name="T1" fmla="*/ 0 h 8"/>
                  <a:gd name="T2" fmla="*/ 20 w 23"/>
                  <a:gd name="T3" fmla="*/ 2 h 8"/>
                  <a:gd name="T4" fmla="*/ 23 w 23"/>
                  <a:gd name="T5" fmla="*/ 8 h 8"/>
                  <a:gd name="T6" fmla="*/ 2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0" y="2"/>
                    </a:lnTo>
                    <a:lnTo>
                      <a:pt x="23" y="8"/>
                    </a:lnTo>
                    <a:lnTo>
                      <a:pt x="2" y="6"/>
                    </a:lnTo>
                    <a:lnTo>
                      <a:pt x="0" y="0"/>
                    </a:lnTo>
                    <a:close/>
                  </a:path>
                </a:pathLst>
              </a:custGeom>
              <a:solidFill>
                <a:srgbClr val="279C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59" name="Line 2241"/>
              <p:cNvSpPr>
                <a:spLocks noChangeShapeType="1"/>
              </p:cNvSpPr>
              <p:nvPr/>
            </p:nvSpPr>
            <p:spPr bwMode="auto">
              <a:xfrm>
                <a:off x="3807" y="2036"/>
                <a:ext cx="2" cy="6"/>
              </a:xfrm>
              <a:prstGeom prst="line">
                <a:avLst/>
              </a:prstGeom>
              <a:noFill/>
              <a:ln w="0">
                <a:solidFill>
                  <a:srgbClr val="279C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0" name="Freeform 2242"/>
              <p:cNvSpPr>
                <a:spLocks/>
              </p:cNvSpPr>
              <p:nvPr/>
            </p:nvSpPr>
            <p:spPr bwMode="auto">
              <a:xfrm>
                <a:off x="3827" y="2038"/>
                <a:ext cx="23" cy="7"/>
              </a:xfrm>
              <a:custGeom>
                <a:avLst/>
                <a:gdLst>
                  <a:gd name="T0" fmla="*/ 0 w 23"/>
                  <a:gd name="T1" fmla="*/ 0 h 7"/>
                  <a:gd name="T2" fmla="*/ 20 w 23"/>
                  <a:gd name="T3" fmla="*/ 1 h 7"/>
                  <a:gd name="T4" fmla="*/ 23 w 23"/>
                  <a:gd name="T5" fmla="*/ 7 h 7"/>
                  <a:gd name="T6" fmla="*/ 3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3" y="6"/>
                    </a:lnTo>
                    <a:lnTo>
                      <a:pt x="0" y="0"/>
                    </a:lnTo>
                    <a:close/>
                  </a:path>
                </a:pathLst>
              </a:custGeom>
              <a:solidFill>
                <a:srgbClr val="279C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1" name="Line 2243"/>
              <p:cNvSpPr>
                <a:spLocks noChangeShapeType="1"/>
              </p:cNvSpPr>
              <p:nvPr/>
            </p:nvSpPr>
            <p:spPr bwMode="auto">
              <a:xfrm>
                <a:off x="3827" y="2038"/>
                <a:ext cx="3" cy="6"/>
              </a:xfrm>
              <a:prstGeom prst="line">
                <a:avLst/>
              </a:prstGeom>
              <a:noFill/>
              <a:ln w="0">
                <a:solidFill>
                  <a:srgbClr val="279C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2" name="Freeform 2244"/>
              <p:cNvSpPr>
                <a:spLocks/>
              </p:cNvSpPr>
              <p:nvPr/>
            </p:nvSpPr>
            <p:spPr bwMode="auto">
              <a:xfrm>
                <a:off x="3847" y="2039"/>
                <a:ext cx="45" cy="9"/>
              </a:xfrm>
              <a:custGeom>
                <a:avLst/>
                <a:gdLst>
                  <a:gd name="T0" fmla="*/ 0 w 45"/>
                  <a:gd name="T1" fmla="*/ 0 h 9"/>
                  <a:gd name="T2" fmla="*/ 42 w 45"/>
                  <a:gd name="T3" fmla="*/ 3 h 9"/>
                  <a:gd name="T4" fmla="*/ 45 w 45"/>
                  <a:gd name="T5" fmla="*/ 9 h 9"/>
                  <a:gd name="T6" fmla="*/ 3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2" y="3"/>
                    </a:lnTo>
                    <a:lnTo>
                      <a:pt x="45" y="9"/>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3" name="Line 2245"/>
              <p:cNvSpPr>
                <a:spLocks noChangeShapeType="1"/>
              </p:cNvSpPr>
              <p:nvPr/>
            </p:nvSpPr>
            <p:spPr bwMode="auto">
              <a:xfrm>
                <a:off x="3847" y="2039"/>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4" name="Freeform 2246"/>
              <p:cNvSpPr>
                <a:spLocks/>
              </p:cNvSpPr>
              <p:nvPr/>
            </p:nvSpPr>
            <p:spPr bwMode="auto">
              <a:xfrm>
                <a:off x="3889" y="2042"/>
                <a:ext cx="45" cy="9"/>
              </a:xfrm>
              <a:custGeom>
                <a:avLst/>
                <a:gdLst>
                  <a:gd name="T0" fmla="*/ 0 w 45"/>
                  <a:gd name="T1" fmla="*/ 0 h 9"/>
                  <a:gd name="T2" fmla="*/ 43 w 45"/>
                  <a:gd name="T3" fmla="*/ 3 h 9"/>
                  <a:gd name="T4" fmla="*/ 45 w 45"/>
                  <a:gd name="T5" fmla="*/ 9 h 9"/>
                  <a:gd name="T6" fmla="*/ 3 w 45"/>
                  <a:gd name="T7" fmla="*/ 6 h 9"/>
                  <a:gd name="T8" fmla="*/ 0 w 45"/>
                  <a:gd name="T9" fmla="*/ 0 h 9"/>
                </a:gdLst>
                <a:ahLst/>
                <a:cxnLst>
                  <a:cxn ang="0">
                    <a:pos x="T0" y="T1"/>
                  </a:cxn>
                  <a:cxn ang="0">
                    <a:pos x="T2" y="T3"/>
                  </a:cxn>
                  <a:cxn ang="0">
                    <a:pos x="T4" y="T5"/>
                  </a:cxn>
                  <a:cxn ang="0">
                    <a:pos x="T6" y="T7"/>
                  </a:cxn>
                  <a:cxn ang="0">
                    <a:pos x="T8" y="T9"/>
                  </a:cxn>
                </a:cxnLst>
                <a:rect l="0" t="0" r="r" b="b"/>
                <a:pathLst>
                  <a:path w="45" h="9">
                    <a:moveTo>
                      <a:pt x="0" y="0"/>
                    </a:moveTo>
                    <a:lnTo>
                      <a:pt x="43" y="3"/>
                    </a:lnTo>
                    <a:lnTo>
                      <a:pt x="45" y="9"/>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5" name="Line 2247"/>
              <p:cNvSpPr>
                <a:spLocks noChangeShapeType="1"/>
              </p:cNvSpPr>
              <p:nvPr/>
            </p:nvSpPr>
            <p:spPr bwMode="auto">
              <a:xfrm>
                <a:off x="3889" y="2042"/>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6" name="Freeform 2248"/>
              <p:cNvSpPr>
                <a:spLocks/>
              </p:cNvSpPr>
              <p:nvPr/>
            </p:nvSpPr>
            <p:spPr bwMode="auto">
              <a:xfrm>
                <a:off x="3932" y="2045"/>
                <a:ext cx="45" cy="8"/>
              </a:xfrm>
              <a:custGeom>
                <a:avLst/>
                <a:gdLst>
                  <a:gd name="T0" fmla="*/ 0 w 45"/>
                  <a:gd name="T1" fmla="*/ 0 h 8"/>
                  <a:gd name="T2" fmla="*/ 42 w 45"/>
                  <a:gd name="T3" fmla="*/ 2 h 8"/>
                  <a:gd name="T4" fmla="*/ 45 w 45"/>
                  <a:gd name="T5" fmla="*/ 8 h 8"/>
                  <a:gd name="T6" fmla="*/ 2 w 45"/>
                  <a:gd name="T7" fmla="*/ 6 h 8"/>
                  <a:gd name="T8" fmla="*/ 0 w 45"/>
                  <a:gd name="T9" fmla="*/ 0 h 8"/>
                </a:gdLst>
                <a:ahLst/>
                <a:cxnLst>
                  <a:cxn ang="0">
                    <a:pos x="T0" y="T1"/>
                  </a:cxn>
                  <a:cxn ang="0">
                    <a:pos x="T2" y="T3"/>
                  </a:cxn>
                  <a:cxn ang="0">
                    <a:pos x="T4" y="T5"/>
                  </a:cxn>
                  <a:cxn ang="0">
                    <a:pos x="T6" y="T7"/>
                  </a:cxn>
                  <a:cxn ang="0">
                    <a:pos x="T8" y="T9"/>
                  </a:cxn>
                </a:cxnLst>
                <a:rect l="0" t="0" r="r" b="b"/>
                <a:pathLst>
                  <a:path w="45" h="8">
                    <a:moveTo>
                      <a:pt x="0" y="0"/>
                    </a:moveTo>
                    <a:lnTo>
                      <a:pt x="42" y="2"/>
                    </a:lnTo>
                    <a:lnTo>
                      <a:pt x="45" y="8"/>
                    </a:lnTo>
                    <a:lnTo>
                      <a:pt x="2"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7" name="Line 2249"/>
              <p:cNvSpPr>
                <a:spLocks noChangeShapeType="1"/>
              </p:cNvSpPr>
              <p:nvPr/>
            </p:nvSpPr>
            <p:spPr bwMode="auto">
              <a:xfrm>
                <a:off x="3932" y="2045"/>
                <a:ext cx="2"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68" name="Freeform 2250"/>
              <p:cNvSpPr>
                <a:spLocks/>
              </p:cNvSpPr>
              <p:nvPr/>
            </p:nvSpPr>
            <p:spPr bwMode="auto">
              <a:xfrm>
                <a:off x="3974" y="2047"/>
                <a:ext cx="24" cy="7"/>
              </a:xfrm>
              <a:custGeom>
                <a:avLst/>
                <a:gdLst>
                  <a:gd name="T0" fmla="*/ 0 w 24"/>
                  <a:gd name="T1" fmla="*/ 0 h 7"/>
                  <a:gd name="T2" fmla="*/ 22 w 24"/>
                  <a:gd name="T3" fmla="*/ 1 h 7"/>
                  <a:gd name="T4" fmla="*/ 24 w 24"/>
                  <a:gd name="T5" fmla="*/ 7 h 7"/>
                  <a:gd name="T6" fmla="*/ 3 w 24"/>
                  <a:gd name="T7" fmla="*/ 6 h 7"/>
                  <a:gd name="T8" fmla="*/ 0 w 24"/>
                  <a:gd name="T9" fmla="*/ 0 h 7"/>
                </a:gdLst>
                <a:ahLst/>
                <a:cxnLst>
                  <a:cxn ang="0">
                    <a:pos x="T0" y="T1"/>
                  </a:cxn>
                  <a:cxn ang="0">
                    <a:pos x="T2" y="T3"/>
                  </a:cxn>
                  <a:cxn ang="0">
                    <a:pos x="T4" y="T5"/>
                  </a:cxn>
                  <a:cxn ang="0">
                    <a:pos x="T6" y="T7"/>
                  </a:cxn>
                  <a:cxn ang="0">
                    <a:pos x="T8" y="T9"/>
                  </a:cxn>
                </a:cxnLst>
                <a:rect l="0" t="0" r="r" b="b"/>
                <a:pathLst>
                  <a:path w="24" h="7">
                    <a:moveTo>
                      <a:pt x="0" y="0"/>
                    </a:moveTo>
                    <a:lnTo>
                      <a:pt x="22" y="1"/>
                    </a:lnTo>
                    <a:lnTo>
                      <a:pt x="24" y="7"/>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9" name="Line 2251"/>
              <p:cNvSpPr>
                <a:spLocks noChangeShapeType="1"/>
              </p:cNvSpPr>
              <p:nvPr/>
            </p:nvSpPr>
            <p:spPr bwMode="auto">
              <a:xfrm>
                <a:off x="3974" y="2047"/>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0" name="Freeform 2252"/>
              <p:cNvSpPr>
                <a:spLocks/>
              </p:cNvSpPr>
              <p:nvPr/>
            </p:nvSpPr>
            <p:spPr bwMode="auto">
              <a:xfrm>
                <a:off x="3996" y="2048"/>
                <a:ext cx="23" cy="8"/>
              </a:xfrm>
              <a:custGeom>
                <a:avLst/>
                <a:gdLst>
                  <a:gd name="T0" fmla="*/ 0 w 23"/>
                  <a:gd name="T1" fmla="*/ 0 h 8"/>
                  <a:gd name="T2" fmla="*/ 21 w 23"/>
                  <a:gd name="T3" fmla="*/ 2 h 8"/>
                  <a:gd name="T4" fmla="*/ 23 w 23"/>
                  <a:gd name="T5" fmla="*/ 8 h 8"/>
                  <a:gd name="T6" fmla="*/ 2 w 23"/>
                  <a:gd name="T7" fmla="*/ 6 h 8"/>
                  <a:gd name="T8" fmla="*/ 0 w 23"/>
                  <a:gd name="T9" fmla="*/ 0 h 8"/>
                </a:gdLst>
                <a:ahLst/>
                <a:cxnLst>
                  <a:cxn ang="0">
                    <a:pos x="T0" y="T1"/>
                  </a:cxn>
                  <a:cxn ang="0">
                    <a:pos x="T2" y="T3"/>
                  </a:cxn>
                  <a:cxn ang="0">
                    <a:pos x="T4" y="T5"/>
                  </a:cxn>
                  <a:cxn ang="0">
                    <a:pos x="T6" y="T7"/>
                  </a:cxn>
                  <a:cxn ang="0">
                    <a:pos x="T8" y="T9"/>
                  </a:cxn>
                </a:cxnLst>
                <a:rect l="0" t="0" r="r" b="b"/>
                <a:pathLst>
                  <a:path w="23" h="8">
                    <a:moveTo>
                      <a:pt x="0" y="0"/>
                    </a:moveTo>
                    <a:lnTo>
                      <a:pt x="21" y="2"/>
                    </a:lnTo>
                    <a:lnTo>
                      <a:pt x="23" y="8"/>
                    </a:lnTo>
                    <a:lnTo>
                      <a:pt x="2" y="6"/>
                    </a:lnTo>
                    <a:lnTo>
                      <a:pt x="0" y="0"/>
                    </a:lnTo>
                    <a:close/>
                  </a:path>
                </a:pathLst>
              </a:custGeom>
              <a:solidFill>
                <a:srgbClr val="279E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1" name="Line 2253"/>
              <p:cNvSpPr>
                <a:spLocks noChangeShapeType="1"/>
              </p:cNvSpPr>
              <p:nvPr/>
            </p:nvSpPr>
            <p:spPr bwMode="auto">
              <a:xfrm>
                <a:off x="3996" y="2048"/>
                <a:ext cx="2" cy="6"/>
              </a:xfrm>
              <a:prstGeom prst="line">
                <a:avLst/>
              </a:prstGeom>
              <a:noFill/>
              <a:ln w="0">
                <a:solidFill>
                  <a:srgbClr val="279E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2" name="Freeform 2254"/>
              <p:cNvSpPr>
                <a:spLocks/>
              </p:cNvSpPr>
              <p:nvPr/>
            </p:nvSpPr>
            <p:spPr bwMode="auto">
              <a:xfrm>
                <a:off x="4017" y="2050"/>
                <a:ext cx="23" cy="7"/>
              </a:xfrm>
              <a:custGeom>
                <a:avLst/>
                <a:gdLst>
                  <a:gd name="T0" fmla="*/ 0 w 23"/>
                  <a:gd name="T1" fmla="*/ 0 h 7"/>
                  <a:gd name="T2" fmla="*/ 20 w 23"/>
                  <a:gd name="T3" fmla="*/ 1 h 7"/>
                  <a:gd name="T4" fmla="*/ 23 w 23"/>
                  <a:gd name="T5" fmla="*/ 7 h 7"/>
                  <a:gd name="T6" fmla="*/ 2 w 23"/>
                  <a:gd name="T7" fmla="*/ 6 h 7"/>
                  <a:gd name="T8" fmla="*/ 0 w 23"/>
                  <a:gd name="T9" fmla="*/ 0 h 7"/>
                </a:gdLst>
                <a:ahLst/>
                <a:cxnLst>
                  <a:cxn ang="0">
                    <a:pos x="T0" y="T1"/>
                  </a:cxn>
                  <a:cxn ang="0">
                    <a:pos x="T2" y="T3"/>
                  </a:cxn>
                  <a:cxn ang="0">
                    <a:pos x="T4" y="T5"/>
                  </a:cxn>
                  <a:cxn ang="0">
                    <a:pos x="T6" y="T7"/>
                  </a:cxn>
                  <a:cxn ang="0">
                    <a:pos x="T8" y="T9"/>
                  </a:cxn>
                </a:cxnLst>
                <a:rect l="0" t="0" r="r" b="b"/>
                <a:pathLst>
                  <a:path w="23" h="7">
                    <a:moveTo>
                      <a:pt x="0" y="0"/>
                    </a:moveTo>
                    <a:lnTo>
                      <a:pt x="20" y="1"/>
                    </a:lnTo>
                    <a:lnTo>
                      <a:pt x="23" y="7"/>
                    </a:lnTo>
                    <a:lnTo>
                      <a:pt x="2" y="6"/>
                    </a:lnTo>
                    <a:lnTo>
                      <a:pt x="0" y="0"/>
                    </a:lnTo>
                    <a:close/>
                  </a:path>
                </a:pathLst>
              </a:custGeom>
              <a:solidFill>
                <a:srgbClr val="279E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3" name="Line 2255"/>
              <p:cNvSpPr>
                <a:spLocks noChangeShapeType="1"/>
              </p:cNvSpPr>
              <p:nvPr/>
            </p:nvSpPr>
            <p:spPr bwMode="auto">
              <a:xfrm>
                <a:off x="4017" y="2050"/>
                <a:ext cx="2" cy="6"/>
              </a:xfrm>
              <a:prstGeom prst="line">
                <a:avLst/>
              </a:prstGeom>
              <a:noFill/>
              <a:ln w="0">
                <a:solidFill>
                  <a:srgbClr val="279E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4" name="Freeform 2256"/>
              <p:cNvSpPr>
                <a:spLocks/>
              </p:cNvSpPr>
              <p:nvPr/>
            </p:nvSpPr>
            <p:spPr bwMode="auto">
              <a:xfrm>
                <a:off x="4037" y="2051"/>
                <a:ext cx="12" cy="7"/>
              </a:xfrm>
              <a:custGeom>
                <a:avLst/>
                <a:gdLst>
                  <a:gd name="T0" fmla="*/ 0 w 12"/>
                  <a:gd name="T1" fmla="*/ 0 h 7"/>
                  <a:gd name="T2" fmla="*/ 10 w 12"/>
                  <a:gd name="T3" fmla="*/ 1 h 7"/>
                  <a:gd name="T4" fmla="*/ 12 w 12"/>
                  <a:gd name="T5" fmla="*/ 7 h 7"/>
                  <a:gd name="T6" fmla="*/ 3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0" y="1"/>
                    </a:lnTo>
                    <a:lnTo>
                      <a:pt x="12" y="7"/>
                    </a:lnTo>
                    <a:lnTo>
                      <a:pt x="3" y="6"/>
                    </a:lnTo>
                    <a:lnTo>
                      <a:pt x="0" y="0"/>
                    </a:lnTo>
                    <a:close/>
                  </a:path>
                </a:pathLst>
              </a:custGeom>
              <a:solidFill>
                <a:srgbClr val="279D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5" name="Line 2257"/>
              <p:cNvSpPr>
                <a:spLocks noChangeShapeType="1"/>
              </p:cNvSpPr>
              <p:nvPr/>
            </p:nvSpPr>
            <p:spPr bwMode="auto">
              <a:xfrm>
                <a:off x="4037" y="2051"/>
                <a:ext cx="3" cy="6"/>
              </a:xfrm>
              <a:prstGeom prst="line">
                <a:avLst/>
              </a:prstGeom>
              <a:noFill/>
              <a:ln w="0">
                <a:solidFill>
                  <a:srgbClr val="279D2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6" name="Freeform 2258"/>
              <p:cNvSpPr>
                <a:spLocks/>
              </p:cNvSpPr>
              <p:nvPr/>
            </p:nvSpPr>
            <p:spPr bwMode="auto">
              <a:xfrm>
                <a:off x="4039" y="2037"/>
                <a:ext cx="200" cy="46"/>
              </a:xfrm>
              <a:custGeom>
                <a:avLst/>
                <a:gdLst>
                  <a:gd name="T0" fmla="*/ 0 w 200"/>
                  <a:gd name="T1" fmla="*/ 40 h 46"/>
                  <a:gd name="T2" fmla="*/ 198 w 200"/>
                  <a:gd name="T3" fmla="*/ 0 h 46"/>
                  <a:gd name="T4" fmla="*/ 200 w 200"/>
                  <a:gd name="T5" fmla="*/ 6 h 46"/>
                  <a:gd name="T6" fmla="*/ 2 w 200"/>
                  <a:gd name="T7" fmla="*/ 46 h 46"/>
                  <a:gd name="T8" fmla="*/ 0 w 200"/>
                  <a:gd name="T9" fmla="*/ 40 h 46"/>
                </a:gdLst>
                <a:ahLst/>
                <a:cxnLst>
                  <a:cxn ang="0">
                    <a:pos x="T0" y="T1"/>
                  </a:cxn>
                  <a:cxn ang="0">
                    <a:pos x="T2" y="T3"/>
                  </a:cxn>
                  <a:cxn ang="0">
                    <a:pos x="T4" y="T5"/>
                  </a:cxn>
                  <a:cxn ang="0">
                    <a:pos x="T6" y="T7"/>
                  </a:cxn>
                  <a:cxn ang="0">
                    <a:pos x="T8" y="T9"/>
                  </a:cxn>
                </a:cxnLst>
                <a:rect l="0" t="0" r="r" b="b"/>
                <a:pathLst>
                  <a:path w="200" h="46">
                    <a:moveTo>
                      <a:pt x="0" y="40"/>
                    </a:moveTo>
                    <a:lnTo>
                      <a:pt x="198" y="0"/>
                    </a:lnTo>
                    <a:lnTo>
                      <a:pt x="200" y="6"/>
                    </a:lnTo>
                    <a:lnTo>
                      <a:pt x="2" y="46"/>
                    </a:lnTo>
                    <a:lnTo>
                      <a:pt x="0" y="40"/>
                    </a:lnTo>
                    <a:close/>
                  </a:path>
                </a:pathLst>
              </a:custGeom>
              <a:solidFill>
                <a:srgbClr val="2FBC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7" name="Line 2259"/>
              <p:cNvSpPr>
                <a:spLocks noChangeShapeType="1"/>
              </p:cNvSpPr>
              <p:nvPr/>
            </p:nvSpPr>
            <p:spPr bwMode="auto">
              <a:xfrm>
                <a:off x="4039" y="2077"/>
                <a:ext cx="2" cy="6"/>
              </a:xfrm>
              <a:prstGeom prst="line">
                <a:avLst/>
              </a:prstGeom>
              <a:noFill/>
              <a:ln w="0">
                <a:solidFill>
                  <a:srgbClr val="2FBC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78" name="Freeform 2260"/>
              <p:cNvSpPr>
                <a:spLocks/>
              </p:cNvSpPr>
              <p:nvPr/>
            </p:nvSpPr>
            <p:spPr bwMode="auto">
              <a:xfrm>
                <a:off x="3094" y="1726"/>
                <a:ext cx="1143" cy="351"/>
              </a:xfrm>
              <a:custGeom>
                <a:avLst/>
                <a:gdLst>
                  <a:gd name="T0" fmla="*/ 2 w 1143"/>
                  <a:gd name="T1" fmla="*/ 36 h 351"/>
                  <a:gd name="T2" fmla="*/ 11 w 1143"/>
                  <a:gd name="T3" fmla="*/ 44 h 351"/>
                  <a:gd name="T4" fmla="*/ 26 w 1143"/>
                  <a:gd name="T5" fmla="*/ 58 h 351"/>
                  <a:gd name="T6" fmla="*/ 44 w 1143"/>
                  <a:gd name="T7" fmla="*/ 74 h 351"/>
                  <a:gd name="T8" fmla="*/ 64 w 1143"/>
                  <a:gd name="T9" fmla="*/ 93 h 351"/>
                  <a:gd name="T10" fmla="*/ 94 w 1143"/>
                  <a:gd name="T11" fmla="*/ 120 h 351"/>
                  <a:gd name="T12" fmla="*/ 144 w 1143"/>
                  <a:gd name="T13" fmla="*/ 162 h 351"/>
                  <a:gd name="T14" fmla="*/ 170 w 1143"/>
                  <a:gd name="T15" fmla="*/ 182 h 351"/>
                  <a:gd name="T16" fmla="*/ 197 w 1143"/>
                  <a:gd name="T17" fmla="*/ 201 h 351"/>
                  <a:gd name="T18" fmla="*/ 223 w 1143"/>
                  <a:gd name="T19" fmla="*/ 216 h 351"/>
                  <a:gd name="T20" fmla="*/ 249 w 1143"/>
                  <a:gd name="T21" fmla="*/ 229 h 351"/>
                  <a:gd name="T22" fmla="*/ 274 w 1143"/>
                  <a:gd name="T23" fmla="*/ 240 h 351"/>
                  <a:gd name="T24" fmla="*/ 299 w 1143"/>
                  <a:gd name="T25" fmla="*/ 249 h 351"/>
                  <a:gd name="T26" fmla="*/ 350 w 1143"/>
                  <a:gd name="T27" fmla="*/ 264 h 351"/>
                  <a:gd name="T28" fmla="*/ 405 w 1143"/>
                  <a:gd name="T29" fmla="*/ 275 h 351"/>
                  <a:gd name="T30" fmla="*/ 434 w 1143"/>
                  <a:gd name="T31" fmla="*/ 280 h 351"/>
                  <a:gd name="T32" fmla="*/ 467 w 1143"/>
                  <a:gd name="T33" fmla="*/ 284 h 351"/>
                  <a:gd name="T34" fmla="*/ 502 w 1143"/>
                  <a:gd name="T35" fmla="*/ 289 h 351"/>
                  <a:gd name="T36" fmla="*/ 540 w 1143"/>
                  <a:gd name="T37" fmla="*/ 294 h 351"/>
                  <a:gd name="T38" fmla="*/ 585 w 1143"/>
                  <a:gd name="T39" fmla="*/ 299 h 351"/>
                  <a:gd name="T40" fmla="*/ 636 w 1143"/>
                  <a:gd name="T41" fmla="*/ 304 h 351"/>
                  <a:gd name="T42" fmla="*/ 693 w 1143"/>
                  <a:gd name="T43" fmla="*/ 309 h 351"/>
                  <a:gd name="T44" fmla="*/ 753 w 1143"/>
                  <a:gd name="T45" fmla="*/ 313 h 351"/>
                  <a:gd name="T46" fmla="*/ 880 w 1143"/>
                  <a:gd name="T47" fmla="*/ 321 h 351"/>
                  <a:gd name="T48" fmla="*/ 943 w 1143"/>
                  <a:gd name="T49" fmla="*/ 325 h 351"/>
                  <a:gd name="T50" fmla="*/ 1143 w 1143"/>
                  <a:gd name="T51" fmla="*/ 311 h 351"/>
                  <a:gd name="T52" fmla="*/ 959 w 1143"/>
                  <a:gd name="T53" fmla="*/ 274 h 351"/>
                  <a:gd name="T54" fmla="*/ 896 w 1143"/>
                  <a:gd name="T55" fmla="*/ 271 h 351"/>
                  <a:gd name="T56" fmla="*/ 770 w 1143"/>
                  <a:gd name="T57" fmla="*/ 264 h 351"/>
                  <a:gd name="T58" fmla="*/ 710 w 1143"/>
                  <a:gd name="T59" fmla="*/ 261 h 351"/>
                  <a:gd name="T60" fmla="*/ 654 w 1143"/>
                  <a:gd name="T61" fmla="*/ 256 h 351"/>
                  <a:gd name="T62" fmla="*/ 604 w 1143"/>
                  <a:gd name="T63" fmla="*/ 252 h 351"/>
                  <a:gd name="T64" fmla="*/ 560 w 1143"/>
                  <a:gd name="T65" fmla="*/ 247 h 351"/>
                  <a:gd name="T66" fmla="*/ 522 w 1143"/>
                  <a:gd name="T67" fmla="*/ 242 h 351"/>
                  <a:gd name="T68" fmla="*/ 487 w 1143"/>
                  <a:gd name="T69" fmla="*/ 238 h 351"/>
                  <a:gd name="T70" fmla="*/ 455 w 1143"/>
                  <a:gd name="T71" fmla="*/ 234 h 351"/>
                  <a:gd name="T72" fmla="*/ 426 w 1143"/>
                  <a:gd name="T73" fmla="*/ 229 h 351"/>
                  <a:gd name="T74" fmla="*/ 375 w 1143"/>
                  <a:gd name="T75" fmla="*/ 219 h 351"/>
                  <a:gd name="T76" fmla="*/ 327 w 1143"/>
                  <a:gd name="T77" fmla="*/ 206 h 351"/>
                  <a:gd name="T78" fmla="*/ 304 w 1143"/>
                  <a:gd name="T79" fmla="*/ 198 h 351"/>
                  <a:gd name="T80" fmla="*/ 280 w 1143"/>
                  <a:gd name="T81" fmla="*/ 188 h 351"/>
                  <a:gd name="T82" fmla="*/ 257 w 1143"/>
                  <a:gd name="T83" fmla="*/ 177 h 351"/>
                  <a:gd name="T84" fmla="*/ 232 w 1143"/>
                  <a:gd name="T85" fmla="*/ 162 h 351"/>
                  <a:gd name="T86" fmla="*/ 206 w 1143"/>
                  <a:gd name="T87" fmla="*/ 145 h 351"/>
                  <a:gd name="T88" fmla="*/ 181 w 1143"/>
                  <a:gd name="T89" fmla="*/ 126 h 351"/>
                  <a:gd name="T90" fmla="*/ 131 w 1143"/>
                  <a:gd name="T91" fmla="*/ 85 h 351"/>
                  <a:gd name="T92" fmla="*/ 101 w 1143"/>
                  <a:gd name="T93" fmla="*/ 58 h 351"/>
                  <a:gd name="T94" fmla="*/ 81 w 1143"/>
                  <a:gd name="T95" fmla="*/ 40 h 351"/>
                  <a:gd name="T96" fmla="*/ 63 w 1143"/>
                  <a:gd name="T97" fmla="*/ 24 h 351"/>
                  <a:gd name="T98" fmla="*/ 48 w 1143"/>
                  <a:gd name="T99" fmla="*/ 10 h 351"/>
                  <a:gd name="T100" fmla="*/ 37 w 1143"/>
                  <a:gd name="T101" fmla="*/ 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3" h="351">
                    <a:moveTo>
                      <a:pt x="35" y="0"/>
                    </a:moveTo>
                    <a:lnTo>
                      <a:pt x="0" y="35"/>
                    </a:lnTo>
                    <a:lnTo>
                      <a:pt x="2" y="36"/>
                    </a:lnTo>
                    <a:lnTo>
                      <a:pt x="3" y="38"/>
                    </a:lnTo>
                    <a:lnTo>
                      <a:pt x="7" y="41"/>
                    </a:lnTo>
                    <a:lnTo>
                      <a:pt x="11" y="44"/>
                    </a:lnTo>
                    <a:lnTo>
                      <a:pt x="16" y="48"/>
                    </a:lnTo>
                    <a:lnTo>
                      <a:pt x="21" y="53"/>
                    </a:lnTo>
                    <a:lnTo>
                      <a:pt x="26" y="58"/>
                    </a:lnTo>
                    <a:lnTo>
                      <a:pt x="32" y="63"/>
                    </a:lnTo>
                    <a:lnTo>
                      <a:pt x="37" y="68"/>
                    </a:lnTo>
                    <a:lnTo>
                      <a:pt x="44" y="74"/>
                    </a:lnTo>
                    <a:lnTo>
                      <a:pt x="50" y="80"/>
                    </a:lnTo>
                    <a:lnTo>
                      <a:pt x="57" y="86"/>
                    </a:lnTo>
                    <a:lnTo>
                      <a:pt x="64" y="93"/>
                    </a:lnTo>
                    <a:lnTo>
                      <a:pt x="71" y="99"/>
                    </a:lnTo>
                    <a:lnTo>
                      <a:pt x="78" y="106"/>
                    </a:lnTo>
                    <a:lnTo>
                      <a:pt x="94" y="120"/>
                    </a:lnTo>
                    <a:lnTo>
                      <a:pt x="110" y="134"/>
                    </a:lnTo>
                    <a:lnTo>
                      <a:pt x="127" y="148"/>
                    </a:lnTo>
                    <a:lnTo>
                      <a:pt x="144" y="162"/>
                    </a:lnTo>
                    <a:lnTo>
                      <a:pt x="152" y="169"/>
                    </a:lnTo>
                    <a:lnTo>
                      <a:pt x="161" y="176"/>
                    </a:lnTo>
                    <a:lnTo>
                      <a:pt x="170" y="182"/>
                    </a:lnTo>
                    <a:lnTo>
                      <a:pt x="179" y="189"/>
                    </a:lnTo>
                    <a:lnTo>
                      <a:pt x="188" y="195"/>
                    </a:lnTo>
                    <a:lnTo>
                      <a:pt x="197" y="201"/>
                    </a:lnTo>
                    <a:lnTo>
                      <a:pt x="205" y="206"/>
                    </a:lnTo>
                    <a:lnTo>
                      <a:pt x="214" y="212"/>
                    </a:lnTo>
                    <a:lnTo>
                      <a:pt x="223" y="216"/>
                    </a:lnTo>
                    <a:lnTo>
                      <a:pt x="232" y="221"/>
                    </a:lnTo>
                    <a:lnTo>
                      <a:pt x="241" y="225"/>
                    </a:lnTo>
                    <a:lnTo>
                      <a:pt x="249" y="229"/>
                    </a:lnTo>
                    <a:lnTo>
                      <a:pt x="257" y="233"/>
                    </a:lnTo>
                    <a:lnTo>
                      <a:pt x="266" y="236"/>
                    </a:lnTo>
                    <a:lnTo>
                      <a:pt x="274" y="240"/>
                    </a:lnTo>
                    <a:lnTo>
                      <a:pt x="282" y="243"/>
                    </a:lnTo>
                    <a:lnTo>
                      <a:pt x="290" y="246"/>
                    </a:lnTo>
                    <a:lnTo>
                      <a:pt x="299" y="249"/>
                    </a:lnTo>
                    <a:lnTo>
                      <a:pt x="315" y="254"/>
                    </a:lnTo>
                    <a:lnTo>
                      <a:pt x="332" y="259"/>
                    </a:lnTo>
                    <a:lnTo>
                      <a:pt x="350" y="264"/>
                    </a:lnTo>
                    <a:lnTo>
                      <a:pt x="367" y="268"/>
                    </a:lnTo>
                    <a:lnTo>
                      <a:pt x="385" y="271"/>
                    </a:lnTo>
                    <a:lnTo>
                      <a:pt x="405" y="275"/>
                    </a:lnTo>
                    <a:lnTo>
                      <a:pt x="414" y="276"/>
                    </a:lnTo>
                    <a:lnTo>
                      <a:pt x="424" y="278"/>
                    </a:lnTo>
                    <a:lnTo>
                      <a:pt x="434" y="280"/>
                    </a:lnTo>
                    <a:lnTo>
                      <a:pt x="445" y="281"/>
                    </a:lnTo>
                    <a:lnTo>
                      <a:pt x="456" y="283"/>
                    </a:lnTo>
                    <a:lnTo>
                      <a:pt x="467" y="284"/>
                    </a:lnTo>
                    <a:lnTo>
                      <a:pt x="478" y="286"/>
                    </a:lnTo>
                    <a:lnTo>
                      <a:pt x="490" y="287"/>
                    </a:lnTo>
                    <a:lnTo>
                      <a:pt x="502" y="289"/>
                    </a:lnTo>
                    <a:lnTo>
                      <a:pt x="514" y="291"/>
                    </a:lnTo>
                    <a:lnTo>
                      <a:pt x="527" y="292"/>
                    </a:lnTo>
                    <a:lnTo>
                      <a:pt x="540" y="294"/>
                    </a:lnTo>
                    <a:lnTo>
                      <a:pt x="554" y="296"/>
                    </a:lnTo>
                    <a:lnTo>
                      <a:pt x="569" y="298"/>
                    </a:lnTo>
                    <a:lnTo>
                      <a:pt x="585" y="299"/>
                    </a:lnTo>
                    <a:lnTo>
                      <a:pt x="601" y="301"/>
                    </a:lnTo>
                    <a:lnTo>
                      <a:pt x="618" y="303"/>
                    </a:lnTo>
                    <a:lnTo>
                      <a:pt x="636" y="304"/>
                    </a:lnTo>
                    <a:lnTo>
                      <a:pt x="655" y="306"/>
                    </a:lnTo>
                    <a:lnTo>
                      <a:pt x="674" y="307"/>
                    </a:lnTo>
                    <a:lnTo>
                      <a:pt x="693" y="309"/>
                    </a:lnTo>
                    <a:lnTo>
                      <a:pt x="713" y="310"/>
                    </a:lnTo>
                    <a:lnTo>
                      <a:pt x="733" y="312"/>
                    </a:lnTo>
                    <a:lnTo>
                      <a:pt x="753" y="313"/>
                    </a:lnTo>
                    <a:lnTo>
                      <a:pt x="795" y="316"/>
                    </a:lnTo>
                    <a:lnTo>
                      <a:pt x="838" y="319"/>
                    </a:lnTo>
                    <a:lnTo>
                      <a:pt x="880" y="321"/>
                    </a:lnTo>
                    <a:lnTo>
                      <a:pt x="902" y="322"/>
                    </a:lnTo>
                    <a:lnTo>
                      <a:pt x="923" y="324"/>
                    </a:lnTo>
                    <a:lnTo>
                      <a:pt x="943" y="325"/>
                    </a:lnTo>
                    <a:lnTo>
                      <a:pt x="953" y="326"/>
                    </a:lnTo>
                    <a:lnTo>
                      <a:pt x="945" y="351"/>
                    </a:lnTo>
                    <a:lnTo>
                      <a:pt x="1143" y="311"/>
                    </a:lnTo>
                    <a:lnTo>
                      <a:pt x="977" y="250"/>
                    </a:lnTo>
                    <a:lnTo>
                      <a:pt x="969" y="275"/>
                    </a:lnTo>
                    <a:lnTo>
                      <a:pt x="959" y="274"/>
                    </a:lnTo>
                    <a:lnTo>
                      <a:pt x="938" y="273"/>
                    </a:lnTo>
                    <a:lnTo>
                      <a:pt x="917" y="272"/>
                    </a:lnTo>
                    <a:lnTo>
                      <a:pt x="896" y="271"/>
                    </a:lnTo>
                    <a:lnTo>
                      <a:pt x="854" y="269"/>
                    </a:lnTo>
                    <a:lnTo>
                      <a:pt x="812" y="267"/>
                    </a:lnTo>
                    <a:lnTo>
                      <a:pt x="770" y="264"/>
                    </a:lnTo>
                    <a:lnTo>
                      <a:pt x="749" y="263"/>
                    </a:lnTo>
                    <a:lnTo>
                      <a:pt x="730" y="262"/>
                    </a:lnTo>
                    <a:lnTo>
                      <a:pt x="710" y="261"/>
                    </a:lnTo>
                    <a:lnTo>
                      <a:pt x="691" y="259"/>
                    </a:lnTo>
                    <a:lnTo>
                      <a:pt x="672" y="258"/>
                    </a:lnTo>
                    <a:lnTo>
                      <a:pt x="654" y="256"/>
                    </a:lnTo>
                    <a:lnTo>
                      <a:pt x="636" y="255"/>
                    </a:lnTo>
                    <a:lnTo>
                      <a:pt x="620" y="253"/>
                    </a:lnTo>
                    <a:lnTo>
                      <a:pt x="604" y="252"/>
                    </a:lnTo>
                    <a:lnTo>
                      <a:pt x="588" y="250"/>
                    </a:lnTo>
                    <a:lnTo>
                      <a:pt x="574" y="249"/>
                    </a:lnTo>
                    <a:lnTo>
                      <a:pt x="560" y="247"/>
                    </a:lnTo>
                    <a:lnTo>
                      <a:pt x="547" y="245"/>
                    </a:lnTo>
                    <a:lnTo>
                      <a:pt x="534" y="244"/>
                    </a:lnTo>
                    <a:lnTo>
                      <a:pt x="522" y="242"/>
                    </a:lnTo>
                    <a:lnTo>
                      <a:pt x="510" y="241"/>
                    </a:lnTo>
                    <a:lnTo>
                      <a:pt x="498" y="239"/>
                    </a:lnTo>
                    <a:lnTo>
                      <a:pt x="487" y="238"/>
                    </a:lnTo>
                    <a:lnTo>
                      <a:pt x="476" y="237"/>
                    </a:lnTo>
                    <a:lnTo>
                      <a:pt x="465" y="235"/>
                    </a:lnTo>
                    <a:lnTo>
                      <a:pt x="455" y="234"/>
                    </a:lnTo>
                    <a:lnTo>
                      <a:pt x="445" y="232"/>
                    </a:lnTo>
                    <a:lnTo>
                      <a:pt x="436" y="231"/>
                    </a:lnTo>
                    <a:lnTo>
                      <a:pt x="426" y="229"/>
                    </a:lnTo>
                    <a:lnTo>
                      <a:pt x="408" y="226"/>
                    </a:lnTo>
                    <a:lnTo>
                      <a:pt x="391" y="223"/>
                    </a:lnTo>
                    <a:lnTo>
                      <a:pt x="375" y="219"/>
                    </a:lnTo>
                    <a:lnTo>
                      <a:pt x="358" y="215"/>
                    </a:lnTo>
                    <a:lnTo>
                      <a:pt x="343" y="211"/>
                    </a:lnTo>
                    <a:lnTo>
                      <a:pt x="327" y="206"/>
                    </a:lnTo>
                    <a:lnTo>
                      <a:pt x="319" y="204"/>
                    </a:lnTo>
                    <a:lnTo>
                      <a:pt x="312" y="201"/>
                    </a:lnTo>
                    <a:lnTo>
                      <a:pt x="304" y="198"/>
                    </a:lnTo>
                    <a:lnTo>
                      <a:pt x="296" y="195"/>
                    </a:lnTo>
                    <a:lnTo>
                      <a:pt x="288" y="191"/>
                    </a:lnTo>
                    <a:lnTo>
                      <a:pt x="280" y="188"/>
                    </a:lnTo>
                    <a:lnTo>
                      <a:pt x="272" y="184"/>
                    </a:lnTo>
                    <a:lnTo>
                      <a:pt x="264" y="181"/>
                    </a:lnTo>
                    <a:lnTo>
                      <a:pt x="257" y="177"/>
                    </a:lnTo>
                    <a:lnTo>
                      <a:pt x="248" y="172"/>
                    </a:lnTo>
                    <a:lnTo>
                      <a:pt x="240" y="168"/>
                    </a:lnTo>
                    <a:lnTo>
                      <a:pt x="232" y="162"/>
                    </a:lnTo>
                    <a:lnTo>
                      <a:pt x="223" y="157"/>
                    </a:lnTo>
                    <a:lnTo>
                      <a:pt x="215" y="151"/>
                    </a:lnTo>
                    <a:lnTo>
                      <a:pt x="206" y="145"/>
                    </a:lnTo>
                    <a:lnTo>
                      <a:pt x="198" y="139"/>
                    </a:lnTo>
                    <a:lnTo>
                      <a:pt x="189" y="132"/>
                    </a:lnTo>
                    <a:lnTo>
                      <a:pt x="181" y="126"/>
                    </a:lnTo>
                    <a:lnTo>
                      <a:pt x="164" y="112"/>
                    </a:lnTo>
                    <a:lnTo>
                      <a:pt x="147" y="99"/>
                    </a:lnTo>
                    <a:lnTo>
                      <a:pt x="131" y="85"/>
                    </a:lnTo>
                    <a:lnTo>
                      <a:pt x="116" y="71"/>
                    </a:lnTo>
                    <a:lnTo>
                      <a:pt x="108" y="65"/>
                    </a:lnTo>
                    <a:lnTo>
                      <a:pt x="101" y="58"/>
                    </a:lnTo>
                    <a:lnTo>
                      <a:pt x="94" y="52"/>
                    </a:lnTo>
                    <a:lnTo>
                      <a:pt x="87" y="46"/>
                    </a:lnTo>
                    <a:lnTo>
                      <a:pt x="81" y="40"/>
                    </a:lnTo>
                    <a:lnTo>
                      <a:pt x="75" y="34"/>
                    </a:lnTo>
                    <a:lnTo>
                      <a:pt x="69" y="29"/>
                    </a:lnTo>
                    <a:lnTo>
                      <a:pt x="63" y="24"/>
                    </a:lnTo>
                    <a:lnTo>
                      <a:pt x="58" y="19"/>
                    </a:lnTo>
                    <a:lnTo>
                      <a:pt x="52" y="14"/>
                    </a:lnTo>
                    <a:lnTo>
                      <a:pt x="48" y="10"/>
                    </a:lnTo>
                    <a:lnTo>
                      <a:pt x="43" y="6"/>
                    </a:lnTo>
                    <a:lnTo>
                      <a:pt x="39" y="3"/>
                    </a:lnTo>
                    <a:lnTo>
                      <a:pt x="37" y="1"/>
                    </a:lnTo>
                    <a:lnTo>
                      <a:pt x="35" y="0"/>
                    </a:lnTo>
                    <a:close/>
                  </a:path>
                </a:pathLst>
              </a:custGeom>
              <a:solidFill>
                <a:srgbClr val="41FF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79" name="Line 2261"/>
              <p:cNvSpPr>
                <a:spLocks noChangeShapeType="1"/>
              </p:cNvSpPr>
              <p:nvPr/>
            </p:nvSpPr>
            <p:spPr bwMode="auto">
              <a:xfrm flipH="1">
                <a:off x="3094" y="1726"/>
                <a:ext cx="35" cy="35"/>
              </a:xfrm>
              <a:prstGeom prst="line">
                <a:avLst/>
              </a:prstGeom>
              <a:noFill/>
              <a:ln w="7938">
                <a:solidFill>
                  <a:srgbClr val="35A1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0" name="Line 2262"/>
              <p:cNvSpPr>
                <a:spLocks noChangeShapeType="1"/>
              </p:cNvSpPr>
              <p:nvPr/>
            </p:nvSpPr>
            <p:spPr bwMode="auto">
              <a:xfrm>
                <a:off x="3094" y="1761"/>
                <a:ext cx="2" cy="1"/>
              </a:xfrm>
              <a:prstGeom prst="line">
                <a:avLst/>
              </a:prstGeom>
              <a:noFill/>
              <a:ln w="7938">
                <a:solidFill>
                  <a:srgbClr val="33CB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1" name="Line 2263"/>
              <p:cNvSpPr>
                <a:spLocks noChangeShapeType="1"/>
              </p:cNvSpPr>
              <p:nvPr/>
            </p:nvSpPr>
            <p:spPr bwMode="auto">
              <a:xfrm>
                <a:off x="3096" y="1762"/>
                <a:ext cx="1" cy="1"/>
              </a:xfrm>
              <a:prstGeom prst="line">
                <a:avLst/>
              </a:prstGeom>
              <a:noFill/>
              <a:ln w="7938">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2" name="Line 2264"/>
              <p:cNvSpPr>
                <a:spLocks noChangeShapeType="1"/>
              </p:cNvSpPr>
              <p:nvPr/>
            </p:nvSpPr>
            <p:spPr bwMode="auto">
              <a:xfrm>
                <a:off x="3097" y="1763"/>
                <a:ext cx="4" cy="4"/>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3" name="Line 2265"/>
              <p:cNvSpPr>
                <a:spLocks noChangeShapeType="1"/>
              </p:cNvSpPr>
              <p:nvPr/>
            </p:nvSpPr>
            <p:spPr bwMode="auto">
              <a:xfrm>
                <a:off x="3101" y="1767"/>
                <a:ext cx="4" cy="3"/>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4" name="Line 2266"/>
              <p:cNvSpPr>
                <a:spLocks noChangeShapeType="1"/>
              </p:cNvSpPr>
              <p:nvPr/>
            </p:nvSpPr>
            <p:spPr bwMode="auto">
              <a:xfrm>
                <a:off x="3105" y="1770"/>
                <a:ext cx="5" cy="4"/>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5" name="Line 2267"/>
              <p:cNvSpPr>
                <a:spLocks noChangeShapeType="1"/>
              </p:cNvSpPr>
              <p:nvPr/>
            </p:nvSpPr>
            <p:spPr bwMode="auto">
              <a:xfrm>
                <a:off x="3110" y="1774"/>
                <a:ext cx="5"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6" name="Line 2268"/>
              <p:cNvSpPr>
                <a:spLocks noChangeShapeType="1"/>
              </p:cNvSpPr>
              <p:nvPr/>
            </p:nvSpPr>
            <p:spPr bwMode="auto">
              <a:xfrm>
                <a:off x="3115" y="1779"/>
                <a:ext cx="5"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7" name="Line 2269"/>
              <p:cNvSpPr>
                <a:spLocks noChangeShapeType="1"/>
              </p:cNvSpPr>
              <p:nvPr/>
            </p:nvSpPr>
            <p:spPr bwMode="auto">
              <a:xfrm>
                <a:off x="3120" y="1784"/>
                <a:ext cx="6"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8" name="Line 2270"/>
              <p:cNvSpPr>
                <a:spLocks noChangeShapeType="1"/>
              </p:cNvSpPr>
              <p:nvPr/>
            </p:nvSpPr>
            <p:spPr bwMode="auto">
              <a:xfrm>
                <a:off x="3126" y="1789"/>
                <a:ext cx="5" cy="5"/>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89" name="Line 2271"/>
              <p:cNvSpPr>
                <a:spLocks noChangeShapeType="1"/>
              </p:cNvSpPr>
              <p:nvPr/>
            </p:nvSpPr>
            <p:spPr bwMode="auto">
              <a:xfrm>
                <a:off x="3131" y="1794"/>
                <a:ext cx="7"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0" name="Line 2272"/>
              <p:cNvSpPr>
                <a:spLocks noChangeShapeType="1"/>
              </p:cNvSpPr>
              <p:nvPr/>
            </p:nvSpPr>
            <p:spPr bwMode="auto">
              <a:xfrm>
                <a:off x="3138" y="1800"/>
                <a:ext cx="6"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1" name="Line 2273"/>
              <p:cNvSpPr>
                <a:spLocks noChangeShapeType="1"/>
              </p:cNvSpPr>
              <p:nvPr/>
            </p:nvSpPr>
            <p:spPr bwMode="auto">
              <a:xfrm>
                <a:off x="3144" y="1806"/>
                <a:ext cx="7"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2" name="Line 2274"/>
              <p:cNvSpPr>
                <a:spLocks noChangeShapeType="1"/>
              </p:cNvSpPr>
              <p:nvPr/>
            </p:nvSpPr>
            <p:spPr bwMode="auto">
              <a:xfrm>
                <a:off x="3151" y="1812"/>
                <a:ext cx="7" cy="7"/>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3" name="Line 2275"/>
              <p:cNvSpPr>
                <a:spLocks noChangeShapeType="1"/>
              </p:cNvSpPr>
              <p:nvPr/>
            </p:nvSpPr>
            <p:spPr bwMode="auto">
              <a:xfrm>
                <a:off x="3158" y="1819"/>
                <a:ext cx="7" cy="6"/>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4" name="Line 2276"/>
              <p:cNvSpPr>
                <a:spLocks noChangeShapeType="1"/>
              </p:cNvSpPr>
              <p:nvPr/>
            </p:nvSpPr>
            <p:spPr bwMode="auto">
              <a:xfrm>
                <a:off x="3165" y="1825"/>
                <a:ext cx="7" cy="7"/>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5" name="Line 2277"/>
              <p:cNvSpPr>
                <a:spLocks noChangeShapeType="1"/>
              </p:cNvSpPr>
              <p:nvPr/>
            </p:nvSpPr>
            <p:spPr bwMode="auto">
              <a:xfrm>
                <a:off x="3172" y="1832"/>
                <a:ext cx="16" cy="14"/>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6" name="Line 2278"/>
              <p:cNvSpPr>
                <a:spLocks noChangeShapeType="1"/>
              </p:cNvSpPr>
              <p:nvPr/>
            </p:nvSpPr>
            <p:spPr bwMode="auto">
              <a:xfrm>
                <a:off x="3188" y="1846"/>
                <a:ext cx="16" cy="14"/>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7" name="Line 2279"/>
              <p:cNvSpPr>
                <a:spLocks noChangeShapeType="1"/>
              </p:cNvSpPr>
              <p:nvPr/>
            </p:nvSpPr>
            <p:spPr bwMode="auto">
              <a:xfrm>
                <a:off x="3204" y="1860"/>
                <a:ext cx="17" cy="14"/>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8" name="Line 2280"/>
              <p:cNvSpPr>
                <a:spLocks noChangeShapeType="1"/>
              </p:cNvSpPr>
              <p:nvPr/>
            </p:nvSpPr>
            <p:spPr bwMode="auto">
              <a:xfrm>
                <a:off x="3221" y="1874"/>
                <a:ext cx="17" cy="14"/>
              </a:xfrm>
              <a:prstGeom prst="line">
                <a:avLst/>
              </a:prstGeom>
              <a:noFill/>
              <a:ln w="7938">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299" name="Line 2281"/>
              <p:cNvSpPr>
                <a:spLocks noChangeShapeType="1"/>
              </p:cNvSpPr>
              <p:nvPr/>
            </p:nvSpPr>
            <p:spPr bwMode="auto">
              <a:xfrm>
                <a:off x="3238" y="1888"/>
                <a:ext cx="8" cy="7"/>
              </a:xfrm>
              <a:prstGeom prst="line">
                <a:avLst/>
              </a:prstGeom>
              <a:noFill/>
              <a:ln w="7938">
                <a:solidFill>
                  <a:srgbClr val="33CC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0" name="Line 2282"/>
              <p:cNvSpPr>
                <a:spLocks noChangeShapeType="1"/>
              </p:cNvSpPr>
              <p:nvPr/>
            </p:nvSpPr>
            <p:spPr bwMode="auto">
              <a:xfrm>
                <a:off x="3246" y="1895"/>
                <a:ext cx="9" cy="7"/>
              </a:xfrm>
              <a:prstGeom prst="line">
                <a:avLst/>
              </a:prstGeom>
              <a:noFill/>
              <a:ln w="7938">
                <a:solidFill>
                  <a:srgbClr val="33CD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1" name="Line 2283"/>
              <p:cNvSpPr>
                <a:spLocks noChangeShapeType="1"/>
              </p:cNvSpPr>
              <p:nvPr/>
            </p:nvSpPr>
            <p:spPr bwMode="auto">
              <a:xfrm>
                <a:off x="3255" y="1902"/>
                <a:ext cx="9" cy="6"/>
              </a:xfrm>
              <a:prstGeom prst="line">
                <a:avLst/>
              </a:prstGeom>
              <a:noFill/>
              <a:ln w="7938">
                <a:solidFill>
                  <a:srgbClr val="33CE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2" name="Line 2284"/>
              <p:cNvSpPr>
                <a:spLocks noChangeShapeType="1"/>
              </p:cNvSpPr>
              <p:nvPr/>
            </p:nvSpPr>
            <p:spPr bwMode="auto">
              <a:xfrm>
                <a:off x="3264" y="1908"/>
                <a:ext cx="9" cy="7"/>
              </a:xfrm>
              <a:prstGeom prst="line">
                <a:avLst/>
              </a:prstGeom>
              <a:noFill/>
              <a:ln w="7938">
                <a:solidFill>
                  <a:srgbClr val="33CF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3" name="Line 2285"/>
              <p:cNvSpPr>
                <a:spLocks noChangeShapeType="1"/>
              </p:cNvSpPr>
              <p:nvPr/>
            </p:nvSpPr>
            <p:spPr bwMode="auto">
              <a:xfrm>
                <a:off x="3273" y="1915"/>
                <a:ext cx="9" cy="6"/>
              </a:xfrm>
              <a:prstGeom prst="line">
                <a:avLst/>
              </a:prstGeom>
              <a:noFill/>
              <a:ln w="7938">
                <a:solidFill>
                  <a:srgbClr val="34D0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4" name="Line 2286"/>
              <p:cNvSpPr>
                <a:spLocks noChangeShapeType="1"/>
              </p:cNvSpPr>
              <p:nvPr/>
            </p:nvSpPr>
            <p:spPr bwMode="auto">
              <a:xfrm>
                <a:off x="3282" y="1921"/>
                <a:ext cx="9" cy="6"/>
              </a:xfrm>
              <a:prstGeom prst="line">
                <a:avLst/>
              </a:prstGeom>
              <a:noFill/>
              <a:ln w="7938">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5" name="Line 2287"/>
              <p:cNvSpPr>
                <a:spLocks noChangeShapeType="1"/>
              </p:cNvSpPr>
              <p:nvPr/>
            </p:nvSpPr>
            <p:spPr bwMode="auto">
              <a:xfrm>
                <a:off x="3291" y="1927"/>
                <a:ext cx="8" cy="5"/>
              </a:xfrm>
              <a:prstGeom prst="line">
                <a:avLst/>
              </a:prstGeom>
              <a:noFill/>
              <a:ln w="7938">
                <a:solidFill>
                  <a:srgbClr val="34D2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6" name="Line 2288"/>
              <p:cNvSpPr>
                <a:spLocks noChangeShapeType="1"/>
              </p:cNvSpPr>
              <p:nvPr/>
            </p:nvSpPr>
            <p:spPr bwMode="auto">
              <a:xfrm>
                <a:off x="3299" y="1932"/>
                <a:ext cx="9" cy="6"/>
              </a:xfrm>
              <a:prstGeom prst="line">
                <a:avLst/>
              </a:prstGeom>
              <a:noFill/>
              <a:ln w="7938">
                <a:solidFill>
                  <a:srgbClr val="35D4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7" name="Line 2289"/>
              <p:cNvSpPr>
                <a:spLocks noChangeShapeType="1"/>
              </p:cNvSpPr>
              <p:nvPr/>
            </p:nvSpPr>
            <p:spPr bwMode="auto">
              <a:xfrm>
                <a:off x="3308" y="1938"/>
                <a:ext cx="9" cy="4"/>
              </a:xfrm>
              <a:prstGeom prst="line">
                <a:avLst/>
              </a:prstGeom>
              <a:noFill/>
              <a:ln w="7938">
                <a:solidFill>
                  <a:srgbClr val="35D5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8" name="Line 2290"/>
              <p:cNvSpPr>
                <a:spLocks noChangeShapeType="1"/>
              </p:cNvSpPr>
              <p:nvPr/>
            </p:nvSpPr>
            <p:spPr bwMode="auto">
              <a:xfrm>
                <a:off x="3317" y="1942"/>
                <a:ext cx="9" cy="5"/>
              </a:xfrm>
              <a:prstGeom prst="line">
                <a:avLst/>
              </a:prstGeom>
              <a:noFill/>
              <a:ln w="7938">
                <a:solidFill>
                  <a:srgbClr val="36D8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09" name="Line 2291"/>
              <p:cNvSpPr>
                <a:spLocks noChangeShapeType="1"/>
              </p:cNvSpPr>
              <p:nvPr/>
            </p:nvSpPr>
            <p:spPr bwMode="auto">
              <a:xfrm>
                <a:off x="3326" y="1947"/>
                <a:ext cx="9" cy="4"/>
              </a:xfrm>
              <a:prstGeom prst="line">
                <a:avLst/>
              </a:prstGeom>
              <a:noFill/>
              <a:ln w="7938">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0" name="Line 2292"/>
              <p:cNvSpPr>
                <a:spLocks noChangeShapeType="1"/>
              </p:cNvSpPr>
              <p:nvPr/>
            </p:nvSpPr>
            <p:spPr bwMode="auto">
              <a:xfrm>
                <a:off x="3335" y="1951"/>
                <a:ext cx="8" cy="4"/>
              </a:xfrm>
              <a:prstGeom prst="line">
                <a:avLst/>
              </a:prstGeom>
              <a:noFill/>
              <a:ln w="7938">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1" name="Line 2293"/>
              <p:cNvSpPr>
                <a:spLocks noChangeShapeType="1"/>
              </p:cNvSpPr>
              <p:nvPr/>
            </p:nvSpPr>
            <p:spPr bwMode="auto">
              <a:xfrm>
                <a:off x="3343" y="1955"/>
                <a:ext cx="8" cy="4"/>
              </a:xfrm>
              <a:prstGeom prst="line">
                <a:avLst/>
              </a:prstGeom>
              <a:noFill/>
              <a:ln w="7938">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2" name="Line 2294"/>
              <p:cNvSpPr>
                <a:spLocks noChangeShapeType="1"/>
              </p:cNvSpPr>
              <p:nvPr/>
            </p:nvSpPr>
            <p:spPr bwMode="auto">
              <a:xfrm>
                <a:off x="3351" y="1959"/>
                <a:ext cx="9" cy="3"/>
              </a:xfrm>
              <a:prstGeom prst="line">
                <a:avLst/>
              </a:prstGeom>
              <a:noFill/>
              <a:ln w="7938">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3" name="Line 2295"/>
              <p:cNvSpPr>
                <a:spLocks noChangeShapeType="1"/>
              </p:cNvSpPr>
              <p:nvPr/>
            </p:nvSpPr>
            <p:spPr bwMode="auto">
              <a:xfrm>
                <a:off x="3360" y="1962"/>
                <a:ext cx="8" cy="4"/>
              </a:xfrm>
              <a:prstGeom prst="line">
                <a:avLst/>
              </a:prstGeom>
              <a:noFill/>
              <a:ln w="7938">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4" name="Line 2296"/>
              <p:cNvSpPr>
                <a:spLocks noChangeShapeType="1"/>
              </p:cNvSpPr>
              <p:nvPr/>
            </p:nvSpPr>
            <p:spPr bwMode="auto">
              <a:xfrm>
                <a:off x="3368" y="1966"/>
                <a:ext cx="8" cy="3"/>
              </a:xfrm>
              <a:prstGeom prst="line">
                <a:avLst/>
              </a:prstGeom>
              <a:noFill/>
              <a:ln w="7938">
                <a:solidFill>
                  <a:srgbClr val="37DE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5" name="Line 2297"/>
              <p:cNvSpPr>
                <a:spLocks noChangeShapeType="1"/>
              </p:cNvSpPr>
              <p:nvPr/>
            </p:nvSpPr>
            <p:spPr bwMode="auto">
              <a:xfrm>
                <a:off x="3376" y="1969"/>
                <a:ext cx="8" cy="3"/>
              </a:xfrm>
              <a:prstGeom prst="line">
                <a:avLst/>
              </a:prstGeom>
              <a:noFill/>
              <a:ln w="7938">
                <a:solidFill>
                  <a:srgbClr val="38E0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6" name="Line 2298"/>
              <p:cNvSpPr>
                <a:spLocks noChangeShapeType="1"/>
              </p:cNvSpPr>
              <p:nvPr/>
            </p:nvSpPr>
            <p:spPr bwMode="auto">
              <a:xfrm>
                <a:off x="3384" y="1972"/>
                <a:ext cx="9" cy="3"/>
              </a:xfrm>
              <a:prstGeom prst="line">
                <a:avLst/>
              </a:prstGeom>
              <a:noFill/>
              <a:ln w="7938">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7" name="Line 2299"/>
              <p:cNvSpPr>
                <a:spLocks noChangeShapeType="1"/>
              </p:cNvSpPr>
              <p:nvPr/>
            </p:nvSpPr>
            <p:spPr bwMode="auto">
              <a:xfrm>
                <a:off x="3393" y="1975"/>
                <a:ext cx="16" cy="5"/>
              </a:xfrm>
              <a:prstGeom prst="line">
                <a:avLst/>
              </a:prstGeom>
              <a:noFill/>
              <a:ln w="7938">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8" name="Line 2300"/>
              <p:cNvSpPr>
                <a:spLocks noChangeShapeType="1"/>
              </p:cNvSpPr>
              <p:nvPr/>
            </p:nvSpPr>
            <p:spPr bwMode="auto">
              <a:xfrm>
                <a:off x="3409" y="1980"/>
                <a:ext cx="17" cy="5"/>
              </a:xfrm>
              <a:prstGeom prst="line">
                <a:avLst/>
              </a:prstGeom>
              <a:noFill/>
              <a:ln w="7938">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19" name="Line 2301"/>
              <p:cNvSpPr>
                <a:spLocks noChangeShapeType="1"/>
              </p:cNvSpPr>
              <p:nvPr/>
            </p:nvSpPr>
            <p:spPr bwMode="auto">
              <a:xfrm>
                <a:off x="3426" y="1985"/>
                <a:ext cx="18" cy="5"/>
              </a:xfrm>
              <a:prstGeom prst="line">
                <a:avLst/>
              </a:prstGeom>
              <a:noFill/>
              <a:ln w="7938">
                <a:solidFill>
                  <a:srgbClr val="39E7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0" name="Line 2302"/>
              <p:cNvSpPr>
                <a:spLocks noChangeShapeType="1"/>
              </p:cNvSpPr>
              <p:nvPr/>
            </p:nvSpPr>
            <p:spPr bwMode="auto">
              <a:xfrm>
                <a:off x="3444" y="1990"/>
                <a:ext cx="17" cy="4"/>
              </a:xfrm>
              <a:prstGeom prst="line">
                <a:avLst/>
              </a:prstGeom>
              <a:noFill/>
              <a:ln w="7938">
                <a:solidFill>
                  <a:srgbClr val="3AE9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1" name="Line 2303"/>
              <p:cNvSpPr>
                <a:spLocks noChangeShapeType="1"/>
              </p:cNvSpPr>
              <p:nvPr/>
            </p:nvSpPr>
            <p:spPr bwMode="auto">
              <a:xfrm>
                <a:off x="3461" y="1994"/>
                <a:ext cx="18" cy="3"/>
              </a:xfrm>
              <a:prstGeom prst="line">
                <a:avLst/>
              </a:prstGeom>
              <a:noFill/>
              <a:ln w="7938">
                <a:solidFill>
                  <a:srgbClr val="3AEB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2" name="Line 2304"/>
              <p:cNvSpPr>
                <a:spLocks noChangeShapeType="1"/>
              </p:cNvSpPr>
              <p:nvPr/>
            </p:nvSpPr>
            <p:spPr bwMode="auto">
              <a:xfrm>
                <a:off x="3479" y="1997"/>
                <a:ext cx="20" cy="4"/>
              </a:xfrm>
              <a:prstGeom prst="line">
                <a:avLst/>
              </a:prstGeom>
              <a:noFill/>
              <a:ln w="7938">
                <a:solidFill>
                  <a:srgbClr val="3BEC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3" name="Line 2305"/>
              <p:cNvSpPr>
                <a:spLocks noChangeShapeType="1"/>
              </p:cNvSpPr>
              <p:nvPr/>
            </p:nvSpPr>
            <p:spPr bwMode="auto">
              <a:xfrm>
                <a:off x="3499" y="2001"/>
                <a:ext cx="9" cy="1"/>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4" name="Line 2306"/>
              <p:cNvSpPr>
                <a:spLocks noChangeShapeType="1"/>
              </p:cNvSpPr>
              <p:nvPr/>
            </p:nvSpPr>
            <p:spPr bwMode="auto">
              <a:xfrm>
                <a:off x="3508" y="2002"/>
                <a:ext cx="10" cy="2"/>
              </a:xfrm>
              <a:prstGeom prst="line">
                <a:avLst/>
              </a:prstGeom>
              <a:noFill/>
              <a:ln w="7938">
                <a:solidFill>
                  <a:srgbClr val="3BEE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5" name="Line 2307"/>
              <p:cNvSpPr>
                <a:spLocks noChangeShapeType="1"/>
              </p:cNvSpPr>
              <p:nvPr/>
            </p:nvSpPr>
            <p:spPr bwMode="auto">
              <a:xfrm>
                <a:off x="3518" y="2004"/>
                <a:ext cx="10" cy="2"/>
              </a:xfrm>
              <a:prstGeom prst="line">
                <a:avLst/>
              </a:prstGeom>
              <a:noFill/>
              <a:ln w="7938">
                <a:solidFill>
                  <a:srgbClr val="3BEE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6" name="Line 2308"/>
              <p:cNvSpPr>
                <a:spLocks noChangeShapeType="1"/>
              </p:cNvSpPr>
              <p:nvPr/>
            </p:nvSpPr>
            <p:spPr bwMode="auto">
              <a:xfrm>
                <a:off x="3528" y="2006"/>
                <a:ext cx="11" cy="1"/>
              </a:xfrm>
              <a:prstGeom prst="line">
                <a:avLst/>
              </a:prstGeom>
              <a:noFill/>
              <a:ln w="7938">
                <a:solidFill>
                  <a:srgbClr val="3BEF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27" name="Line 2309"/>
              <p:cNvSpPr>
                <a:spLocks noChangeShapeType="1"/>
              </p:cNvSpPr>
              <p:nvPr/>
            </p:nvSpPr>
            <p:spPr bwMode="auto">
              <a:xfrm>
                <a:off x="3539" y="2007"/>
                <a:ext cx="11" cy="2"/>
              </a:xfrm>
              <a:prstGeom prst="line">
                <a:avLst/>
              </a:prstGeom>
              <a:noFill/>
              <a:ln w="7938">
                <a:solidFill>
                  <a:srgbClr val="3BEF3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024" name="Line 2310"/>
            <p:cNvSpPr>
              <a:spLocks noChangeShapeType="1"/>
            </p:cNvSpPr>
            <p:nvPr/>
          </p:nvSpPr>
          <p:spPr bwMode="auto">
            <a:xfrm>
              <a:off x="3550" y="2009"/>
              <a:ext cx="11" cy="1"/>
            </a:xfrm>
            <a:prstGeom prst="line">
              <a:avLst/>
            </a:prstGeom>
            <a:noFill/>
            <a:ln w="7938">
              <a:solidFill>
                <a:srgbClr val="3CEF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25" name="Line 2311"/>
            <p:cNvSpPr>
              <a:spLocks noChangeShapeType="1"/>
            </p:cNvSpPr>
            <p:nvPr/>
          </p:nvSpPr>
          <p:spPr bwMode="auto">
            <a:xfrm>
              <a:off x="3561" y="2010"/>
              <a:ext cx="11"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26" name="Line 2312"/>
            <p:cNvSpPr>
              <a:spLocks noChangeShapeType="1"/>
            </p:cNvSpPr>
            <p:nvPr/>
          </p:nvSpPr>
          <p:spPr bwMode="auto">
            <a:xfrm>
              <a:off x="3572" y="2012"/>
              <a:ext cx="12" cy="1"/>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27" name="Line 2313"/>
            <p:cNvSpPr>
              <a:spLocks noChangeShapeType="1"/>
            </p:cNvSpPr>
            <p:nvPr/>
          </p:nvSpPr>
          <p:spPr bwMode="auto">
            <a:xfrm>
              <a:off x="3584" y="2013"/>
              <a:ext cx="12"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28" name="Line 2314"/>
            <p:cNvSpPr>
              <a:spLocks noChangeShapeType="1"/>
            </p:cNvSpPr>
            <p:nvPr/>
          </p:nvSpPr>
          <p:spPr bwMode="auto">
            <a:xfrm>
              <a:off x="3596" y="2015"/>
              <a:ext cx="12"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29" name="Line 2315"/>
            <p:cNvSpPr>
              <a:spLocks noChangeShapeType="1"/>
            </p:cNvSpPr>
            <p:nvPr/>
          </p:nvSpPr>
          <p:spPr bwMode="auto">
            <a:xfrm>
              <a:off x="3608" y="2017"/>
              <a:ext cx="13" cy="1"/>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0" name="Line 2316"/>
            <p:cNvSpPr>
              <a:spLocks noChangeShapeType="1"/>
            </p:cNvSpPr>
            <p:nvPr/>
          </p:nvSpPr>
          <p:spPr bwMode="auto">
            <a:xfrm>
              <a:off x="3621" y="2018"/>
              <a:ext cx="13" cy="2"/>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1" name="Line 2317"/>
            <p:cNvSpPr>
              <a:spLocks noChangeShapeType="1"/>
            </p:cNvSpPr>
            <p:nvPr/>
          </p:nvSpPr>
          <p:spPr bwMode="auto">
            <a:xfrm>
              <a:off x="3634" y="2020"/>
              <a:ext cx="14" cy="2"/>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2" name="Line 2318"/>
            <p:cNvSpPr>
              <a:spLocks noChangeShapeType="1"/>
            </p:cNvSpPr>
            <p:nvPr/>
          </p:nvSpPr>
          <p:spPr bwMode="auto">
            <a:xfrm>
              <a:off x="3648" y="2022"/>
              <a:ext cx="15" cy="2"/>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3" name="Line 2319"/>
            <p:cNvSpPr>
              <a:spLocks noChangeShapeType="1"/>
            </p:cNvSpPr>
            <p:nvPr/>
          </p:nvSpPr>
          <p:spPr bwMode="auto">
            <a:xfrm>
              <a:off x="3663" y="2024"/>
              <a:ext cx="16" cy="1"/>
            </a:xfrm>
            <a:prstGeom prst="line">
              <a:avLst/>
            </a:prstGeom>
            <a:noFill/>
            <a:ln w="7938">
              <a:solidFill>
                <a:srgbClr val="3CF2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4" name="Line 2320"/>
            <p:cNvSpPr>
              <a:spLocks noChangeShapeType="1"/>
            </p:cNvSpPr>
            <p:nvPr/>
          </p:nvSpPr>
          <p:spPr bwMode="auto">
            <a:xfrm>
              <a:off x="3679" y="2025"/>
              <a:ext cx="16" cy="2"/>
            </a:xfrm>
            <a:prstGeom prst="line">
              <a:avLst/>
            </a:prstGeom>
            <a:noFill/>
            <a:ln w="7938">
              <a:solidFill>
                <a:srgbClr val="3CF2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5" name="Line 2321"/>
            <p:cNvSpPr>
              <a:spLocks noChangeShapeType="1"/>
            </p:cNvSpPr>
            <p:nvPr/>
          </p:nvSpPr>
          <p:spPr bwMode="auto">
            <a:xfrm>
              <a:off x="3695" y="2027"/>
              <a:ext cx="17" cy="2"/>
            </a:xfrm>
            <a:prstGeom prst="line">
              <a:avLst/>
            </a:prstGeom>
            <a:noFill/>
            <a:ln w="7938">
              <a:solidFill>
                <a:srgbClr val="3CF3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6" name="Line 2322"/>
            <p:cNvSpPr>
              <a:spLocks noChangeShapeType="1"/>
            </p:cNvSpPr>
            <p:nvPr/>
          </p:nvSpPr>
          <p:spPr bwMode="auto">
            <a:xfrm>
              <a:off x="3712" y="2029"/>
              <a:ext cx="18" cy="1"/>
            </a:xfrm>
            <a:prstGeom prst="line">
              <a:avLst/>
            </a:prstGeom>
            <a:noFill/>
            <a:ln w="7938">
              <a:solidFill>
                <a:srgbClr val="3DF3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7" name="Line 2323"/>
            <p:cNvSpPr>
              <a:spLocks noChangeShapeType="1"/>
            </p:cNvSpPr>
            <p:nvPr/>
          </p:nvSpPr>
          <p:spPr bwMode="auto">
            <a:xfrm>
              <a:off x="3730" y="2030"/>
              <a:ext cx="19" cy="2"/>
            </a:xfrm>
            <a:prstGeom prst="line">
              <a:avLst/>
            </a:prstGeom>
            <a:noFill/>
            <a:ln w="7938">
              <a:solidFill>
                <a:srgbClr val="3DF4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8" name="Line 2324"/>
            <p:cNvSpPr>
              <a:spLocks noChangeShapeType="1"/>
            </p:cNvSpPr>
            <p:nvPr/>
          </p:nvSpPr>
          <p:spPr bwMode="auto">
            <a:xfrm>
              <a:off x="3749" y="2032"/>
              <a:ext cx="19" cy="1"/>
            </a:xfrm>
            <a:prstGeom prst="line">
              <a:avLst/>
            </a:prstGeom>
            <a:noFill/>
            <a:ln w="7938">
              <a:solidFill>
                <a:srgbClr val="3DF4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39" name="Line 2325"/>
            <p:cNvSpPr>
              <a:spLocks noChangeShapeType="1"/>
            </p:cNvSpPr>
            <p:nvPr/>
          </p:nvSpPr>
          <p:spPr bwMode="auto">
            <a:xfrm>
              <a:off x="3768" y="2033"/>
              <a:ext cx="19" cy="2"/>
            </a:xfrm>
            <a:prstGeom prst="line">
              <a:avLst/>
            </a:prstGeom>
            <a:noFill/>
            <a:ln w="7938">
              <a:solidFill>
                <a:srgbClr val="3DF4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0" name="Line 2326"/>
            <p:cNvSpPr>
              <a:spLocks noChangeShapeType="1"/>
            </p:cNvSpPr>
            <p:nvPr/>
          </p:nvSpPr>
          <p:spPr bwMode="auto">
            <a:xfrm>
              <a:off x="3787" y="2035"/>
              <a:ext cx="20" cy="1"/>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1" name="Line 2327"/>
            <p:cNvSpPr>
              <a:spLocks noChangeShapeType="1"/>
            </p:cNvSpPr>
            <p:nvPr/>
          </p:nvSpPr>
          <p:spPr bwMode="auto">
            <a:xfrm>
              <a:off x="3807" y="2036"/>
              <a:ext cx="20" cy="2"/>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2" name="Line 2328"/>
            <p:cNvSpPr>
              <a:spLocks noChangeShapeType="1"/>
            </p:cNvSpPr>
            <p:nvPr/>
          </p:nvSpPr>
          <p:spPr bwMode="auto">
            <a:xfrm>
              <a:off x="3827" y="2038"/>
              <a:ext cx="20" cy="1"/>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3" name="Line 2329"/>
            <p:cNvSpPr>
              <a:spLocks noChangeShapeType="1"/>
            </p:cNvSpPr>
            <p:nvPr/>
          </p:nvSpPr>
          <p:spPr bwMode="auto">
            <a:xfrm>
              <a:off x="3847" y="2039"/>
              <a:ext cx="42" cy="3"/>
            </a:xfrm>
            <a:prstGeom prst="line">
              <a:avLst/>
            </a:prstGeom>
            <a:noFill/>
            <a:ln w="7938">
              <a:solidFill>
                <a:srgbClr val="3DF5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4" name="Line 2330"/>
            <p:cNvSpPr>
              <a:spLocks noChangeShapeType="1"/>
            </p:cNvSpPr>
            <p:nvPr/>
          </p:nvSpPr>
          <p:spPr bwMode="auto">
            <a:xfrm>
              <a:off x="3889" y="2042"/>
              <a:ext cx="43" cy="3"/>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5" name="Line 2331"/>
            <p:cNvSpPr>
              <a:spLocks noChangeShapeType="1"/>
            </p:cNvSpPr>
            <p:nvPr/>
          </p:nvSpPr>
          <p:spPr bwMode="auto">
            <a:xfrm>
              <a:off x="3932" y="2045"/>
              <a:ext cx="42" cy="2"/>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6" name="Line 2332"/>
            <p:cNvSpPr>
              <a:spLocks noChangeShapeType="1"/>
            </p:cNvSpPr>
            <p:nvPr/>
          </p:nvSpPr>
          <p:spPr bwMode="auto">
            <a:xfrm>
              <a:off x="3974" y="2047"/>
              <a:ext cx="22" cy="1"/>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7" name="Line 2333"/>
            <p:cNvSpPr>
              <a:spLocks noChangeShapeType="1"/>
            </p:cNvSpPr>
            <p:nvPr/>
          </p:nvSpPr>
          <p:spPr bwMode="auto">
            <a:xfrm>
              <a:off x="3996" y="2048"/>
              <a:ext cx="21" cy="2"/>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8" name="Line 2334"/>
            <p:cNvSpPr>
              <a:spLocks noChangeShapeType="1"/>
            </p:cNvSpPr>
            <p:nvPr/>
          </p:nvSpPr>
          <p:spPr bwMode="auto">
            <a:xfrm>
              <a:off x="4017" y="2050"/>
              <a:ext cx="20" cy="1"/>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49" name="Line 2335"/>
            <p:cNvSpPr>
              <a:spLocks noChangeShapeType="1"/>
            </p:cNvSpPr>
            <p:nvPr/>
          </p:nvSpPr>
          <p:spPr bwMode="auto">
            <a:xfrm>
              <a:off x="4037" y="2051"/>
              <a:ext cx="10" cy="1"/>
            </a:xfrm>
            <a:prstGeom prst="line">
              <a:avLst/>
            </a:prstGeom>
            <a:noFill/>
            <a:ln w="7938">
              <a:solidFill>
                <a:srgbClr val="3DF63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0" name="Line 2336"/>
            <p:cNvSpPr>
              <a:spLocks noChangeShapeType="1"/>
            </p:cNvSpPr>
            <p:nvPr/>
          </p:nvSpPr>
          <p:spPr bwMode="auto">
            <a:xfrm flipH="1">
              <a:off x="4039" y="2052"/>
              <a:ext cx="8" cy="25"/>
            </a:xfrm>
            <a:prstGeom prst="line">
              <a:avLst/>
            </a:prstGeom>
            <a:noFill/>
            <a:ln w="7938">
              <a:solidFill>
                <a:srgbClr val="31A0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1" name="Line 2337"/>
            <p:cNvSpPr>
              <a:spLocks noChangeShapeType="1"/>
            </p:cNvSpPr>
            <p:nvPr/>
          </p:nvSpPr>
          <p:spPr bwMode="auto">
            <a:xfrm flipV="1">
              <a:off x="4039" y="2037"/>
              <a:ext cx="198" cy="40"/>
            </a:xfrm>
            <a:prstGeom prst="line">
              <a:avLst/>
            </a:prstGeom>
            <a:noFill/>
            <a:ln w="7938">
              <a:solidFill>
                <a:srgbClr val="44FF4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2" name="Line 2338"/>
            <p:cNvSpPr>
              <a:spLocks noChangeShapeType="1"/>
            </p:cNvSpPr>
            <p:nvPr/>
          </p:nvSpPr>
          <p:spPr bwMode="auto">
            <a:xfrm flipH="1" flipV="1">
              <a:off x="4071" y="1976"/>
              <a:ext cx="166" cy="61"/>
            </a:xfrm>
            <a:prstGeom prst="line">
              <a:avLst/>
            </a:prstGeom>
            <a:noFill/>
            <a:ln w="7938">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3" name="Line 2339"/>
            <p:cNvSpPr>
              <a:spLocks noChangeShapeType="1"/>
            </p:cNvSpPr>
            <p:nvPr/>
          </p:nvSpPr>
          <p:spPr bwMode="auto">
            <a:xfrm flipH="1">
              <a:off x="4063" y="1976"/>
              <a:ext cx="8" cy="25"/>
            </a:xfrm>
            <a:prstGeom prst="line">
              <a:avLst/>
            </a:prstGeom>
            <a:noFill/>
            <a:ln w="7938">
              <a:solidFill>
                <a:srgbClr val="31A0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4" name="Line 2340"/>
            <p:cNvSpPr>
              <a:spLocks noChangeShapeType="1"/>
            </p:cNvSpPr>
            <p:nvPr/>
          </p:nvSpPr>
          <p:spPr bwMode="auto">
            <a:xfrm flipH="1" flipV="1">
              <a:off x="4053" y="2000"/>
              <a:ext cx="10"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5" name="Line 2341"/>
            <p:cNvSpPr>
              <a:spLocks noChangeShapeType="1"/>
            </p:cNvSpPr>
            <p:nvPr/>
          </p:nvSpPr>
          <p:spPr bwMode="auto">
            <a:xfrm flipH="1" flipV="1">
              <a:off x="4032" y="1999"/>
              <a:ext cx="21"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6" name="Line 2342"/>
            <p:cNvSpPr>
              <a:spLocks noChangeShapeType="1"/>
            </p:cNvSpPr>
            <p:nvPr/>
          </p:nvSpPr>
          <p:spPr bwMode="auto">
            <a:xfrm flipH="1" flipV="1">
              <a:off x="4011" y="1998"/>
              <a:ext cx="21"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7" name="Line 2343"/>
            <p:cNvSpPr>
              <a:spLocks noChangeShapeType="1"/>
            </p:cNvSpPr>
            <p:nvPr/>
          </p:nvSpPr>
          <p:spPr bwMode="auto">
            <a:xfrm flipH="1" flipV="1">
              <a:off x="3990" y="1997"/>
              <a:ext cx="21" cy="1"/>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8" name="Line 2344"/>
            <p:cNvSpPr>
              <a:spLocks noChangeShapeType="1"/>
            </p:cNvSpPr>
            <p:nvPr/>
          </p:nvSpPr>
          <p:spPr bwMode="auto">
            <a:xfrm flipH="1" flipV="1">
              <a:off x="3948" y="1995"/>
              <a:ext cx="42" cy="2"/>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59" name="Line 2345"/>
            <p:cNvSpPr>
              <a:spLocks noChangeShapeType="1"/>
            </p:cNvSpPr>
            <p:nvPr/>
          </p:nvSpPr>
          <p:spPr bwMode="auto">
            <a:xfrm flipH="1" flipV="1">
              <a:off x="3906" y="1993"/>
              <a:ext cx="42" cy="2"/>
            </a:xfrm>
            <a:prstGeom prst="line">
              <a:avLst/>
            </a:prstGeom>
            <a:noFill/>
            <a:ln w="7938">
              <a:solidFill>
                <a:srgbClr val="30C3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0" name="Line 2346"/>
            <p:cNvSpPr>
              <a:spLocks noChangeShapeType="1"/>
            </p:cNvSpPr>
            <p:nvPr/>
          </p:nvSpPr>
          <p:spPr bwMode="auto">
            <a:xfrm flipH="1" flipV="1">
              <a:off x="3864" y="1990"/>
              <a:ext cx="42" cy="3"/>
            </a:xfrm>
            <a:prstGeom prst="line">
              <a:avLst/>
            </a:prstGeom>
            <a:noFill/>
            <a:ln w="7938">
              <a:solidFill>
                <a:srgbClr val="31C3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1" name="Line 2347"/>
            <p:cNvSpPr>
              <a:spLocks noChangeShapeType="1"/>
            </p:cNvSpPr>
            <p:nvPr/>
          </p:nvSpPr>
          <p:spPr bwMode="auto">
            <a:xfrm flipH="1" flipV="1">
              <a:off x="3843" y="1989"/>
              <a:ext cx="21" cy="1"/>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2" name="Line 2348"/>
            <p:cNvSpPr>
              <a:spLocks noChangeShapeType="1"/>
            </p:cNvSpPr>
            <p:nvPr/>
          </p:nvSpPr>
          <p:spPr bwMode="auto">
            <a:xfrm flipH="1" flipV="1">
              <a:off x="3824" y="1988"/>
              <a:ext cx="19" cy="1"/>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3" name="Line 2349"/>
            <p:cNvSpPr>
              <a:spLocks noChangeShapeType="1"/>
            </p:cNvSpPr>
            <p:nvPr/>
          </p:nvSpPr>
          <p:spPr bwMode="auto">
            <a:xfrm flipH="1" flipV="1">
              <a:off x="3804" y="1987"/>
              <a:ext cx="20" cy="1"/>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4" name="Line 2350"/>
            <p:cNvSpPr>
              <a:spLocks noChangeShapeType="1"/>
            </p:cNvSpPr>
            <p:nvPr/>
          </p:nvSpPr>
          <p:spPr bwMode="auto">
            <a:xfrm flipH="1" flipV="1">
              <a:off x="3785" y="1985"/>
              <a:ext cx="19" cy="2"/>
            </a:xfrm>
            <a:prstGeom prst="line">
              <a:avLst/>
            </a:prstGeom>
            <a:noFill/>
            <a:ln w="7938">
              <a:solidFill>
                <a:srgbClr val="31C4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5" name="Line 2351"/>
            <p:cNvSpPr>
              <a:spLocks noChangeShapeType="1"/>
            </p:cNvSpPr>
            <p:nvPr/>
          </p:nvSpPr>
          <p:spPr bwMode="auto">
            <a:xfrm flipH="1" flipV="1">
              <a:off x="3766" y="1984"/>
              <a:ext cx="19" cy="1"/>
            </a:xfrm>
            <a:prstGeom prst="line">
              <a:avLst/>
            </a:prstGeom>
            <a:noFill/>
            <a:ln w="7938">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6" name="Line 2352"/>
            <p:cNvSpPr>
              <a:spLocks noChangeShapeType="1"/>
            </p:cNvSpPr>
            <p:nvPr/>
          </p:nvSpPr>
          <p:spPr bwMode="auto">
            <a:xfrm flipH="1" flipV="1">
              <a:off x="3748" y="1982"/>
              <a:ext cx="18" cy="2"/>
            </a:xfrm>
            <a:prstGeom prst="line">
              <a:avLst/>
            </a:prstGeom>
            <a:noFill/>
            <a:ln w="7938">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7" name="Line 2353"/>
            <p:cNvSpPr>
              <a:spLocks noChangeShapeType="1"/>
            </p:cNvSpPr>
            <p:nvPr/>
          </p:nvSpPr>
          <p:spPr bwMode="auto">
            <a:xfrm flipH="1" flipV="1">
              <a:off x="3730" y="1981"/>
              <a:ext cx="18" cy="1"/>
            </a:xfrm>
            <a:prstGeom prst="line">
              <a:avLst/>
            </a:prstGeom>
            <a:noFill/>
            <a:ln w="7938">
              <a:solidFill>
                <a:srgbClr val="31C5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8" name="Line 2354"/>
            <p:cNvSpPr>
              <a:spLocks noChangeShapeType="1"/>
            </p:cNvSpPr>
            <p:nvPr/>
          </p:nvSpPr>
          <p:spPr bwMode="auto">
            <a:xfrm flipH="1" flipV="1">
              <a:off x="3714" y="1979"/>
              <a:ext cx="16" cy="2"/>
            </a:xfrm>
            <a:prstGeom prst="line">
              <a:avLst/>
            </a:prstGeom>
            <a:noFill/>
            <a:ln w="7938">
              <a:solidFill>
                <a:srgbClr val="31C6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69" name="Line 2355"/>
            <p:cNvSpPr>
              <a:spLocks noChangeShapeType="1"/>
            </p:cNvSpPr>
            <p:nvPr/>
          </p:nvSpPr>
          <p:spPr bwMode="auto">
            <a:xfrm flipH="1" flipV="1">
              <a:off x="3698" y="1978"/>
              <a:ext cx="16" cy="1"/>
            </a:xfrm>
            <a:prstGeom prst="line">
              <a:avLst/>
            </a:prstGeom>
            <a:noFill/>
            <a:ln w="7938">
              <a:solidFill>
                <a:srgbClr val="31C6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0" name="Line 2356"/>
            <p:cNvSpPr>
              <a:spLocks noChangeShapeType="1"/>
            </p:cNvSpPr>
            <p:nvPr/>
          </p:nvSpPr>
          <p:spPr bwMode="auto">
            <a:xfrm flipH="1" flipV="1">
              <a:off x="3682" y="1976"/>
              <a:ext cx="16" cy="2"/>
            </a:xfrm>
            <a:prstGeom prst="line">
              <a:avLst/>
            </a:prstGeom>
            <a:noFill/>
            <a:ln w="7938">
              <a:solidFill>
                <a:srgbClr val="31C73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1" name="Line 2357"/>
            <p:cNvSpPr>
              <a:spLocks noChangeShapeType="1"/>
            </p:cNvSpPr>
            <p:nvPr/>
          </p:nvSpPr>
          <p:spPr bwMode="auto">
            <a:xfrm flipH="1" flipV="1">
              <a:off x="3668" y="1975"/>
              <a:ext cx="14" cy="1"/>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2" name="Line 2358"/>
            <p:cNvSpPr>
              <a:spLocks noChangeShapeType="1"/>
            </p:cNvSpPr>
            <p:nvPr/>
          </p:nvSpPr>
          <p:spPr bwMode="auto">
            <a:xfrm flipH="1" flipV="1">
              <a:off x="3654" y="1973"/>
              <a:ext cx="14" cy="2"/>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3" name="Line 2359"/>
            <p:cNvSpPr>
              <a:spLocks noChangeShapeType="1"/>
            </p:cNvSpPr>
            <p:nvPr/>
          </p:nvSpPr>
          <p:spPr bwMode="auto">
            <a:xfrm flipH="1" flipV="1">
              <a:off x="3641" y="1971"/>
              <a:ext cx="13" cy="2"/>
            </a:xfrm>
            <a:prstGeom prst="line">
              <a:avLst/>
            </a:prstGeom>
            <a:noFill/>
            <a:ln w="7938">
              <a:solidFill>
                <a:srgbClr val="32C8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4" name="Line 2360"/>
            <p:cNvSpPr>
              <a:spLocks noChangeShapeType="1"/>
            </p:cNvSpPr>
            <p:nvPr/>
          </p:nvSpPr>
          <p:spPr bwMode="auto">
            <a:xfrm flipH="1" flipV="1">
              <a:off x="3628" y="1970"/>
              <a:ext cx="13"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5" name="Line 2361"/>
            <p:cNvSpPr>
              <a:spLocks noChangeShapeType="1"/>
            </p:cNvSpPr>
            <p:nvPr/>
          </p:nvSpPr>
          <p:spPr bwMode="auto">
            <a:xfrm flipH="1" flipV="1">
              <a:off x="3616" y="1968"/>
              <a:ext cx="12" cy="2"/>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6" name="Line 2362"/>
            <p:cNvSpPr>
              <a:spLocks noChangeShapeType="1"/>
            </p:cNvSpPr>
            <p:nvPr/>
          </p:nvSpPr>
          <p:spPr bwMode="auto">
            <a:xfrm flipH="1" flipV="1">
              <a:off x="3604" y="1967"/>
              <a:ext cx="12"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7" name="Line 2363"/>
            <p:cNvSpPr>
              <a:spLocks noChangeShapeType="1"/>
            </p:cNvSpPr>
            <p:nvPr/>
          </p:nvSpPr>
          <p:spPr bwMode="auto">
            <a:xfrm flipH="1" flipV="1">
              <a:off x="3592" y="1965"/>
              <a:ext cx="12" cy="2"/>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8" name="Line 2364"/>
            <p:cNvSpPr>
              <a:spLocks noChangeShapeType="1"/>
            </p:cNvSpPr>
            <p:nvPr/>
          </p:nvSpPr>
          <p:spPr bwMode="auto">
            <a:xfrm flipH="1" flipV="1">
              <a:off x="3581" y="1964"/>
              <a:ext cx="11"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79" name="Line 2365"/>
            <p:cNvSpPr>
              <a:spLocks noChangeShapeType="1"/>
            </p:cNvSpPr>
            <p:nvPr/>
          </p:nvSpPr>
          <p:spPr bwMode="auto">
            <a:xfrm flipH="1" flipV="1">
              <a:off x="3570" y="1963"/>
              <a:ext cx="11" cy="1"/>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0" name="Line 2366"/>
            <p:cNvSpPr>
              <a:spLocks noChangeShapeType="1"/>
            </p:cNvSpPr>
            <p:nvPr/>
          </p:nvSpPr>
          <p:spPr bwMode="auto">
            <a:xfrm flipH="1" flipV="1">
              <a:off x="3559" y="1961"/>
              <a:ext cx="11" cy="2"/>
            </a:xfrm>
            <a:prstGeom prst="line">
              <a:avLst/>
            </a:prstGeom>
            <a:noFill/>
            <a:ln w="7938">
              <a:solidFill>
                <a:srgbClr val="32C9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1" name="Line 2367"/>
            <p:cNvSpPr>
              <a:spLocks noChangeShapeType="1"/>
            </p:cNvSpPr>
            <p:nvPr/>
          </p:nvSpPr>
          <p:spPr bwMode="auto">
            <a:xfrm flipH="1" flipV="1">
              <a:off x="3549" y="1960"/>
              <a:ext cx="10" cy="1"/>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2" name="Line 2368"/>
            <p:cNvSpPr>
              <a:spLocks noChangeShapeType="1"/>
            </p:cNvSpPr>
            <p:nvPr/>
          </p:nvSpPr>
          <p:spPr bwMode="auto">
            <a:xfrm flipH="1" flipV="1">
              <a:off x="3539" y="1958"/>
              <a:ext cx="10" cy="2"/>
            </a:xfrm>
            <a:prstGeom prst="line">
              <a:avLst/>
            </a:prstGeom>
            <a:noFill/>
            <a:ln w="7938">
              <a:solidFill>
                <a:srgbClr val="32CA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3" name="Line 2369"/>
            <p:cNvSpPr>
              <a:spLocks noChangeShapeType="1"/>
            </p:cNvSpPr>
            <p:nvPr/>
          </p:nvSpPr>
          <p:spPr bwMode="auto">
            <a:xfrm flipH="1" flipV="1">
              <a:off x="3530" y="1957"/>
              <a:ext cx="9" cy="1"/>
            </a:xfrm>
            <a:prstGeom prst="line">
              <a:avLst/>
            </a:prstGeom>
            <a:noFill/>
            <a:ln w="7938">
              <a:solidFill>
                <a:srgbClr val="32CB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4" name="Line 2370"/>
            <p:cNvSpPr>
              <a:spLocks noChangeShapeType="1"/>
            </p:cNvSpPr>
            <p:nvPr/>
          </p:nvSpPr>
          <p:spPr bwMode="auto">
            <a:xfrm flipH="1" flipV="1">
              <a:off x="3520" y="1955"/>
              <a:ext cx="10" cy="2"/>
            </a:xfrm>
            <a:prstGeom prst="line">
              <a:avLst/>
            </a:prstGeom>
            <a:noFill/>
            <a:ln w="7938">
              <a:solidFill>
                <a:srgbClr val="33CB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5" name="Line 2371"/>
            <p:cNvSpPr>
              <a:spLocks noChangeShapeType="1"/>
            </p:cNvSpPr>
            <p:nvPr/>
          </p:nvSpPr>
          <p:spPr bwMode="auto">
            <a:xfrm flipH="1" flipV="1">
              <a:off x="3502" y="1952"/>
              <a:ext cx="18" cy="3"/>
            </a:xfrm>
            <a:prstGeom prst="line">
              <a:avLst/>
            </a:prstGeom>
            <a:noFill/>
            <a:ln w="7938">
              <a:solidFill>
                <a:srgbClr val="33CC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6" name="Line 2372"/>
            <p:cNvSpPr>
              <a:spLocks noChangeShapeType="1"/>
            </p:cNvSpPr>
            <p:nvPr/>
          </p:nvSpPr>
          <p:spPr bwMode="auto">
            <a:xfrm flipH="1" flipV="1">
              <a:off x="3485" y="1949"/>
              <a:ext cx="17" cy="3"/>
            </a:xfrm>
            <a:prstGeom prst="line">
              <a:avLst/>
            </a:prstGeom>
            <a:noFill/>
            <a:ln w="7938">
              <a:solidFill>
                <a:srgbClr val="33CE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7" name="Line 2373"/>
            <p:cNvSpPr>
              <a:spLocks noChangeShapeType="1"/>
            </p:cNvSpPr>
            <p:nvPr/>
          </p:nvSpPr>
          <p:spPr bwMode="auto">
            <a:xfrm flipH="1" flipV="1">
              <a:off x="3469" y="1945"/>
              <a:ext cx="16" cy="4"/>
            </a:xfrm>
            <a:prstGeom prst="line">
              <a:avLst/>
            </a:prstGeom>
            <a:noFill/>
            <a:ln w="7938">
              <a:solidFill>
                <a:srgbClr val="33CF3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8" name="Line 2374"/>
            <p:cNvSpPr>
              <a:spLocks noChangeShapeType="1"/>
            </p:cNvSpPr>
            <p:nvPr/>
          </p:nvSpPr>
          <p:spPr bwMode="auto">
            <a:xfrm flipH="1" flipV="1">
              <a:off x="3452" y="1941"/>
              <a:ext cx="17" cy="4"/>
            </a:xfrm>
            <a:prstGeom prst="line">
              <a:avLst/>
            </a:prstGeom>
            <a:noFill/>
            <a:ln w="7938">
              <a:solidFill>
                <a:srgbClr val="34D1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89" name="Line 2375"/>
            <p:cNvSpPr>
              <a:spLocks noChangeShapeType="1"/>
            </p:cNvSpPr>
            <p:nvPr/>
          </p:nvSpPr>
          <p:spPr bwMode="auto">
            <a:xfrm flipH="1" flipV="1">
              <a:off x="3437" y="1937"/>
              <a:ext cx="15" cy="4"/>
            </a:xfrm>
            <a:prstGeom prst="line">
              <a:avLst/>
            </a:prstGeom>
            <a:noFill/>
            <a:ln w="7938">
              <a:solidFill>
                <a:srgbClr val="35D4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0" name="Line 2376"/>
            <p:cNvSpPr>
              <a:spLocks noChangeShapeType="1"/>
            </p:cNvSpPr>
            <p:nvPr/>
          </p:nvSpPr>
          <p:spPr bwMode="auto">
            <a:xfrm flipH="1" flipV="1">
              <a:off x="3421" y="1932"/>
              <a:ext cx="16" cy="5"/>
            </a:xfrm>
            <a:prstGeom prst="line">
              <a:avLst/>
            </a:prstGeom>
            <a:noFill/>
            <a:ln w="7938">
              <a:solidFill>
                <a:srgbClr val="35D63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1" name="Line 2377"/>
            <p:cNvSpPr>
              <a:spLocks noChangeShapeType="1"/>
            </p:cNvSpPr>
            <p:nvPr/>
          </p:nvSpPr>
          <p:spPr bwMode="auto">
            <a:xfrm flipH="1" flipV="1">
              <a:off x="3413" y="1930"/>
              <a:ext cx="8" cy="2"/>
            </a:xfrm>
            <a:prstGeom prst="line">
              <a:avLst/>
            </a:prstGeom>
            <a:noFill/>
            <a:ln w="7938">
              <a:solidFill>
                <a:srgbClr val="36D7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2" name="Line 2378"/>
            <p:cNvSpPr>
              <a:spLocks noChangeShapeType="1"/>
            </p:cNvSpPr>
            <p:nvPr/>
          </p:nvSpPr>
          <p:spPr bwMode="auto">
            <a:xfrm flipH="1" flipV="1">
              <a:off x="3406" y="1927"/>
              <a:ext cx="7" cy="3"/>
            </a:xfrm>
            <a:prstGeom prst="line">
              <a:avLst/>
            </a:prstGeom>
            <a:noFill/>
            <a:ln w="7938">
              <a:solidFill>
                <a:srgbClr val="36D9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3" name="Line 2379"/>
            <p:cNvSpPr>
              <a:spLocks noChangeShapeType="1"/>
            </p:cNvSpPr>
            <p:nvPr/>
          </p:nvSpPr>
          <p:spPr bwMode="auto">
            <a:xfrm flipH="1" flipV="1">
              <a:off x="3398" y="1924"/>
              <a:ext cx="8" cy="3"/>
            </a:xfrm>
            <a:prstGeom prst="line">
              <a:avLst/>
            </a:prstGeom>
            <a:noFill/>
            <a:ln w="7938">
              <a:solidFill>
                <a:srgbClr val="36DA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4" name="Line 2380"/>
            <p:cNvSpPr>
              <a:spLocks noChangeShapeType="1"/>
            </p:cNvSpPr>
            <p:nvPr/>
          </p:nvSpPr>
          <p:spPr bwMode="auto">
            <a:xfrm flipH="1" flipV="1">
              <a:off x="3390" y="1921"/>
              <a:ext cx="8" cy="3"/>
            </a:xfrm>
            <a:prstGeom prst="line">
              <a:avLst/>
            </a:prstGeom>
            <a:noFill/>
            <a:ln w="7938">
              <a:solidFill>
                <a:srgbClr val="36DB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5" name="Line 2381"/>
            <p:cNvSpPr>
              <a:spLocks noChangeShapeType="1"/>
            </p:cNvSpPr>
            <p:nvPr/>
          </p:nvSpPr>
          <p:spPr bwMode="auto">
            <a:xfrm flipH="1" flipV="1">
              <a:off x="3382" y="1917"/>
              <a:ext cx="8" cy="4"/>
            </a:xfrm>
            <a:prstGeom prst="line">
              <a:avLst/>
            </a:prstGeom>
            <a:noFill/>
            <a:ln w="7938">
              <a:solidFill>
                <a:srgbClr val="37DC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6" name="Line 2382"/>
            <p:cNvSpPr>
              <a:spLocks noChangeShapeType="1"/>
            </p:cNvSpPr>
            <p:nvPr/>
          </p:nvSpPr>
          <p:spPr bwMode="auto">
            <a:xfrm flipH="1" flipV="1">
              <a:off x="3374" y="1914"/>
              <a:ext cx="8" cy="3"/>
            </a:xfrm>
            <a:prstGeom prst="line">
              <a:avLst/>
            </a:prstGeom>
            <a:noFill/>
            <a:ln w="7938">
              <a:solidFill>
                <a:srgbClr val="37DD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7" name="Line 2383"/>
            <p:cNvSpPr>
              <a:spLocks noChangeShapeType="1"/>
            </p:cNvSpPr>
            <p:nvPr/>
          </p:nvSpPr>
          <p:spPr bwMode="auto">
            <a:xfrm flipH="1" flipV="1">
              <a:off x="3366" y="1910"/>
              <a:ext cx="8" cy="4"/>
            </a:xfrm>
            <a:prstGeom prst="line">
              <a:avLst/>
            </a:prstGeom>
            <a:noFill/>
            <a:ln w="7938">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8" name="Line 2384"/>
            <p:cNvSpPr>
              <a:spLocks noChangeShapeType="1"/>
            </p:cNvSpPr>
            <p:nvPr/>
          </p:nvSpPr>
          <p:spPr bwMode="auto">
            <a:xfrm flipH="1" flipV="1">
              <a:off x="3358" y="1907"/>
              <a:ext cx="8" cy="3"/>
            </a:xfrm>
            <a:prstGeom prst="line">
              <a:avLst/>
            </a:prstGeom>
            <a:noFill/>
            <a:ln w="7938">
              <a:solidFill>
                <a:srgbClr val="37DF3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099" name="Line 2385"/>
            <p:cNvSpPr>
              <a:spLocks noChangeShapeType="1"/>
            </p:cNvSpPr>
            <p:nvPr/>
          </p:nvSpPr>
          <p:spPr bwMode="auto">
            <a:xfrm flipH="1" flipV="1">
              <a:off x="3351" y="1903"/>
              <a:ext cx="7" cy="4"/>
            </a:xfrm>
            <a:prstGeom prst="line">
              <a:avLst/>
            </a:prstGeom>
            <a:noFill/>
            <a:ln w="7938">
              <a:solidFill>
                <a:srgbClr val="38E1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0" name="Line 2386"/>
            <p:cNvSpPr>
              <a:spLocks noChangeShapeType="1"/>
            </p:cNvSpPr>
            <p:nvPr/>
          </p:nvSpPr>
          <p:spPr bwMode="auto">
            <a:xfrm flipH="1" flipV="1">
              <a:off x="3342" y="1898"/>
              <a:ext cx="9" cy="5"/>
            </a:xfrm>
            <a:prstGeom prst="line">
              <a:avLst/>
            </a:prstGeom>
            <a:noFill/>
            <a:ln w="7938">
              <a:solidFill>
                <a:srgbClr val="38E33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1" name="Line 2387"/>
            <p:cNvSpPr>
              <a:spLocks noChangeShapeType="1"/>
            </p:cNvSpPr>
            <p:nvPr/>
          </p:nvSpPr>
          <p:spPr bwMode="auto">
            <a:xfrm flipH="1" flipV="1">
              <a:off x="3334" y="1894"/>
              <a:ext cx="8" cy="4"/>
            </a:xfrm>
            <a:prstGeom prst="line">
              <a:avLst/>
            </a:prstGeom>
            <a:noFill/>
            <a:ln w="7938">
              <a:solidFill>
                <a:srgbClr val="39E5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2" name="Line 2388"/>
            <p:cNvSpPr>
              <a:spLocks noChangeShapeType="1"/>
            </p:cNvSpPr>
            <p:nvPr/>
          </p:nvSpPr>
          <p:spPr bwMode="auto">
            <a:xfrm flipH="1" flipV="1">
              <a:off x="3326" y="1888"/>
              <a:ext cx="8" cy="6"/>
            </a:xfrm>
            <a:prstGeom prst="line">
              <a:avLst/>
            </a:prstGeom>
            <a:noFill/>
            <a:ln w="7938">
              <a:solidFill>
                <a:srgbClr val="39E6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3" name="Line 2389"/>
            <p:cNvSpPr>
              <a:spLocks noChangeShapeType="1"/>
            </p:cNvSpPr>
            <p:nvPr/>
          </p:nvSpPr>
          <p:spPr bwMode="auto">
            <a:xfrm flipH="1" flipV="1">
              <a:off x="3317" y="1883"/>
              <a:ext cx="9" cy="5"/>
            </a:xfrm>
            <a:prstGeom prst="line">
              <a:avLst/>
            </a:prstGeom>
            <a:noFill/>
            <a:ln w="7938">
              <a:solidFill>
                <a:srgbClr val="3AE7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4" name="Line 2390"/>
            <p:cNvSpPr>
              <a:spLocks noChangeShapeType="1"/>
            </p:cNvSpPr>
            <p:nvPr/>
          </p:nvSpPr>
          <p:spPr bwMode="auto">
            <a:xfrm flipH="1" flipV="1">
              <a:off x="3309" y="1877"/>
              <a:ext cx="8" cy="6"/>
            </a:xfrm>
            <a:prstGeom prst="line">
              <a:avLst/>
            </a:prstGeom>
            <a:noFill/>
            <a:ln w="7938">
              <a:solidFill>
                <a:srgbClr val="3AE9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5" name="Line 2391"/>
            <p:cNvSpPr>
              <a:spLocks noChangeShapeType="1"/>
            </p:cNvSpPr>
            <p:nvPr/>
          </p:nvSpPr>
          <p:spPr bwMode="auto">
            <a:xfrm flipH="1" flipV="1">
              <a:off x="3300" y="1871"/>
              <a:ext cx="9" cy="6"/>
            </a:xfrm>
            <a:prstGeom prst="line">
              <a:avLst/>
            </a:prstGeom>
            <a:noFill/>
            <a:ln w="7938">
              <a:solidFill>
                <a:srgbClr val="3AEA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6" name="Line 2392"/>
            <p:cNvSpPr>
              <a:spLocks noChangeShapeType="1"/>
            </p:cNvSpPr>
            <p:nvPr/>
          </p:nvSpPr>
          <p:spPr bwMode="auto">
            <a:xfrm flipH="1" flipV="1">
              <a:off x="3292" y="1865"/>
              <a:ext cx="8" cy="6"/>
            </a:xfrm>
            <a:prstGeom prst="line">
              <a:avLst/>
            </a:prstGeom>
            <a:noFill/>
            <a:ln w="7938">
              <a:solidFill>
                <a:srgbClr val="3AEB3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7" name="Line 2393"/>
            <p:cNvSpPr>
              <a:spLocks noChangeShapeType="1"/>
            </p:cNvSpPr>
            <p:nvPr/>
          </p:nvSpPr>
          <p:spPr bwMode="auto">
            <a:xfrm flipH="1" flipV="1">
              <a:off x="3283" y="1858"/>
              <a:ext cx="9" cy="7"/>
            </a:xfrm>
            <a:prstGeom prst="line">
              <a:avLst/>
            </a:prstGeom>
            <a:noFill/>
            <a:ln w="7938">
              <a:solidFill>
                <a:srgbClr val="3BEC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8" name="Line 2394"/>
            <p:cNvSpPr>
              <a:spLocks noChangeShapeType="1"/>
            </p:cNvSpPr>
            <p:nvPr/>
          </p:nvSpPr>
          <p:spPr bwMode="auto">
            <a:xfrm flipH="1" flipV="1">
              <a:off x="3275" y="1852"/>
              <a:ext cx="8" cy="6"/>
            </a:xfrm>
            <a:prstGeom prst="line">
              <a:avLst/>
            </a:prstGeom>
            <a:noFill/>
            <a:ln w="7938">
              <a:solidFill>
                <a:srgbClr val="3BEC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09" name="Line 2395"/>
            <p:cNvSpPr>
              <a:spLocks noChangeShapeType="1"/>
            </p:cNvSpPr>
            <p:nvPr/>
          </p:nvSpPr>
          <p:spPr bwMode="auto">
            <a:xfrm flipH="1" flipV="1">
              <a:off x="3258" y="1838"/>
              <a:ext cx="17" cy="14"/>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0" name="Line 2396"/>
            <p:cNvSpPr>
              <a:spLocks noChangeShapeType="1"/>
            </p:cNvSpPr>
            <p:nvPr/>
          </p:nvSpPr>
          <p:spPr bwMode="auto">
            <a:xfrm flipH="1" flipV="1">
              <a:off x="3241" y="1825"/>
              <a:ext cx="17" cy="13"/>
            </a:xfrm>
            <a:prstGeom prst="line">
              <a:avLst/>
            </a:prstGeom>
            <a:noFill/>
            <a:ln w="7938">
              <a:solidFill>
                <a:srgbClr val="3BEE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1" name="Line 2397"/>
            <p:cNvSpPr>
              <a:spLocks noChangeShapeType="1"/>
            </p:cNvSpPr>
            <p:nvPr/>
          </p:nvSpPr>
          <p:spPr bwMode="auto">
            <a:xfrm flipH="1" flipV="1">
              <a:off x="3225" y="1811"/>
              <a:ext cx="16" cy="14"/>
            </a:xfrm>
            <a:prstGeom prst="line">
              <a:avLst/>
            </a:prstGeom>
            <a:noFill/>
            <a:ln w="7938">
              <a:solidFill>
                <a:srgbClr val="3CEF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2" name="Line 2398"/>
            <p:cNvSpPr>
              <a:spLocks noChangeShapeType="1"/>
            </p:cNvSpPr>
            <p:nvPr/>
          </p:nvSpPr>
          <p:spPr bwMode="auto">
            <a:xfrm flipH="1" flipV="1">
              <a:off x="3210" y="1797"/>
              <a:ext cx="15" cy="14"/>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3" name="Line 2399"/>
            <p:cNvSpPr>
              <a:spLocks noChangeShapeType="1"/>
            </p:cNvSpPr>
            <p:nvPr/>
          </p:nvSpPr>
          <p:spPr bwMode="auto">
            <a:xfrm flipH="1" flipV="1">
              <a:off x="3202" y="1791"/>
              <a:ext cx="8" cy="6"/>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4" name="Line 2400"/>
            <p:cNvSpPr>
              <a:spLocks noChangeShapeType="1"/>
            </p:cNvSpPr>
            <p:nvPr/>
          </p:nvSpPr>
          <p:spPr bwMode="auto">
            <a:xfrm flipH="1" flipV="1">
              <a:off x="3195" y="1784"/>
              <a:ext cx="7" cy="7"/>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5" name="Line 2401"/>
            <p:cNvSpPr>
              <a:spLocks noChangeShapeType="1"/>
            </p:cNvSpPr>
            <p:nvPr/>
          </p:nvSpPr>
          <p:spPr bwMode="auto">
            <a:xfrm flipH="1" flipV="1">
              <a:off x="3188" y="1778"/>
              <a:ext cx="7"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6" name="Line 2402"/>
            <p:cNvSpPr>
              <a:spLocks noChangeShapeType="1"/>
            </p:cNvSpPr>
            <p:nvPr/>
          </p:nvSpPr>
          <p:spPr bwMode="auto">
            <a:xfrm flipH="1" flipV="1">
              <a:off x="3181" y="1772"/>
              <a:ext cx="7"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7" name="Line 2403"/>
            <p:cNvSpPr>
              <a:spLocks noChangeShapeType="1"/>
            </p:cNvSpPr>
            <p:nvPr/>
          </p:nvSpPr>
          <p:spPr bwMode="auto">
            <a:xfrm flipH="1" flipV="1">
              <a:off x="3175" y="1766"/>
              <a:ext cx="6"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8" name="Line 2404"/>
            <p:cNvSpPr>
              <a:spLocks noChangeShapeType="1"/>
            </p:cNvSpPr>
            <p:nvPr/>
          </p:nvSpPr>
          <p:spPr bwMode="auto">
            <a:xfrm flipH="1" flipV="1">
              <a:off x="3169" y="1760"/>
              <a:ext cx="6" cy="6"/>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19" name="Line 2405"/>
            <p:cNvSpPr>
              <a:spLocks noChangeShapeType="1"/>
            </p:cNvSpPr>
            <p:nvPr/>
          </p:nvSpPr>
          <p:spPr bwMode="auto">
            <a:xfrm flipH="1" flipV="1">
              <a:off x="3163" y="1755"/>
              <a:ext cx="6"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0" name="Line 2406"/>
            <p:cNvSpPr>
              <a:spLocks noChangeShapeType="1"/>
            </p:cNvSpPr>
            <p:nvPr/>
          </p:nvSpPr>
          <p:spPr bwMode="auto">
            <a:xfrm flipH="1" flipV="1">
              <a:off x="3157" y="1750"/>
              <a:ext cx="6"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1" name="Line 2407"/>
            <p:cNvSpPr>
              <a:spLocks noChangeShapeType="1"/>
            </p:cNvSpPr>
            <p:nvPr/>
          </p:nvSpPr>
          <p:spPr bwMode="auto">
            <a:xfrm flipH="1" flipV="1">
              <a:off x="3152" y="1745"/>
              <a:ext cx="5"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2" name="Line 2408"/>
            <p:cNvSpPr>
              <a:spLocks noChangeShapeType="1"/>
            </p:cNvSpPr>
            <p:nvPr/>
          </p:nvSpPr>
          <p:spPr bwMode="auto">
            <a:xfrm flipH="1" flipV="1">
              <a:off x="3146" y="1740"/>
              <a:ext cx="6" cy="5"/>
            </a:xfrm>
            <a:prstGeom prst="line">
              <a:avLst/>
            </a:prstGeom>
            <a:noFill/>
            <a:ln w="7938">
              <a:solidFill>
                <a:srgbClr val="3CF1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3" name="Line 2409"/>
            <p:cNvSpPr>
              <a:spLocks noChangeShapeType="1"/>
            </p:cNvSpPr>
            <p:nvPr/>
          </p:nvSpPr>
          <p:spPr bwMode="auto">
            <a:xfrm flipH="1" flipV="1">
              <a:off x="3142" y="1736"/>
              <a:ext cx="4" cy="4"/>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4" name="Line 2410"/>
            <p:cNvSpPr>
              <a:spLocks noChangeShapeType="1"/>
            </p:cNvSpPr>
            <p:nvPr/>
          </p:nvSpPr>
          <p:spPr bwMode="auto">
            <a:xfrm flipH="1" flipV="1">
              <a:off x="3137" y="1732"/>
              <a:ext cx="5" cy="4"/>
            </a:xfrm>
            <a:prstGeom prst="line">
              <a:avLst/>
            </a:prstGeom>
            <a:noFill/>
            <a:ln w="7938">
              <a:solidFill>
                <a:srgbClr val="3CF0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5" name="Line 2411"/>
            <p:cNvSpPr>
              <a:spLocks noChangeShapeType="1"/>
            </p:cNvSpPr>
            <p:nvPr/>
          </p:nvSpPr>
          <p:spPr bwMode="auto">
            <a:xfrm flipH="1" flipV="1">
              <a:off x="3133" y="1729"/>
              <a:ext cx="4" cy="3"/>
            </a:xfrm>
            <a:prstGeom prst="line">
              <a:avLst/>
            </a:prstGeom>
            <a:noFill/>
            <a:ln w="7938">
              <a:solidFill>
                <a:srgbClr val="3BEF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6" name="Line 2412"/>
            <p:cNvSpPr>
              <a:spLocks noChangeShapeType="1"/>
            </p:cNvSpPr>
            <p:nvPr/>
          </p:nvSpPr>
          <p:spPr bwMode="auto">
            <a:xfrm flipH="1" flipV="1">
              <a:off x="3131" y="1727"/>
              <a:ext cx="2" cy="2"/>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127" name="Line 2413"/>
            <p:cNvSpPr>
              <a:spLocks noChangeShapeType="1"/>
            </p:cNvSpPr>
            <p:nvPr/>
          </p:nvSpPr>
          <p:spPr bwMode="auto">
            <a:xfrm flipH="1" flipV="1">
              <a:off x="3129" y="1726"/>
              <a:ext cx="2" cy="1"/>
            </a:xfrm>
            <a:prstGeom prst="line">
              <a:avLst/>
            </a:prstGeom>
            <a:noFill/>
            <a:ln w="7938">
              <a:solidFill>
                <a:srgbClr val="3BED3B"/>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328" name="Group 2414"/>
          <p:cNvGrpSpPr>
            <a:grpSpLocks/>
          </p:cNvGrpSpPr>
          <p:nvPr/>
        </p:nvGrpSpPr>
        <p:grpSpPr bwMode="auto">
          <a:xfrm>
            <a:off x="2820834" y="3792510"/>
            <a:ext cx="341313" cy="506413"/>
            <a:chOff x="3426" y="782"/>
            <a:chExt cx="215" cy="319"/>
          </a:xfrm>
        </p:grpSpPr>
        <p:sp>
          <p:nvSpPr>
            <p:cNvPr id="2329" name="Freeform 2415"/>
            <p:cNvSpPr>
              <a:spLocks/>
            </p:cNvSpPr>
            <p:nvPr/>
          </p:nvSpPr>
          <p:spPr bwMode="auto">
            <a:xfrm>
              <a:off x="3426" y="817"/>
              <a:ext cx="6" cy="8"/>
            </a:xfrm>
            <a:custGeom>
              <a:avLst/>
              <a:gdLst>
                <a:gd name="T0" fmla="*/ 0 w 6"/>
                <a:gd name="T1" fmla="*/ 0 h 8"/>
                <a:gd name="T2" fmla="*/ 2 w 6"/>
                <a:gd name="T3" fmla="*/ 2 h 8"/>
                <a:gd name="T4" fmla="*/ 6 w 6"/>
                <a:gd name="T5" fmla="*/ 8 h 8"/>
                <a:gd name="T6" fmla="*/ 4 w 6"/>
                <a:gd name="T7" fmla="*/ 6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2" y="2"/>
                  </a:lnTo>
                  <a:lnTo>
                    <a:pt x="6" y="8"/>
                  </a:lnTo>
                  <a:lnTo>
                    <a:pt x="4" y="6"/>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0" name="Line 2416"/>
            <p:cNvSpPr>
              <a:spLocks noChangeShapeType="1"/>
            </p:cNvSpPr>
            <p:nvPr/>
          </p:nvSpPr>
          <p:spPr bwMode="auto">
            <a:xfrm>
              <a:off x="3426" y="817"/>
              <a:ext cx="4" cy="6"/>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1" name="Freeform 2417"/>
            <p:cNvSpPr>
              <a:spLocks/>
            </p:cNvSpPr>
            <p:nvPr/>
          </p:nvSpPr>
          <p:spPr bwMode="auto">
            <a:xfrm>
              <a:off x="3428" y="819"/>
              <a:ext cx="7" cy="9"/>
            </a:xfrm>
            <a:custGeom>
              <a:avLst/>
              <a:gdLst>
                <a:gd name="T0" fmla="*/ 0 w 7"/>
                <a:gd name="T1" fmla="*/ 0 h 9"/>
                <a:gd name="T2" fmla="*/ 3 w 7"/>
                <a:gd name="T3" fmla="*/ 3 h 9"/>
                <a:gd name="T4" fmla="*/ 7 w 7"/>
                <a:gd name="T5" fmla="*/ 9 h 9"/>
                <a:gd name="T6" fmla="*/ 4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3"/>
                  </a:lnTo>
                  <a:lnTo>
                    <a:pt x="7" y="9"/>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2" name="Line 2418"/>
            <p:cNvSpPr>
              <a:spLocks noChangeShapeType="1"/>
            </p:cNvSpPr>
            <p:nvPr/>
          </p:nvSpPr>
          <p:spPr bwMode="auto">
            <a:xfrm>
              <a:off x="3428" y="819"/>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3" name="Freeform 2419"/>
            <p:cNvSpPr>
              <a:spLocks/>
            </p:cNvSpPr>
            <p:nvPr/>
          </p:nvSpPr>
          <p:spPr bwMode="auto">
            <a:xfrm>
              <a:off x="3431" y="822"/>
              <a:ext cx="7" cy="9"/>
            </a:xfrm>
            <a:custGeom>
              <a:avLst/>
              <a:gdLst>
                <a:gd name="T0" fmla="*/ 0 w 7"/>
                <a:gd name="T1" fmla="*/ 0 h 9"/>
                <a:gd name="T2" fmla="*/ 3 w 7"/>
                <a:gd name="T3" fmla="*/ 3 h 9"/>
                <a:gd name="T4" fmla="*/ 7 w 7"/>
                <a:gd name="T5" fmla="*/ 9 h 9"/>
                <a:gd name="T6" fmla="*/ 4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3"/>
                  </a:lnTo>
                  <a:lnTo>
                    <a:pt x="7" y="9"/>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4" name="Line 2420"/>
            <p:cNvSpPr>
              <a:spLocks noChangeShapeType="1"/>
            </p:cNvSpPr>
            <p:nvPr/>
          </p:nvSpPr>
          <p:spPr bwMode="auto">
            <a:xfrm>
              <a:off x="3431" y="822"/>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5" name="Freeform 2421"/>
            <p:cNvSpPr>
              <a:spLocks/>
            </p:cNvSpPr>
            <p:nvPr/>
          </p:nvSpPr>
          <p:spPr bwMode="auto">
            <a:xfrm>
              <a:off x="3434" y="825"/>
              <a:ext cx="7" cy="9"/>
            </a:xfrm>
            <a:custGeom>
              <a:avLst/>
              <a:gdLst>
                <a:gd name="T0" fmla="*/ 0 w 7"/>
                <a:gd name="T1" fmla="*/ 0 h 9"/>
                <a:gd name="T2" fmla="*/ 3 w 7"/>
                <a:gd name="T3" fmla="*/ 4 h 9"/>
                <a:gd name="T4" fmla="*/ 7 w 7"/>
                <a:gd name="T5" fmla="*/ 9 h 9"/>
                <a:gd name="T6" fmla="*/ 4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4"/>
                  </a:lnTo>
                  <a:lnTo>
                    <a:pt x="7" y="9"/>
                  </a:lnTo>
                  <a:lnTo>
                    <a:pt x="4" y="6"/>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6" name="Line 2422"/>
            <p:cNvSpPr>
              <a:spLocks noChangeShapeType="1"/>
            </p:cNvSpPr>
            <p:nvPr/>
          </p:nvSpPr>
          <p:spPr bwMode="auto">
            <a:xfrm>
              <a:off x="3434" y="825"/>
              <a:ext cx="4" cy="6"/>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7" name="Freeform 2423"/>
            <p:cNvSpPr>
              <a:spLocks/>
            </p:cNvSpPr>
            <p:nvPr/>
          </p:nvSpPr>
          <p:spPr bwMode="auto">
            <a:xfrm>
              <a:off x="3437" y="829"/>
              <a:ext cx="7" cy="9"/>
            </a:xfrm>
            <a:custGeom>
              <a:avLst/>
              <a:gdLst>
                <a:gd name="T0" fmla="*/ 0 w 7"/>
                <a:gd name="T1" fmla="*/ 0 h 9"/>
                <a:gd name="T2" fmla="*/ 4 w 7"/>
                <a:gd name="T3" fmla="*/ 3 h 9"/>
                <a:gd name="T4" fmla="*/ 7 w 7"/>
                <a:gd name="T5" fmla="*/ 9 h 9"/>
                <a:gd name="T6" fmla="*/ 4 w 7"/>
                <a:gd name="T7" fmla="*/ 5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4" y="3"/>
                  </a:lnTo>
                  <a:lnTo>
                    <a:pt x="7" y="9"/>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38" name="Line 2424"/>
            <p:cNvSpPr>
              <a:spLocks noChangeShapeType="1"/>
            </p:cNvSpPr>
            <p:nvPr/>
          </p:nvSpPr>
          <p:spPr bwMode="auto">
            <a:xfrm>
              <a:off x="3437" y="829"/>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39" name="Freeform 2425"/>
            <p:cNvSpPr>
              <a:spLocks/>
            </p:cNvSpPr>
            <p:nvPr/>
          </p:nvSpPr>
          <p:spPr bwMode="auto">
            <a:xfrm>
              <a:off x="3441" y="832"/>
              <a:ext cx="7" cy="9"/>
            </a:xfrm>
            <a:custGeom>
              <a:avLst/>
              <a:gdLst>
                <a:gd name="T0" fmla="*/ 0 w 7"/>
                <a:gd name="T1" fmla="*/ 0 h 9"/>
                <a:gd name="T2" fmla="*/ 3 w 7"/>
                <a:gd name="T3" fmla="*/ 4 h 9"/>
                <a:gd name="T4" fmla="*/ 7 w 7"/>
                <a:gd name="T5" fmla="*/ 9 h 9"/>
                <a:gd name="T6" fmla="*/ 3 w 7"/>
                <a:gd name="T7" fmla="*/ 6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4"/>
                  </a:lnTo>
                  <a:lnTo>
                    <a:pt x="7" y="9"/>
                  </a:lnTo>
                  <a:lnTo>
                    <a:pt x="3"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0" name="Line 2426"/>
            <p:cNvSpPr>
              <a:spLocks noChangeShapeType="1"/>
            </p:cNvSpPr>
            <p:nvPr/>
          </p:nvSpPr>
          <p:spPr bwMode="auto">
            <a:xfrm>
              <a:off x="3441" y="832"/>
              <a:ext cx="3"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1" name="Freeform 2427"/>
            <p:cNvSpPr>
              <a:spLocks/>
            </p:cNvSpPr>
            <p:nvPr/>
          </p:nvSpPr>
          <p:spPr bwMode="auto">
            <a:xfrm>
              <a:off x="3444" y="836"/>
              <a:ext cx="8" cy="9"/>
            </a:xfrm>
            <a:custGeom>
              <a:avLst/>
              <a:gdLst>
                <a:gd name="T0" fmla="*/ 0 w 8"/>
                <a:gd name="T1" fmla="*/ 0 h 9"/>
                <a:gd name="T2" fmla="*/ 4 w 8"/>
                <a:gd name="T3" fmla="*/ 4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4"/>
                  </a:lnTo>
                  <a:lnTo>
                    <a:pt x="8" y="9"/>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2" name="Line 2428"/>
            <p:cNvSpPr>
              <a:spLocks noChangeShapeType="1"/>
            </p:cNvSpPr>
            <p:nvPr/>
          </p:nvSpPr>
          <p:spPr bwMode="auto">
            <a:xfrm>
              <a:off x="3444" y="836"/>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3" name="Freeform 2429"/>
            <p:cNvSpPr>
              <a:spLocks/>
            </p:cNvSpPr>
            <p:nvPr/>
          </p:nvSpPr>
          <p:spPr bwMode="auto">
            <a:xfrm>
              <a:off x="3448" y="840"/>
              <a:ext cx="8" cy="9"/>
            </a:xfrm>
            <a:custGeom>
              <a:avLst/>
              <a:gdLst>
                <a:gd name="T0" fmla="*/ 0 w 8"/>
                <a:gd name="T1" fmla="*/ 0 h 9"/>
                <a:gd name="T2" fmla="*/ 4 w 8"/>
                <a:gd name="T3" fmla="*/ 4 h 9"/>
                <a:gd name="T4" fmla="*/ 8 w 8"/>
                <a:gd name="T5" fmla="*/ 9 h 9"/>
                <a:gd name="T6" fmla="*/ 4 w 8"/>
                <a:gd name="T7" fmla="*/ 5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lnTo>
                    <a:pt x="4" y="4"/>
                  </a:lnTo>
                  <a:lnTo>
                    <a:pt x="8" y="9"/>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4" name="Line 2430"/>
            <p:cNvSpPr>
              <a:spLocks noChangeShapeType="1"/>
            </p:cNvSpPr>
            <p:nvPr/>
          </p:nvSpPr>
          <p:spPr bwMode="auto">
            <a:xfrm>
              <a:off x="3448" y="840"/>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5" name="Freeform 2431"/>
            <p:cNvSpPr>
              <a:spLocks/>
            </p:cNvSpPr>
            <p:nvPr/>
          </p:nvSpPr>
          <p:spPr bwMode="auto">
            <a:xfrm>
              <a:off x="3452" y="844"/>
              <a:ext cx="9" cy="10"/>
            </a:xfrm>
            <a:custGeom>
              <a:avLst/>
              <a:gdLst>
                <a:gd name="T0" fmla="*/ 0 w 9"/>
                <a:gd name="T1" fmla="*/ 0 h 10"/>
                <a:gd name="T2" fmla="*/ 5 w 9"/>
                <a:gd name="T3" fmla="*/ 4 h 10"/>
                <a:gd name="T4" fmla="*/ 9 w 9"/>
                <a:gd name="T5" fmla="*/ 10 h 10"/>
                <a:gd name="T6" fmla="*/ 4 w 9"/>
                <a:gd name="T7" fmla="*/ 5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4"/>
                  </a:lnTo>
                  <a:lnTo>
                    <a:pt x="9" y="10"/>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6" name="Line 2432"/>
            <p:cNvSpPr>
              <a:spLocks noChangeShapeType="1"/>
            </p:cNvSpPr>
            <p:nvPr/>
          </p:nvSpPr>
          <p:spPr bwMode="auto">
            <a:xfrm>
              <a:off x="3452" y="844"/>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7" name="Freeform 2433"/>
            <p:cNvSpPr>
              <a:spLocks/>
            </p:cNvSpPr>
            <p:nvPr/>
          </p:nvSpPr>
          <p:spPr bwMode="auto">
            <a:xfrm>
              <a:off x="3457" y="848"/>
              <a:ext cx="8" cy="10"/>
            </a:xfrm>
            <a:custGeom>
              <a:avLst/>
              <a:gdLst>
                <a:gd name="T0" fmla="*/ 0 w 8"/>
                <a:gd name="T1" fmla="*/ 0 h 10"/>
                <a:gd name="T2" fmla="*/ 4 w 8"/>
                <a:gd name="T3" fmla="*/ 4 h 10"/>
                <a:gd name="T4" fmla="*/ 8 w 8"/>
                <a:gd name="T5" fmla="*/ 10 h 10"/>
                <a:gd name="T6" fmla="*/ 4 w 8"/>
                <a:gd name="T7" fmla="*/ 6 h 10"/>
                <a:gd name="T8" fmla="*/ 0 w 8"/>
                <a:gd name="T9" fmla="*/ 0 h 10"/>
              </a:gdLst>
              <a:ahLst/>
              <a:cxnLst>
                <a:cxn ang="0">
                  <a:pos x="T0" y="T1"/>
                </a:cxn>
                <a:cxn ang="0">
                  <a:pos x="T2" y="T3"/>
                </a:cxn>
                <a:cxn ang="0">
                  <a:pos x="T4" y="T5"/>
                </a:cxn>
                <a:cxn ang="0">
                  <a:pos x="T6" y="T7"/>
                </a:cxn>
                <a:cxn ang="0">
                  <a:pos x="T8" y="T9"/>
                </a:cxn>
              </a:cxnLst>
              <a:rect l="0" t="0" r="r" b="b"/>
              <a:pathLst>
                <a:path w="8" h="10">
                  <a:moveTo>
                    <a:pt x="0" y="0"/>
                  </a:moveTo>
                  <a:lnTo>
                    <a:pt x="4" y="4"/>
                  </a:lnTo>
                  <a:lnTo>
                    <a:pt x="8"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48" name="Line 2434"/>
            <p:cNvSpPr>
              <a:spLocks noChangeShapeType="1"/>
            </p:cNvSpPr>
            <p:nvPr/>
          </p:nvSpPr>
          <p:spPr bwMode="auto">
            <a:xfrm>
              <a:off x="3457" y="848"/>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49" name="Freeform 2435"/>
            <p:cNvSpPr>
              <a:spLocks/>
            </p:cNvSpPr>
            <p:nvPr/>
          </p:nvSpPr>
          <p:spPr bwMode="auto">
            <a:xfrm>
              <a:off x="3461" y="852"/>
              <a:ext cx="9" cy="11"/>
            </a:xfrm>
            <a:custGeom>
              <a:avLst/>
              <a:gdLst>
                <a:gd name="T0" fmla="*/ 0 w 9"/>
                <a:gd name="T1" fmla="*/ 0 h 11"/>
                <a:gd name="T2" fmla="*/ 5 w 9"/>
                <a:gd name="T3" fmla="*/ 5 h 11"/>
                <a:gd name="T4" fmla="*/ 9 w 9"/>
                <a:gd name="T5" fmla="*/ 11 h 11"/>
                <a:gd name="T6" fmla="*/ 4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5" y="5"/>
                  </a:lnTo>
                  <a:lnTo>
                    <a:pt x="9" y="11"/>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0" name="Line 2436"/>
            <p:cNvSpPr>
              <a:spLocks noChangeShapeType="1"/>
            </p:cNvSpPr>
            <p:nvPr/>
          </p:nvSpPr>
          <p:spPr bwMode="auto">
            <a:xfrm>
              <a:off x="3461" y="852"/>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1" name="Freeform 2437"/>
            <p:cNvSpPr>
              <a:spLocks/>
            </p:cNvSpPr>
            <p:nvPr/>
          </p:nvSpPr>
          <p:spPr bwMode="auto">
            <a:xfrm>
              <a:off x="3466" y="857"/>
              <a:ext cx="9" cy="10"/>
            </a:xfrm>
            <a:custGeom>
              <a:avLst/>
              <a:gdLst>
                <a:gd name="T0" fmla="*/ 0 w 9"/>
                <a:gd name="T1" fmla="*/ 0 h 10"/>
                <a:gd name="T2" fmla="*/ 5 w 9"/>
                <a:gd name="T3" fmla="*/ 5 h 10"/>
                <a:gd name="T4" fmla="*/ 9 w 9"/>
                <a:gd name="T5" fmla="*/ 10 h 10"/>
                <a:gd name="T6" fmla="*/ 4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5" y="5"/>
                  </a:lnTo>
                  <a:lnTo>
                    <a:pt x="9" y="10"/>
                  </a:lnTo>
                  <a:lnTo>
                    <a:pt x="4" y="6"/>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2" name="Line 2438"/>
            <p:cNvSpPr>
              <a:spLocks noChangeShapeType="1"/>
            </p:cNvSpPr>
            <p:nvPr/>
          </p:nvSpPr>
          <p:spPr bwMode="auto">
            <a:xfrm>
              <a:off x="3466" y="857"/>
              <a:ext cx="4" cy="6"/>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3" name="Freeform 2439"/>
            <p:cNvSpPr>
              <a:spLocks/>
            </p:cNvSpPr>
            <p:nvPr/>
          </p:nvSpPr>
          <p:spPr bwMode="auto">
            <a:xfrm>
              <a:off x="3471" y="862"/>
              <a:ext cx="14" cy="15"/>
            </a:xfrm>
            <a:custGeom>
              <a:avLst/>
              <a:gdLst>
                <a:gd name="T0" fmla="*/ 0 w 14"/>
                <a:gd name="T1" fmla="*/ 0 h 15"/>
                <a:gd name="T2" fmla="*/ 10 w 14"/>
                <a:gd name="T3" fmla="*/ 10 h 15"/>
                <a:gd name="T4" fmla="*/ 14 w 14"/>
                <a:gd name="T5" fmla="*/ 15 h 15"/>
                <a:gd name="T6" fmla="*/ 4 w 14"/>
                <a:gd name="T7" fmla="*/ 5 h 15"/>
                <a:gd name="T8" fmla="*/ 0 w 14"/>
                <a:gd name="T9" fmla="*/ 0 h 15"/>
              </a:gdLst>
              <a:ahLst/>
              <a:cxnLst>
                <a:cxn ang="0">
                  <a:pos x="T0" y="T1"/>
                </a:cxn>
                <a:cxn ang="0">
                  <a:pos x="T2" y="T3"/>
                </a:cxn>
                <a:cxn ang="0">
                  <a:pos x="T4" y="T5"/>
                </a:cxn>
                <a:cxn ang="0">
                  <a:pos x="T6" y="T7"/>
                </a:cxn>
                <a:cxn ang="0">
                  <a:pos x="T8" y="T9"/>
                </a:cxn>
              </a:cxnLst>
              <a:rect l="0" t="0" r="r" b="b"/>
              <a:pathLst>
                <a:path w="14" h="15">
                  <a:moveTo>
                    <a:pt x="0" y="0"/>
                  </a:moveTo>
                  <a:lnTo>
                    <a:pt x="10" y="10"/>
                  </a:lnTo>
                  <a:lnTo>
                    <a:pt x="14" y="15"/>
                  </a:lnTo>
                  <a:lnTo>
                    <a:pt x="4" y="5"/>
                  </a:lnTo>
                  <a:lnTo>
                    <a:pt x="0" y="0"/>
                  </a:lnTo>
                  <a:close/>
                </a:path>
              </a:pathLst>
            </a:custGeom>
            <a:solidFill>
              <a:srgbClr val="0000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4" name="Line 2440"/>
            <p:cNvSpPr>
              <a:spLocks noChangeShapeType="1"/>
            </p:cNvSpPr>
            <p:nvPr/>
          </p:nvSpPr>
          <p:spPr bwMode="auto">
            <a:xfrm>
              <a:off x="3471" y="862"/>
              <a:ext cx="4" cy="5"/>
            </a:xfrm>
            <a:prstGeom prst="line">
              <a:avLst/>
            </a:prstGeom>
            <a:noFill/>
            <a:ln w="0">
              <a:solidFill>
                <a:srgbClr val="00008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5" name="Freeform 2441"/>
            <p:cNvSpPr>
              <a:spLocks/>
            </p:cNvSpPr>
            <p:nvPr/>
          </p:nvSpPr>
          <p:spPr bwMode="auto">
            <a:xfrm>
              <a:off x="3481" y="872"/>
              <a:ext cx="14" cy="15"/>
            </a:xfrm>
            <a:custGeom>
              <a:avLst/>
              <a:gdLst>
                <a:gd name="T0" fmla="*/ 0 w 14"/>
                <a:gd name="T1" fmla="*/ 0 h 15"/>
                <a:gd name="T2" fmla="*/ 10 w 14"/>
                <a:gd name="T3" fmla="*/ 10 h 15"/>
                <a:gd name="T4" fmla="*/ 14 w 14"/>
                <a:gd name="T5" fmla="*/ 15 h 15"/>
                <a:gd name="T6" fmla="*/ 4 w 14"/>
                <a:gd name="T7" fmla="*/ 5 h 15"/>
                <a:gd name="T8" fmla="*/ 0 w 14"/>
                <a:gd name="T9" fmla="*/ 0 h 15"/>
              </a:gdLst>
              <a:ahLst/>
              <a:cxnLst>
                <a:cxn ang="0">
                  <a:pos x="T0" y="T1"/>
                </a:cxn>
                <a:cxn ang="0">
                  <a:pos x="T2" y="T3"/>
                </a:cxn>
                <a:cxn ang="0">
                  <a:pos x="T4" y="T5"/>
                </a:cxn>
                <a:cxn ang="0">
                  <a:pos x="T6" y="T7"/>
                </a:cxn>
                <a:cxn ang="0">
                  <a:pos x="T8" y="T9"/>
                </a:cxn>
              </a:cxnLst>
              <a:rect l="0" t="0" r="r" b="b"/>
              <a:pathLst>
                <a:path w="14" h="15">
                  <a:moveTo>
                    <a:pt x="0" y="0"/>
                  </a:moveTo>
                  <a:lnTo>
                    <a:pt x="10" y="10"/>
                  </a:lnTo>
                  <a:lnTo>
                    <a:pt x="14" y="15"/>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6" name="Line 2442"/>
            <p:cNvSpPr>
              <a:spLocks noChangeShapeType="1"/>
            </p:cNvSpPr>
            <p:nvPr/>
          </p:nvSpPr>
          <p:spPr bwMode="auto">
            <a:xfrm>
              <a:off x="3481" y="872"/>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7" name="Freeform 2443"/>
            <p:cNvSpPr>
              <a:spLocks/>
            </p:cNvSpPr>
            <p:nvPr/>
          </p:nvSpPr>
          <p:spPr bwMode="auto">
            <a:xfrm>
              <a:off x="3491" y="882"/>
              <a:ext cx="14" cy="16"/>
            </a:xfrm>
            <a:custGeom>
              <a:avLst/>
              <a:gdLst>
                <a:gd name="T0" fmla="*/ 0 w 14"/>
                <a:gd name="T1" fmla="*/ 0 h 16"/>
                <a:gd name="T2" fmla="*/ 10 w 14"/>
                <a:gd name="T3" fmla="*/ 11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5"/>
                  </a:lnTo>
                  <a:lnTo>
                    <a:pt x="0" y="0"/>
                  </a:lnTo>
                  <a:close/>
                </a:path>
              </a:pathLst>
            </a:custGeom>
            <a:solidFill>
              <a:srgbClr val="0000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58" name="Line 2444"/>
            <p:cNvSpPr>
              <a:spLocks noChangeShapeType="1"/>
            </p:cNvSpPr>
            <p:nvPr/>
          </p:nvSpPr>
          <p:spPr bwMode="auto">
            <a:xfrm>
              <a:off x="3491" y="882"/>
              <a:ext cx="4" cy="5"/>
            </a:xfrm>
            <a:prstGeom prst="line">
              <a:avLst/>
            </a:prstGeom>
            <a:noFill/>
            <a:ln w="0">
              <a:solidFill>
                <a:srgbClr val="0000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59" name="Freeform 2445"/>
            <p:cNvSpPr>
              <a:spLocks/>
            </p:cNvSpPr>
            <p:nvPr/>
          </p:nvSpPr>
          <p:spPr bwMode="auto">
            <a:xfrm>
              <a:off x="3501" y="893"/>
              <a:ext cx="14" cy="16"/>
            </a:xfrm>
            <a:custGeom>
              <a:avLst/>
              <a:gdLst>
                <a:gd name="T0" fmla="*/ 0 w 14"/>
                <a:gd name="T1" fmla="*/ 0 h 16"/>
                <a:gd name="T2" fmla="*/ 10 w 14"/>
                <a:gd name="T3" fmla="*/ 10 h 16"/>
                <a:gd name="T4" fmla="*/ 14 w 14"/>
                <a:gd name="T5" fmla="*/ 16 h 16"/>
                <a:gd name="T6" fmla="*/ 4 w 14"/>
                <a:gd name="T7" fmla="*/ 5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0"/>
                  </a:lnTo>
                  <a:lnTo>
                    <a:pt x="14" y="16"/>
                  </a:lnTo>
                  <a:lnTo>
                    <a:pt x="4" y="5"/>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60" name="Line 2446"/>
            <p:cNvSpPr>
              <a:spLocks noChangeShapeType="1"/>
            </p:cNvSpPr>
            <p:nvPr/>
          </p:nvSpPr>
          <p:spPr bwMode="auto">
            <a:xfrm>
              <a:off x="3501" y="893"/>
              <a:ext cx="4" cy="5"/>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1" name="Freeform 2447"/>
            <p:cNvSpPr>
              <a:spLocks/>
            </p:cNvSpPr>
            <p:nvPr/>
          </p:nvSpPr>
          <p:spPr bwMode="auto">
            <a:xfrm>
              <a:off x="3511" y="903"/>
              <a:ext cx="13" cy="17"/>
            </a:xfrm>
            <a:custGeom>
              <a:avLst/>
              <a:gdLst>
                <a:gd name="T0" fmla="*/ 0 w 13"/>
                <a:gd name="T1" fmla="*/ 0 h 17"/>
                <a:gd name="T2" fmla="*/ 9 w 13"/>
                <a:gd name="T3" fmla="*/ 11 h 17"/>
                <a:gd name="T4" fmla="*/ 13 w 13"/>
                <a:gd name="T5" fmla="*/ 17 h 17"/>
                <a:gd name="T6" fmla="*/ 4 w 13"/>
                <a:gd name="T7" fmla="*/ 6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lnTo>
                    <a:pt x="9" y="11"/>
                  </a:lnTo>
                  <a:lnTo>
                    <a:pt x="13" y="17"/>
                  </a:lnTo>
                  <a:lnTo>
                    <a:pt x="4" y="6"/>
                  </a:lnTo>
                  <a:lnTo>
                    <a:pt x="0" y="0"/>
                  </a:lnTo>
                  <a:close/>
                </a:path>
              </a:pathLst>
            </a:custGeom>
            <a:solidFill>
              <a:srgbClr val="000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62" name="Line 2448"/>
            <p:cNvSpPr>
              <a:spLocks noChangeShapeType="1"/>
            </p:cNvSpPr>
            <p:nvPr/>
          </p:nvSpPr>
          <p:spPr bwMode="auto">
            <a:xfrm>
              <a:off x="3511" y="903"/>
              <a:ext cx="4" cy="6"/>
            </a:xfrm>
            <a:prstGeom prst="line">
              <a:avLst/>
            </a:prstGeom>
            <a:noFill/>
            <a:ln w="0">
              <a:solidFill>
                <a:srgbClr val="0000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3" name="Freeform 2449"/>
            <p:cNvSpPr>
              <a:spLocks/>
            </p:cNvSpPr>
            <p:nvPr/>
          </p:nvSpPr>
          <p:spPr bwMode="auto">
            <a:xfrm>
              <a:off x="3520" y="914"/>
              <a:ext cx="14" cy="16"/>
            </a:xfrm>
            <a:custGeom>
              <a:avLst/>
              <a:gdLst>
                <a:gd name="T0" fmla="*/ 0 w 14"/>
                <a:gd name="T1" fmla="*/ 0 h 16"/>
                <a:gd name="T2" fmla="*/ 10 w 14"/>
                <a:gd name="T3" fmla="*/ 11 h 16"/>
                <a:gd name="T4" fmla="*/ 14 w 14"/>
                <a:gd name="T5" fmla="*/ 16 h 16"/>
                <a:gd name="T6" fmla="*/ 4 w 14"/>
                <a:gd name="T7" fmla="*/ 6 h 16"/>
                <a:gd name="T8" fmla="*/ 0 w 14"/>
                <a:gd name="T9" fmla="*/ 0 h 16"/>
              </a:gdLst>
              <a:ahLst/>
              <a:cxnLst>
                <a:cxn ang="0">
                  <a:pos x="T0" y="T1"/>
                </a:cxn>
                <a:cxn ang="0">
                  <a:pos x="T2" y="T3"/>
                </a:cxn>
                <a:cxn ang="0">
                  <a:pos x="T4" y="T5"/>
                </a:cxn>
                <a:cxn ang="0">
                  <a:pos x="T6" y="T7"/>
                </a:cxn>
                <a:cxn ang="0">
                  <a:pos x="T8" y="T9"/>
                </a:cxn>
              </a:cxnLst>
              <a:rect l="0" t="0" r="r" b="b"/>
              <a:pathLst>
                <a:path w="14" h="16">
                  <a:moveTo>
                    <a:pt x="0" y="0"/>
                  </a:moveTo>
                  <a:lnTo>
                    <a:pt x="10" y="11"/>
                  </a:lnTo>
                  <a:lnTo>
                    <a:pt x="14" y="16"/>
                  </a:lnTo>
                  <a:lnTo>
                    <a:pt x="4" y="6"/>
                  </a:lnTo>
                  <a:lnTo>
                    <a:pt x="0" y="0"/>
                  </a:lnTo>
                  <a:close/>
                </a:path>
              </a:pathLst>
            </a:custGeom>
            <a:solidFill>
              <a:srgbClr val="0000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64" name="Line 2450"/>
            <p:cNvSpPr>
              <a:spLocks noChangeShapeType="1"/>
            </p:cNvSpPr>
            <p:nvPr/>
          </p:nvSpPr>
          <p:spPr bwMode="auto">
            <a:xfrm>
              <a:off x="3520" y="914"/>
              <a:ext cx="4" cy="6"/>
            </a:xfrm>
            <a:prstGeom prst="line">
              <a:avLst/>
            </a:prstGeom>
            <a:noFill/>
            <a:ln w="0">
              <a:solidFill>
                <a:srgbClr val="00008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5" name="Freeform 2451"/>
            <p:cNvSpPr>
              <a:spLocks/>
            </p:cNvSpPr>
            <p:nvPr/>
          </p:nvSpPr>
          <p:spPr bwMode="auto">
            <a:xfrm>
              <a:off x="3530" y="925"/>
              <a:ext cx="8" cy="11"/>
            </a:xfrm>
            <a:custGeom>
              <a:avLst/>
              <a:gdLst>
                <a:gd name="T0" fmla="*/ 0 w 8"/>
                <a:gd name="T1" fmla="*/ 0 h 11"/>
                <a:gd name="T2" fmla="*/ 4 w 8"/>
                <a:gd name="T3" fmla="*/ 5 h 11"/>
                <a:gd name="T4" fmla="*/ 8 w 8"/>
                <a:gd name="T5" fmla="*/ 11 h 11"/>
                <a:gd name="T6" fmla="*/ 4 w 8"/>
                <a:gd name="T7" fmla="*/ 5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5"/>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66" name="Line 2452"/>
            <p:cNvSpPr>
              <a:spLocks noChangeShapeType="1"/>
            </p:cNvSpPr>
            <p:nvPr/>
          </p:nvSpPr>
          <p:spPr bwMode="auto">
            <a:xfrm>
              <a:off x="3530" y="925"/>
              <a:ext cx="4" cy="5"/>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7" name="Freeform 2453"/>
            <p:cNvSpPr>
              <a:spLocks/>
            </p:cNvSpPr>
            <p:nvPr/>
          </p:nvSpPr>
          <p:spPr bwMode="auto">
            <a:xfrm>
              <a:off x="3534" y="930"/>
              <a:ext cx="8" cy="11"/>
            </a:xfrm>
            <a:custGeom>
              <a:avLst/>
              <a:gdLst>
                <a:gd name="T0" fmla="*/ 0 w 8"/>
                <a:gd name="T1" fmla="*/ 0 h 11"/>
                <a:gd name="T2" fmla="*/ 4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6"/>
                  </a:lnTo>
                  <a:lnTo>
                    <a:pt x="0" y="0"/>
                  </a:lnTo>
                  <a:close/>
                </a:path>
              </a:pathLst>
            </a:custGeom>
            <a:solidFill>
              <a:srgbClr val="0000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68" name="Line 2454"/>
            <p:cNvSpPr>
              <a:spLocks noChangeShapeType="1"/>
            </p:cNvSpPr>
            <p:nvPr/>
          </p:nvSpPr>
          <p:spPr bwMode="auto">
            <a:xfrm>
              <a:off x="3534" y="930"/>
              <a:ext cx="4" cy="6"/>
            </a:xfrm>
            <a:prstGeom prst="line">
              <a:avLst/>
            </a:prstGeom>
            <a:noFill/>
            <a:ln w="0">
              <a:solidFill>
                <a:srgbClr val="0000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69" name="Freeform 2455"/>
            <p:cNvSpPr>
              <a:spLocks/>
            </p:cNvSpPr>
            <p:nvPr/>
          </p:nvSpPr>
          <p:spPr bwMode="auto">
            <a:xfrm>
              <a:off x="3538" y="935"/>
              <a:ext cx="8" cy="11"/>
            </a:xfrm>
            <a:custGeom>
              <a:avLst/>
              <a:gdLst>
                <a:gd name="T0" fmla="*/ 0 w 8"/>
                <a:gd name="T1" fmla="*/ 0 h 11"/>
                <a:gd name="T2" fmla="*/ 4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6"/>
                  </a:lnTo>
                  <a:lnTo>
                    <a:pt x="0" y="0"/>
                  </a:lnTo>
                  <a:close/>
                </a:path>
              </a:pathLst>
            </a:custGeom>
            <a:solidFill>
              <a:srgbClr val="0000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0" name="Line 2456"/>
            <p:cNvSpPr>
              <a:spLocks noChangeShapeType="1"/>
            </p:cNvSpPr>
            <p:nvPr/>
          </p:nvSpPr>
          <p:spPr bwMode="auto">
            <a:xfrm>
              <a:off x="3538" y="935"/>
              <a:ext cx="4" cy="6"/>
            </a:xfrm>
            <a:prstGeom prst="line">
              <a:avLst/>
            </a:prstGeom>
            <a:noFill/>
            <a:ln w="0">
              <a:solidFill>
                <a:srgbClr val="00008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1" name="Freeform 2457"/>
            <p:cNvSpPr>
              <a:spLocks/>
            </p:cNvSpPr>
            <p:nvPr/>
          </p:nvSpPr>
          <p:spPr bwMode="auto">
            <a:xfrm>
              <a:off x="3542" y="940"/>
              <a:ext cx="8" cy="11"/>
            </a:xfrm>
            <a:custGeom>
              <a:avLst/>
              <a:gdLst>
                <a:gd name="T0" fmla="*/ 0 w 8"/>
                <a:gd name="T1" fmla="*/ 0 h 11"/>
                <a:gd name="T2" fmla="*/ 4 w 8"/>
                <a:gd name="T3" fmla="*/ 5 h 11"/>
                <a:gd name="T4" fmla="*/ 8 w 8"/>
                <a:gd name="T5" fmla="*/ 11 h 11"/>
                <a:gd name="T6" fmla="*/ 4 w 8"/>
                <a:gd name="T7" fmla="*/ 6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lnTo>
                    <a:pt x="4" y="5"/>
                  </a:lnTo>
                  <a:lnTo>
                    <a:pt x="8" y="11"/>
                  </a:lnTo>
                  <a:lnTo>
                    <a:pt x="4" y="6"/>
                  </a:lnTo>
                  <a:lnTo>
                    <a:pt x="0" y="0"/>
                  </a:lnTo>
                  <a:close/>
                </a:path>
              </a:pathLst>
            </a:custGeom>
            <a:solidFill>
              <a:srgbClr val="0000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2" name="Line 2458"/>
            <p:cNvSpPr>
              <a:spLocks noChangeShapeType="1"/>
            </p:cNvSpPr>
            <p:nvPr/>
          </p:nvSpPr>
          <p:spPr bwMode="auto">
            <a:xfrm>
              <a:off x="3542" y="940"/>
              <a:ext cx="4" cy="6"/>
            </a:xfrm>
            <a:prstGeom prst="line">
              <a:avLst/>
            </a:prstGeom>
            <a:noFill/>
            <a:ln w="0">
              <a:solidFill>
                <a:srgbClr val="00008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3" name="Freeform 2459"/>
            <p:cNvSpPr>
              <a:spLocks/>
            </p:cNvSpPr>
            <p:nvPr/>
          </p:nvSpPr>
          <p:spPr bwMode="auto">
            <a:xfrm>
              <a:off x="3610" y="949"/>
              <a:ext cx="5" cy="9"/>
            </a:xfrm>
            <a:custGeom>
              <a:avLst/>
              <a:gdLst>
                <a:gd name="T0" fmla="*/ 1 w 5"/>
                <a:gd name="T1" fmla="*/ 3 h 9"/>
                <a:gd name="T2" fmla="*/ 0 w 5"/>
                <a:gd name="T3" fmla="*/ 0 h 9"/>
                <a:gd name="T4" fmla="*/ 4 w 5"/>
                <a:gd name="T5" fmla="*/ 6 h 9"/>
                <a:gd name="T6" fmla="*/ 5 w 5"/>
                <a:gd name="T7" fmla="*/ 9 h 9"/>
                <a:gd name="T8" fmla="*/ 1 w 5"/>
                <a:gd name="T9" fmla="*/ 3 h 9"/>
              </a:gdLst>
              <a:ahLst/>
              <a:cxnLst>
                <a:cxn ang="0">
                  <a:pos x="T0" y="T1"/>
                </a:cxn>
                <a:cxn ang="0">
                  <a:pos x="T2" y="T3"/>
                </a:cxn>
                <a:cxn ang="0">
                  <a:pos x="T4" y="T5"/>
                </a:cxn>
                <a:cxn ang="0">
                  <a:pos x="T6" y="T7"/>
                </a:cxn>
                <a:cxn ang="0">
                  <a:pos x="T8" y="T9"/>
                </a:cxn>
              </a:cxnLst>
              <a:rect l="0" t="0" r="r" b="b"/>
              <a:pathLst>
                <a:path w="5" h="9">
                  <a:moveTo>
                    <a:pt x="1" y="3"/>
                  </a:moveTo>
                  <a:lnTo>
                    <a:pt x="0" y="0"/>
                  </a:lnTo>
                  <a:lnTo>
                    <a:pt x="4" y="6"/>
                  </a:lnTo>
                  <a:lnTo>
                    <a:pt x="5" y="9"/>
                  </a:lnTo>
                  <a:lnTo>
                    <a:pt x="1" y="3"/>
                  </a:lnTo>
                  <a:close/>
                </a:path>
              </a:pathLst>
            </a:custGeom>
            <a:solidFill>
              <a:srgbClr val="0000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4" name="Line 2460"/>
            <p:cNvSpPr>
              <a:spLocks noChangeShapeType="1"/>
            </p:cNvSpPr>
            <p:nvPr/>
          </p:nvSpPr>
          <p:spPr bwMode="auto">
            <a:xfrm>
              <a:off x="3611" y="952"/>
              <a:ext cx="4" cy="6"/>
            </a:xfrm>
            <a:prstGeom prst="line">
              <a:avLst/>
            </a:prstGeom>
            <a:noFill/>
            <a:ln w="0">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5" name="Freeform 2461"/>
            <p:cNvSpPr>
              <a:spLocks/>
            </p:cNvSpPr>
            <p:nvPr/>
          </p:nvSpPr>
          <p:spPr bwMode="auto">
            <a:xfrm>
              <a:off x="3610" y="947"/>
              <a:ext cx="4" cy="8"/>
            </a:xfrm>
            <a:custGeom>
              <a:avLst/>
              <a:gdLst>
                <a:gd name="T0" fmla="*/ 0 w 4"/>
                <a:gd name="T1" fmla="*/ 2 h 8"/>
                <a:gd name="T2" fmla="*/ 0 w 4"/>
                <a:gd name="T3" fmla="*/ 0 h 8"/>
                <a:gd name="T4" fmla="*/ 4 w 4"/>
                <a:gd name="T5" fmla="*/ 5 h 8"/>
                <a:gd name="T6" fmla="*/ 4 w 4"/>
                <a:gd name="T7" fmla="*/ 8 h 8"/>
                <a:gd name="T8" fmla="*/ 0 w 4"/>
                <a:gd name="T9" fmla="*/ 2 h 8"/>
              </a:gdLst>
              <a:ahLst/>
              <a:cxnLst>
                <a:cxn ang="0">
                  <a:pos x="T0" y="T1"/>
                </a:cxn>
                <a:cxn ang="0">
                  <a:pos x="T2" y="T3"/>
                </a:cxn>
                <a:cxn ang="0">
                  <a:pos x="T4" y="T5"/>
                </a:cxn>
                <a:cxn ang="0">
                  <a:pos x="T6" y="T7"/>
                </a:cxn>
                <a:cxn ang="0">
                  <a:pos x="T8" y="T9"/>
                </a:cxn>
              </a:cxnLst>
              <a:rect l="0" t="0" r="r" b="b"/>
              <a:pathLst>
                <a:path w="4" h="8">
                  <a:moveTo>
                    <a:pt x="0" y="2"/>
                  </a:moveTo>
                  <a:lnTo>
                    <a:pt x="0" y="0"/>
                  </a:lnTo>
                  <a:lnTo>
                    <a:pt x="4" y="5"/>
                  </a:lnTo>
                  <a:lnTo>
                    <a:pt x="4" y="8"/>
                  </a:lnTo>
                  <a:lnTo>
                    <a:pt x="0" y="2"/>
                  </a:lnTo>
                  <a:close/>
                </a:path>
              </a:pathLst>
            </a:custGeom>
            <a:solidFill>
              <a:srgbClr val="0000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6" name="Line 2462"/>
            <p:cNvSpPr>
              <a:spLocks noChangeShapeType="1"/>
            </p:cNvSpPr>
            <p:nvPr/>
          </p:nvSpPr>
          <p:spPr bwMode="auto">
            <a:xfrm>
              <a:off x="3610" y="949"/>
              <a:ext cx="4" cy="6"/>
            </a:xfrm>
            <a:prstGeom prst="line">
              <a:avLst/>
            </a:prstGeom>
            <a:noFill/>
            <a:ln w="0">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7" name="Freeform 2463"/>
            <p:cNvSpPr>
              <a:spLocks/>
            </p:cNvSpPr>
            <p:nvPr/>
          </p:nvSpPr>
          <p:spPr bwMode="auto">
            <a:xfrm>
              <a:off x="3609" y="944"/>
              <a:ext cx="5" cy="8"/>
            </a:xfrm>
            <a:custGeom>
              <a:avLst/>
              <a:gdLst>
                <a:gd name="T0" fmla="*/ 1 w 5"/>
                <a:gd name="T1" fmla="*/ 3 h 8"/>
                <a:gd name="T2" fmla="*/ 0 w 5"/>
                <a:gd name="T3" fmla="*/ 0 h 8"/>
                <a:gd name="T4" fmla="*/ 4 w 5"/>
                <a:gd name="T5" fmla="*/ 6 h 8"/>
                <a:gd name="T6" fmla="*/ 5 w 5"/>
                <a:gd name="T7" fmla="*/ 8 h 8"/>
                <a:gd name="T8" fmla="*/ 1 w 5"/>
                <a:gd name="T9" fmla="*/ 3 h 8"/>
              </a:gdLst>
              <a:ahLst/>
              <a:cxnLst>
                <a:cxn ang="0">
                  <a:pos x="T0" y="T1"/>
                </a:cxn>
                <a:cxn ang="0">
                  <a:pos x="T2" y="T3"/>
                </a:cxn>
                <a:cxn ang="0">
                  <a:pos x="T4" y="T5"/>
                </a:cxn>
                <a:cxn ang="0">
                  <a:pos x="T6" y="T7"/>
                </a:cxn>
                <a:cxn ang="0">
                  <a:pos x="T8" y="T9"/>
                </a:cxn>
              </a:cxnLst>
              <a:rect l="0" t="0" r="r" b="b"/>
              <a:pathLst>
                <a:path w="5" h="8">
                  <a:moveTo>
                    <a:pt x="1" y="3"/>
                  </a:moveTo>
                  <a:lnTo>
                    <a:pt x="0" y="0"/>
                  </a:lnTo>
                  <a:lnTo>
                    <a:pt x="4" y="6"/>
                  </a:lnTo>
                  <a:lnTo>
                    <a:pt x="5" y="8"/>
                  </a:lnTo>
                  <a:lnTo>
                    <a:pt x="1" y="3"/>
                  </a:lnTo>
                  <a:close/>
                </a:path>
              </a:pathLst>
            </a:custGeom>
            <a:solidFill>
              <a:srgbClr val="0000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8" name="Line 2464"/>
            <p:cNvSpPr>
              <a:spLocks noChangeShapeType="1"/>
            </p:cNvSpPr>
            <p:nvPr/>
          </p:nvSpPr>
          <p:spPr bwMode="auto">
            <a:xfrm>
              <a:off x="3610" y="947"/>
              <a:ext cx="4" cy="5"/>
            </a:xfrm>
            <a:prstGeom prst="line">
              <a:avLst/>
            </a:prstGeom>
            <a:noFill/>
            <a:ln w="0">
              <a:solidFill>
                <a:srgbClr val="0000E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79" name="Freeform 2465"/>
            <p:cNvSpPr>
              <a:spLocks/>
            </p:cNvSpPr>
            <p:nvPr/>
          </p:nvSpPr>
          <p:spPr bwMode="auto">
            <a:xfrm>
              <a:off x="3606" y="939"/>
              <a:ext cx="7" cy="11"/>
            </a:xfrm>
            <a:custGeom>
              <a:avLst/>
              <a:gdLst>
                <a:gd name="T0" fmla="*/ 3 w 7"/>
                <a:gd name="T1" fmla="*/ 5 h 11"/>
                <a:gd name="T2" fmla="*/ 0 w 7"/>
                <a:gd name="T3" fmla="*/ 0 h 11"/>
                <a:gd name="T4" fmla="*/ 4 w 7"/>
                <a:gd name="T5" fmla="*/ 6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6"/>
                  </a:lnTo>
                  <a:lnTo>
                    <a:pt x="7" y="11"/>
                  </a:lnTo>
                  <a:lnTo>
                    <a:pt x="3" y="5"/>
                  </a:lnTo>
                  <a:close/>
                </a:path>
              </a:pathLst>
            </a:custGeom>
            <a:solidFill>
              <a:srgbClr val="000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80" name="Line 2466"/>
            <p:cNvSpPr>
              <a:spLocks noChangeShapeType="1"/>
            </p:cNvSpPr>
            <p:nvPr/>
          </p:nvSpPr>
          <p:spPr bwMode="auto">
            <a:xfrm>
              <a:off x="3609" y="944"/>
              <a:ext cx="4" cy="6"/>
            </a:xfrm>
            <a:prstGeom prst="line">
              <a:avLst/>
            </a:prstGeom>
            <a:noFill/>
            <a:ln w="0">
              <a:solidFill>
                <a:srgbClr val="0000D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1" name="Freeform 2467"/>
            <p:cNvSpPr>
              <a:spLocks/>
            </p:cNvSpPr>
            <p:nvPr/>
          </p:nvSpPr>
          <p:spPr bwMode="auto">
            <a:xfrm>
              <a:off x="3604" y="934"/>
              <a:ext cx="6" cy="11"/>
            </a:xfrm>
            <a:custGeom>
              <a:avLst/>
              <a:gdLst>
                <a:gd name="T0" fmla="*/ 2 w 6"/>
                <a:gd name="T1" fmla="*/ 5 h 11"/>
                <a:gd name="T2" fmla="*/ 0 w 6"/>
                <a:gd name="T3" fmla="*/ 0 h 11"/>
                <a:gd name="T4" fmla="*/ 3 w 6"/>
                <a:gd name="T5" fmla="*/ 5 h 11"/>
                <a:gd name="T6" fmla="*/ 6 w 6"/>
                <a:gd name="T7" fmla="*/ 11 h 11"/>
                <a:gd name="T8" fmla="*/ 2 w 6"/>
                <a:gd name="T9" fmla="*/ 5 h 11"/>
              </a:gdLst>
              <a:ahLst/>
              <a:cxnLst>
                <a:cxn ang="0">
                  <a:pos x="T0" y="T1"/>
                </a:cxn>
                <a:cxn ang="0">
                  <a:pos x="T2" y="T3"/>
                </a:cxn>
                <a:cxn ang="0">
                  <a:pos x="T4" y="T5"/>
                </a:cxn>
                <a:cxn ang="0">
                  <a:pos x="T6" y="T7"/>
                </a:cxn>
                <a:cxn ang="0">
                  <a:pos x="T8" y="T9"/>
                </a:cxn>
              </a:cxnLst>
              <a:rect l="0" t="0" r="r" b="b"/>
              <a:pathLst>
                <a:path w="6" h="11">
                  <a:moveTo>
                    <a:pt x="2" y="5"/>
                  </a:moveTo>
                  <a:lnTo>
                    <a:pt x="0" y="0"/>
                  </a:lnTo>
                  <a:lnTo>
                    <a:pt x="3" y="5"/>
                  </a:lnTo>
                  <a:lnTo>
                    <a:pt x="6" y="11"/>
                  </a:lnTo>
                  <a:lnTo>
                    <a:pt x="2" y="5"/>
                  </a:lnTo>
                  <a:close/>
                </a:path>
              </a:pathLst>
            </a:custGeom>
            <a:solidFill>
              <a:srgbClr val="000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82" name="Line 2468"/>
            <p:cNvSpPr>
              <a:spLocks noChangeShapeType="1"/>
            </p:cNvSpPr>
            <p:nvPr/>
          </p:nvSpPr>
          <p:spPr bwMode="auto">
            <a:xfrm>
              <a:off x="3606" y="939"/>
              <a:ext cx="4" cy="6"/>
            </a:xfrm>
            <a:prstGeom prst="line">
              <a:avLst/>
            </a:prstGeom>
            <a:noFill/>
            <a:ln w="0">
              <a:solidFill>
                <a:srgbClr val="0000D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3" name="Freeform 2469"/>
            <p:cNvSpPr>
              <a:spLocks/>
            </p:cNvSpPr>
            <p:nvPr/>
          </p:nvSpPr>
          <p:spPr bwMode="auto">
            <a:xfrm>
              <a:off x="3601" y="928"/>
              <a:ext cx="6" cy="11"/>
            </a:xfrm>
            <a:custGeom>
              <a:avLst/>
              <a:gdLst>
                <a:gd name="T0" fmla="*/ 3 w 6"/>
                <a:gd name="T1" fmla="*/ 6 h 11"/>
                <a:gd name="T2" fmla="*/ 0 w 6"/>
                <a:gd name="T3" fmla="*/ 0 h 11"/>
                <a:gd name="T4" fmla="*/ 4 w 6"/>
                <a:gd name="T5" fmla="*/ 6 h 11"/>
                <a:gd name="T6" fmla="*/ 6 w 6"/>
                <a:gd name="T7" fmla="*/ 11 h 11"/>
                <a:gd name="T8" fmla="*/ 3 w 6"/>
                <a:gd name="T9" fmla="*/ 6 h 11"/>
              </a:gdLst>
              <a:ahLst/>
              <a:cxnLst>
                <a:cxn ang="0">
                  <a:pos x="T0" y="T1"/>
                </a:cxn>
                <a:cxn ang="0">
                  <a:pos x="T2" y="T3"/>
                </a:cxn>
                <a:cxn ang="0">
                  <a:pos x="T4" y="T5"/>
                </a:cxn>
                <a:cxn ang="0">
                  <a:pos x="T6" y="T7"/>
                </a:cxn>
                <a:cxn ang="0">
                  <a:pos x="T8" y="T9"/>
                </a:cxn>
              </a:cxnLst>
              <a:rect l="0" t="0" r="r" b="b"/>
              <a:pathLst>
                <a:path w="6" h="11">
                  <a:moveTo>
                    <a:pt x="3" y="6"/>
                  </a:moveTo>
                  <a:lnTo>
                    <a:pt x="0" y="0"/>
                  </a:lnTo>
                  <a:lnTo>
                    <a:pt x="4" y="6"/>
                  </a:lnTo>
                  <a:lnTo>
                    <a:pt x="6" y="11"/>
                  </a:lnTo>
                  <a:lnTo>
                    <a:pt x="3" y="6"/>
                  </a:lnTo>
                  <a:close/>
                </a:path>
              </a:pathLst>
            </a:custGeom>
            <a:solidFill>
              <a:srgbClr val="0000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84" name="Line 2470"/>
            <p:cNvSpPr>
              <a:spLocks noChangeShapeType="1"/>
            </p:cNvSpPr>
            <p:nvPr/>
          </p:nvSpPr>
          <p:spPr bwMode="auto">
            <a:xfrm>
              <a:off x="3604" y="934"/>
              <a:ext cx="3" cy="5"/>
            </a:xfrm>
            <a:prstGeom prst="line">
              <a:avLst/>
            </a:prstGeom>
            <a:noFill/>
            <a:ln w="0">
              <a:solidFill>
                <a:srgbClr val="0000D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5" name="Freeform 2471"/>
            <p:cNvSpPr>
              <a:spLocks/>
            </p:cNvSpPr>
            <p:nvPr/>
          </p:nvSpPr>
          <p:spPr bwMode="auto">
            <a:xfrm>
              <a:off x="3597" y="923"/>
              <a:ext cx="8" cy="11"/>
            </a:xfrm>
            <a:custGeom>
              <a:avLst/>
              <a:gdLst>
                <a:gd name="T0" fmla="*/ 4 w 8"/>
                <a:gd name="T1" fmla="*/ 5 h 11"/>
                <a:gd name="T2" fmla="*/ 0 w 8"/>
                <a:gd name="T3" fmla="*/ 0 h 11"/>
                <a:gd name="T4" fmla="*/ 4 w 8"/>
                <a:gd name="T5" fmla="*/ 6 h 11"/>
                <a:gd name="T6" fmla="*/ 8 w 8"/>
                <a:gd name="T7" fmla="*/ 11 h 11"/>
                <a:gd name="T8" fmla="*/ 4 w 8"/>
                <a:gd name="T9" fmla="*/ 5 h 11"/>
              </a:gdLst>
              <a:ahLst/>
              <a:cxnLst>
                <a:cxn ang="0">
                  <a:pos x="T0" y="T1"/>
                </a:cxn>
                <a:cxn ang="0">
                  <a:pos x="T2" y="T3"/>
                </a:cxn>
                <a:cxn ang="0">
                  <a:pos x="T4" y="T5"/>
                </a:cxn>
                <a:cxn ang="0">
                  <a:pos x="T6" y="T7"/>
                </a:cxn>
                <a:cxn ang="0">
                  <a:pos x="T8" y="T9"/>
                </a:cxn>
              </a:cxnLst>
              <a:rect l="0" t="0" r="r" b="b"/>
              <a:pathLst>
                <a:path w="8" h="11">
                  <a:moveTo>
                    <a:pt x="4" y="5"/>
                  </a:moveTo>
                  <a:lnTo>
                    <a:pt x="0" y="0"/>
                  </a:lnTo>
                  <a:lnTo>
                    <a:pt x="4" y="6"/>
                  </a:lnTo>
                  <a:lnTo>
                    <a:pt x="8" y="11"/>
                  </a:lnTo>
                  <a:lnTo>
                    <a:pt x="4" y="5"/>
                  </a:lnTo>
                  <a:close/>
                </a:path>
              </a:pathLst>
            </a:custGeom>
            <a:solidFill>
              <a:srgbClr val="000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86" name="Line 2472"/>
            <p:cNvSpPr>
              <a:spLocks noChangeShapeType="1"/>
            </p:cNvSpPr>
            <p:nvPr/>
          </p:nvSpPr>
          <p:spPr bwMode="auto">
            <a:xfrm>
              <a:off x="3601" y="928"/>
              <a:ext cx="4" cy="6"/>
            </a:xfrm>
            <a:prstGeom prst="line">
              <a:avLst/>
            </a:prstGeom>
            <a:noFill/>
            <a:ln w="0">
              <a:solidFill>
                <a:srgbClr val="0000D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7" name="Freeform 2473"/>
            <p:cNvSpPr>
              <a:spLocks/>
            </p:cNvSpPr>
            <p:nvPr/>
          </p:nvSpPr>
          <p:spPr bwMode="auto">
            <a:xfrm>
              <a:off x="3594" y="918"/>
              <a:ext cx="7" cy="11"/>
            </a:xfrm>
            <a:custGeom>
              <a:avLst/>
              <a:gdLst>
                <a:gd name="T0" fmla="*/ 3 w 7"/>
                <a:gd name="T1" fmla="*/ 5 h 11"/>
                <a:gd name="T2" fmla="*/ 0 w 7"/>
                <a:gd name="T3" fmla="*/ 0 h 11"/>
                <a:gd name="T4" fmla="*/ 4 w 7"/>
                <a:gd name="T5" fmla="*/ 5 h 11"/>
                <a:gd name="T6" fmla="*/ 7 w 7"/>
                <a:gd name="T7" fmla="*/ 11 h 11"/>
                <a:gd name="T8" fmla="*/ 3 w 7"/>
                <a:gd name="T9" fmla="*/ 5 h 11"/>
              </a:gdLst>
              <a:ahLst/>
              <a:cxnLst>
                <a:cxn ang="0">
                  <a:pos x="T0" y="T1"/>
                </a:cxn>
                <a:cxn ang="0">
                  <a:pos x="T2" y="T3"/>
                </a:cxn>
                <a:cxn ang="0">
                  <a:pos x="T4" y="T5"/>
                </a:cxn>
                <a:cxn ang="0">
                  <a:pos x="T6" y="T7"/>
                </a:cxn>
                <a:cxn ang="0">
                  <a:pos x="T8" y="T9"/>
                </a:cxn>
              </a:cxnLst>
              <a:rect l="0" t="0" r="r" b="b"/>
              <a:pathLst>
                <a:path w="7" h="11">
                  <a:moveTo>
                    <a:pt x="3" y="5"/>
                  </a:moveTo>
                  <a:lnTo>
                    <a:pt x="0" y="0"/>
                  </a:lnTo>
                  <a:lnTo>
                    <a:pt x="4" y="5"/>
                  </a:lnTo>
                  <a:lnTo>
                    <a:pt x="7" y="11"/>
                  </a:lnTo>
                  <a:lnTo>
                    <a:pt x="3" y="5"/>
                  </a:lnTo>
                  <a:close/>
                </a:path>
              </a:pathLst>
            </a:custGeom>
            <a:solidFill>
              <a:srgbClr val="000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88" name="Line 2474"/>
            <p:cNvSpPr>
              <a:spLocks noChangeShapeType="1"/>
            </p:cNvSpPr>
            <p:nvPr/>
          </p:nvSpPr>
          <p:spPr bwMode="auto">
            <a:xfrm>
              <a:off x="3597" y="923"/>
              <a:ext cx="4" cy="6"/>
            </a:xfrm>
            <a:prstGeom prst="line">
              <a:avLst/>
            </a:prstGeom>
            <a:noFill/>
            <a:ln w="0">
              <a:solidFill>
                <a:srgbClr val="0000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89" name="Freeform 2475"/>
            <p:cNvSpPr>
              <a:spLocks/>
            </p:cNvSpPr>
            <p:nvPr/>
          </p:nvSpPr>
          <p:spPr bwMode="auto">
            <a:xfrm>
              <a:off x="3599" y="944"/>
              <a:ext cx="42" cy="157"/>
            </a:xfrm>
            <a:custGeom>
              <a:avLst/>
              <a:gdLst>
                <a:gd name="T0" fmla="*/ 0 w 42"/>
                <a:gd name="T1" fmla="*/ 152 h 157"/>
                <a:gd name="T2" fmla="*/ 38 w 42"/>
                <a:gd name="T3" fmla="*/ 0 h 157"/>
                <a:gd name="T4" fmla="*/ 42 w 42"/>
                <a:gd name="T5" fmla="*/ 5 h 157"/>
                <a:gd name="T6" fmla="*/ 4 w 42"/>
                <a:gd name="T7" fmla="*/ 157 h 157"/>
                <a:gd name="T8" fmla="*/ 0 w 42"/>
                <a:gd name="T9" fmla="*/ 152 h 157"/>
              </a:gdLst>
              <a:ahLst/>
              <a:cxnLst>
                <a:cxn ang="0">
                  <a:pos x="T0" y="T1"/>
                </a:cxn>
                <a:cxn ang="0">
                  <a:pos x="T2" y="T3"/>
                </a:cxn>
                <a:cxn ang="0">
                  <a:pos x="T4" y="T5"/>
                </a:cxn>
                <a:cxn ang="0">
                  <a:pos x="T6" y="T7"/>
                </a:cxn>
                <a:cxn ang="0">
                  <a:pos x="T8" y="T9"/>
                </a:cxn>
              </a:cxnLst>
              <a:rect l="0" t="0" r="r" b="b"/>
              <a:pathLst>
                <a:path w="42" h="157">
                  <a:moveTo>
                    <a:pt x="0" y="152"/>
                  </a:moveTo>
                  <a:lnTo>
                    <a:pt x="38" y="0"/>
                  </a:lnTo>
                  <a:lnTo>
                    <a:pt x="42" y="5"/>
                  </a:lnTo>
                  <a:lnTo>
                    <a:pt x="4" y="157"/>
                  </a:lnTo>
                  <a:lnTo>
                    <a:pt x="0" y="15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90" name="Line 2476"/>
            <p:cNvSpPr>
              <a:spLocks noChangeShapeType="1"/>
            </p:cNvSpPr>
            <p:nvPr/>
          </p:nvSpPr>
          <p:spPr bwMode="auto">
            <a:xfrm>
              <a:off x="3599" y="1096"/>
              <a:ext cx="4" cy="5"/>
            </a:xfrm>
            <a:prstGeom prst="line">
              <a:avLst/>
            </a:prstGeom>
            <a:noFill/>
            <a:ln w="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1" name="Freeform 2477"/>
            <p:cNvSpPr>
              <a:spLocks/>
            </p:cNvSpPr>
            <p:nvPr/>
          </p:nvSpPr>
          <p:spPr bwMode="auto">
            <a:xfrm>
              <a:off x="3426" y="782"/>
              <a:ext cx="211" cy="314"/>
            </a:xfrm>
            <a:custGeom>
              <a:avLst/>
              <a:gdLst>
                <a:gd name="T0" fmla="*/ 0 w 211"/>
                <a:gd name="T1" fmla="*/ 35 h 314"/>
                <a:gd name="T2" fmla="*/ 5 w 211"/>
                <a:gd name="T3" fmla="*/ 40 h 314"/>
                <a:gd name="T4" fmla="*/ 11 w 211"/>
                <a:gd name="T5" fmla="*/ 47 h 314"/>
                <a:gd name="T6" fmla="*/ 18 w 211"/>
                <a:gd name="T7" fmla="*/ 54 h 314"/>
                <a:gd name="T8" fmla="*/ 26 w 211"/>
                <a:gd name="T9" fmla="*/ 62 h 314"/>
                <a:gd name="T10" fmla="*/ 35 w 211"/>
                <a:gd name="T11" fmla="*/ 70 h 314"/>
                <a:gd name="T12" fmla="*/ 45 w 211"/>
                <a:gd name="T13" fmla="*/ 80 h 314"/>
                <a:gd name="T14" fmla="*/ 65 w 211"/>
                <a:gd name="T15" fmla="*/ 100 h 314"/>
                <a:gd name="T16" fmla="*/ 85 w 211"/>
                <a:gd name="T17" fmla="*/ 121 h 314"/>
                <a:gd name="T18" fmla="*/ 104 w 211"/>
                <a:gd name="T19" fmla="*/ 143 h 314"/>
                <a:gd name="T20" fmla="*/ 112 w 211"/>
                <a:gd name="T21" fmla="*/ 153 h 314"/>
                <a:gd name="T22" fmla="*/ 120 w 211"/>
                <a:gd name="T23" fmla="*/ 163 h 314"/>
                <a:gd name="T24" fmla="*/ 126 w 211"/>
                <a:gd name="T25" fmla="*/ 173 h 314"/>
                <a:gd name="T26" fmla="*/ 131 w 211"/>
                <a:gd name="T27" fmla="*/ 182 h 314"/>
                <a:gd name="T28" fmla="*/ 134 w 211"/>
                <a:gd name="T29" fmla="*/ 186 h 314"/>
                <a:gd name="T30" fmla="*/ 173 w 211"/>
                <a:gd name="T31" fmla="*/ 314 h 314"/>
                <a:gd name="T32" fmla="*/ 185 w 211"/>
                <a:gd name="T33" fmla="*/ 170 h 314"/>
                <a:gd name="T34" fmla="*/ 184 w 211"/>
                <a:gd name="T35" fmla="*/ 165 h 314"/>
                <a:gd name="T36" fmla="*/ 180 w 211"/>
                <a:gd name="T37" fmla="*/ 157 h 314"/>
                <a:gd name="T38" fmla="*/ 175 w 211"/>
                <a:gd name="T39" fmla="*/ 146 h 314"/>
                <a:gd name="T40" fmla="*/ 168 w 211"/>
                <a:gd name="T41" fmla="*/ 136 h 314"/>
                <a:gd name="T42" fmla="*/ 160 w 211"/>
                <a:gd name="T43" fmla="*/ 125 h 314"/>
                <a:gd name="T44" fmla="*/ 151 w 211"/>
                <a:gd name="T45" fmla="*/ 114 h 314"/>
                <a:gd name="T46" fmla="*/ 136 w 211"/>
                <a:gd name="T47" fmla="*/ 97 h 314"/>
                <a:gd name="T48" fmla="*/ 115 w 211"/>
                <a:gd name="T49" fmla="*/ 75 h 314"/>
                <a:gd name="T50" fmla="*/ 95 w 211"/>
                <a:gd name="T51" fmla="*/ 54 h 314"/>
                <a:gd name="T52" fmla="*/ 80 w 211"/>
                <a:gd name="T53" fmla="*/ 39 h 314"/>
                <a:gd name="T54" fmla="*/ 70 w 211"/>
                <a:gd name="T55" fmla="*/ 30 h 314"/>
                <a:gd name="T56" fmla="*/ 62 w 211"/>
                <a:gd name="T57" fmla="*/ 22 h 314"/>
                <a:gd name="T58" fmla="*/ 54 w 211"/>
                <a:gd name="T59" fmla="*/ 14 h 314"/>
                <a:gd name="T60" fmla="*/ 47 w 211"/>
                <a:gd name="T61" fmla="*/ 8 h 314"/>
                <a:gd name="T62" fmla="*/ 42 w 211"/>
                <a:gd name="T63" fmla="*/ 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 h="314">
                  <a:moveTo>
                    <a:pt x="40" y="0"/>
                  </a:moveTo>
                  <a:lnTo>
                    <a:pt x="0" y="35"/>
                  </a:lnTo>
                  <a:lnTo>
                    <a:pt x="2" y="37"/>
                  </a:lnTo>
                  <a:lnTo>
                    <a:pt x="5" y="40"/>
                  </a:lnTo>
                  <a:lnTo>
                    <a:pt x="8" y="43"/>
                  </a:lnTo>
                  <a:lnTo>
                    <a:pt x="11" y="47"/>
                  </a:lnTo>
                  <a:lnTo>
                    <a:pt x="15" y="50"/>
                  </a:lnTo>
                  <a:lnTo>
                    <a:pt x="18" y="54"/>
                  </a:lnTo>
                  <a:lnTo>
                    <a:pt x="22" y="58"/>
                  </a:lnTo>
                  <a:lnTo>
                    <a:pt x="26" y="62"/>
                  </a:lnTo>
                  <a:lnTo>
                    <a:pt x="31" y="66"/>
                  </a:lnTo>
                  <a:lnTo>
                    <a:pt x="35" y="70"/>
                  </a:lnTo>
                  <a:lnTo>
                    <a:pt x="40" y="75"/>
                  </a:lnTo>
                  <a:lnTo>
                    <a:pt x="45" y="80"/>
                  </a:lnTo>
                  <a:lnTo>
                    <a:pt x="55" y="90"/>
                  </a:lnTo>
                  <a:lnTo>
                    <a:pt x="65" y="100"/>
                  </a:lnTo>
                  <a:lnTo>
                    <a:pt x="75" y="111"/>
                  </a:lnTo>
                  <a:lnTo>
                    <a:pt x="85" y="121"/>
                  </a:lnTo>
                  <a:lnTo>
                    <a:pt x="94" y="132"/>
                  </a:lnTo>
                  <a:lnTo>
                    <a:pt x="104" y="143"/>
                  </a:lnTo>
                  <a:lnTo>
                    <a:pt x="108" y="148"/>
                  </a:lnTo>
                  <a:lnTo>
                    <a:pt x="112" y="153"/>
                  </a:lnTo>
                  <a:lnTo>
                    <a:pt x="116" y="158"/>
                  </a:lnTo>
                  <a:lnTo>
                    <a:pt x="120" y="163"/>
                  </a:lnTo>
                  <a:lnTo>
                    <a:pt x="123" y="168"/>
                  </a:lnTo>
                  <a:lnTo>
                    <a:pt x="126" y="173"/>
                  </a:lnTo>
                  <a:lnTo>
                    <a:pt x="129" y="177"/>
                  </a:lnTo>
                  <a:lnTo>
                    <a:pt x="131" y="182"/>
                  </a:lnTo>
                  <a:lnTo>
                    <a:pt x="133" y="186"/>
                  </a:lnTo>
                  <a:lnTo>
                    <a:pt x="134" y="186"/>
                  </a:lnTo>
                  <a:lnTo>
                    <a:pt x="109" y="194"/>
                  </a:lnTo>
                  <a:lnTo>
                    <a:pt x="173" y="314"/>
                  </a:lnTo>
                  <a:lnTo>
                    <a:pt x="211" y="162"/>
                  </a:lnTo>
                  <a:lnTo>
                    <a:pt x="185" y="170"/>
                  </a:lnTo>
                  <a:lnTo>
                    <a:pt x="184" y="167"/>
                  </a:lnTo>
                  <a:lnTo>
                    <a:pt x="184" y="165"/>
                  </a:lnTo>
                  <a:lnTo>
                    <a:pt x="183" y="162"/>
                  </a:lnTo>
                  <a:lnTo>
                    <a:pt x="180" y="157"/>
                  </a:lnTo>
                  <a:lnTo>
                    <a:pt x="178" y="152"/>
                  </a:lnTo>
                  <a:lnTo>
                    <a:pt x="175" y="146"/>
                  </a:lnTo>
                  <a:lnTo>
                    <a:pt x="171" y="141"/>
                  </a:lnTo>
                  <a:lnTo>
                    <a:pt x="168" y="136"/>
                  </a:lnTo>
                  <a:lnTo>
                    <a:pt x="164" y="130"/>
                  </a:lnTo>
                  <a:lnTo>
                    <a:pt x="160" y="125"/>
                  </a:lnTo>
                  <a:lnTo>
                    <a:pt x="155" y="119"/>
                  </a:lnTo>
                  <a:lnTo>
                    <a:pt x="151" y="114"/>
                  </a:lnTo>
                  <a:lnTo>
                    <a:pt x="146" y="108"/>
                  </a:lnTo>
                  <a:lnTo>
                    <a:pt x="136" y="97"/>
                  </a:lnTo>
                  <a:lnTo>
                    <a:pt x="126" y="86"/>
                  </a:lnTo>
                  <a:lnTo>
                    <a:pt x="115" y="75"/>
                  </a:lnTo>
                  <a:lnTo>
                    <a:pt x="105" y="64"/>
                  </a:lnTo>
                  <a:lnTo>
                    <a:pt x="95" y="54"/>
                  </a:lnTo>
                  <a:lnTo>
                    <a:pt x="84" y="44"/>
                  </a:lnTo>
                  <a:lnTo>
                    <a:pt x="80" y="39"/>
                  </a:lnTo>
                  <a:lnTo>
                    <a:pt x="75" y="35"/>
                  </a:lnTo>
                  <a:lnTo>
                    <a:pt x="70" y="30"/>
                  </a:lnTo>
                  <a:lnTo>
                    <a:pt x="66" y="26"/>
                  </a:lnTo>
                  <a:lnTo>
                    <a:pt x="62" y="22"/>
                  </a:lnTo>
                  <a:lnTo>
                    <a:pt x="58" y="18"/>
                  </a:lnTo>
                  <a:lnTo>
                    <a:pt x="54" y="14"/>
                  </a:lnTo>
                  <a:lnTo>
                    <a:pt x="50" y="11"/>
                  </a:lnTo>
                  <a:lnTo>
                    <a:pt x="47" y="8"/>
                  </a:lnTo>
                  <a:lnTo>
                    <a:pt x="45" y="5"/>
                  </a:lnTo>
                  <a:lnTo>
                    <a:pt x="42" y="3"/>
                  </a:lnTo>
                  <a:lnTo>
                    <a:pt x="4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92" name="Line 2478"/>
            <p:cNvSpPr>
              <a:spLocks noChangeShapeType="1"/>
            </p:cNvSpPr>
            <p:nvPr/>
          </p:nvSpPr>
          <p:spPr bwMode="auto">
            <a:xfrm flipH="1">
              <a:off x="3426" y="782"/>
              <a:ext cx="40" cy="35"/>
            </a:xfrm>
            <a:prstGeom prst="line">
              <a:avLst/>
            </a:prstGeom>
            <a:noFill/>
            <a:ln w="7938">
              <a:solidFill>
                <a:srgbClr val="0E0EC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3" name="Line 2479"/>
            <p:cNvSpPr>
              <a:spLocks noChangeShapeType="1"/>
            </p:cNvSpPr>
            <p:nvPr/>
          </p:nvSpPr>
          <p:spPr bwMode="auto">
            <a:xfrm>
              <a:off x="3426" y="817"/>
              <a:ext cx="2" cy="2"/>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4" name="Line 2480"/>
            <p:cNvSpPr>
              <a:spLocks noChangeShapeType="1"/>
            </p:cNvSpPr>
            <p:nvPr/>
          </p:nvSpPr>
          <p:spPr bwMode="auto">
            <a:xfrm>
              <a:off x="3428" y="819"/>
              <a:ext cx="3" cy="3"/>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5" name="Line 2481"/>
            <p:cNvSpPr>
              <a:spLocks noChangeShapeType="1"/>
            </p:cNvSpPr>
            <p:nvPr/>
          </p:nvSpPr>
          <p:spPr bwMode="auto">
            <a:xfrm>
              <a:off x="3431" y="822"/>
              <a:ext cx="3" cy="3"/>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6" name="Line 2482"/>
            <p:cNvSpPr>
              <a:spLocks noChangeShapeType="1"/>
            </p:cNvSpPr>
            <p:nvPr/>
          </p:nvSpPr>
          <p:spPr bwMode="auto">
            <a:xfrm>
              <a:off x="3434" y="825"/>
              <a:ext cx="3"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7" name="Line 2483"/>
            <p:cNvSpPr>
              <a:spLocks noChangeShapeType="1"/>
            </p:cNvSpPr>
            <p:nvPr/>
          </p:nvSpPr>
          <p:spPr bwMode="auto">
            <a:xfrm>
              <a:off x="3437" y="829"/>
              <a:ext cx="4" cy="3"/>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8" name="Line 2484"/>
            <p:cNvSpPr>
              <a:spLocks noChangeShapeType="1"/>
            </p:cNvSpPr>
            <p:nvPr/>
          </p:nvSpPr>
          <p:spPr bwMode="auto">
            <a:xfrm>
              <a:off x="3441" y="832"/>
              <a:ext cx="3"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399" name="Line 2485"/>
            <p:cNvSpPr>
              <a:spLocks noChangeShapeType="1"/>
            </p:cNvSpPr>
            <p:nvPr/>
          </p:nvSpPr>
          <p:spPr bwMode="auto">
            <a:xfrm>
              <a:off x="3444" y="836"/>
              <a:ext cx="4"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0" name="Line 2486"/>
            <p:cNvSpPr>
              <a:spLocks noChangeShapeType="1"/>
            </p:cNvSpPr>
            <p:nvPr/>
          </p:nvSpPr>
          <p:spPr bwMode="auto">
            <a:xfrm>
              <a:off x="3448" y="840"/>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1" name="Line 2487"/>
            <p:cNvSpPr>
              <a:spLocks noChangeShapeType="1"/>
            </p:cNvSpPr>
            <p:nvPr/>
          </p:nvSpPr>
          <p:spPr bwMode="auto">
            <a:xfrm>
              <a:off x="3452" y="844"/>
              <a:ext cx="5" cy="4"/>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2" name="Line 2488"/>
            <p:cNvSpPr>
              <a:spLocks noChangeShapeType="1"/>
            </p:cNvSpPr>
            <p:nvPr/>
          </p:nvSpPr>
          <p:spPr bwMode="auto">
            <a:xfrm>
              <a:off x="3457" y="848"/>
              <a:ext cx="4" cy="4"/>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3" name="Line 2489"/>
            <p:cNvSpPr>
              <a:spLocks noChangeShapeType="1"/>
            </p:cNvSpPr>
            <p:nvPr/>
          </p:nvSpPr>
          <p:spPr bwMode="auto">
            <a:xfrm>
              <a:off x="3461" y="852"/>
              <a:ext cx="5" cy="5"/>
            </a:xfrm>
            <a:prstGeom prst="line">
              <a:avLst/>
            </a:prstGeom>
            <a:noFill/>
            <a:ln w="7938">
              <a:solidFill>
                <a:srgbClr val="0000F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4" name="Line 2490"/>
            <p:cNvSpPr>
              <a:spLocks noChangeShapeType="1"/>
            </p:cNvSpPr>
            <p:nvPr/>
          </p:nvSpPr>
          <p:spPr bwMode="auto">
            <a:xfrm>
              <a:off x="3466" y="857"/>
              <a:ext cx="5" cy="5"/>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5" name="Line 2491"/>
            <p:cNvSpPr>
              <a:spLocks noChangeShapeType="1"/>
            </p:cNvSpPr>
            <p:nvPr/>
          </p:nvSpPr>
          <p:spPr bwMode="auto">
            <a:xfrm>
              <a:off x="3471" y="862"/>
              <a:ext cx="10" cy="10"/>
            </a:xfrm>
            <a:prstGeom prst="line">
              <a:avLst/>
            </a:prstGeom>
            <a:noFill/>
            <a:ln w="7938">
              <a:solidFill>
                <a:srgbClr val="0000F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6" name="Line 2492"/>
            <p:cNvSpPr>
              <a:spLocks noChangeShapeType="1"/>
            </p:cNvSpPr>
            <p:nvPr/>
          </p:nvSpPr>
          <p:spPr bwMode="auto">
            <a:xfrm>
              <a:off x="3481" y="872"/>
              <a:ext cx="10" cy="10"/>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7" name="Line 2493"/>
            <p:cNvSpPr>
              <a:spLocks noChangeShapeType="1"/>
            </p:cNvSpPr>
            <p:nvPr/>
          </p:nvSpPr>
          <p:spPr bwMode="auto">
            <a:xfrm>
              <a:off x="3491" y="882"/>
              <a:ext cx="10" cy="11"/>
            </a:xfrm>
            <a:prstGeom prst="line">
              <a:avLst/>
            </a:prstGeom>
            <a:noFill/>
            <a:ln w="7938">
              <a:solidFill>
                <a:srgbClr val="0000F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8" name="Line 2494"/>
            <p:cNvSpPr>
              <a:spLocks noChangeShapeType="1"/>
            </p:cNvSpPr>
            <p:nvPr/>
          </p:nvSpPr>
          <p:spPr bwMode="auto">
            <a:xfrm>
              <a:off x="3501" y="893"/>
              <a:ext cx="10" cy="10"/>
            </a:xfrm>
            <a:prstGeom prst="line">
              <a:avLst/>
            </a:prstGeom>
            <a:noFill/>
            <a:ln w="7938">
              <a:solidFill>
                <a:srgbClr val="0000F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09" name="Line 2495"/>
            <p:cNvSpPr>
              <a:spLocks noChangeShapeType="1"/>
            </p:cNvSpPr>
            <p:nvPr/>
          </p:nvSpPr>
          <p:spPr bwMode="auto">
            <a:xfrm>
              <a:off x="3511" y="903"/>
              <a:ext cx="9" cy="11"/>
            </a:xfrm>
            <a:prstGeom prst="line">
              <a:avLst/>
            </a:prstGeom>
            <a:noFill/>
            <a:ln w="7938">
              <a:solidFill>
                <a:srgbClr val="0000F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0" name="Line 2496"/>
            <p:cNvSpPr>
              <a:spLocks noChangeShapeType="1"/>
            </p:cNvSpPr>
            <p:nvPr/>
          </p:nvSpPr>
          <p:spPr bwMode="auto">
            <a:xfrm>
              <a:off x="3520" y="914"/>
              <a:ext cx="10" cy="11"/>
            </a:xfrm>
            <a:prstGeom prst="line">
              <a:avLst/>
            </a:prstGeom>
            <a:noFill/>
            <a:ln w="7938">
              <a:solidFill>
                <a:srgbClr val="0000F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1" name="Line 2497"/>
            <p:cNvSpPr>
              <a:spLocks noChangeShapeType="1"/>
            </p:cNvSpPr>
            <p:nvPr/>
          </p:nvSpPr>
          <p:spPr bwMode="auto">
            <a:xfrm>
              <a:off x="3530" y="925"/>
              <a:ext cx="4" cy="5"/>
            </a:xfrm>
            <a:prstGeom prst="line">
              <a:avLst/>
            </a:prstGeom>
            <a:noFill/>
            <a:ln w="7938">
              <a:solidFill>
                <a:srgbClr val="0000F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2" name="Line 2498"/>
            <p:cNvSpPr>
              <a:spLocks noChangeShapeType="1"/>
            </p:cNvSpPr>
            <p:nvPr/>
          </p:nvSpPr>
          <p:spPr bwMode="auto">
            <a:xfrm>
              <a:off x="3534" y="930"/>
              <a:ext cx="4" cy="5"/>
            </a:xfrm>
            <a:prstGeom prst="line">
              <a:avLst/>
            </a:prstGeom>
            <a:noFill/>
            <a:ln w="7938">
              <a:solidFill>
                <a:srgbClr val="0000F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3" name="Line 2499"/>
            <p:cNvSpPr>
              <a:spLocks noChangeShapeType="1"/>
            </p:cNvSpPr>
            <p:nvPr/>
          </p:nvSpPr>
          <p:spPr bwMode="auto">
            <a:xfrm>
              <a:off x="3538" y="935"/>
              <a:ext cx="4" cy="5"/>
            </a:xfrm>
            <a:prstGeom prst="line">
              <a:avLst/>
            </a:prstGeom>
            <a:noFill/>
            <a:ln w="7938">
              <a:solidFill>
                <a:srgbClr val="0000F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4" name="Line 2500"/>
            <p:cNvSpPr>
              <a:spLocks noChangeShapeType="1"/>
            </p:cNvSpPr>
            <p:nvPr/>
          </p:nvSpPr>
          <p:spPr bwMode="auto">
            <a:xfrm>
              <a:off x="3542" y="940"/>
              <a:ext cx="4" cy="5"/>
            </a:xfrm>
            <a:prstGeom prst="line">
              <a:avLst/>
            </a:prstGeom>
            <a:noFill/>
            <a:ln w="7938">
              <a:solidFill>
                <a:srgbClr val="0000E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5" name="Line 2501"/>
            <p:cNvSpPr>
              <a:spLocks noChangeShapeType="1"/>
            </p:cNvSpPr>
            <p:nvPr/>
          </p:nvSpPr>
          <p:spPr bwMode="auto">
            <a:xfrm>
              <a:off x="3546" y="945"/>
              <a:ext cx="3" cy="5"/>
            </a:xfrm>
            <a:prstGeom prst="line">
              <a:avLst/>
            </a:prstGeom>
            <a:noFill/>
            <a:ln w="7938">
              <a:solidFill>
                <a:srgbClr val="0000E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6" name="Line 2502"/>
            <p:cNvSpPr>
              <a:spLocks noChangeShapeType="1"/>
            </p:cNvSpPr>
            <p:nvPr/>
          </p:nvSpPr>
          <p:spPr bwMode="auto">
            <a:xfrm>
              <a:off x="3549" y="950"/>
              <a:ext cx="3" cy="5"/>
            </a:xfrm>
            <a:prstGeom prst="line">
              <a:avLst/>
            </a:prstGeom>
            <a:noFill/>
            <a:ln w="7938">
              <a:solidFill>
                <a:srgbClr val="0000E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7" name="Line 2503"/>
            <p:cNvSpPr>
              <a:spLocks noChangeShapeType="1"/>
            </p:cNvSpPr>
            <p:nvPr/>
          </p:nvSpPr>
          <p:spPr bwMode="auto">
            <a:xfrm>
              <a:off x="3552" y="955"/>
              <a:ext cx="3" cy="4"/>
            </a:xfrm>
            <a:prstGeom prst="line">
              <a:avLst/>
            </a:prstGeom>
            <a:noFill/>
            <a:ln w="7938">
              <a:solidFill>
                <a:srgbClr val="0000E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8" name="Line 2504"/>
            <p:cNvSpPr>
              <a:spLocks noChangeShapeType="1"/>
            </p:cNvSpPr>
            <p:nvPr/>
          </p:nvSpPr>
          <p:spPr bwMode="auto">
            <a:xfrm>
              <a:off x="3555" y="959"/>
              <a:ext cx="2" cy="5"/>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19" name="Line 2505"/>
            <p:cNvSpPr>
              <a:spLocks noChangeShapeType="1"/>
            </p:cNvSpPr>
            <p:nvPr/>
          </p:nvSpPr>
          <p:spPr bwMode="auto">
            <a:xfrm>
              <a:off x="3557" y="964"/>
              <a:ext cx="2" cy="4"/>
            </a:xfrm>
            <a:prstGeom prst="line">
              <a:avLst/>
            </a:prstGeom>
            <a:noFill/>
            <a:ln w="7938">
              <a:solidFill>
                <a:srgbClr val="0000E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0" name="Line 2506"/>
            <p:cNvSpPr>
              <a:spLocks noChangeShapeType="1"/>
            </p:cNvSpPr>
            <p:nvPr/>
          </p:nvSpPr>
          <p:spPr bwMode="auto">
            <a:xfrm>
              <a:off x="3559" y="968"/>
              <a:ext cx="1" cy="0"/>
            </a:xfrm>
            <a:prstGeom prst="line">
              <a:avLst/>
            </a:prstGeom>
            <a:noFill/>
            <a:ln w="7938">
              <a:solidFill>
                <a:srgbClr val="0000E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1" name="Line 2507"/>
            <p:cNvSpPr>
              <a:spLocks noChangeShapeType="1"/>
            </p:cNvSpPr>
            <p:nvPr/>
          </p:nvSpPr>
          <p:spPr bwMode="auto">
            <a:xfrm flipH="1">
              <a:off x="3535" y="968"/>
              <a:ext cx="25"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2" name="Line 2508"/>
            <p:cNvSpPr>
              <a:spLocks noChangeShapeType="1"/>
            </p:cNvSpPr>
            <p:nvPr/>
          </p:nvSpPr>
          <p:spPr bwMode="auto">
            <a:xfrm>
              <a:off x="3535" y="976"/>
              <a:ext cx="64" cy="120"/>
            </a:xfrm>
            <a:prstGeom prst="line">
              <a:avLst/>
            </a:prstGeom>
            <a:noFill/>
            <a:ln w="7938">
              <a:solidFill>
                <a:srgbClr val="0000E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3" name="Line 2509"/>
            <p:cNvSpPr>
              <a:spLocks noChangeShapeType="1"/>
            </p:cNvSpPr>
            <p:nvPr/>
          </p:nvSpPr>
          <p:spPr bwMode="auto">
            <a:xfrm flipV="1">
              <a:off x="3599" y="944"/>
              <a:ext cx="38" cy="152"/>
            </a:xfrm>
            <a:prstGeom prst="line">
              <a:avLst/>
            </a:prstGeom>
            <a:noFill/>
            <a:ln w="7938">
              <a:solidFill>
                <a:srgbClr val="3636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4" name="Line 2510"/>
            <p:cNvSpPr>
              <a:spLocks noChangeShapeType="1"/>
            </p:cNvSpPr>
            <p:nvPr/>
          </p:nvSpPr>
          <p:spPr bwMode="auto">
            <a:xfrm flipH="1">
              <a:off x="3611" y="944"/>
              <a:ext cx="26" cy="8"/>
            </a:xfrm>
            <a:prstGeom prst="line">
              <a:avLst/>
            </a:prstGeom>
            <a:noFill/>
            <a:ln w="7938">
              <a:solidFill>
                <a:srgbClr val="0101D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5" name="Line 2511"/>
            <p:cNvSpPr>
              <a:spLocks noChangeShapeType="1"/>
            </p:cNvSpPr>
            <p:nvPr/>
          </p:nvSpPr>
          <p:spPr bwMode="auto">
            <a:xfrm flipH="1" flipV="1">
              <a:off x="3610" y="949"/>
              <a:ext cx="1" cy="3"/>
            </a:xfrm>
            <a:prstGeom prst="line">
              <a:avLst/>
            </a:prstGeom>
            <a:noFill/>
            <a:ln w="7938">
              <a:solidFill>
                <a:srgbClr val="0505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6" name="Line 2512"/>
            <p:cNvSpPr>
              <a:spLocks noChangeShapeType="1"/>
            </p:cNvSpPr>
            <p:nvPr/>
          </p:nvSpPr>
          <p:spPr bwMode="auto">
            <a:xfrm flipV="1">
              <a:off x="3610" y="947"/>
              <a:ext cx="0" cy="2"/>
            </a:xfrm>
            <a:prstGeom prst="line">
              <a:avLst/>
            </a:prstGeom>
            <a:noFill/>
            <a:ln w="7938">
              <a:solidFill>
                <a:srgbClr val="0303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7" name="Line 2513"/>
            <p:cNvSpPr>
              <a:spLocks noChangeShapeType="1"/>
            </p:cNvSpPr>
            <p:nvPr/>
          </p:nvSpPr>
          <p:spPr bwMode="auto">
            <a:xfrm flipH="1" flipV="1">
              <a:off x="3609" y="944"/>
              <a:ext cx="1" cy="3"/>
            </a:xfrm>
            <a:prstGeom prst="line">
              <a:avLst/>
            </a:prstGeom>
            <a:noFill/>
            <a:ln w="7938">
              <a:solidFill>
                <a:srgbClr val="0101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8" name="Line 2514"/>
            <p:cNvSpPr>
              <a:spLocks noChangeShapeType="1"/>
            </p:cNvSpPr>
            <p:nvPr/>
          </p:nvSpPr>
          <p:spPr bwMode="auto">
            <a:xfrm flipH="1" flipV="1">
              <a:off x="3606" y="939"/>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29" name="Line 2515"/>
            <p:cNvSpPr>
              <a:spLocks noChangeShapeType="1"/>
            </p:cNvSpPr>
            <p:nvPr/>
          </p:nvSpPr>
          <p:spPr bwMode="auto">
            <a:xfrm flipH="1" flipV="1">
              <a:off x="3604" y="934"/>
              <a:ext cx="2"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0" name="Line 2516"/>
            <p:cNvSpPr>
              <a:spLocks noChangeShapeType="1"/>
            </p:cNvSpPr>
            <p:nvPr/>
          </p:nvSpPr>
          <p:spPr bwMode="auto">
            <a:xfrm flipH="1" flipV="1">
              <a:off x="3601" y="928"/>
              <a:ext cx="3"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1" name="Line 2517"/>
            <p:cNvSpPr>
              <a:spLocks noChangeShapeType="1"/>
            </p:cNvSpPr>
            <p:nvPr/>
          </p:nvSpPr>
          <p:spPr bwMode="auto">
            <a:xfrm flipH="1" flipV="1">
              <a:off x="3597" y="923"/>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2" name="Line 2518"/>
            <p:cNvSpPr>
              <a:spLocks noChangeShapeType="1"/>
            </p:cNvSpPr>
            <p:nvPr/>
          </p:nvSpPr>
          <p:spPr bwMode="auto">
            <a:xfrm flipH="1" flipV="1">
              <a:off x="3594" y="918"/>
              <a:ext cx="3"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3" name="Line 2519"/>
            <p:cNvSpPr>
              <a:spLocks noChangeShapeType="1"/>
            </p:cNvSpPr>
            <p:nvPr/>
          </p:nvSpPr>
          <p:spPr bwMode="auto">
            <a:xfrm flipH="1" flipV="1">
              <a:off x="3590" y="912"/>
              <a:ext cx="4"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4" name="Line 2520"/>
            <p:cNvSpPr>
              <a:spLocks noChangeShapeType="1"/>
            </p:cNvSpPr>
            <p:nvPr/>
          </p:nvSpPr>
          <p:spPr bwMode="auto">
            <a:xfrm flipH="1" flipV="1">
              <a:off x="3586" y="907"/>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5" name="Line 2521"/>
            <p:cNvSpPr>
              <a:spLocks noChangeShapeType="1"/>
            </p:cNvSpPr>
            <p:nvPr/>
          </p:nvSpPr>
          <p:spPr bwMode="auto">
            <a:xfrm flipH="1" flipV="1">
              <a:off x="3581" y="901"/>
              <a:ext cx="5"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6" name="Line 2522"/>
            <p:cNvSpPr>
              <a:spLocks noChangeShapeType="1"/>
            </p:cNvSpPr>
            <p:nvPr/>
          </p:nvSpPr>
          <p:spPr bwMode="auto">
            <a:xfrm flipH="1" flipV="1">
              <a:off x="3577" y="896"/>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7" name="Line 2523"/>
            <p:cNvSpPr>
              <a:spLocks noChangeShapeType="1"/>
            </p:cNvSpPr>
            <p:nvPr/>
          </p:nvSpPr>
          <p:spPr bwMode="auto">
            <a:xfrm flipH="1" flipV="1">
              <a:off x="3572" y="890"/>
              <a:ext cx="5" cy="6"/>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8" name="Line 2524"/>
            <p:cNvSpPr>
              <a:spLocks noChangeShapeType="1"/>
            </p:cNvSpPr>
            <p:nvPr/>
          </p:nvSpPr>
          <p:spPr bwMode="auto">
            <a:xfrm flipH="1" flipV="1">
              <a:off x="3562" y="879"/>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39" name="Line 2525"/>
            <p:cNvSpPr>
              <a:spLocks noChangeShapeType="1"/>
            </p:cNvSpPr>
            <p:nvPr/>
          </p:nvSpPr>
          <p:spPr bwMode="auto">
            <a:xfrm flipH="1" flipV="1">
              <a:off x="3552" y="868"/>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0" name="Line 2526"/>
            <p:cNvSpPr>
              <a:spLocks noChangeShapeType="1"/>
            </p:cNvSpPr>
            <p:nvPr/>
          </p:nvSpPr>
          <p:spPr bwMode="auto">
            <a:xfrm flipH="1" flipV="1">
              <a:off x="3541" y="857"/>
              <a:ext cx="11"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1" name="Line 2527"/>
            <p:cNvSpPr>
              <a:spLocks noChangeShapeType="1"/>
            </p:cNvSpPr>
            <p:nvPr/>
          </p:nvSpPr>
          <p:spPr bwMode="auto">
            <a:xfrm flipH="1" flipV="1">
              <a:off x="3531" y="846"/>
              <a:ext cx="10" cy="11"/>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2" name="Line 2528"/>
            <p:cNvSpPr>
              <a:spLocks noChangeShapeType="1"/>
            </p:cNvSpPr>
            <p:nvPr/>
          </p:nvSpPr>
          <p:spPr bwMode="auto">
            <a:xfrm flipH="1" flipV="1">
              <a:off x="3521" y="836"/>
              <a:ext cx="10"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3" name="Line 2529"/>
            <p:cNvSpPr>
              <a:spLocks noChangeShapeType="1"/>
            </p:cNvSpPr>
            <p:nvPr/>
          </p:nvSpPr>
          <p:spPr bwMode="auto">
            <a:xfrm flipH="1" flipV="1">
              <a:off x="3510" y="826"/>
              <a:ext cx="11" cy="10"/>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4" name="Line 2530"/>
            <p:cNvSpPr>
              <a:spLocks noChangeShapeType="1"/>
            </p:cNvSpPr>
            <p:nvPr/>
          </p:nvSpPr>
          <p:spPr bwMode="auto">
            <a:xfrm flipH="1" flipV="1">
              <a:off x="3506" y="821"/>
              <a:ext cx="4"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5" name="Line 2531"/>
            <p:cNvSpPr>
              <a:spLocks noChangeShapeType="1"/>
            </p:cNvSpPr>
            <p:nvPr/>
          </p:nvSpPr>
          <p:spPr bwMode="auto">
            <a:xfrm flipH="1" flipV="1">
              <a:off x="3501" y="817"/>
              <a:ext cx="5"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6" name="Line 2532"/>
            <p:cNvSpPr>
              <a:spLocks noChangeShapeType="1"/>
            </p:cNvSpPr>
            <p:nvPr/>
          </p:nvSpPr>
          <p:spPr bwMode="auto">
            <a:xfrm flipH="1" flipV="1">
              <a:off x="3496" y="812"/>
              <a:ext cx="5" cy="5"/>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7" name="Line 2533"/>
            <p:cNvSpPr>
              <a:spLocks noChangeShapeType="1"/>
            </p:cNvSpPr>
            <p:nvPr/>
          </p:nvSpPr>
          <p:spPr bwMode="auto">
            <a:xfrm flipH="1" flipV="1">
              <a:off x="3492" y="808"/>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8" name="Line 2534"/>
            <p:cNvSpPr>
              <a:spLocks noChangeShapeType="1"/>
            </p:cNvSpPr>
            <p:nvPr/>
          </p:nvSpPr>
          <p:spPr bwMode="auto">
            <a:xfrm flipH="1" flipV="1">
              <a:off x="3488" y="804"/>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49" name="Line 2535"/>
            <p:cNvSpPr>
              <a:spLocks noChangeShapeType="1"/>
            </p:cNvSpPr>
            <p:nvPr/>
          </p:nvSpPr>
          <p:spPr bwMode="auto">
            <a:xfrm flipH="1" flipV="1">
              <a:off x="3484" y="800"/>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0" name="Line 2536"/>
            <p:cNvSpPr>
              <a:spLocks noChangeShapeType="1"/>
            </p:cNvSpPr>
            <p:nvPr/>
          </p:nvSpPr>
          <p:spPr bwMode="auto">
            <a:xfrm flipH="1" flipV="1">
              <a:off x="3480" y="796"/>
              <a:ext cx="4" cy="4"/>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1" name="Line 2537"/>
            <p:cNvSpPr>
              <a:spLocks noChangeShapeType="1"/>
            </p:cNvSpPr>
            <p:nvPr/>
          </p:nvSpPr>
          <p:spPr bwMode="auto">
            <a:xfrm flipH="1" flipV="1">
              <a:off x="3476" y="793"/>
              <a:ext cx="4"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2" name="Line 2538"/>
            <p:cNvSpPr>
              <a:spLocks noChangeShapeType="1"/>
            </p:cNvSpPr>
            <p:nvPr/>
          </p:nvSpPr>
          <p:spPr bwMode="auto">
            <a:xfrm flipH="1" flipV="1">
              <a:off x="3473" y="790"/>
              <a:ext cx="3"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3" name="Line 2539"/>
            <p:cNvSpPr>
              <a:spLocks noChangeShapeType="1"/>
            </p:cNvSpPr>
            <p:nvPr/>
          </p:nvSpPr>
          <p:spPr bwMode="auto">
            <a:xfrm flipH="1" flipV="1">
              <a:off x="3471" y="787"/>
              <a:ext cx="2"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4" name="Line 2540"/>
            <p:cNvSpPr>
              <a:spLocks noChangeShapeType="1"/>
            </p:cNvSpPr>
            <p:nvPr/>
          </p:nvSpPr>
          <p:spPr bwMode="auto">
            <a:xfrm flipH="1" flipV="1">
              <a:off x="3468" y="785"/>
              <a:ext cx="3" cy="2"/>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55" name="Line 2541"/>
            <p:cNvSpPr>
              <a:spLocks noChangeShapeType="1"/>
            </p:cNvSpPr>
            <p:nvPr/>
          </p:nvSpPr>
          <p:spPr bwMode="auto">
            <a:xfrm flipH="1" flipV="1">
              <a:off x="3466" y="782"/>
              <a:ext cx="2" cy="3"/>
            </a:xfrm>
            <a:prstGeom prst="line">
              <a:avLst/>
            </a:prstGeom>
            <a:noFill/>
            <a:ln w="7938">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456" name="Group 2542"/>
          <p:cNvGrpSpPr>
            <a:grpSpLocks/>
          </p:cNvGrpSpPr>
          <p:nvPr/>
        </p:nvGrpSpPr>
        <p:grpSpPr bwMode="auto">
          <a:xfrm>
            <a:off x="2284260" y="4362840"/>
            <a:ext cx="1108074" cy="867945"/>
            <a:chOff x="3088" y="1167"/>
            <a:chExt cx="714" cy="521"/>
          </a:xfrm>
        </p:grpSpPr>
        <p:grpSp>
          <p:nvGrpSpPr>
            <p:cNvPr id="2457" name="Group 2543"/>
            <p:cNvGrpSpPr>
              <a:grpSpLocks/>
            </p:cNvGrpSpPr>
            <p:nvPr/>
          </p:nvGrpSpPr>
          <p:grpSpPr bwMode="auto">
            <a:xfrm>
              <a:off x="3088" y="1213"/>
              <a:ext cx="714" cy="475"/>
              <a:chOff x="3088" y="1213"/>
              <a:chExt cx="714" cy="475"/>
            </a:xfrm>
          </p:grpSpPr>
          <p:sp>
            <p:nvSpPr>
              <p:cNvPr id="2679" name="Freeform 2544"/>
              <p:cNvSpPr>
                <a:spLocks/>
              </p:cNvSpPr>
              <p:nvPr/>
            </p:nvSpPr>
            <p:spPr bwMode="auto">
              <a:xfrm>
                <a:off x="3752" y="1271"/>
                <a:ext cx="50" cy="42"/>
              </a:xfrm>
              <a:custGeom>
                <a:avLst/>
                <a:gdLst>
                  <a:gd name="T0" fmla="*/ 0 w 50"/>
                  <a:gd name="T1" fmla="*/ 36 h 42"/>
                  <a:gd name="T2" fmla="*/ 47 w 50"/>
                  <a:gd name="T3" fmla="*/ 0 h 42"/>
                  <a:gd name="T4" fmla="*/ 50 w 50"/>
                  <a:gd name="T5" fmla="*/ 6 h 42"/>
                  <a:gd name="T6" fmla="*/ 3 w 50"/>
                  <a:gd name="T7" fmla="*/ 42 h 42"/>
                  <a:gd name="T8" fmla="*/ 0 w 50"/>
                  <a:gd name="T9" fmla="*/ 36 h 42"/>
                </a:gdLst>
                <a:ahLst/>
                <a:cxnLst>
                  <a:cxn ang="0">
                    <a:pos x="T0" y="T1"/>
                  </a:cxn>
                  <a:cxn ang="0">
                    <a:pos x="T2" y="T3"/>
                  </a:cxn>
                  <a:cxn ang="0">
                    <a:pos x="T4" y="T5"/>
                  </a:cxn>
                  <a:cxn ang="0">
                    <a:pos x="T6" y="T7"/>
                  </a:cxn>
                  <a:cxn ang="0">
                    <a:pos x="T8" y="T9"/>
                  </a:cxn>
                </a:cxnLst>
                <a:rect l="0" t="0" r="r" b="b"/>
                <a:pathLst>
                  <a:path w="50" h="42">
                    <a:moveTo>
                      <a:pt x="0" y="36"/>
                    </a:moveTo>
                    <a:lnTo>
                      <a:pt x="47" y="0"/>
                    </a:lnTo>
                    <a:lnTo>
                      <a:pt x="50" y="6"/>
                    </a:lnTo>
                    <a:lnTo>
                      <a:pt x="3" y="42"/>
                    </a:lnTo>
                    <a:lnTo>
                      <a:pt x="0"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0" name="Line 2545"/>
              <p:cNvSpPr>
                <a:spLocks noChangeShapeType="1"/>
              </p:cNvSpPr>
              <p:nvPr/>
            </p:nvSpPr>
            <p:spPr bwMode="auto">
              <a:xfrm>
                <a:off x="3752" y="1307"/>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1" name="Freeform 2546"/>
              <p:cNvSpPr>
                <a:spLocks/>
              </p:cNvSpPr>
              <p:nvPr/>
            </p:nvSpPr>
            <p:spPr bwMode="auto">
              <a:xfrm>
                <a:off x="3217" y="1573"/>
                <a:ext cx="11" cy="25"/>
              </a:xfrm>
              <a:custGeom>
                <a:avLst/>
                <a:gdLst>
                  <a:gd name="T0" fmla="*/ 7 w 11"/>
                  <a:gd name="T1" fmla="*/ 20 h 25"/>
                  <a:gd name="T2" fmla="*/ 0 w 11"/>
                  <a:gd name="T3" fmla="*/ 0 h 25"/>
                  <a:gd name="T4" fmla="*/ 4 w 11"/>
                  <a:gd name="T5" fmla="*/ 6 h 25"/>
                  <a:gd name="T6" fmla="*/ 11 w 11"/>
                  <a:gd name="T7" fmla="*/ 25 h 25"/>
                  <a:gd name="T8" fmla="*/ 7 w 11"/>
                  <a:gd name="T9" fmla="*/ 20 h 25"/>
                </a:gdLst>
                <a:ahLst/>
                <a:cxnLst>
                  <a:cxn ang="0">
                    <a:pos x="T0" y="T1"/>
                  </a:cxn>
                  <a:cxn ang="0">
                    <a:pos x="T2" y="T3"/>
                  </a:cxn>
                  <a:cxn ang="0">
                    <a:pos x="T4" y="T5"/>
                  </a:cxn>
                  <a:cxn ang="0">
                    <a:pos x="T6" y="T7"/>
                  </a:cxn>
                  <a:cxn ang="0">
                    <a:pos x="T8" y="T9"/>
                  </a:cxn>
                </a:cxnLst>
                <a:rect l="0" t="0" r="r" b="b"/>
                <a:pathLst>
                  <a:path w="11" h="25">
                    <a:moveTo>
                      <a:pt x="7" y="20"/>
                    </a:moveTo>
                    <a:lnTo>
                      <a:pt x="0" y="0"/>
                    </a:lnTo>
                    <a:lnTo>
                      <a:pt x="4" y="6"/>
                    </a:lnTo>
                    <a:lnTo>
                      <a:pt x="11" y="25"/>
                    </a:lnTo>
                    <a:lnTo>
                      <a:pt x="7" y="20"/>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2" name="Line 2547"/>
              <p:cNvSpPr>
                <a:spLocks noChangeShapeType="1"/>
              </p:cNvSpPr>
              <p:nvPr/>
            </p:nvSpPr>
            <p:spPr bwMode="auto">
              <a:xfrm>
                <a:off x="3224" y="1593"/>
                <a:ext cx="4" cy="5"/>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3" name="Freeform 2548"/>
              <p:cNvSpPr>
                <a:spLocks/>
              </p:cNvSpPr>
              <p:nvPr/>
            </p:nvSpPr>
            <p:spPr bwMode="auto">
              <a:xfrm>
                <a:off x="3088" y="1655"/>
                <a:ext cx="162" cy="33"/>
              </a:xfrm>
              <a:custGeom>
                <a:avLst/>
                <a:gdLst>
                  <a:gd name="T0" fmla="*/ 0 w 162"/>
                  <a:gd name="T1" fmla="*/ 28 h 33"/>
                  <a:gd name="T2" fmla="*/ 158 w 162"/>
                  <a:gd name="T3" fmla="*/ 0 h 33"/>
                  <a:gd name="T4" fmla="*/ 162 w 162"/>
                  <a:gd name="T5" fmla="*/ 5 h 33"/>
                  <a:gd name="T6" fmla="*/ 4 w 162"/>
                  <a:gd name="T7" fmla="*/ 33 h 33"/>
                  <a:gd name="T8" fmla="*/ 0 w 162"/>
                  <a:gd name="T9" fmla="*/ 28 h 33"/>
                </a:gdLst>
                <a:ahLst/>
                <a:cxnLst>
                  <a:cxn ang="0">
                    <a:pos x="T0" y="T1"/>
                  </a:cxn>
                  <a:cxn ang="0">
                    <a:pos x="T2" y="T3"/>
                  </a:cxn>
                  <a:cxn ang="0">
                    <a:pos x="T4" y="T5"/>
                  </a:cxn>
                  <a:cxn ang="0">
                    <a:pos x="T6" y="T7"/>
                  </a:cxn>
                  <a:cxn ang="0">
                    <a:pos x="T8" y="T9"/>
                  </a:cxn>
                </a:cxnLst>
                <a:rect l="0" t="0" r="r" b="b"/>
                <a:pathLst>
                  <a:path w="162" h="33">
                    <a:moveTo>
                      <a:pt x="0" y="28"/>
                    </a:moveTo>
                    <a:lnTo>
                      <a:pt x="158" y="0"/>
                    </a:lnTo>
                    <a:lnTo>
                      <a:pt x="162" y="5"/>
                    </a:lnTo>
                    <a:lnTo>
                      <a:pt x="4" y="33"/>
                    </a:lnTo>
                    <a:lnTo>
                      <a:pt x="0" y="28"/>
                    </a:lnTo>
                    <a:close/>
                  </a:path>
                </a:pathLst>
              </a:custGeom>
              <a:solidFill>
                <a:srgbClr val="E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4" name="Line 2549"/>
              <p:cNvSpPr>
                <a:spLocks noChangeShapeType="1"/>
              </p:cNvSpPr>
              <p:nvPr/>
            </p:nvSpPr>
            <p:spPr bwMode="auto">
              <a:xfrm>
                <a:off x="3088" y="1683"/>
                <a:ext cx="4" cy="5"/>
              </a:xfrm>
              <a:prstGeom prst="line">
                <a:avLst/>
              </a:prstGeom>
              <a:noFill/>
              <a:ln w="0">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5" name="Freeform 2550"/>
              <p:cNvSpPr>
                <a:spLocks/>
              </p:cNvSpPr>
              <p:nvPr/>
            </p:nvSpPr>
            <p:spPr bwMode="auto">
              <a:xfrm>
                <a:off x="3238" y="1634"/>
                <a:ext cx="12" cy="26"/>
              </a:xfrm>
              <a:custGeom>
                <a:avLst/>
                <a:gdLst>
                  <a:gd name="T0" fmla="*/ 8 w 12"/>
                  <a:gd name="T1" fmla="*/ 21 h 26"/>
                  <a:gd name="T2" fmla="*/ 0 w 12"/>
                  <a:gd name="T3" fmla="*/ 0 h 26"/>
                  <a:gd name="T4" fmla="*/ 4 w 12"/>
                  <a:gd name="T5" fmla="*/ 5 h 26"/>
                  <a:gd name="T6" fmla="*/ 12 w 12"/>
                  <a:gd name="T7" fmla="*/ 26 h 26"/>
                  <a:gd name="T8" fmla="*/ 8 w 12"/>
                  <a:gd name="T9" fmla="*/ 21 h 26"/>
                </a:gdLst>
                <a:ahLst/>
                <a:cxnLst>
                  <a:cxn ang="0">
                    <a:pos x="T0" y="T1"/>
                  </a:cxn>
                  <a:cxn ang="0">
                    <a:pos x="T2" y="T3"/>
                  </a:cxn>
                  <a:cxn ang="0">
                    <a:pos x="T4" y="T5"/>
                  </a:cxn>
                  <a:cxn ang="0">
                    <a:pos x="T6" y="T7"/>
                  </a:cxn>
                  <a:cxn ang="0">
                    <a:pos x="T8" y="T9"/>
                  </a:cxn>
                </a:cxnLst>
                <a:rect l="0" t="0" r="r" b="b"/>
                <a:pathLst>
                  <a:path w="12" h="26">
                    <a:moveTo>
                      <a:pt x="8" y="21"/>
                    </a:moveTo>
                    <a:lnTo>
                      <a:pt x="0" y="0"/>
                    </a:lnTo>
                    <a:lnTo>
                      <a:pt x="4" y="5"/>
                    </a:lnTo>
                    <a:lnTo>
                      <a:pt x="12" y="26"/>
                    </a:lnTo>
                    <a:lnTo>
                      <a:pt x="8" y="21"/>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6" name="Line 2551"/>
              <p:cNvSpPr>
                <a:spLocks noChangeShapeType="1"/>
              </p:cNvSpPr>
              <p:nvPr/>
            </p:nvSpPr>
            <p:spPr bwMode="auto">
              <a:xfrm>
                <a:off x="3246" y="1655"/>
                <a:ext cx="4" cy="5"/>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7" name="Freeform 2552"/>
              <p:cNvSpPr>
                <a:spLocks/>
              </p:cNvSpPr>
              <p:nvPr/>
            </p:nvSpPr>
            <p:spPr bwMode="auto">
              <a:xfrm>
                <a:off x="3238" y="1632"/>
                <a:ext cx="8" cy="7"/>
              </a:xfrm>
              <a:custGeom>
                <a:avLst/>
                <a:gdLst>
                  <a:gd name="T0" fmla="*/ 0 w 8"/>
                  <a:gd name="T1" fmla="*/ 2 h 7"/>
                  <a:gd name="T2" fmla="*/ 5 w 8"/>
                  <a:gd name="T3" fmla="*/ 0 h 7"/>
                  <a:gd name="T4" fmla="*/ 8 w 8"/>
                  <a:gd name="T5" fmla="*/ 5 h 7"/>
                  <a:gd name="T6" fmla="*/ 4 w 8"/>
                  <a:gd name="T7" fmla="*/ 7 h 7"/>
                  <a:gd name="T8" fmla="*/ 0 w 8"/>
                  <a:gd name="T9" fmla="*/ 2 h 7"/>
                </a:gdLst>
                <a:ahLst/>
                <a:cxnLst>
                  <a:cxn ang="0">
                    <a:pos x="T0" y="T1"/>
                  </a:cxn>
                  <a:cxn ang="0">
                    <a:pos x="T2" y="T3"/>
                  </a:cxn>
                  <a:cxn ang="0">
                    <a:pos x="T4" y="T5"/>
                  </a:cxn>
                  <a:cxn ang="0">
                    <a:pos x="T6" y="T7"/>
                  </a:cxn>
                  <a:cxn ang="0">
                    <a:pos x="T8" y="T9"/>
                  </a:cxn>
                </a:cxnLst>
                <a:rect l="0" t="0" r="r" b="b"/>
                <a:pathLst>
                  <a:path w="8" h="7">
                    <a:moveTo>
                      <a:pt x="0" y="2"/>
                    </a:moveTo>
                    <a:lnTo>
                      <a:pt x="5" y="0"/>
                    </a:lnTo>
                    <a:lnTo>
                      <a:pt x="8" y="5"/>
                    </a:lnTo>
                    <a:lnTo>
                      <a:pt x="4" y="7"/>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8" name="Line 2553"/>
              <p:cNvSpPr>
                <a:spLocks noChangeShapeType="1"/>
              </p:cNvSpPr>
              <p:nvPr/>
            </p:nvSpPr>
            <p:spPr bwMode="auto">
              <a:xfrm>
                <a:off x="3238" y="1634"/>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89" name="Freeform 2554"/>
              <p:cNvSpPr>
                <a:spLocks/>
              </p:cNvSpPr>
              <p:nvPr/>
            </p:nvSpPr>
            <p:spPr bwMode="auto">
              <a:xfrm>
                <a:off x="3243" y="1630"/>
                <a:ext cx="6" cy="7"/>
              </a:xfrm>
              <a:custGeom>
                <a:avLst/>
                <a:gdLst>
                  <a:gd name="T0" fmla="*/ 0 w 6"/>
                  <a:gd name="T1" fmla="*/ 2 h 7"/>
                  <a:gd name="T2" fmla="*/ 2 w 6"/>
                  <a:gd name="T3" fmla="*/ 0 h 7"/>
                  <a:gd name="T4" fmla="*/ 6 w 6"/>
                  <a:gd name="T5" fmla="*/ 5 h 7"/>
                  <a:gd name="T6" fmla="*/ 3 w 6"/>
                  <a:gd name="T7" fmla="*/ 7 h 7"/>
                  <a:gd name="T8" fmla="*/ 0 w 6"/>
                  <a:gd name="T9" fmla="*/ 2 h 7"/>
                </a:gdLst>
                <a:ahLst/>
                <a:cxnLst>
                  <a:cxn ang="0">
                    <a:pos x="T0" y="T1"/>
                  </a:cxn>
                  <a:cxn ang="0">
                    <a:pos x="T2" y="T3"/>
                  </a:cxn>
                  <a:cxn ang="0">
                    <a:pos x="T4" y="T5"/>
                  </a:cxn>
                  <a:cxn ang="0">
                    <a:pos x="T6" y="T7"/>
                  </a:cxn>
                  <a:cxn ang="0">
                    <a:pos x="T8" y="T9"/>
                  </a:cxn>
                </a:cxnLst>
                <a:rect l="0" t="0" r="r" b="b"/>
                <a:pathLst>
                  <a:path w="6" h="7">
                    <a:moveTo>
                      <a:pt x="0" y="2"/>
                    </a:moveTo>
                    <a:lnTo>
                      <a:pt x="2" y="0"/>
                    </a:lnTo>
                    <a:lnTo>
                      <a:pt x="6" y="5"/>
                    </a:lnTo>
                    <a:lnTo>
                      <a:pt x="3" y="7"/>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90" name="Line 2555"/>
              <p:cNvSpPr>
                <a:spLocks noChangeShapeType="1"/>
              </p:cNvSpPr>
              <p:nvPr/>
            </p:nvSpPr>
            <p:spPr bwMode="auto">
              <a:xfrm>
                <a:off x="3243" y="1632"/>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1" name="Freeform 2556"/>
              <p:cNvSpPr>
                <a:spLocks/>
              </p:cNvSpPr>
              <p:nvPr/>
            </p:nvSpPr>
            <p:spPr bwMode="auto">
              <a:xfrm>
                <a:off x="3245" y="1629"/>
                <a:ext cx="6" cy="6"/>
              </a:xfrm>
              <a:custGeom>
                <a:avLst/>
                <a:gdLst>
                  <a:gd name="T0" fmla="*/ 0 w 6"/>
                  <a:gd name="T1" fmla="*/ 1 h 6"/>
                  <a:gd name="T2" fmla="*/ 3 w 6"/>
                  <a:gd name="T3" fmla="*/ 0 h 6"/>
                  <a:gd name="T4" fmla="*/ 6 w 6"/>
                  <a:gd name="T5" fmla="*/ 5 h 6"/>
                  <a:gd name="T6" fmla="*/ 4 w 6"/>
                  <a:gd name="T7" fmla="*/ 6 h 6"/>
                  <a:gd name="T8" fmla="*/ 0 w 6"/>
                  <a:gd name="T9" fmla="*/ 1 h 6"/>
                </a:gdLst>
                <a:ahLst/>
                <a:cxnLst>
                  <a:cxn ang="0">
                    <a:pos x="T0" y="T1"/>
                  </a:cxn>
                  <a:cxn ang="0">
                    <a:pos x="T2" y="T3"/>
                  </a:cxn>
                  <a:cxn ang="0">
                    <a:pos x="T4" y="T5"/>
                  </a:cxn>
                  <a:cxn ang="0">
                    <a:pos x="T6" y="T7"/>
                  </a:cxn>
                  <a:cxn ang="0">
                    <a:pos x="T8" y="T9"/>
                  </a:cxn>
                </a:cxnLst>
                <a:rect l="0" t="0" r="r" b="b"/>
                <a:pathLst>
                  <a:path w="6" h="6">
                    <a:moveTo>
                      <a:pt x="0" y="1"/>
                    </a:moveTo>
                    <a:lnTo>
                      <a:pt x="3" y="0"/>
                    </a:lnTo>
                    <a:lnTo>
                      <a:pt x="6" y="5"/>
                    </a:lnTo>
                    <a:lnTo>
                      <a:pt x="4" y="6"/>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92" name="Line 2557"/>
              <p:cNvSpPr>
                <a:spLocks noChangeShapeType="1"/>
              </p:cNvSpPr>
              <p:nvPr/>
            </p:nvSpPr>
            <p:spPr bwMode="auto">
              <a:xfrm>
                <a:off x="3245" y="1630"/>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3" name="Freeform 2558"/>
              <p:cNvSpPr>
                <a:spLocks/>
              </p:cNvSpPr>
              <p:nvPr/>
            </p:nvSpPr>
            <p:spPr bwMode="auto">
              <a:xfrm>
                <a:off x="3248" y="1624"/>
                <a:ext cx="9" cy="10"/>
              </a:xfrm>
              <a:custGeom>
                <a:avLst/>
                <a:gdLst>
                  <a:gd name="T0" fmla="*/ 0 w 9"/>
                  <a:gd name="T1" fmla="*/ 5 h 10"/>
                  <a:gd name="T2" fmla="*/ 6 w 9"/>
                  <a:gd name="T3" fmla="*/ 0 h 10"/>
                  <a:gd name="T4" fmla="*/ 9 w 9"/>
                  <a:gd name="T5" fmla="*/ 5 h 10"/>
                  <a:gd name="T6" fmla="*/ 3 w 9"/>
                  <a:gd name="T7" fmla="*/ 10 h 10"/>
                  <a:gd name="T8" fmla="*/ 0 w 9"/>
                  <a:gd name="T9" fmla="*/ 5 h 10"/>
                </a:gdLst>
                <a:ahLst/>
                <a:cxnLst>
                  <a:cxn ang="0">
                    <a:pos x="T0" y="T1"/>
                  </a:cxn>
                  <a:cxn ang="0">
                    <a:pos x="T2" y="T3"/>
                  </a:cxn>
                  <a:cxn ang="0">
                    <a:pos x="T4" y="T5"/>
                  </a:cxn>
                  <a:cxn ang="0">
                    <a:pos x="T6" y="T7"/>
                  </a:cxn>
                  <a:cxn ang="0">
                    <a:pos x="T8" y="T9"/>
                  </a:cxn>
                </a:cxnLst>
                <a:rect l="0" t="0" r="r" b="b"/>
                <a:pathLst>
                  <a:path w="9" h="10">
                    <a:moveTo>
                      <a:pt x="0" y="5"/>
                    </a:moveTo>
                    <a:lnTo>
                      <a:pt x="6" y="0"/>
                    </a:lnTo>
                    <a:lnTo>
                      <a:pt x="9" y="5"/>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94" name="Line 2559"/>
              <p:cNvSpPr>
                <a:spLocks noChangeShapeType="1"/>
              </p:cNvSpPr>
              <p:nvPr/>
            </p:nvSpPr>
            <p:spPr bwMode="auto">
              <a:xfrm>
                <a:off x="3248" y="1629"/>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5" name="Freeform 2560"/>
              <p:cNvSpPr>
                <a:spLocks/>
              </p:cNvSpPr>
              <p:nvPr/>
            </p:nvSpPr>
            <p:spPr bwMode="auto">
              <a:xfrm>
                <a:off x="3254" y="1619"/>
                <a:ext cx="10" cy="10"/>
              </a:xfrm>
              <a:custGeom>
                <a:avLst/>
                <a:gdLst>
                  <a:gd name="T0" fmla="*/ 0 w 10"/>
                  <a:gd name="T1" fmla="*/ 5 h 10"/>
                  <a:gd name="T2" fmla="*/ 6 w 10"/>
                  <a:gd name="T3" fmla="*/ 0 h 10"/>
                  <a:gd name="T4" fmla="*/ 10 w 10"/>
                  <a:gd name="T5" fmla="*/ 5 h 10"/>
                  <a:gd name="T6" fmla="*/ 3 w 10"/>
                  <a:gd name="T7" fmla="*/ 1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lnTo>
                      <a:pt x="6" y="0"/>
                    </a:lnTo>
                    <a:lnTo>
                      <a:pt x="10" y="5"/>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96" name="Line 2561"/>
              <p:cNvSpPr>
                <a:spLocks noChangeShapeType="1"/>
              </p:cNvSpPr>
              <p:nvPr/>
            </p:nvSpPr>
            <p:spPr bwMode="auto">
              <a:xfrm>
                <a:off x="3254" y="1624"/>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7" name="Freeform 2562"/>
              <p:cNvSpPr>
                <a:spLocks/>
              </p:cNvSpPr>
              <p:nvPr/>
            </p:nvSpPr>
            <p:spPr bwMode="auto">
              <a:xfrm>
                <a:off x="3260" y="1614"/>
                <a:ext cx="10" cy="10"/>
              </a:xfrm>
              <a:custGeom>
                <a:avLst/>
                <a:gdLst>
                  <a:gd name="T0" fmla="*/ 0 w 10"/>
                  <a:gd name="T1" fmla="*/ 5 h 10"/>
                  <a:gd name="T2" fmla="*/ 6 w 10"/>
                  <a:gd name="T3" fmla="*/ 0 h 10"/>
                  <a:gd name="T4" fmla="*/ 10 w 10"/>
                  <a:gd name="T5" fmla="*/ 5 h 10"/>
                  <a:gd name="T6" fmla="*/ 4 w 10"/>
                  <a:gd name="T7" fmla="*/ 1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lnTo>
                      <a:pt x="6" y="0"/>
                    </a:lnTo>
                    <a:lnTo>
                      <a:pt x="10" y="5"/>
                    </a:lnTo>
                    <a:lnTo>
                      <a:pt x="4"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98" name="Line 2563"/>
              <p:cNvSpPr>
                <a:spLocks noChangeShapeType="1"/>
              </p:cNvSpPr>
              <p:nvPr/>
            </p:nvSpPr>
            <p:spPr bwMode="auto">
              <a:xfrm>
                <a:off x="3260" y="1619"/>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99" name="Freeform 2564"/>
              <p:cNvSpPr>
                <a:spLocks/>
              </p:cNvSpPr>
              <p:nvPr/>
            </p:nvSpPr>
            <p:spPr bwMode="auto">
              <a:xfrm>
                <a:off x="3266" y="1608"/>
                <a:ext cx="10" cy="11"/>
              </a:xfrm>
              <a:custGeom>
                <a:avLst/>
                <a:gdLst>
                  <a:gd name="T0" fmla="*/ 0 w 10"/>
                  <a:gd name="T1" fmla="*/ 6 h 11"/>
                  <a:gd name="T2" fmla="*/ 6 w 10"/>
                  <a:gd name="T3" fmla="*/ 0 h 11"/>
                  <a:gd name="T4" fmla="*/ 10 w 10"/>
                  <a:gd name="T5" fmla="*/ 5 h 11"/>
                  <a:gd name="T6" fmla="*/ 4 w 10"/>
                  <a:gd name="T7" fmla="*/ 11 h 11"/>
                  <a:gd name="T8" fmla="*/ 0 w 10"/>
                  <a:gd name="T9" fmla="*/ 6 h 11"/>
                </a:gdLst>
                <a:ahLst/>
                <a:cxnLst>
                  <a:cxn ang="0">
                    <a:pos x="T0" y="T1"/>
                  </a:cxn>
                  <a:cxn ang="0">
                    <a:pos x="T2" y="T3"/>
                  </a:cxn>
                  <a:cxn ang="0">
                    <a:pos x="T4" y="T5"/>
                  </a:cxn>
                  <a:cxn ang="0">
                    <a:pos x="T6" y="T7"/>
                  </a:cxn>
                  <a:cxn ang="0">
                    <a:pos x="T8" y="T9"/>
                  </a:cxn>
                </a:cxnLst>
                <a:rect l="0" t="0" r="r" b="b"/>
                <a:pathLst>
                  <a:path w="10" h="11">
                    <a:moveTo>
                      <a:pt x="0" y="6"/>
                    </a:moveTo>
                    <a:lnTo>
                      <a:pt x="6" y="0"/>
                    </a:lnTo>
                    <a:lnTo>
                      <a:pt x="10"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0" name="Line 2565"/>
              <p:cNvSpPr>
                <a:spLocks noChangeShapeType="1"/>
              </p:cNvSpPr>
              <p:nvPr/>
            </p:nvSpPr>
            <p:spPr bwMode="auto">
              <a:xfrm>
                <a:off x="3266" y="1614"/>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1" name="Freeform 2566"/>
              <p:cNvSpPr>
                <a:spLocks/>
              </p:cNvSpPr>
              <p:nvPr/>
            </p:nvSpPr>
            <p:spPr bwMode="auto">
              <a:xfrm>
                <a:off x="3272" y="1601"/>
                <a:ext cx="10" cy="12"/>
              </a:xfrm>
              <a:custGeom>
                <a:avLst/>
                <a:gdLst>
                  <a:gd name="T0" fmla="*/ 0 w 10"/>
                  <a:gd name="T1" fmla="*/ 7 h 12"/>
                  <a:gd name="T2" fmla="*/ 6 w 10"/>
                  <a:gd name="T3" fmla="*/ 0 h 12"/>
                  <a:gd name="T4" fmla="*/ 10 w 10"/>
                  <a:gd name="T5" fmla="*/ 5 h 12"/>
                  <a:gd name="T6" fmla="*/ 4 w 10"/>
                  <a:gd name="T7" fmla="*/ 12 h 12"/>
                  <a:gd name="T8" fmla="*/ 0 w 10"/>
                  <a:gd name="T9" fmla="*/ 7 h 12"/>
                </a:gdLst>
                <a:ahLst/>
                <a:cxnLst>
                  <a:cxn ang="0">
                    <a:pos x="T0" y="T1"/>
                  </a:cxn>
                  <a:cxn ang="0">
                    <a:pos x="T2" y="T3"/>
                  </a:cxn>
                  <a:cxn ang="0">
                    <a:pos x="T4" y="T5"/>
                  </a:cxn>
                  <a:cxn ang="0">
                    <a:pos x="T6" y="T7"/>
                  </a:cxn>
                  <a:cxn ang="0">
                    <a:pos x="T8" y="T9"/>
                  </a:cxn>
                </a:cxnLst>
                <a:rect l="0" t="0" r="r" b="b"/>
                <a:pathLst>
                  <a:path w="10" h="12">
                    <a:moveTo>
                      <a:pt x="0" y="7"/>
                    </a:moveTo>
                    <a:lnTo>
                      <a:pt x="6" y="0"/>
                    </a:lnTo>
                    <a:lnTo>
                      <a:pt x="10"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2" name="Line 2567"/>
              <p:cNvSpPr>
                <a:spLocks noChangeShapeType="1"/>
              </p:cNvSpPr>
              <p:nvPr/>
            </p:nvSpPr>
            <p:spPr bwMode="auto">
              <a:xfrm>
                <a:off x="3272" y="1608"/>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3" name="Freeform 2568"/>
              <p:cNvSpPr>
                <a:spLocks/>
              </p:cNvSpPr>
              <p:nvPr/>
            </p:nvSpPr>
            <p:spPr bwMode="auto">
              <a:xfrm>
                <a:off x="3278" y="1594"/>
                <a:ext cx="10" cy="12"/>
              </a:xfrm>
              <a:custGeom>
                <a:avLst/>
                <a:gdLst>
                  <a:gd name="T0" fmla="*/ 0 w 10"/>
                  <a:gd name="T1" fmla="*/ 7 h 12"/>
                  <a:gd name="T2" fmla="*/ 6 w 10"/>
                  <a:gd name="T3" fmla="*/ 0 h 12"/>
                  <a:gd name="T4" fmla="*/ 10 w 10"/>
                  <a:gd name="T5" fmla="*/ 6 h 12"/>
                  <a:gd name="T6" fmla="*/ 4 w 10"/>
                  <a:gd name="T7" fmla="*/ 12 h 12"/>
                  <a:gd name="T8" fmla="*/ 0 w 10"/>
                  <a:gd name="T9" fmla="*/ 7 h 12"/>
                </a:gdLst>
                <a:ahLst/>
                <a:cxnLst>
                  <a:cxn ang="0">
                    <a:pos x="T0" y="T1"/>
                  </a:cxn>
                  <a:cxn ang="0">
                    <a:pos x="T2" y="T3"/>
                  </a:cxn>
                  <a:cxn ang="0">
                    <a:pos x="T4" y="T5"/>
                  </a:cxn>
                  <a:cxn ang="0">
                    <a:pos x="T6" y="T7"/>
                  </a:cxn>
                  <a:cxn ang="0">
                    <a:pos x="T8" y="T9"/>
                  </a:cxn>
                </a:cxnLst>
                <a:rect l="0" t="0" r="r" b="b"/>
                <a:pathLst>
                  <a:path w="10" h="12">
                    <a:moveTo>
                      <a:pt x="0" y="7"/>
                    </a:moveTo>
                    <a:lnTo>
                      <a:pt x="6" y="0"/>
                    </a:lnTo>
                    <a:lnTo>
                      <a:pt x="10" y="6"/>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4" name="Line 2569"/>
              <p:cNvSpPr>
                <a:spLocks noChangeShapeType="1"/>
              </p:cNvSpPr>
              <p:nvPr/>
            </p:nvSpPr>
            <p:spPr bwMode="auto">
              <a:xfrm>
                <a:off x="3278" y="160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5" name="Freeform 2570"/>
              <p:cNvSpPr>
                <a:spLocks/>
              </p:cNvSpPr>
              <p:nvPr/>
            </p:nvSpPr>
            <p:spPr bwMode="auto">
              <a:xfrm>
                <a:off x="3284" y="1587"/>
                <a:ext cx="9" cy="13"/>
              </a:xfrm>
              <a:custGeom>
                <a:avLst/>
                <a:gdLst>
                  <a:gd name="T0" fmla="*/ 0 w 9"/>
                  <a:gd name="T1" fmla="*/ 7 h 13"/>
                  <a:gd name="T2" fmla="*/ 6 w 9"/>
                  <a:gd name="T3" fmla="*/ 0 h 13"/>
                  <a:gd name="T4" fmla="*/ 9 w 9"/>
                  <a:gd name="T5" fmla="*/ 5 h 13"/>
                  <a:gd name="T6" fmla="*/ 4 w 9"/>
                  <a:gd name="T7" fmla="*/ 13 h 13"/>
                  <a:gd name="T8" fmla="*/ 0 w 9"/>
                  <a:gd name="T9" fmla="*/ 7 h 13"/>
                </a:gdLst>
                <a:ahLst/>
                <a:cxnLst>
                  <a:cxn ang="0">
                    <a:pos x="T0" y="T1"/>
                  </a:cxn>
                  <a:cxn ang="0">
                    <a:pos x="T2" y="T3"/>
                  </a:cxn>
                  <a:cxn ang="0">
                    <a:pos x="T4" y="T5"/>
                  </a:cxn>
                  <a:cxn ang="0">
                    <a:pos x="T6" y="T7"/>
                  </a:cxn>
                  <a:cxn ang="0">
                    <a:pos x="T8" y="T9"/>
                  </a:cxn>
                </a:cxnLst>
                <a:rect l="0" t="0" r="r" b="b"/>
                <a:pathLst>
                  <a:path w="9" h="13">
                    <a:moveTo>
                      <a:pt x="0" y="7"/>
                    </a:moveTo>
                    <a:lnTo>
                      <a:pt x="6" y="0"/>
                    </a:lnTo>
                    <a:lnTo>
                      <a:pt x="9" y="5"/>
                    </a:lnTo>
                    <a:lnTo>
                      <a:pt x="4"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6" name="Line 2571"/>
              <p:cNvSpPr>
                <a:spLocks noChangeShapeType="1"/>
              </p:cNvSpPr>
              <p:nvPr/>
            </p:nvSpPr>
            <p:spPr bwMode="auto">
              <a:xfrm>
                <a:off x="3284" y="1594"/>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7" name="Freeform 2572"/>
              <p:cNvSpPr>
                <a:spLocks/>
              </p:cNvSpPr>
              <p:nvPr/>
            </p:nvSpPr>
            <p:spPr bwMode="auto">
              <a:xfrm>
                <a:off x="3290" y="1583"/>
                <a:ext cx="6" cy="9"/>
              </a:xfrm>
              <a:custGeom>
                <a:avLst/>
                <a:gdLst>
                  <a:gd name="T0" fmla="*/ 0 w 6"/>
                  <a:gd name="T1" fmla="*/ 4 h 9"/>
                  <a:gd name="T2" fmla="*/ 2 w 6"/>
                  <a:gd name="T3" fmla="*/ 0 h 9"/>
                  <a:gd name="T4" fmla="*/ 6 w 6"/>
                  <a:gd name="T5" fmla="*/ 6 h 9"/>
                  <a:gd name="T6" fmla="*/ 3 w 6"/>
                  <a:gd name="T7" fmla="*/ 9 h 9"/>
                  <a:gd name="T8" fmla="*/ 0 w 6"/>
                  <a:gd name="T9" fmla="*/ 4 h 9"/>
                </a:gdLst>
                <a:ahLst/>
                <a:cxnLst>
                  <a:cxn ang="0">
                    <a:pos x="T0" y="T1"/>
                  </a:cxn>
                  <a:cxn ang="0">
                    <a:pos x="T2" y="T3"/>
                  </a:cxn>
                  <a:cxn ang="0">
                    <a:pos x="T4" y="T5"/>
                  </a:cxn>
                  <a:cxn ang="0">
                    <a:pos x="T6" y="T7"/>
                  </a:cxn>
                  <a:cxn ang="0">
                    <a:pos x="T8" y="T9"/>
                  </a:cxn>
                </a:cxnLst>
                <a:rect l="0" t="0" r="r" b="b"/>
                <a:pathLst>
                  <a:path w="6" h="9">
                    <a:moveTo>
                      <a:pt x="0" y="4"/>
                    </a:moveTo>
                    <a:lnTo>
                      <a:pt x="2" y="0"/>
                    </a:lnTo>
                    <a:lnTo>
                      <a:pt x="6" y="6"/>
                    </a:lnTo>
                    <a:lnTo>
                      <a:pt x="3" y="9"/>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8" name="Line 2573"/>
              <p:cNvSpPr>
                <a:spLocks noChangeShapeType="1"/>
              </p:cNvSpPr>
              <p:nvPr/>
            </p:nvSpPr>
            <p:spPr bwMode="auto">
              <a:xfrm>
                <a:off x="3290" y="158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09" name="Freeform 2574"/>
              <p:cNvSpPr>
                <a:spLocks/>
              </p:cNvSpPr>
              <p:nvPr/>
            </p:nvSpPr>
            <p:spPr bwMode="auto">
              <a:xfrm>
                <a:off x="3292" y="1579"/>
                <a:ext cx="6" cy="10"/>
              </a:xfrm>
              <a:custGeom>
                <a:avLst/>
                <a:gdLst>
                  <a:gd name="T0" fmla="*/ 0 w 6"/>
                  <a:gd name="T1" fmla="*/ 4 h 10"/>
                  <a:gd name="T2" fmla="*/ 3 w 6"/>
                  <a:gd name="T3" fmla="*/ 0 h 10"/>
                  <a:gd name="T4" fmla="*/ 6 w 6"/>
                  <a:gd name="T5" fmla="*/ 6 h 10"/>
                  <a:gd name="T6" fmla="*/ 4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6"/>
                    </a:lnTo>
                    <a:lnTo>
                      <a:pt x="4"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0" name="Line 2575"/>
              <p:cNvSpPr>
                <a:spLocks noChangeShapeType="1"/>
              </p:cNvSpPr>
              <p:nvPr/>
            </p:nvSpPr>
            <p:spPr bwMode="auto">
              <a:xfrm>
                <a:off x="3292" y="1583"/>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1" name="Freeform 2576"/>
              <p:cNvSpPr>
                <a:spLocks/>
              </p:cNvSpPr>
              <p:nvPr/>
            </p:nvSpPr>
            <p:spPr bwMode="auto">
              <a:xfrm>
                <a:off x="3295" y="1575"/>
                <a:ext cx="6" cy="10"/>
              </a:xfrm>
              <a:custGeom>
                <a:avLst/>
                <a:gdLst>
                  <a:gd name="T0" fmla="*/ 0 w 6"/>
                  <a:gd name="T1" fmla="*/ 4 h 10"/>
                  <a:gd name="T2" fmla="*/ 3 w 6"/>
                  <a:gd name="T3" fmla="*/ 0 h 10"/>
                  <a:gd name="T4" fmla="*/ 6 w 6"/>
                  <a:gd name="T5" fmla="*/ 5 h 10"/>
                  <a:gd name="T6" fmla="*/ 3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5"/>
                    </a:lnTo>
                    <a:lnTo>
                      <a:pt x="3"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2" name="Line 2577"/>
              <p:cNvSpPr>
                <a:spLocks noChangeShapeType="1"/>
              </p:cNvSpPr>
              <p:nvPr/>
            </p:nvSpPr>
            <p:spPr bwMode="auto">
              <a:xfrm>
                <a:off x="3295" y="1579"/>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3" name="Freeform 2578"/>
              <p:cNvSpPr>
                <a:spLocks/>
              </p:cNvSpPr>
              <p:nvPr/>
            </p:nvSpPr>
            <p:spPr bwMode="auto">
              <a:xfrm>
                <a:off x="3298" y="1571"/>
                <a:ext cx="6" cy="9"/>
              </a:xfrm>
              <a:custGeom>
                <a:avLst/>
                <a:gdLst>
                  <a:gd name="T0" fmla="*/ 0 w 6"/>
                  <a:gd name="T1" fmla="*/ 4 h 9"/>
                  <a:gd name="T2" fmla="*/ 2 w 6"/>
                  <a:gd name="T3" fmla="*/ 0 h 9"/>
                  <a:gd name="T4" fmla="*/ 6 w 6"/>
                  <a:gd name="T5" fmla="*/ 5 h 9"/>
                  <a:gd name="T6" fmla="*/ 3 w 6"/>
                  <a:gd name="T7" fmla="*/ 9 h 9"/>
                  <a:gd name="T8" fmla="*/ 0 w 6"/>
                  <a:gd name="T9" fmla="*/ 4 h 9"/>
                </a:gdLst>
                <a:ahLst/>
                <a:cxnLst>
                  <a:cxn ang="0">
                    <a:pos x="T0" y="T1"/>
                  </a:cxn>
                  <a:cxn ang="0">
                    <a:pos x="T2" y="T3"/>
                  </a:cxn>
                  <a:cxn ang="0">
                    <a:pos x="T4" y="T5"/>
                  </a:cxn>
                  <a:cxn ang="0">
                    <a:pos x="T6" y="T7"/>
                  </a:cxn>
                  <a:cxn ang="0">
                    <a:pos x="T8" y="T9"/>
                  </a:cxn>
                </a:cxnLst>
                <a:rect l="0" t="0" r="r" b="b"/>
                <a:pathLst>
                  <a:path w="6" h="9">
                    <a:moveTo>
                      <a:pt x="0" y="4"/>
                    </a:moveTo>
                    <a:lnTo>
                      <a:pt x="2" y="0"/>
                    </a:lnTo>
                    <a:lnTo>
                      <a:pt x="6" y="5"/>
                    </a:lnTo>
                    <a:lnTo>
                      <a:pt x="3" y="9"/>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 name="Line 2579"/>
              <p:cNvSpPr>
                <a:spLocks noChangeShapeType="1"/>
              </p:cNvSpPr>
              <p:nvPr/>
            </p:nvSpPr>
            <p:spPr bwMode="auto">
              <a:xfrm>
                <a:off x="3298" y="1575"/>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5" name="Freeform 2580"/>
              <p:cNvSpPr>
                <a:spLocks/>
              </p:cNvSpPr>
              <p:nvPr/>
            </p:nvSpPr>
            <p:spPr bwMode="auto">
              <a:xfrm>
                <a:off x="3300" y="1566"/>
                <a:ext cx="6" cy="10"/>
              </a:xfrm>
              <a:custGeom>
                <a:avLst/>
                <a:gdLst>
                  <a:gd name="T0" fmla="*/ 0 w 6"/>
                  <a:gd name="T1" fmla="*/ 5 h 10"/>
                  <a:gd name="T2" fmla="*/ 3 w 6"/>
                  <a:gd name="T3" fmla="*/ 0 h 10"/>
                  <a:gd name="T4" fmla="*/ 6 w 6"/>
                  <a:gd name="T5" fmla="*/ 5 h 10"/>
                  <a:gd name="T6" fmla="*/ 4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3" y="0"/>
                    </a:lnTo>
                    <a:lnTo>
                      <a:pt x="6" y="5"/>
                    </a:lnTo>
                    <a:lnTo>
                      <a:pt x="4"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6" name="Line 2581"/>
              <p:cNvSpPr>
                <a:spLocks noChangeShapeType="1"/>
              </p:cNvSpPr>
              <p:nvPr/>
            </p:nvSpPr>
            <p:spPr bwMode="auto">
              <a:xfrm>
                <a:off x="3300" y="157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7" name="Freeform 2582"/>
              <p:cNvSpPr>
                <a:spLocks/>
              </p:cNvSpPr>
              <p:nvPr/>
            </p:nvSpPr>
            <p:spPr bwMode="auto">
              <a:xfrm>
                <a:off x="3303" y="1561"/>
                <a:ext cx="6" cy="10"/>
              </a:xfrm>
              <a:custGeom>
                <a:avLst/>
                <a:gdLst>
                  <a:gd name="T0" fmla="*/ 0 w 6"/>
                  <a:gd name="T1" fmla="*/ 5 h 10"/>
                  <a:gd name="T2" fmla="*/ 2 w 6"/>
                  <a:gd name="T3" fmla="*/ 0 h 10"/>
                  <a:gd name="T4" fmla="*/ 6 w 6"/>
                  <a:gd name="T5" fmla="*/ 6 h 10"/>
                  <a:gd name="T6" fmla="*/ 3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2" y="0"/>
                    </a:lnTo>
                    <a:lnTo>
                      <a:pt x="6" y="6"/>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8" name="Line 2583"/>
              <p:cNvSpPr>
                <a:spLocks noChangeShapeType="1"/>
              </p:cNvSpPr>
              <p:nvPr/>
            </p:nvSpPr>
            <p:spPr bwMode="auto">
              <a:xfrm>
                <a:off x="3303" y="1566"/>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19" name="Freeform 2584"/>
              <p:cNvSpPr>
                <a:spLocks/>
              </p:cNvSpPr>
              <p:nvPr/>
            </p:nvSpPr>
            <p:spPr bwMode="auto">
              <a:xfrm>
                <a:off x="3305" y="1557"/>
                <a:ext cx="6" cy="10"/>
              </a:xfrm>
              <a:custGeom>
                <a:avLst/>
                <a:gdLst>
                  <a:gd name="T0" fmla="*/ 0 w 6"/>
                  <a:gd name="T1" fmla="*/ 4 h 10"/>
                  <a:gd name="T2" fmla="*/ 3 w 6"/>
                  <a:gd name="T3" fmla="*/ 0 h 10"/>
                  <a:gd name="T4" fmla="*/ 6 w 6"/>
                  <a:gd name="T5" fmla="*/ 5 h 10"/>
                  <a:gd name="T6" fmla="*/ 4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5"/>
                    </a:lnTo>
                    <a:lnTo>
                      <a:pt x="4"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20" name="Line 2585"/>
              <p:cNvSpPr>
                <a:spLocks noChangeShapeType="1"/>
              </p:cNvSpPr>
              <p:nvPr/>
            </p:nvSpPr>
            <p:spPr bwMode="auto">
              <a:xfrm>
                <a:off x="3305" y="1561"/>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1" name="Freeform 2586"/>
              <p:cNvSpPr>
                <a:spLocks/>
              </p:cNvSpPr>
              <p:nvPr/>
            </p:nvSpPr>
            <p:spPr bwMode="auto">
              <a:xfrm>
                <a:off x="3308" y="1551"/>
                <a:ext cx="6" cy="11"/>
              </a:xfrm>
              <a:custGeom>
                <a:avLst/>
                <a:gdLst>
                  <a:gd name="T0" fmla="*/ 0 w 6"/>
                  <a:gd name="T1" fmla="*/ 6 h 11"/>
                  <a:gd name="T2" fmla="*/ 3 w 6"/>
                  <a:gd name="T3" fmla="*/ 0 h 11"/>
                  <a:gd name="T4" fmla="*/ 6 w 6"/>
                  <a:gd name="T5" fmla="*/ 5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5"/>
                    </a:lnTo>
                    <a:lnTo>
                      <a:pt x="3"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22" name="Line 2587"/>
              <p:cNvSpPr>
                <a:spLocks noChangeShapeType="1"/>
              </p:cNvSpPr>
              <p:nvPr/>
            </p:nvSpPr>
            <p:spPr bwMode="auto">
              <a:xfrm>
                <a:off x="3308" y="155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3" name="Freeform 2588"/>
              <p:cNvSpPr>
                <a:spLocks/>
              </p:cNvSpPr>
              <p:nvPr/>
            </p:nvSpPr>
            <p:spPr bwMode="auto">
              <a:xfrm>
                <a:off x="3311" y="1545"/>
                <a:ext cx="6" cy="11"/>
              </a:xfrm>
              <a:custGeom>
                <a:avLst/>
                <a:gdLst>
                  <a:gd name="T0" fmla="*/ 0 w 6"/>
                  <a:gd name="T1" fmla="*/ 6 h 11"/>
                  <a:gd name="T2" fmla="*/ 2 w 6"/>
                  <a:gd name="T3" fmla="*/ 0 h 11"/>
                  <a:gd name="T4" fmla="*/ 6 w 6"/>
                  <a:gd name="T5" fmla="*/ 5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2" y="0"/>
                    </a:lnTo>
                    <a:lnTo>
                      <a:pt x="6" y="5"/>
                    </a:lnTo>
                    <a:lnTo>
                      <a:pt x="3"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24" name="Line 2589"/>
              <p:cNvSpPr>
                <a:spLocks noChangeShapeType="1"/>
              </p:cNvSpPr>
              <p:nvPr/>
            </p:nvSpPr>
            <p:spPr bwMode="auto">
              <a:xfrm>
                <a:off x="3311" y="1551"/>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5" name="Freeform 2590"/>
              <p:cNvSpPr>
                <a:spLocks/>
              </p:cNvSpPr>
              <p:nvPr/>
            </p:nvSpPr>
            <p:spPr bwMode="auto">
              <a:xfrm>
                <a:off x="3313" y="1539"/>
                <a:ext cx="6" cy="11"/>
              </a:xfrm>
              <a:custGeom>
                <a:avLst/>
                <a:gdLst>
                  <a:gd name="T0" fmla="*/ 0 w 6"/>
                  <a:gd name="T1" fmla="*/ 6 h 11"/>
                  <a:gd name="T2" fmla="*/ 3 w 6"/>
                  <a:gd name="T3" fmla="*/ 0 h 11"/>
                  <a:gd name="T4" fmla="*/ 6 w 6"/>
                  <a:gd name="T5" fmla="*/ 5 h 11"/>
                  <a:gd name="T6" fmla="*/ 4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26" name="Line 2591"/>
              <p:cNvSpPr>
                <a:spLocks noChangeShapeType="1"/>
              </p:cNvSpPr>
              <p:nvPr/>
            </p:nvSpPr>
            <p:spPr bwMode="auto">
              <a:xfrm>
                <a:off x="3313" y="1545"/>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7" name="Freeform 2592"/>
              <p:cNvSpPr>
                <a:spLocks/>
              </p:cNvSpPr>
              <p:nvPr/>
            </p:nvSpPr>
            <p:spPr bwMode="auto">
              <a:xfrm>
                <a:off x="3316" y="1533"/>
                <a:ext cx="6" cy="11"/>
              </a:xfrm>
              <a:custGeom>
                <a:avLst/>
                <a:gdLst>
                  <a:gd name="T0" fmla="*/ 0 w 6"/>
                  <a:gd name="T1" fmla="*/ 6 h 11"/>
                  <a:gd name="T2" fmla="*/ 2 w 6"/>
                  <a:gd name="T3" fmla="*/ 0 h 11"/>
                  <a:gd name="T4" fmla="*/ 6 w 6"/>
                  <a:gd name="T5" fmla="*/ 5 h 11"/>
                  <a:gd name="T6" fmla="*/ 3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2" y="0"/>
                    </a:lnTo>
                    <a:lnTo>
                      <a:pt x="6" y="5"/>
                    </a:lnTo>
                    <a:lnTo>
                      <a:pt x="3"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28" name="Line 2593"/>
              <p:cNvSpPr>
                <a:spLocks noChangeShapeType="1"/>
              </p:cNvSpPr>
              <p:nvPr/>
            </p:nvSpPr>
            <p:spPr bwMode="auto">
              <a:xfrm>
                <a:off x="3316" y="1539"/>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29" name="Freeform 2594"/>
              <p:cNvSpPr>
                <a:spLocks/>
              </p:cNvSpPr>
              <p:nvPr/>
            </p:nvSpPr>
            <p:spPr bwMode="auto">
              <a:xfrm>
                <a:off x="3318" y="1527"/>
                <a:ext cx="6" cy="11"/>
              </a:xfrm>
              <a:custGeom>
                <a:avLst/>
                <a:gdLst>
                  <a:gd name="T0" fmla="*/ 0 w 6"/>
                  <a:gd name="T1" fmla="*/ 6 h 11"/>
                  <a:gd name="T2" fmla="*/ 2 w 6"/>
                  <a:gd name="T3" fmla="*/ 0 h 11"/>
                  <a:gd name="T4" fmla="*/ 6 w 6"/>
                  <a:gd name="T5" fmla="*/ 5 h 11"/>
                  <a:gd name="T6" fmla="*/ 4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2" y="0"/>
                    </a:lnTo>
                    <a:lnTo>
                      <a:pt x="6"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30" name="Line 2595"/>
              <p:cNvSpPr>
                <a:spLocks noChangeShapeType="1"/>
              </p:cNvSpPr>
              <p:nvPr/>
            </p:nvSpPr>
            <p:spPr bwMode="auto">
              <a:xfrm>
                <a:off x="3318" y="1533"/>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1" name="Freeform 2596"/>
              <p:cNvSpPr>
                <a:spLocks/>
              </p:cNvSpPr>
              <p:nvPr/>
            </p:nvSpPr>
            <p:spPr bwMode="auto">
              <a:xfrm>
                <a:off x="3320" y="1520"/>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32" name="Line 2597"/>
              <p:cNvSpPr>
                <a:spLocks noChangeShapeType="1"/>
              </p:cNvSpPr>
              <p:nvPr/>
            </p:nvSpPr>
            <p:spPr bwMode="auto">
              <a:xfrm>
                <a:off x="3320" y="1527"/>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3" name="Freeform 2598"/>
              <p:cNvSpPr>
                <a:spLocks/>
              </p:cNvSpPr>
              <p:nvPr/>
            </p:nvSpPr>
            <p:spPr bwMode="auto">
              <a:xfrm>
                <a:off x="3322" y="1513"/>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34" name="Line 2599"/>
              <p:cNvSpPr>
                <a:spLocks noChangeShapeType="1"/>
              </p:cNvSpPr>
              <p:nvPr/>
            </p:nvSpPr>
            <p:spPr bwMode="auto">
              <a:xfrm>
                <a:off x="3322" y="1520"/>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5" name="Freeform 2600"/>
              <p:cNvSpPr>
                <a:spLocks/>
              </p:cNvSpPr>
              <p:nvPr/>
            </p:nvSpPr>
            <p:spPr bwMode="auto">
              <a:xfrm>
                <a:off x="3324" y="1506"/>
                <a:ext cx="5" cy="12"/>
              </a:xfrm>
              <a:custGeom>
                <a:avLst/>
                <a:gdLst>
                  <a:gd name="T0" fmla="*/ 0 w 5"/>
                  <a:gd name="T1" fmla="*/ 7 h 12"/>
                  <a:gd name="T2" fmla="*/ 2 w 5"/>
                  <a:gd name="T3" fmla="*/ 0 h 12"/>
                  <a:gd name="T4" fmla="*/ 5 w 5"/>
                  <a:gd name="T5" fmla="*/ 5 h 12"/>
                  <a:gd name="T6" fmla="*/ 4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36" name="Line 2601"/>
              <p:cNvSpPr>
                <a:spLocks noChangeShapeType="1"/>
              </p:cNvSpPr>
              <p:nvPr/>
            </p:nvSpPr>
            <p:spPr bwMode="auto">
              <a:xfrm>
                <a:off x="3324" y="1513"/>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7" name="Freeform 2602"/>
              <p:cNvSpPr>
                <a:spLocks/>
              </p:cNvSpPr>
              <p:nvPr/>
            </p:nvSpPr>
            <p:spPr bwMode="auto">
              <a:xfrm>
                <a:off x="3326" y="1499"/>
                <a:ext cx="5" cy="12"/>
              </a:xfrm>
              <a:custGeom>
                <a:avLst/>
                <a:gdLst>
                  <a:gd name="T0" fmla="*/ 0 w 5"/>
                  <a:gd name="T1" fmla="*/ 7 h 12"/>
                  <a:gd name="T2" fmla="*/ 1 w 5"/>
                  <a:gd name="T3" fmla="*/ 0 h 12"/>
                  <a:gd name="T4" fmla="*/ 5 w 5"/>
                  <a:gd name="T5" fmla="*/ 5 h 12"/>
                  <a:gd name="T6" fmla="*/ 3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1" y="0"/>
                    </a:lnTo>
                    <a:lnTo>
                      <a:pt x="5" y="5"/>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38" name="Line 2603"/>
              <p:cNvSpPr>
                <a:spLocks noChangeShapeType="1"/>
              </p:cNvSpPr>
              <p:nvPr/>
            </p:nvSpPr>
            <p:spPr bwMode="auto">
              <a:xfrm>
                <a:off x="3326" y="1506"/>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39" name="Freeform 2604"/>
              <p:cNvSpPr>
                <a:spLocks/>
              </p:cNvSpPr>
              <p:nvPr/>
            </p:nvSpPr>
            <p:spPr bwMode="auto">
              <a:xfrm>
                <a:off x="3327" y="1492"/>
                <a:ext cx="6" cy="12"/>
              </a:xfrm>
              <a:custGeom>
                <a:avLst/>
                <a:gdLst>
                  <a:gd name="T0" fmla="*/ 0 w 6"/>
                  <a:gd name="T1" fmla="*/ 7 h 12"/>
                  <a:gd name="T2" fmla="*/ 2 w 6"/>
                  <a:gd name="T3" fmla="*/ 0 h 12"/>
                  <a:gd name="T4" fmla="*/ 6 w 6"/>
                  <a:gd name="T5" fmla="*/ 5 h 12"/>
                  <a:gd name="T6" fmla="*/ 4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40" name="Line 2605"/>
              <p:cNvSpPr>
                <a:spLocks noChangeShapeType="1"/>
              </p:cNvSpPr>
              <p:nvPr/>
            </p:nvSpPr>
            <p:spPr bwMode="auto">
              <a:xfrm>
                <a:off x="3327" y="1499"/>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1" name="Freeform 2606"/>
              <p:cNvSpPr>
                <a:spLocks/>
              </p:cNvSpPr>
              <p:nvPr/>
            </p:nvSpPr>
            <p:spPr bwMode="auto">
              <a:xfrm>
                <a:off x="3329" y="1485"/>
                <a:ext cx="5" cy="12"/>
              </a:xfrm>
              <a:custGeom>
                <a:avLst/>
                <a:gdLst>
                  <a:gd name="T0" fmla="*/ 0 w 5"/>
                  <a:gd name="T1" fmla="*/ 7 h 12"/>
                  <a:gd name="T2" fmla="*/ 2 w 5"/>
                  <a:gd name="T3" fmla="*/ 0 h 12"/>
                  <a:gd name="T4" fmla="*/ 5 w 5"/>
                  <a:gd name="T5" fmla="*/ 5 h 12"/>
                  <a:gd name="T6" fmla="*/ 4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5"/>
                    </a:lnTo>
                    <a:lnTo>
                      <a:pt x="4"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42" name="Line 2607"/>
              <p:cNvSpPr>
                <a:spLocks noChangeShapeType="1"/>
              </p:cNvSpPr>
              <p:nvPr/>
            </p:nvSpPr>
            <p:spPr bwMode="auto">
              <a:xfrm>
                <a:off x="3329" y="1492"/>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3" name="Freeform 2608"/>
              <p:cNvSpPr>
                <a:spLocks/>
              </p:cNvSpPr>
              <p:nvPr/>
            </p:nvSpPr>
            <p:spPr bwMode="auto">
              <a:xfrm>
                <a:off x="3331" y="1470"/>
                <a:ext cx="6" cy="20"/>
              </a:xfrm>
              <a:custGeom>
                <a:avLst/>
                <a:gdLst>
                  <a:gd name="T0" fmla="*/ 0 w 6"/>
                  <a:gd name="T1" fmla="*/ 15 h 20"/>
                  <a:gd name="T2" fmla="*/ 3 w 6"/>
                  <a:gd name="T3" fmla="*/ 0 h 20"/>
                  <a:gd name="T4" fmla="*/ 6 w 6"/>
                  <a:gd name="T5" fmla="*/ 5 h 20"/>
                  <a:gd name="T6" fmla="*/ 3 w 6"/>
                  <a:gd name="T7" fmla="*/ 20 h 20"/>
                  <a:gd name="T8" fmla="*/ 0 w 6"/>
                  <a:gd name="T9" fmla="*/ 15 h 20"/>
                </a:gdLst>
                <a:ahLst/>
                <a:cxnLst>
                  <a:cxn ang="0">
                    <a:pos x="T0" y="T1"/>
                  </a:cxn>
                  <a:cxn ang="0">
                    <a:pos x="T2" y="T3"/>
                  </a:cxn>
                  <a:cxn ang="0">
                    <a:pos x="T4" y="T5"/>
                  </a:cxn>
                  <a:cxn ang="0">
                    <a:pos x="T6" y="T7"/>
                  </a:cxn>
                  <a:cxn ang="0">
                    <a:pos x="T8" y="T9"/>
                  </a:cxn>
                </a:cxnLst>
                <a:rect l="0" t="0" r="r" b="b"/>
                <a:pathLst>
                  <a:path w="6" h="20">
                    <a:moveTo>
                      <a:pt x="0" y="15"/>
                    </a:moveTo>
                    <a:lnTo>
                      <a:pt x="3" y="0"/>
                    </a:lnTo>
                    <a:lnTo>
                      <a:pt x="6" y="5"/>
                    </a:lnTo>
                    <a:lnTo>
                      <a:pt x="3" y="20"/>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44" name="Line 2609"/>
              <p:cNvSpPr>
                <a:spLocks noChangeShapeType="1"/>
              </p:cNvSpPr>
              <p:nvPr/>
            </p:nvSpPr>
            <p:spPr bwMode="auto">
              <a:xfrm>
                <a:off x="3331" y="1485"/>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5" name="Freeform 2610"/>
              <p:cNvSpPr>
                <a:spLocks/>
              </p:cNvSpPr>
              <p:nvPr/>
            </p:nvSpPr>
            <p:spPr bwMode="auto">
              <a:xfrm>
                <a:off x="3334" y="1455"/>
                <a:ext cx="6" cy="20"/>
              </a:xfrm>
              <a:custGeom>
                <a:avLst/>
                <a:gdLst>
                  <a:gd name="T0" fmla="*/ 0 w 6"/>
                  <a:gd name="T1" fmla="*/ 15 h 20"/>
                  <a:gd name="T2" fmla="*/ 3 w 6"/>
                  <a:gd name="T3" fmla="*/ 0 h 20"/>
                  <a:gd name="T4" fmla="*/ 6 w 6"/>
                  <a:gd name="T5" fmla="*/ 6 h 20"/>
                  <a:gd name="T6" fmla="*/ 3 w 6"/>
                  <a:gd name="T7" fmla="*/ 20 h 20"/>
                  <a:gd name="T8" fmla="*/ 0 w 6"/>
                  <a:gd name="T9" fmla="*/ 15 h 20"/>
                </a:gdLst>
                <a:ahLst/>
                <a:cxnLst>
                  <a:cxn ang="0">
                    <a:pos x="T0" y="T1"/>
                  </a:cxn>
                  <a:cxn ang="0">
                    <a:pos x="T2" y="T3"/>
                  </a:cxn>
                  <a:cxn ang="0">
                    <a:pos x="T4" y="T5"/>
                  </a:cxn>
                  <a:cxn ang="0">
                    <a:pos x="T6" y="T7"/>
                  </a:cxn>
                  <a:cxn ang="0">
                    <a:pos x="T8" y="T9"/>
                  </a:cxn>
                </a:cxnLst>
                <a:rect l="0" t="0" r="r" b="b"/>
                <a:pathLst>
                  <a:path w="6" h="20">
                    <a:moveTo>
                      <a:pt x="0" y="15"/>
                    </a:moveTo>
                    <a:lnTo>
                      <a:pt x="3" y="0"/>
                    </a:lnTo>
                    <a:lnTo>
                      <a:pt x="6" y="6"/>
                    </a:lnTo>
                    <a:lnTo>
                      <a:pt x="3" y="20"/>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46" name="Line 2611"/>
              <p:cNvSpPr>
                <a:spLocks noChangeShapeType="1"/>
              </p:cNvSpPr>
              <p:nvPr/>
            </p:nvSpPr>
            <p:spPr bwMode="auto">
              <a:xfrm>
                <a:off x="3334" y="1470"/>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7" name="Freeform 2612"/>
              <p:cNvSpPr>
                <a:spLocks/>
              </p:cNvSpPr>
              <p:nvPr/>
            </p:nvSpPr>
            <p:spPr bwMode="auto">
              <a:xfrm>
                <a:off x="3337" y="1440"/>
                <a:ext cx="6" cy="21"/>
              </a:xfrm>
              <a:custGeom>
                <a:avLst/>
                <a:gdLst>
                  <a:gd name="T0" fmla="*/ 0 w 6"/>
                  <a:gd name="T1" fmla="*/ 15 h 21"/>
                  <a:gd name="T2" fmla="*/ 3 w 6"/>
                  <a:gd name="T3" fmla="*/ 0 h 21"/>
                  <a:gd name="T4" fmla="*/ 6 w 6"/>
                  <a:gd name="T5" fmla="*/ 6 h 21"/>
                  <a:gd name="T6" fmla="*/ 3 w 6"/>
                  <a:gd name="T7" fmla="*/ 21 h 21"/>
                  <a:gd name="T8" fmla="*/ 0 w 6"/>
                  <a:gd name="T9" fmla="*/ 15 h 21"/>
                </a:gdLst>
                <a:ahLst/>
                <a:cxnLst>
                  <a:cxn ang="0">
                    <a:pos x="T0" y="T1"/>
                  </a:cxn>
                  <a:cxn ang="0">
                    <a:pos x="T2" y="T3"/>
                  </a:cxn>
                  <a:cxn ang="0">
                    <a:pos x="T4" y="T5"/>
                  </a:cxn>
                  <a:cxn ang="0">
                    <a:pos x="T6" y="T7"/>
                  </a:cxn>
                  <a:cxn ang="0">
                    <a:pos x="T8" y="T9"/>
                  </a:cxn>
                </a:cxnLst>
                <a:rect l="0" t="0" r="r" b="b"/>
                <a:pathLst>
                  <a:path w="6" h="21">
                    <a:moveTo>
                      <a:pt x="0" y="15"/>
                    </a:moveTo>
                    <a:lnTo>
                      <a:pt x="3" y="0"/>
                    </a:lnTo>
                    <a:lnTo>
                      <a:pt x="6" y="6"/>
                    </a:lnTo>
                    <a:lnTo>
                      <a:pt x="3" y="21"/>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48" name="Line 2613"/>
              <p:cNvSpPr>
                <a:spLocks noChangeShapeType="1"/>
              </p:cNvSpPr>
              <p:nvPr/>
            </p:nvSpPr>
            <p:spPr bwMode="auto">
              <a:xfrm>
                <a:off x="3337" y="1455"/>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49" name="Freeform 2614"/>
              <p:cNvSpPr>
                <a:spLocks/>
              </p:cNvSpPr>
              <p:nvPr/>
            </p:nvSpPr>
            <p:spPr bwMode="auto">
              <a:xfrm>
                <a:off x="3340" y="1425"/>
                <a:ext cx="7" cy="21"/>
              </a:xfrm>
              <a:custGeom>
                <a:avLst/>
                <a:gdLst>
                  <a:gd name="T0" fmla="*/ 0 w 7"/>
                  <a:gd name="T1" fmla="*/ 15 h 21"/>
                  <a:gd name="T2" fmla="*/ 3 w 7"/>
                  <a:gd name="T3" fmla="*/ 0 h 21"/>
                  <a:gd name="T4" fmla="*/ 7 w 7"/>
                  <a:gd name="T5" fmla="*/ 6 h 21"/>
                  <a:gd name="T6" fmla="*/ 3 w 7"/>
                  <a:gd name="T7" fmla="*/ 21 h 21"/>
                  <a:gd name="T8" fmla="*/ 0 w 7"/>
                  <a:gd name="T9" fmla="*/ 15 h 21"/>
                </a:gdLst>
                <a:ahLst/>
                <a:cxnLst>
                  <a:cxn ang="0">
                    <a:pos x="T0" y="T1"/>
                  </a:cxn>
                  <a:cxn ang="0">
                    <a:pos x="T2" y="T3"/>
                  </a:cxn>
                  <a:cxn ang="0">
                    <a:pos x="T4" y="T5"/>
                  </a:cxn>
                  <a:cxn ang="0">
                    <a:pos x="T6" y="T7"/>
                  </a:cxn>
                  <a:cxn ang="0">
                    <a:pos x="T8" y="T9"/>
                  </a:cxn>
                </a:cxnLst>
                <a:rect l="0" t="0" r="r" b="b"/>
                <a:pathLst>
                  <a:path w="7" h="21">
                    <a:moveTo>
                      <a:pt x="0" y="15"/>
                    </a:moveTo>
                    <a:lnTo>
                      <a:pt x="3" y="0"/>
                    </a:lnTo>
                    <a:lnTo>
                      <a:pt x="7" y="6"/>
                    </a:lnTo>
                    <a:lnTo>
                      <a:pt x="3" y="21"/>
                    </a:lnTo>
                    <a:lnTo>
                      <a:pt x="0"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50" name="Line 2615"/>
              <p:cNvSpPr>
                <a:spLocks noChangeShapeType="1"/>
              </p:cNvSpPr>
              <p:nvPr/>
            </p:nvSpPr>
            <p:spPr bwMode="auto">
              <a:xfrm>
                <a:off x="3340" y="1440"/>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1" name="Freeform 2616"/>
              <p:cNvSpPr>
                <a:spLocks/>
              </p:cNvSpPr>
              <p:nvPr/>
            </p:nvSpPr>
            <p:spPr bwMode="auto">
              <a:xfrm>
                <a:off x="3343" y="1411"/>
                <a:ext cx="7" cy="20"/>
              </a:xfrm>
              <a:custGeom>
                <a:avLst/>
                <a:gdLst>
                  <a:gd name="T0" fmla="*/ 0 w 7"/>
                  <a:gd name="T1" fmla="*/ 14 h 20"/>
                  <a:gd name="T2" fmla="*/ 3 w 7"/>
                  <a:gd name="T3" fmla="*/ 0 h 20"/>
                  <a:gd name="T4" fmla="*/ 7 w 7"/>
                  <a:gd name="T5" fmla="*/ 5 h 20"/>
                  <a:gd name="T6" fmla="*/ 4 w 7"/>
                  <a:gd name="T7" fmla="*/ 20 h 20"/>
                  <a:gd name="T8" fmla="*/ 0 w 7"/>
                  <a:gd name="T9" fmla="*/ 14 h 20"/>
                </a:gdLst>
                <a:ahLst/>
                <a:cxnLst>
                  <a:cxn ang="0">
                    <a:pos x="T0" y="T1"/>
                  </a:cxn>
                  <a:cxn ang="0">
                    <a:pos x="T2" y="T3"/>
                  </a:cxn>
                  <a:cxn ang="0">
                    <a:pos x="T4" y="T5"/>
                  </a:cxn>
                  <a:cxn ang="0">
                    <a:pos x="T6" y="T7"/>
                  </a:cxn>
                  <a:cxn ang="0">
                    <a:pos x="T8" y="T9"/>
                  </a:cxn>
                </a:cxnLst>
                <a:rect l="0" t="0" r="r" b="b"/>
                <a:pathLst>
                  <a:path w="7" h="20">
                    <a:moveTo>
                      <a:pt x="0" y="14"/>
                    </a:moveTo>
                    <a:lnTo>
                      <a:pt x="3" y="0"/>
                    </a:lnTo>
                    <a:lnTo>
                      <a:pt x="7" y="5"/>
                    </a:lnTo>
                    <a:lnTo>
                      <a:pt x="4" y="20"/>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52" name="Line 2617"/>
              <p:cNvSpPr>
                <a:spLocks noChangeShapeType="1"/>
              </p:cNvSpPr>
              <p:nvPr/>
            </p:nvSpPr>
            <p:spPr bwMode="auto">
              <a:xfrm>
                <a:off x="3343" y="1425"/>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3" name="Freeform 2618"/>
              <p:cNvSpPr>
                <a:spLocks/>
              </p:cNvSpPr>
              <p:nvPr/>
            </p:nvSpPr>
            <p:spPr bwMode="auto">
              <a:xfrm>
                <a:off x="3346" y="1397"/>
                <a:ext cx="7" cy="19"/>
              </a:xfrm>
              <a:custGeom>
                <a:avLst/>
                <a:gdLst>
                  <a:gd name="T0" fmla="*/ 0 w 7"/>
                  <a:gd name="T1" fmla="*/ 14 h 19"/>
                  <a:gd name="T2" fmla="*/ 4 w 7"/>
                  <a:gd name="T3" fmla="*/ 0 h 19"/>
                  <a:gd name="T4" fmla="*/ 7 w 7"/>
                  <a:gd name="T5" fmla="*/ 5 h 19"/>
                  <a:gd name="T6" fmla="*/ 4 w 7"/>
                  <a:gd name="T7" fmla="*/ 19 h 19"/>
                  <a:gd name="T8" fmla="*/ 0 w 7"/>
                  <a:gd name="T9" fmla="*/ 14 h 19"/>
                </a:gdLst>
                <a:ahLst/>
                <a:cxnLst>
                  <a:cxn ang="0">
                    <a:pos x="T0" y="T1"/>
                  </a:cxn>
                  <a:cxn ang="0">
                    <a:pos x="T2" y="T3"/>
                  </a:cxn>
                  <a:cxn ang="0">
                    <a:pos x="T4" y="T5"/>
                  </a:cxn>
                  <a:cxn ang="0">
                    <a:pos x="T6" y="T7"/>
                  </a:cxn>
                  <a:cxn ang="0">
                    <a:pos x="T8" y="T9"/>
                  </a:cxn>
                </a:cxnLst>
                <a:rect l="0" t="0" r="r" b="b"/>
                <a:pathLst>
                  <a:path w="7" h="19">
                    <a:moveTo>
                      <a:pt x="0" y="14"/>
                    </a:moveTo>
                    <a:lnTo>
                      <a:pt x="4" y="0"/>
                    </a:lnTo>
                    <a:lnTo>
                      <a:pt x="7" y="5"/>
                    </a:lnTo>
                    <a:lnTo>
                      <a:pt x="4" y="19"/>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54" name="Line 2619"/>
              <p:cNvSpPr>
                <a:spLocks noChangeShapeType="1"/>
              </p:cNvSpPr>
              <p:nvPr/>
            </p:nvSpPr>
            <p:spPr bwMode="auto">
              <a:xfrm>
                <a:off x="3346" y="1411"/>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5" name="Freeform 2620"/>
              <p:cNvSpPr>
                <a:spLocks/>
              </p:cNvSpPr>
              <p:nvPr/>
            </p:nvSpPr>
            <p:spPr bwMode="auto">
              <a:xfrm>
                <a:off x="3350" y="1390"/>
                <a:ext cx="5" cy="12"/>
              </a:xfrm>
              <a:custGeom>
                <a:avLst/>
                <a:gdLst>
                  <a:gd name="T0" fmla="*/ 0 w 5"/>
                  <a:gd name="T1" fmla="*/ 7 h 12"/>
                  <a:gd name="T2" fmla="*/ 2 w 5"/>
                  <a:gd name="T3" fmla="*/ 0 h 12"/>
                  <a:gd name="T4" fmla="*/ 5 w 5"/>
                  <a:gd name="T5" fmla="*/ 5 h 12"/>
                  <a:gd name="T6" fmla="*/ 3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5"/>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56" name="Line 2621"/>
              <p:cNvSpPr>
                <a:spLocks noChangeShapeType="1"/>
              </p:cNvSpPr>
              <p:nvPr/>
            </p:nvSpPr>
            <p:spPr bwMode="auto">
              <a:xfrm>
                <a:off x="3350" y="139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7" name="Freeform 2622"/>
              <p:cNvSpPr>
                <a:spLocks/>
              </p:cNvSpPr>
              <p:nvPr/>
            </p:nvSpPr>
            <p:spPr bwMode="auto">
              <a:xfrm>
                <a:off x="3352" y="1383"/>
                <a:ext cx="5" cy="12"/>
              </a:xfrm>
              <a:custGeom>
                <a:avLst/>
                <a:gdLst>
                  <a:gd name="T0" fmla="*/ 0 w 5"/>
                  <a:gd name="T1" fmla="*/ 7 h 12"/>
                  <a:gd name="T2" fmla="*/ 2 w 5"/>
                  <a:gd name="T3" fmla="*/ 0 h 12"/>
                  <a:gd name="T4" fmla="*/ 5 w 5"/>
                  <a:gd name="T5" fmla="*/ 6 h 12"/>
                  <a:gd name="T6" fmla="*/ 3 w 5"/>
                  <a:gd name="T7" fmla="*/ 12 h 12"/>
                  <a:gd name="T8" fmla="*/ 0 w 5"/>
                  <a:gd name="T9" fmla="*/ 7 h 12"/>
                </a:gdLst>
                <a:ahLst/>
                <a:cxnLst>
                  <a:cxn ang="0">
                    <a:pos x="T0" y="T1"/>
                  </a:cxn>
                  <a:cxn ang="0">
                    <a:pos x="T2" y="T3"/>
                  </a:cxn>
                  <a:cxn ang="0">
                    <a:pos x="T4" y="T5"/>
                  </a:cxn>
                  <a:cxn ang="0">
                    <a:pos x="T6" y="T7"/>
                  </a:cxn>
                  <a:cxn ang="0">
                    <a:pos x="T8" y="T9"/>
                  </a:cxn>
                </a:cxnLst>
                <a:rect l="0" t="0" r="r" b="b"/>
                <a:pathLst>
                  <a:path w="5" h="12">
                    <a:moveTo>
                      <a:pt x="0" y="7"/>
                    </a:moveTo>
                    <a:lnTo>
                      <a:pt x="2" y="0"/>
                    </a:lnTo>
                    <a:lnTo>
                      <a:pt x="5" y="6"/>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58" name="Line 2623"/>
              <p:cNvSpPr>
                <a:spLocks noChangeShapeType="1"/>
              </p:cNvSpPr>
              <p:nvPr/>
            </p:nvSpPr>
            <p:spPr bwMode="auto">
              <a:xfrm>
                <a:off x="3352" y="1390"/>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59" name="Freeform 2624"/>
              <p:cNvSpPr>
                <a:spLocks/>
              </p:cNvSpPr>
              <p:nvPr/>
            </p:nvSpPr>
            <p:spPr bwMode="auto">
              <a:xfrm>
                <a:off x="3354" y="1377"/>
                <a:ext cx="5" cy="12"/>
              </a:xfrm>
              <a:custGeom>
                <a:avLst/>
                <a:gdLst>
                  <a:gd name="T0" fmla="*/ 0 w 5"/>
                  <a:gd name="T1" fmla="*/ 6 h 12"/>
                  <a:gd name="T2" fmla="*/ 2 w 5"/>
                  <a:gd name="T3" fmla="*/ 0 h 12"/>
                  <a:gd name="T4" fmla="*/ 5 w 5"/>
                  <a:gd name="T5" fmla="*/ 5 h 12"/>
                  <a:gd name="T6" fmla="*/ 3 w 5"/>
                  <a:gd name="T7" fmla="*/ 12 h 12"/>
                  <a:gd name="T8" fmla="*/ 0 w 5"/>
                  <a:gd name="T9" fmla="*/ 6 h 12"/>
                </a:gdLst>
                <a:ahLst/>
                <a:cxnLst>
                  <a:cxn ang="0">
                    <a:pos x="T0" y="T1"/>
                  </a:cxn>
                  <a:cxn ang="0">
                    <a:pos x="T2" y="T3"/>
                  </a:cxn>
                  <a:cxn ang="0">
                    <a:pos x="T4" y="T5"/>
                  </a:cxn>
                  <a:cxn ang="0">
                    <a:pos x="T6" y="T7"/>
                  </a:cxn>
                  <a:cxn ang="0">
                    <a:pos x="T8" y="T9"/>
                  </a:cxn>
                </a:cxnLst>
                <a:rect l="0" t="0" r="r" b="b"/>
                <a:pathLst>
                  <a:path w="5" h="12">
                    <a:moveTo>
                      <a:pt x="0" y="6"/>
                    </a:moveTo>
                    <a:lnTo>
                      <a:pt x="2" y="0"/>
                    </a:lnTo>
                    <a:lnTo>
                      <a:pt x="5" y="5"/>
                    </a:lnTo>
                    <a:lnTo>
                      <a:pt x="3" y="12"/>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0" name="Line 2625"/>
              <p:cNvSpPr>
                <a:spLocks noChangeShapeType="1"/>
              </p:cNvSpPr>
              <p:nvPr/>
            </p:nvSpPr>
            <p:spPr bwMode="auto">
              <a:xfrm>
                <a:off x="3354" y="1383"/>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1" name="Freeform 2626"/>
              <p:cNvSpPr>
                <a:spLocks/>
              </p:cNvSpPr>
              <p:nvPr/>
            </p:nvSpPr>
            <p:spPr bwMode="auto">
              <a:xfrm>
                <a:off x="3356" y="1370"/>
                <a:ext cx="6" cy="12"/>
              </a:xfrm>
              <a:custGeom>
                <a:avLst/>
                <a:gdLst>
                  <a:gd name="T0" fmla="*/ 0 w 6"/>
                  <a:gd name="T1" fmla="*/ 7 h 12"/>
                  <a:gd name="T2" fmla="*/ 2 w 6"/>
                  <a:gd name="T3" fmla="*/ 0 h 12"/>
                  <a:gd name="T4" fmla="*/ 6 w 6"/>
                  <a:gd name="T5" fmla="*/ 6 h 12"/>
                  <a:gd name="T6" fmla="*/ 3 w 6"/>
                  <a:gd name="T7" fmla="*/ 12 h 12"/>
                  <a:gd name="T8" fmla="*/ 0 w 6"/>
                  <a:gd name="T9" fmla="*/ 7 h 12"/>
                </a:gdLst>
                <a:ahLst/>
                <a:cxnLst>
                  <a:cxn ang="0">
                    <a:pos x="T0" y="T1"/>
                  </a:cxn>
                  <a:cxn ang="0">
                    <a:pos x="T2" y="T3"/>
                  </a:cxn>
                  <a:cxn ang="0">
                    <a:pos x="T4" y="T5"/>
                  </a:cxn>
                  <a:cxn ang="0">
                    <a:pos x="T6" y="T7"/>
                  </a:cxn>
                  <a:cxn ang="0">
                    <a:pos x="T8" y="T9"/>
                  </a:cxn>
                </a:cxnLst>
                <a:rect l="0" t="0" r="r" b="b"/>
                <a:pathLst>
                  <a:path w="6" h="12">
                    <a:moveTo>
                      <a:pt x="0" y="7"/>
                    </a:moveTo>
                    <a:lnTo>
                      <a:pt x="2" y="0"/>
                    </a:lnTo>
                    <a:lnTo>
                      <a:pt x="6" y="6"/>
                    </a:lnTo>
                    <a:lnTo>
                      <a:pt x="3" y="12"/>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2" name="Line 2627"/>
              <p:cNvSpPr>
                <a:spLocks noChangeShapeType="1"/>
              </p:cNvSpPr>
              <p:nvPr/>
            </p:nvSpPr>
            <p:spPr bwMode="auto">
              <a:xfrm>
                <a:off x="3356" y="1377"/>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3" name="Freeform 2628"/>
              <p:cNvSpPr>
                <a:spLocks/>
              </p:cNvSpPr>
              <p:nvPr/>
            </p:nvSpPr>
            <p:spPr bwMode="auto">
              <a:xfrm>
                <a:off x="3358" y="1365"/>
                <a:ext cx="6" cy="11"/>
              </a:xfrm>
              <a:custGeom>
                <a:avLst/>
                <a:gdLst>
                  <a:gd name="T0" fmla="*/ 0 w 6"/>
                  <a:gd name="T1" fmla="*/ 5 h 11"/>
                  <a:gd name="T2" fmla="*/ 2 w 6"/>
                  <a:gd name="T3" fmla="*/ 0 h 11"/>
                  <a:gd name="T4" fmla="*/ 6 w 6"/>
                  <a:gd name="T5" fmla="*/ 5 h 11"/>
                  <a:gd name="T6" fmla="*/ 4 w 6"/>
                  <a:gd name="T7" fmla="*/ 11 h 11"/>
                  <a:gd name="T8" fmla="*/ 0 w 6"/>
                  <a:gd name="T9" fmla="*/ 5 h 11"/>
                </a:gdLst>
                <a:ahLst/>
                <a:cxnLst>
                  <a:cxn ang="0">
                    <a:pos x="T0" y="T1"/>
                  </a:cxn>
                  <a:cxn ang="0">
                    <a:pos x="T2" y="T3"/>
                  </a:cxn>
                  <a:cxn ang="0">
                    <a:pos x="T4" y="T5"/>
                  </a:cxn>
                  <a:cxn ang="0">
                    <a:pos x="T6" y="T7"/>
                  </a:cxn>
                  <a:cxn ang="0">
                    <a:pos x="T8" y="T9"/>
                  </a:cxn>
                </a:cxnLst>
                <a:rect l="0" t="0" r="r" b="b"/>
                <a:pathLst>
                  <a:path w="6" h="11">
                    <a:moveTo>
                      <a:pt x="0" y="5"/>
                    </a:moveTo>
                    <a:lnTo>
                      <a:pt x="2" y="0"/>
                    </a:lnTo>
                    <a:lnTo>
                      <a:pt x="6" y="5"/>
                    </a:lnTo>
                    <a:lnTo>
                      <a:pt x="4"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4" name="Line 2629"/>
              <p:cNvSpPr>
                <a:spLocks noChangeShapeType="1"/>
              </p:cNvSpPr>
              <p:nvPr/>
            </p:nvSpPr>
            <p:spPr bwMode="auto">
              <a:xfrm>
                <a:off x="3358" y="1370"/>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5" name="Freeform 2630"/>
              <p:cNvSpPr>
                <a:spLocks/>
              </p:cNvSpPr>
              <p:nvPr/>
            </p:nvSpPr>
            <p:spPr bwMode="auto">
              <a:xfrm>
                <a:off x="3360" y="1359"/>
                <a:ext cx="6" cy="11"/>
              </a:xfrm>
              <a:custGeom>
                <a:avLst/>
                <a:gdLst>
                  <a:gd name="T0" fmla="*/ 0 w 6"/>
                  <a:gd name="T1" fmla="*/ 6 h 11"/>
                  <a:gd name="T2" fmla="*/ 3 w 6"/>
                  <a:gd name="T3" fmla="*/ 0 h 11"/>
                  <a:gd name="T4" fmla="*/ 6 w 6"/>
                  <a:gd name="T5" fmla="*/ 5 h 11"/>
                  <a:gd name="T6" fmla="*/ 4 w 6"/>
                  <a:gd name="T7" fmla="*/ 11 h 11"/>
                  <a:gd name="T8" fmla="*/ 0 w 6"/>
                  <a:gd name="T9" fmla="*/ 6 h 11"/>
                </a:gdLst>
                <a:ahLst/>
                <a:cxnLst>
                  <a:cxn ang="0">
                    <a:pos x="T0" y="T1"/>
                  </a:cxn>
                  <a:cxn ang="0">
                    <a:pos x="T2" y="T3"/>
                  </a:cxn>
                  <a:cxn ang="0">
                    <a:pos x="T4" y="T5"/>
                  </a:cxn>
                  <a:cxn ang="0">
                    <a:pos x="T6" y="T7"/>
                  </a:cxn>
                  <a:cxn ang="0">
                    <a:pos x="T8" y="T9"/>
                  </a:cxn>
                </a:cxnLst>
                <a:rect l="0" t="0" r="r" b="b"/>
                <a:pathLst>
                  <a:path w="6" h="11">
                    <a:moveTo>
                      <a:pt x="0" y="6"/>
                    </a:moveTo>
                    <a:lnTo>
                      <a:pt x="3" y="0"/>
                    </a:lnTo>
                    <a:lnTo>
                      <a:pt x="6" y="5"/>
                    </a:lnTo>
                    <a:lnTo>
                      <a:pt x="4" y="11"/>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6" name="Line 2631"/>
              <p:cNvSpPr>
                <a:spLocks noChangeShapeType="1"/>
              </p:cNvSpPr>
              <p:nvPr/>
            </p:nvSpPr>
            <p:spPr bwMode="auto">
              <a:xfrm>
                <a:off x="3360" y="1365"/>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7" name="Freeform 2632"/>
              <p:cNvSpPr>
                <a:spLocks/>
              </p:cNvSpPr>
              <p:nvPr/>
            </p:nvSpPr>
            <p:spPr bwMode="auto">
              <a:xfrm>
                <a:off x="3363" y="1354"/>
                <a:ext cx="6" cy="10"/>
              </a:xfrm>
              <a:custGeom>
                <a:avLst/>
                <a:gdLst>
                  <a:gd name="T0" fmla="*/ 0 w 6"/>
                  <a:gd name="T1" fmla="*/ 5 h 10"/>
                  <a:gd name="T2" fmla="*/ 2 w 6"/>
                  <a:gd name="T3" fmla="*/ 0 h 10"/>
                  <a:gd name="T4" fmla="*/ 6 w 6"/>
                  <a:gd name="T5" fmla="*/ 5 h 10"/>
                  <a:gd name="T6" fmla="*/ 3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2" y="0"/>
                    </a:lnTo>
                    <a:lnTo>
                      <a:pt x="6" y="5"/>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68" name="Line 2633"/>
              <p:cNvSpPr>
                <a:spLocks noChangeShapeType="1"/>
              </p:cNvSpPr>
              <p:nvPr/>
            </p:nvSpPr>
            <p:spPr bwMode="auto">
              <a:xfrm>
                <a:off x="3363" y="1359"/>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69" name="Freeform 2634"/>
              <p:cNvSpPr>
                <a:spLocks/>
              </p:cNvSpPr>
              <p:nvPr/>
            </p:nvSpPr>
            <p:spPr bwMode="auto">
              <a:xfrm>
                <a:off x="3365" y="1349"/>
                <a:ext cx="6" cy="10"/>
              </a:xfrm>
              <a:custGeom>
                <a:avLst/>
                <a:gdLst>
                  <a:gd name="T0" fmla="*/ 0 w 6"/>
                  <a:gd name="T1" fmla="*/ 5 h 10"/>
                  <a:gd name="T2" fmla="*/ 2 w 6"/>
                  <a:gd name="T3" fmla="*/ 0 h 10"/>
                  <a:gd name="T4" fmla="*/ 6 w 6"/>
                  <a:gd name="T5" fmla="*/ 6 h 10"/>
                  <a:gd name="T6" fmla="*/ 4 w 6"/>
                  <a:gd name="T7" fmla="*/ 10 h 10"/>
                  <a:gd name="T8" fmla="*/ 0 w 6"/>
                  <a:gd name="T9" fmla="*/ 5 h 10"/>
                </a:gdLst>
                <a:ahLst/>
                <a:cxnLst>
                  <a:cxn ang="0">
                    <a:pos x="T0" y="T1"/>
                  </a:cxn>
                  <a:cxn ang="0">
                    <a:pos x="T2" y="T3"/>
                  </a:cxn>
                  <a:cxn ang="0">
                    <a:pos x="T4" y="T5"/>
                  </a:cxn>
                  <a:cxn ang="0">
                    <a:pos x="T6" y="T7"/>
                  </a:cxn>
                  <a:cxn ang="0">
                    <a:pos x="T8" y="T9"/>
                  </a:cxn>
                </a:cxnLst>
                <a:rect l="0" t="0" r="r" b="b"/>
                <a:pathLst>
                  <a:path w="6" h="10">
                    <a:moveTo>
                      <a:pt x="0" y="5"/>
                    </a:moveTo>
                    <a:lnTo>
                      <a:pt x="2" y="0"/>
                    </a:lnTo>
                    <a:lnTo>
                      <a:pt x="6" y="6"/>
                    </a:lnTo>
                    <a:lnTo>
                      <a:pt x="4"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0" name="Line 2635"/>
              <p:cNvSpPr>
                <a:spLocks noChangeShapeType="1"/>
              </p:cNvSpPr>
              <p:nvPr/>
            </p:nvSpPr>
            <p:spPr bwMode="auto">
              <a:xfrm>
                <a:off x="3365" y="1354"/>
                <a:ext cx="4"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1" name="Freeform 2636"/>
              <p:cNvSpPr>
                <a:spLocks/>
              </p:cNvSpPr>
              <p:nvPr/>
            </p:nvSpPr>
            <p:spPr bwMode="auto">
              <a:xfrm>
                <a:off x="3367" y="1344"/>
                <a:ext cx="6" cy="11"/>
              </a:xfrm>
              <a:custGeom>
                <a:avLst/>
                <a:gdLst>
                  <a:gd name="T0" fmla="*/ 0 w 6"/>
                  <a:gd name="T1" fmla="*/ 5 h 11"/>
                  <a:gd name="T2" fmla="*/ 3 w 6"/>
                  <a:gd name="T3" fmla="*/ 0 h 11"/>
                  <a:gd name="T4" fmla="*/ 6 w 6"/>
                  <a:gd name="T5" fmla="*/ 6 h 11"/>
                  <a:gd name="T6" fmla="*/ 4 w 6"/>
                  <a:gd name="T7" fmla="*/ 11 h 11"/>
                  <a:gd name="T8" fmla="*/ 0 w 6"/>
                  <a:gd name="T9" fmla="*/ 5 h 11"/>
                </a:gdLst>
                <a:ahLst/>
                <a:cxnLst>
                  <a:cxn ang="0">
                    <a:pos x="T0" y="T1"/>
                  </a:cxn>
                  <a:cxn ang="0">
                    <a:pos x="T2" y="T3"/>
                  </a:cxn>
                  <a:cxn ang="0">
                    <a:pos x="T4" y="T5"/>
                  </a:cxn>
                  <a:cxn ang="0">
                    <a:pos x="T6" y="T7"/>
                  </a:cxn>
                  <a:cxn ang="0">
                    <a:pos x="T8" y="T9"/>
                  </a:cxn>
                </a:cxnLst>
                <a:rect l="0" t="0" r="r" b="b"/>
                <a:pathLst>
                  <a:path w="6" h="11">
                    <a:moveTo>
                      <a:pt x="0" y="5"/>
                    </a:moveTo>
                    <a:lnTo>
                      <a:pt x="3" y="0"/>
                    </a:lnTo>
                    <a:lnTo>
                      <a:pt x="6" y="6"/>
                    </a:lnTo>
                    <a:lnTo>
                      <a:pt x="4"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2" name="Line 2637"/>
              <p:cNvSpPr>
                <a:spLocks noChangeShapeType="1"/>
              </p:cNvSpPr>
              <p:nvPr/>
            </p:nvSpPr>
            <p:spPr bwMode="auto">
              <a:xfrm>
                <a:off x="3367" y="1349"/>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3" name="Freeform 2638"/>
              <p:cNvSpPr>
                <a:spLocks/>
              </p:cNvSpPr>
              <p:nvPr/>
            </p:nvSpPr>
            <p:spPr bwMode="auto">
              <a:xfrm>
                <a:off x="3370" y="1340"/>
                <a:ext cx="6" cy="10"/>
              </a:xfrm>
              <a:custGeom>
                <a:avLst/>
                <a:gdLst>
                  <a:gd name="T0" fmla="*/ 0 w 6"/>
                  <a:gd name="T1" fmla="*/ 4 h 10"/>
                  <a:gd name="T2" fmla="*/ 3 w 6"/>
                  <a:gd name="T3" fmla="*/ 0 h 10"/>
                  <a:gd name="T4" fmla="*/ 6 w 6"/>
                  <a:gd name="T5" fmla="*/ 6 h 10"/>
                  <a:gd name="T6" fmla="*/ 3 w 6"/>
                  <a:gd name="T7" fmla="*/ 10 h 10"/>
                  <a:gd name="T8" fmla="*/ 0 w 6"/>
                  <a:gd name="T9" fmla="*/ 4 h 10"/>
                </a:gdLst>
                <a:ahLst/>
                <a:cxnLst>
                  <a:cxn ang="0">
                    <a:pos x="T0" y="T1"/>
                  </a:cxn>
                  <a:cxn ang="0">
                    <a:pos x="T2" y="T3"/>
                  </a:cxn>
                  <a:cxn ang="0">
                    <a:pos x="T4" y="T5"/>
                  </a:cxn>
                  <a:cxn ang="0">
                    <a:pos x="T6" y="T7"/>
                  </a:cxn>
                  <a:cxn ang="0">
                    <a:pos x="T8" y="T9"/>
                  </a:cxn>
                </a:cxnLst>
                <a:rect l="0" t="0" r="r" b="b"/>
                <a:pathLst>
                  <a:path w="6" h="10">
                    <a:moveTo>
                      <a:pt x="0" y="4"/>
                    </a:moveTo>
                    <a:lnTo>
                      <a:pt x="3" y="0"/>
                    </a:lnTo>
                    <a:lnTo>
                      <a:pt x="6" y="6"/>
                    </a:lnTo>
                    <a:lnTo>
                      <a:pt x="3" y="10"/>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4" name="Line 2639"/>
              <p:cNvSpPr>
                <a:spLocks noChangeShapeType="1"/>
              </p:cNvSpPr>
              <p:nvPr/>
            </p:nvSpPr>
            <p:spPr bwMode="auto">
              <a:xfrm>
                <a:off x="3370" y="1344"/>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5" name="Freeform 2640"/>
              <p:cNvSpPr>
                <a:spLocks/>
              </p:cNvSpPr>
              <p:nvPr/>
            </p:nvSpPr>
            <p:spPr bwMode="auto">
              <a:xfrm>
                <a:off x="3373" y="1331"/>
                <a:ext cx="9" cy="15"/>
              </a:xfrm>
              <a:custGeom>
                <a:avLst/>
                <a:gdLst>
                  <a:gd name="T0" fmla="*/ 0 w 9"/>
                  <a:gd name="T1" fmla="*/ 9 h 15"/>
                  <a:gd name="T2" fmla="*/ 6 w 9"/>
                  <a:gd name="T3" fmla="*/ 0 h 15"/>
                  <a:gd name="T4" fmla="*/ 9 w 9"/>
                  <a:gd name="T5" fmla="*/ 5 h 15"/>
                  <a:gd name="T6" fmla="*/ 3 w 9"/>
                  <a:gd name="T7" fmla="*/ 15 h 15"/>
                  <a:gd name="T8" fmla="*/ 0 w 9"/>
                  <a:gd name="T9" fmla="*/ 9 h 15"/>
                </a:gdLst>
                <a:ahLst/>
                <a:cxnLst>
                  <a:cxn ang="0">
                    <a:pos x="T0" y="T1"/>
                  </a:cxn>
                  <a:cxn ang="0">
                    <a:pos x="T2" y="T3"/>
                  </a:cxn>
                  <a:cxn ang="0">
                    <a:pos x="T4" y="T5"/>
                  </a:cxn>
                  <a:cxn ang="0">
                    <a:pos x="T6" y="T7"/>
                  </a:cxn>
                  <a:cxn ang="0">
                    <a:pos x="T8" y="T9"/>
                  </a:cxn>
                </a:cxnLst>
                <a:rect l="0" t="0" r="r" b="b"/>
                <a:pathLst>
                  <a:path w="9" h="15">
                    <a:moveTo>
                      <a:pt x="0" y="9"/>
                    </a:moveTo>
                    <a:lnTo>
                      <a:pt x="6" y="0"/>
                    </a:lnTo>
                    <a:lnTo>
                      <a:pt x="9" y="5"/>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6" name="Line 2641"/>
              <p:cNvSpPr>
                <a:spLocks noChangeShapeType="1"/>
              </p:cNvSpPr>
              <p:nvPr/>
            </p:nvSpPr>
            <p:spPr bwMode="auto">
              <a:xfrm>
                <a:off x="3373" y="1340"/>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7" name="Freeform 2642"/>
              <p:cNvSpPr>
                <a:spLocks/>
              </p:cNvSpPr>
              <p:nvPr/>
            </p:nvSpPr>
            <p:spPr bwMode="auto">
              <a:xfrm>
                <a:off x="3379" y="1321"/>
                <a:ext cx="10" cy="15"/>
              </a:xfrm>
              <a:custGeom>
                <a:avLst/>
                <a:gdLst>
                  <a:gd name="T0" fmla="*/ 0 w 10"/>
                  <a:gd name="T1" fmla="*/ 10 h 15"/>
                  <a:gd name="T2" fmla="*/ 7 w 10"/>
                  <a:gd name="T3" fmla="*/ 0 h 15"/>
                  <a:gd name="T4" fmla="*/ 10 w 10"/>
                  <a:gd name="T5" fmla="*/ 6 h 15"/>
                  <a:gd name="T6" fmla="*/ 3 w 10"/>
                  <a:gd name="T7" fmla="*/ 15 h 15"/>
                  <a:gd name="T8" fmla="*/ 0 w 10"/>
                  <a:gd name="T9" fmla="*/ 10 h 15"/>
                </a:gdLst>
                <a:ahLst/>
                <a:cxnLst>
                  <a:cxn ang="0">
                    <a:pos x="T0" y="T1"/>
                  </a:cxn>
                  <a:cxn ang="0">
                    <a:pos x="T2" y="T3"/>
                  </a:cxn>
                  <a:cxn ang="0">
                    <a:pos x="T4" y="T5"/>
                  </a:cxn>
                  <a:cxn ang="0">
                    <a:pos x="T6" y="T7"/>
                  </a:cxn>
                  <a:cxn ang="0">
                    <a:pos x="T8" y="T9"/>
                  </a:cxn>
                </a:cxnLst>
                <a:rect l="0" t="0" r="r" b="b"/>
                <a:pathLst>
                  <a:path w="10" h="15">
                    <a:moveTo>
                      <a:pt x="0" y="10"/>
                    </a:moveTo>
                    <a:lnTo>
                      <a:pt x="7" y="0"/>
                    </a:lnTo>
                    <a:lnTo>
                      <a:pt x="10" y="6"/>
                    </a:lnTo>
                    <a:lnTo>
                      <a:pt x="3" y="15"/>
                    </a:lnTo>
                    <a:lnTo>
                      <a:pt x="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78" name="Line 2643"/>
              <p:cNvSpPr>
                <a:spLocks noChangeShapeType="1"/>
              </p:cNvSpPr>
              <p:nvPr/>
            </p:nvSpPr>
            <p:spPr bwMode="auto">
              <a:xfrm>
                <a:off x="3379" y="1331"/>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79" name="Freeform 2644"/>
              <p:cNvSpPr>
                <a:spLocks/>
              </p:cNvSpPr>
              <p:nvPr/>
            </p:nvSpPr>
            <p:spPr bwMode="auto">
              <a:xfrm>
                <a:off x="3386" y="1312"/>
                <a:ext cx="11" cy="15"/>
              </a:xfrm>
              <a:custGeom>
                <a:avLst/>
                <a:gdLst>
                  <a:gd name="T0" fmla="*/ 0 w 11"/>
                  <a:gd name="T1" fmla="*/ 9 h 15"/>
                  <a:gd name="T2" fmla="*/ 8 w 11"/>
                  <a:gd name="T3" fmla="*/ 0 h 15"/>
                  <a:gd name="T4" fmla="*/ 11 w 11"/>
                  <a:gd name="T5" fmla="*/ 6 h 15"/>
                  <a:gd name="T6" fmla="*/ 3 w 11"/>
                  <a:gd name="T7" fmla="*/ 15 h 15"/>
                  <a:gd name="T8" fmla="*/ 0 w 11"/>
                  <a:gd name="T9" fmla="*/ 9 h 15"/>
                </a:gdLst>
                <a:ahLst/>
                <a:cxnLst>
                  <a:cxn ang="0">
                    <a:pos x="T0" y="T1"/>
                  </a:cxn>
                  <a:cxn ang="0">
                    <a:pos x="T2" y="T3"/>
                  </a:cxn>
                  <a:cxn ang="0">
                    <a:pos x="T4" y="T5"/>
                  </a:cxn>
                  <a:cxn ang="0">
                    <a:pos x="T6" y="T7"/>
                  </a:cxn>
                  <a:cxn ang="0">
                    <a:pos x="T8" y="T9"/>
                  </a:cxn>
                </a:cxnLst>
                <a:rect l="0" t="0" r="r" b="b"/>
                <a:pathLst>
                  <a:path w="11" h="15">
                    <a:moveTo>
                      <a:pt x="0" y="9"/>
                    </a:moveTo>
                    <a:lnTo>
                      <a:pt x="8" y="0"/>
                    </a:lnTo>
                    <a:lnTo>
                      <a:pt x="11"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0" name="Line 2645"/>
              <p:cNvSpPr>
                <a:spLocks noChangeShapeType="1"/>
              </p:cNvSpPr>
              <p:nvPr/>
            </p:nvSpPr>
            <p:spPr bwMode="auto">
              <a:xfrm>
                <a:off x="3386" y="132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1" name="Freeform 2646"/>
              <p:cNvSpPr>
                <a:spLocks/>
              </p:cNvSpPr>
              <p:nvPr/>
            </p:nvSpPr>
            <p:spPr bwMode="auto">
              <a:xfrm>
                <a:off x="3394" y="1303"/>
                <a:ext cx="11" cy="15"/>
              </a:xfrm>
              <a:custGeom>
                <a:avLst/>
                <a:gdLst>
                  <a:gd name="T0" fmla="*/ 0 w 11"/>
                  <a:gd name="T1" fmla="*/ 9 h 15"/>
                  <a:gd name="T2" fmla="*/ 8 w 11"/>
                  <a:gd name="T3" fmla="*/ 0 h 15"/>
                  <a:gd name="T4" fmla="*/ 11 w 11"/>
                  <a:gd name="T5" fmla="*/ 6 h 15"/>
                  <a:gd name="T6" fmla="*/ 3 w 11"/>
                  <a:gd name="T7" fmla="*/ 15 h 15"/>
                  <a:gd name="T8" fmla="*/ 0 w 11"/>
                  <a:gd name="T9" fmla="*/ 9 h 15"/>
                </a:gdLst>
                <a:ahLst/>
                <a:cxnLst>
                  <a:cxn ang="0">
                    <a:pos x="T0" y="T1"/>
                  </a:cxn>
                  <a:cxn ang="0">
                    <a:pos x="T2" y="T3"/>
                  </a:cxn>
                  <a:cxn ang="0">
                    <a:pos x="T4" y="T5"/>
                  </a:cxn>
                  <a:cxn ang="0">
                    <a:pos x="T6" y="T7"/>
                  </a:cxn>
                  <a:cxn ang="0">
                    <a:pos x="T8" y="T9"/>
                  </a:cxn>
                </a:cxnLst>
                <a:rect l="0" t="0" r="r" b="b"/>
                <a:pathLst>
                  <a:path w="11" h="15">
                    <a:moveTo>
                      <a:pt x="0" y="9"/>
                    </a:moveTo>
                    <a:lnTo>
                      <a:pt x="8" y="0"/>
                    </a:lnTo>
                    <a:lnTo>
                      <a:pt x="11"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2" name="Line 2647"/>
              <p:cNvSpPr>
                <a:spLocks noChangeShapeType="1"/>
              </p:cNvSpPr>
              <p:nvPr/>
            </p:nvSpPr>
            <p:spPr bwMode="auto">
              <a:xfrm>
                <a:off x="3394" y="1312"/>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3" name="Freeform 2648"/>
              <p:cNvSpPr>
                <a:spLocks/>
              </p:cNvSpPr>
              <p:nvPr/>
            </p:nvSpPr>
            <p:spPr bwMode="auto">
              <a:xfrm>
                <a:off x="3402" y="1294"/>
                <a:ext cx="11" cy="15"/>
              </a:xfrm>
              <a:custGeom>
                <a:avLst/>
                <a:gdLst>
                  <a:gd name="T0" fmla="*/ 0 w 11"/>
                  <a:gd name="T1" fmla="*/ 9 h 15"/>
                  <a:gd name="T2" fmla="*/ 8 w 11"/>
                  <a:gd name="T3" fmla="*/ 0 h 15"/>
                  <a:gd name="T4" fmla="*/ 11 w 11"/>
                  <a:gd name="T5" fmla="*/ 6 h 15"/>
                  <a:gd name="T6" fmla="*/ 3 w 11"/>
                  <a:gd name="T7" fmla="*/ 15 h 15"/>
                  <a:gd name="T8" fmla="*/ 0 w 11"/>
                  <a:gd name="T9" fmla="*/ 9 h 15"/>
                </a:gdLst>
                <a:ahLst/>
                <a:cxnLst>
                  <a:cxn ang="0">
                    <a:pos x="T0" y="T1"/>
                  </a:cxn>
                  <a:cxn ang="0">
                    <a:pos x="T2" y="T3"/>
                  </a:cxn>
                  <a:cxn ang="0">
                    <a:pos x="T4" y="T5"/>
                  </a:cxn>
                  <a:cxn ang="0">
                    <a:pos x="T6" y="T7"/>
                  </a:cxn>
                  <a:cxn ang="0">
                    <a:pos x="T8" y="T9"/>
                  </a:cxn>
                </a:cxnLst>
                <a:rect l="0" t="0" r="r" b="b"/>
                <a:pathLst>
                  <a:path w="11" h="15">
                    <a:moveTo>
                      <a:pt x="0" y="9"/>
                    </a:moveTo>
                    <a:lnTo>
                      <a:pt x="8" y="0"/>
                    </a:lnTo>
                    <a:lnTo>
                      <a:pt x="11"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4" name="Line 2649"/>
              <p:cNvSpPr>
                <a:spLocks noChangeShapeType="1"/>
              </p:cNvSpPr>
              <p:nvPr/>
            </p:nvSpPr>
            <p:spPr bwMode="auto">
              <a:xfrm>
                <a:off x="3402" y="1303"/>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5" name="Freeform 2650"/>
              <p:cNvSpPr>
                <a:spLocks/>
              </p:cNvSpPr>
              <p:nvPr/>
            </p:nvSpPr>
            <p:spPr bwMode="auto">
              <a:xfrm>
                <a:off x="3410" y="1285"/>
                <a:ext cx="13" cy="15"/>
              </a:xfrm>
              <a:custGeom>
                <a:avLst/>
                <a:gdLst>
                  <a:gd name="T0" fmla="*/ 0 w 13"/>
                  <a:gd name="T1" fmla="*/ 9 h 15"/>
                  <a:gd name="T2" fmla="*/ 9 w 13"/>
                  <a:gd name="T3" fmla="*/ 0 h 15"/>
                  <a:gd name="T4" fmla="*/ 13 w 13"/>
                  <a:gd name="T5" fmla="*/ 6 h 15"/>
                  <a:gd name="T6" fmla="*/ 3 w 13"/>
                  <a:gd name="T7" fmla="*/ 15 h 15"/>
                  <a:gd name="T8" fmla="*/ 0 w 13"/>
                  <a:gd name="T9" fmla="*/ 9 h 15"/>
                </a:gdLst>
                <a:ahLst/>
                <a:cxnLst>
                  <a:cxn ang="0">
                    <a:pos x="T0" y="T1"/>
                  </a:cxn>
                  <a:cxn ang="0">
                    <a:pos x="T2" y="T3"/>
                  </a:cxn>
                  <a:cxn ang="0">
                    <a:pos x="T4" y="T5"/>
                  </a:cxn>
                  <a:cxn ang="0">
                    <a:pos x="T6" y="T7"/>
                  </a:cxn>
                  <a:cxn ang="0">
                    <a:pos x="T8" y="T9"/>
                  </a:cxn>
                </a:cxnLst>
                <a:rect l="0" t="0" r="r" b="b"/>
                <a:pathLst>
                  <a:path w="13" h="15">
                    <a:moveTo>
                      <a:pt x="0" y="9"/>
                    </a:moveTo>
                    <a:lnTo>
                      <a:pt x="9" y="0"/>
                    </a:lnTo>
                    <a:lnTo>
                      <a:pt x="13" y="6"/>
                    </a:lnTo>
                    <a:lnTo>
                      <a:pt x="3" y="15"/>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6" name="Line 2651"/>
              <p:cNvSpPr>
                <a:spLocks noChangeShapeType="1"/>
              </p:cNvSpPr>
              <p:nvPr/>
            </p:nvSpPr>
            <p:spPr bwMode="auto">
              <a:xfrm>
                <a:off x="3410" y="1294"/>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7" name="Freeform 2652"/>
              <p:cNvSpPr>
                <a:spLocks/>
              </p:cNvSpPr>
              <p:nvPr/>
            </p:nvSpPr>
            <p:spPr bwMode="auto">
              <a:xfrm>
                <a:off x="3419" y="1277"/>
                <a:ext cx="13" cy="14"/>
              </a:xfrm>
              <a:custGeom>
                <a:avLst/>
                <a:gdLst>
                  <a:gd name="T0" fmla="*/ 0 w 13"/>
                  <a:gd name="T1" fmla="*/ 8 h 14"/>
                  <a:gd name="T2" fmla="*/ 9 w 13"/>
                  <a:gd name="T3" fmla="*/ 0 h 14"/>
                  <a:gd name="T4" fmla="*/ 13 w 13"/>
                  <a:gd name="T5" fmla="*/ 6 h 14"/>
                  <a:gd name="T6" fmla="*/ 4 w 13"/>
                  <a:gd name="T7" fmla="*/ 14 h 14"/>
                  <a:gd name="T8" fmla="*/ 0 w 13"/>
                  <a:gd name="T9" fmla="*/ 8 h 14"/>
                </a:gdLst>
                <a:ahLst/>
                <a:cxnLst>
                  <a:cxn ang="0">
                    <a:pos x="T0" y="T1"/>
                  </a:cxn>
                  <a:cxn ang="0">
                    <a:pos x="T2" y="T3"/>
                  </a:cxn>
                  <a:cxn ang="0">
                    <a:pos x="T4" y="T5"/>
                  </a:cxn>
                  <a:cxn ang="0">
                    <a:pos x="T6" y="T7"/>
                  </a:cxn>
                  <a:cxn ang="0">
                    <a:pos x="T8" y="T9"/>
                  </a:cxn>
                </a:cxnLst>
                <a:rect l="0" t="0" r="r" b="b"/>
                <a:pathLst>
                  <a:path w="13" h="14">
                    <a:moveTo>
                      <a:pt x="0" y="8"/>
                    </a:moveTo>
                    <a:lnTo>
                      <a:pt x="9" y="0"/>
                    </a:lnTo>
                    <a:lnTo>
                      <a:pt x="13" y="6"/>
                    </a:lnTo>
                    <a:lnTo>
                      <a:pt x="4" y="14"/>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88" name="Line 2653"/>
              <p:cNvSpPr>
                <a:spLocks noChangeShapeType="1"/>
              </p:cNvSpPr>
              <p:nvPr/>
            </p:nvSpPr>
            <p:spPr bwMode="auto">
              <a:xfrm>
                <a:off x="3419" y="1285"/>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89" name="Freeform 2654"/>
              <p:cNvSpPr>
                <a:spLocks/>
              </p:cNvSpPr>
              <p:nvPr/>
            </p:nvSpPr>
            <p:spPr bwMode="auto">
              <a:xfrm>
                <a:off x="3428" y="1269"/>
                <a:ext cx="13" cy="14"/>
              </a:xfrm>
              <a:custGeom>
                <a:avLst/>
                <a:gdLst>
                  <a:gd name="T0" fmla="*/ 0 w 13"/>
                  <a:gd name="T1" fmla="*/ 8 h 14"/>
                  <a:gd name="T2" fmla="*/ 10 w 13"/>
                  <a:gd name="T3" fmla="*/ 0 h 14"/>
                  <a:gd name="T4" fmla="*/ 13 w 13"/>
                  <a:gd name="T5" fmla="*/ 6 h 14"/>
                  <a:gd name="T6" fmla="*/ 4 w 13"/>
                  <a:gd name="T7" fmla="*/ 14 h 14"/>
                  <a:gd name="T8" fmla="*/ 0 w 13"/>
                  <a:gd name="T9" fmla="*/ 8 h 14"/>
                </a:gdLst>
                <a:ahLst/>
                <a:cxnLst>
                  <a:cxn ang="0">
                    <a:pos x="T0" y="T1"/>
                  </a:cxn>
                  <a:cxn ang="0">
                    <a:pos x="T2" y="T3"/>
                  </a:cxn>
                  <a:cxn ang="0">
                    <a:pos x="T4" y="T5"/>
                  </a:cxn>
                  <a:cxn ang="0">
                    <a:pos x="T6" y="T7"/>
                  </a:cxn>
                  <a:cxn ang="0">
                    <a:pos x="T8" y="T9"/>
                  </a:cxn>
                </a:cxnLst>
                <a:rect l="0" t="0" r="r" b="b"/>
                <a:pathLst>
                  <a:path w="13" h="14">
                    <a:moveTo>
                      <a:pt x="0" y="8"/>
                    </a:moveTo>
                    <a:lnTo>
                      <a:pt x="10" y="0"/>
                    </a:lnTo>
                    <a:lnTo>
                      <a:pt x="13" y="6"/>
                    </a:lnTo>
                    <a:lnTo>
                      <a:pt x="4" y="14"/>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0" name="Line 2655"/>
              <p:cNvSpPr>
                <a:spLocks noChangeShapeType="1"/>
              </p:cNvSpPr>
              <p:nvPr/>
            </p:nvSpPr>
            <p:spPr bwMode="auto">
              <a:xfrm>
                <a:off x="3428" y="1277"/>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1" name="Freeform 2656"/>
              <p:cNvSpPr>
                <a:spLocks/>
              </p:cNvSpPr>
              <p:nvPr/>
            </p:nvSpPr>
            <p:spPr bwMode="auto">
              <a:xfrm>
                <a:off x="3438" y="1261"/>
                <a:ext cx="13" cy="14"/>
              </a:xfrm>
              <a:custGeom>
                <a:avLst/>
                <a:gdLst>
                  <a:gd name="T0" fmla="*/ 0 w 13"/>
                  <a:gd name="T1" fmla="*/ 8 h 14"/>
                  <a:gd name="T2" fmla="*/ 10 w 13"/>
                  <a:gd name="T3" fmla="*/ 0 h 14"/>
                  <a:gd name="T4" fmla="*/ 13 w 13"/>
                  <a:gd name="T5" fmla="*/ 6 h 14"/>
                  <a:gd name="T6" fmla="*/ 3 w 13"/>
                  <a:gd name="T7" fmla="*/ 14 h 14"/>
                  <a:gd name="T8" fmla="*/ 0 w 13"/>
                  <a:gd name="T9" fmla="*/ 8 h 14"/>
                </a:gdLst>
                <a:ahLst/>
                <a:cxnLst>
                  <a:cxn ang="0">
                    <a:pos x="T0" y="T1"/>
                  </a:cxn>
                  <a:cxn ang="0">
                    <a:pos x="T2" y="T3"/>
                  </a:cxn>
                  <a:cxn ang="0">
                    <a:pos x="T4" y="T5"/>
                  </a:cxn>
                  <a:cxn ang="0">
                    <a:pos x="T6" y="T7"/>
                  </a:cxn>
                  <a:cxn ang="0">
                    <a:pos x="T8" y="T9"/>
                  </a:cxn>
                </a:cxnLst>
                <a:rect l="0" t="0" r="r" b="b"/>
                <a:pathLst>
                  <a:path w="13" h="14">
                    <a:moveTo>
                      <a:pt x="0" y="8"/>
                    </a:moveTo>
                    <a:lnTo>
                      <a:pt x="10" y="0"/>
                    </a:lnTo>
                    <a:lnTo>
                      <a:pt x="13" y="6"/>
                    </a:lnTo>
                    <a:lnTo>
                      <a:pt x="3" y="14"/>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2" name="Line 2657"/>
              <p:cNvSpPr>
                <a:spLocks noChangeShapeType="1"/>
              </p:cNvSpPr>
              <p:nvPr/>
            </p:nvSpPr>
            <p:spPr bwMode="auto">
              <a:xfrm>
                <a:off x="3438" y="1269"/>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3" name="Freeform 2658"/>
              <p:cNvSpPr>
                <a:spLocks/>
              </p:cNvSpPr>
              <p:nvPr/>
            </p:nvSpPr>
            <p:spPr bwMode="auto">
              <a:xfrm>
                <a:off x="3448" y="1254"/>
                <a:ext cx="13" cy="13"/>
              </a:xfrm>
              <a:custGeom>
                <a:avLst/>
                <a:gdLst>
                  <a:gd name="T0" fmla="*/ 0 w 13"/>
                  <a:gd name="T1" fmla="*/ 7 h 13"/>
                  <a:gd name="T2" fmla="*/ 10 w 13"/>
                  <a:gd name="T3" fmla="*/ 0 h 13"/>
                  <a:gd name="T4" fmla="*/ 13 w 13"/>
                  <a:gd name="T5" fmla="*/ 6 h 13"/>
                  <a:gd name="T6" fmla="*/ 3 w 13"/>
                  <a:gd name="T7" fmla="*/ 13 h 13"/>
                  <a:gd name="T8" fmla="*/ 0 w 13"/>
                  <a:gd name="T9" fmla="*/ 7 h 13"/>
                </a:gdLst>
                <a:ahLst/>
                <a:cxnLst>
                  <a:cxn ang="0">
                    <a:pos x="T0" y="T1"/>
                  </a:cxn>
                  <a:cxn ang="0">
                    <a:pos x="T2" y="T3"/>
                  </a:cxn>
                  <a:cxn ang="0">
                    <a:pos x="T4" y="T5"/>
                  </a:cxn>
                  <a:cxn ang="0">
                    <a:pos x="T6" y="T7"/>
                  </a:cxn>
                  <a:cxn ang="0">
                    <a:pos x="T8" y="T9"/>
                  </a:cxn>
                </a:cxnLst>
                <a:rect l="0" t="0" r="r" b="b"/>
                <a:pathLst>
                  <a:path w="13" h="13">
                    <a:moveTo>
                      <a:pt x="0" y="7"/>
                    </a:moveTo>
                    <a:lnTo>
                      <a:pt x="10" y="0"/>
                    </a:lnTo>
                    <a:lnTo>
                      <a:pt x="13"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4" name="Line 2659"/>
              <p:cNvSpPr>
                <a:spLocks noChangeShapeType="1"/>
              </p:cNvSpPr>
              <p:nvPr/>
            </p:nvSpPr>
            <p:spPr bwMode="auto">
              <a:xfrm>
                <a:off x="3448" y="126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5" name="Freeform 2660"/>
              <p:cNvSpPr>
                <a:spLocks/>
              </p:cNvSpPr>
              <p:nvPr/>
            </p:nvSpPr>
            <p:spPr bwMode="auto">
              <a:xfrm>
                <a:off x="3458" y="1247"/>
                <a:ext cx="13" cy="13"/>
              </a:xfrm>
              <a:custGeom>
                <a:avLst/>
                <a:gdLst>
                  <a:gd name="T0" fmla="*/ 0 w 13"/>
                  <a:gd name="T1" fmla="*/ 7 h 13"/>
                  <a:gd name="T2" fmla="*/ 9 w 13"/>
                  <a:gd name="T3" fmla="*/ 0 h 13"/>
                  <a:gd name="T4" fmla="*/ 13 w 13"/>
                  <a:gd name="T5" fmla="*/ 6 h 13"/>
                  <a:gd name="T6" fmla="*/ 3 w 13"/>
                  <a:gd name="T7" fmla="*/ 13 h 13"/>
                  <a:gd name="T8" fmla="*/ 0 w 13"/>
                  <a:gd name="T9" fmla="*/ 7 h 13"/>
                </a:gdLst>
                <a:ahLst/>
                <a:cxnLst>
                  <a:cxn ang="0">
                    <a:pos x="T0" y="T1"/>
                  </a:cxn>
                  <a:cxn ang="0">
                    <a:pos x="T2" y="T3"/>
                  </a:cxn>
                  <a:cxn ang="0">
                    <a:pos x="T4" y="T5"/>
                  </a:cxn>
                  <a:cxn ang="0">
                    <a:pos x="T6" y="T7"/>
                  </a:cxn>
                  <a:cxn ang="0">
                    <a:pos x="T8" y="T9"/>
                  </a:cxn>
                </a:cxnLst>
                <a:rect l="0" t="0" r="r" b="b"/>
                <a:pathLst>
                  <a:path w="13" h="13">
                    <a:moveTo>
                      <a:pt x="0" y="7"/>
                    </a:moveTo>
                    <a:lnTo>
                      <a:pt x="9" y="0"/>
                    </a:lnTo>
                    <a:lnTo>
                      <a:pt x="13" y="6"/>
                    </a:lnTo>
                    <a:lnTo>
                      <a:pt x="3" y="13"/>
                    </a:lnTo>
                    <a:lnTo>
                      <a:pt x="0" y="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6" name="Line 2661"/>
              <p:cNvSpPr>
                <a:spLocks noChangeShapeType="1"/>
              </p:cNvSpPr>
              <p:nvPr/>
            </p:nvSpPr>
            <p:spPr bwMode="auto">
              <a:xfrm>
                <a:off x="3458" y="1254"/>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7" name="Freeform 2662"/>
              <p:cNvSpPr>
                <a:spLocks/>
              </p:cNvSpPr>
              <p:nvPr/>
            </p:nvSpPr>
            <p:spPr bwMode="auto">
              <a:xfrm>
                <a:off x="3467" y="1241"/>
                <a:ext cx="13" cy="12"/>
              </a:xfrm>
              <a:custGeom>
                <a:avLst/>
                <a:gdLst>
                  <a:gd name="T0" fmla="*/ 0 w 13"/>
                  <a:gd name="T1" fmla="*/ 6 h 12"/>
                  <a:gd name="T2" fmla="*/ 10 w 13"/>
                  <a:gd name="T3" fmla="*/ 0 h 12"/>
                  <a:gd name="T4" fmla="*/ 13 w 13"/>
                  <a:gd name="T5" fmla="*/ 6 h 12"/>
                  <a:gd name="T6" fmla="*/ 4 w 13"/>
                  <a:gd name="T7" fmla="*/ 12 h 12"/>
                  <a:gd name="T8" fmla="*/ 0 w 13"/>
                  <a:gd name="T9" fmla="*/ 6 h 12"/>
                </a:gdLst>
                <a:ahLst/>
                <a:cxnLst>
                  <a:cxn ang="0">
                    <a:pos x="T0" y="T1"/>
                  </a:cxn>
                  <a:cxn ang="0">
                    <a:pos x="T2" y="T3"/>
                  </a:cxn>
                  <a:cxn ang="0">
                    <a:pos x="T4" y="T5"/>
                  </a:cxn>
                  <a:cxn ang="0">
                    <a:pos x="T6" y="T7"/>
                  </a:cxn>
                  <a:cxn ang="0">
                    <a:pos x="T8" y="T9"/>
                  </a:cxn>
                </a:cxnLst>
                <a:rect l="0" t="0" r="r" b="b"/>
                <a:pathLst>
                  <a:path w="13" h="12">
                    <a:moveTo>
                      <a:pt x="0" y="6"/>
                    </a:moveTo>
                    <a:lnTo>
                      <a:pt x="10" y="0"/>
                    </a:lnTo>
                    <a:lnTo>
                      <a:pt x="13" y="6"/>
                    </a:lnTo>
                    <a:lnTo>
                      <a:pt x="4" y="12"/>
                    </a:lnTo>
                    <a:lnTo>
                      <a:pt x="0"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98" name="Line 2663"/>
              <p:cNvSpPr>
                <a:spLocks noChangeShapeType="1"/>
              </p:cNvSpPr>
              <p:nvPr/>
            </p:nvSpPr>
            <p:spPr bwMode="auto">
              <a:xfrm>
                <a:off x="3467" y="1247"/>
                <a:ext cx="4"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799" name="Freeform 2664"/>
              <p:cNvSpPr>
                <a:spLocks/>
              </p:cNvSpPr>
              <p:nvPr/>
            </p:nvSpPr>
            <p:spPr bwMode="auto">
              <a:xfrm>
                <a:off x="3477" y="1236"/>
                <a:ext cx="13" cy="11"/>
              </a:xfrm>
              <a:custGeom>
                <a:avLst/>
                <a:gdLst>
                  <a:gd name="T0" fmla="*/ 0 w 13"/>
                  <a:gd name="T1" fmla="*/ 5 h 11"/>
                  <a:gd name="T2" fmla="*/ 10 w 13"/>
                  <a:gd name="T3" fmla="*/ 0 h 11"/>
                  <a:gd name="T4" fmla="*/ 13 w 13"/>
                  <a:gd name="T5" fmla="*/ 5 h 11"/>
                  <a:gd name="T6" fmla="*/ 3 w 13"/>
                  <a:gd name="T7" fmla="*/ 11 h 11"/>
                  <a:gd name="T8" fmla="*/ 0 w 13"/>
                  <a:gd name="T9" fmla="*/ 5 h 11"/>
                </a:gdLst>
                <a:ahLst/>
                <a:cxnLst>
                  <a:cxn ang="0">
                    <a:pos x="T0" y="T1"/>
                  </a:cxn>
                  <a:cxn ang="0">
                    <a:pos x="T2" y="T3"/>
                  </a:cxn>
                  <a:cxn ang="0">
                    <a:pos x="T4" y="T5"/>
                  </a:cxn>
                  <a:cxn ang="0">
                    <a:pos x="T6" y="T7"/>
                  </a:cxn>
                  <a:cxn ang="0">
                    <a:pos x="T8" y="T9"/>
                  </a:cxn>
                </a:cxnLst>
                <a:rect l="0" t="0" r="r" b="b"/>
                <a:pathLst>
                  <a:path w="13" h="11">
                    <a:moveTo>
                      <a:pt x="0" y="5"/>
                    </a:moveTo>
                    <a:lnTo>
                      <a:pt x="10" y="0"/>
                    </a:lnTo>
                    <a:lnTo>
                      <a:pt x="13" y="5"/>
                    </a:lnTo>
                    <a:lnTo>
                      <a:pt x="3"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0" name="Line 2665"/>
              <p:cNvSpPr>
                <a:spLocks noChangeShapeType="1"/>
              </p:cNvSpPr>
              <p:nvPr/>
            </p:nvSpPr>
            <p:spPr bwMode="auto">
              <a:xfrm>
                <a:off x="3477" y="124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1" name="Freeform 2666"/>
              <p:cNvSpPr>
                <a:spLocks/>
              </p:cNvSpPr>
              <p:nvPr/>
            </p:nvSpPr>
            <p:spPr bwMode="auto">
              <a:xfrm>
                <a:off x="3487" y="1231"/>
                <a:ext cx="12" cy="10"/>
              </a:xfrm>
              <a:custGeom>
                <a:avLst/>
                <a:gdLst>
                  <a:gd name="T0" fmla="*/ 0 w 12"/>
                  <a:gd name="T1" fmla="*/ 5 h 10"/>
                  <a:gd name="T2" fmla="*/ 9 w 12"/>
                  <a:gd name="T3" fmla="*/ 0 h 10"/>
                  <a:gd name="T4" fmla="*/ 12 w 12"/>
                  <a:gd name="T5" fmla="*/ 6 h 10"/>
                  <a:gd name="T6" fmla="*/ 3 w 12"/>
                  <a:gd name="T7" fmla="*/ 10 h 10"/>
                  <a:gd name="T8" fmla="*/ 0 w 12"/>
                  <a:gd name="T9" fmla="*/ 5 h 10"/>
                </a:gdLst>
                <a:ahLst/>
                <a:cxnLst>
                  <a:cxn ang="0">
                    <a:pos x="T0" y="T1"/>
                  </a:cxn>
                  <a:cxn ang="0">
                    <a:pos x="T2" y="T3"/>
                  </a:cxn>
                  <a:cxn ang="0">
                    <a:pos x="T4" y="T5"/>
                  </a:cxn>
                  <a:cxn ang="0">
                    <a:pos x="T6" y="T7"/>
                  </a:cxn>
                  <a:cxn ang="0">
                    <a:pos x="T8" y="T9"/>
                  </a:cxn>
                </a:cxnLst>
                <a:rect l="0" t="0" r="r" b="b"/>
                <a:pathLst>
                  <a:path w="12" h="10">
                    <a:moveTo>
                      <a:pt x="0" y="5"/>
                    </a:moveTo>
                    <a:lnTo>
                      <a:pt x="9" y="0"/>
                    </a:lnTo>
                    <a:lnTo>
                      <a:pt x="12" y="6"/>
                    </a:lnTo>
                    <a:lnTo>
                      <a:pt x="3" y="10"/>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2" name="Line 2667"/>
              <p:cNvSpPr>
                <a:spLocks noChangeShapeType="1"/>
              </p:cNvSpPr>
              <p:nvPr/>
            </p:nvSpPr>
            <p:spPr bwMode="auto">
              <a:xfrm>
                <a:off x="3487" y="1236"/>
                <a:ext cx="3" cy="5"/>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3" name="Freeform 2668"/>
              <p:cNvSpPr>
                <a:spLocks/>
              </p:cNvSpPr>
              <p:nvPr/>
            </p:nvSpPr>
            <p:spPr bwMode="auto">
              <a:xfrm>
                <a:off x="3496" y="1226"/>
                <a:ext cx="13" cy="11"/>
              </a:xfrm>
              <a:custGeom>
                <a:avLst/>
                <a:gdLst>
                  <a:gd name="T0" fmla="*/ 0 w 13"/>
                  <a:gd name="T1" fmla="*/ 5 h 11"/>
                  <a:gd name="T2" fmla="*/ 10 w 13"/>
                  <a:gd name="T3" fmla="*/ 0 h 11"/>
                  <a:gd name="T4" fmla="*/ 13 w 13"/>
                  <a:gd name="T5" fmla="*/ 6 h 11"/>
                  <a:gd name="T6" fmla="*/ 3 w 13"/>
                  <a:gd name="T7" fmla="*/ 11 h 11"/>
                  <a:gd name="T8" fmla="*/ 0 w 13"/>
                  <a:gd name="T9" fmla="*/ 5 h 11"/>
                </a:gdLst>
                <a:ahLst/>
                <a:cxnLst>
                  <a:cxn ang="0">
                    <a:pos x="T0" y="T1"/>
                  </a:cxn>
                  <a:cxn ang="0">
                    <a:pos x="T2" y="T3"/>
                  </a:cxn>
                  <a:cxn ang="0">
                    <a:pos x="T4" y="T5"/>
                  </a:cxn>
                  <a:cxn ang="0">
                    <a:pos x="T6" y="T7"/>
                  </a:cxn>
                  <a:cxn ang="0">
                    <a:pos x="T8" y="T9"/>
                  </a:cxn>
                </a:cxnLst>
                <a:rect l="0" t="0" r="r" b="b"/>
                <a:pathLst>
                  <a:path w="13" h="11">
                    <a:moveTo>
                      <a:pt x="0" y="5"/>
                    </a:moveTo>
                    <a:lnTo>
                      <a:pt x="10" y="0"/>
                    </a:lnTo>
                    <a:lnTo>
                      <a:pt x="13" y="6"/>
                    </a:lnTo>
                    <a:lnTo>
                      <a:pt x="3" y="11"/>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4" name="Line 2669"/>
              <p:cNvSpPr>
                <a:spLocks noChangeShapeType="1"/>
              </p:cNvSpPr>
              <p:nvPr/>
            </p:nvSpPr>
            <p:spPr bwMode="auto">
              <a:xfrm>
                <a:off x="3496" y="1231"/>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5" name="Freeform 2670"/>
              <p:cNvSpPr>
                <a:spLocks/>
              </p:cNvSpPr>
              <p:nvPr/>
            </p:nvSpPr>
            <p:spPr bwMode="auto">
              <a:xfrm>
                <a:off x="3506" y="1224"/>
                <a:ext cx="7" cy="8"/>
              </a:xfrm>
              <a:custGeom>
                <a:avLst/>
                <a:gdLst>
                  <a:gd name="T0" fmla="*/ 0 w 7"/>
                  <a:gd name="T1" fmla="*/ 2 h 8"/>
                  <a:gd name="T2" fmla="*/ 4 w 7"/>
                  <a:gd name="T3" fmla="*/ 0 h 8"/>
                  <a:gd name="T4" fmla="*/ 7 w 7"/>
                  <a:gd name="T5" fmla="*/ 6 h 8"/>
                  <a:gd name="T6" fmla="*/ 3 w 7"/>
                  <a:gd name="T7" fmla="*/ 8 h 8"/>
                  <a:gd name="T8" fmla="*/ 0 w 7"/>
                  <a:gd name="T9" fmla="*/ 2 h 8"/>
                </a:gdLst>
                <a:ahLst/>
                <a:cxnLst>
                  <a:cxn ang="0">
                    <a:pos x="T0" y="T1"/>
                  </a:cxn>
                  <a:cxn ang="0">
                    <a:pos x="T2" y="T3"/>
                  </a:cxn>
                  <a:cxn ang="0">
                    <a:pos x="T4" y="T5"/>
                  </a:cxn>
                  <a:cxn ang="0">
                    <a:pos x="T6" y="T7"/>
                  </a:cxn>
                  <a:cxn ang="0">
                    <a:pos x="T8" y="T9"/>
                  </a:cxn>
                </a:cxnLst>
                <a:rect l="0" t="0" r="r" b="b"/>
                <a:pathLst>
                  <a:path w="7" h="8">
                    <a:moveTo>
                      <a:pt x="0" y="2"/>
                    </a:moveTo>
                    <a:lnTo>
                      <a:pt x="4" y="0"/>
                    </a:lnTo>
                    <a:lnTo>
                      <a:pt x="7" y="6"/>
                    </a:lnTo>
                    <a:lnTo>
                      <a:pt x="3" y="8"/>
                    </a:lnTo>
                    <a:lnTo>
                      <a:pt x="0"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6" name="Line 2671"/>
              <p:cNvSpPr>
                <a:spLocks noChangeShapeType="1"/>
              </p:cNvSpPr>
              <p:nvPr/>
            </p:nvSpPr>
            <p:spPr bwMode="auto">
              <a:xfrm>
                <a:off x="3506" y="1226"/>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7" name="Freeform 2672"/>
              <p:cNvSpPr>
                <a:spLocks/>
              </p:cNvSpPr>
              <p:nvPr/>
            </p:nvSpPr>
            <p:spPr bwMode="auto">
              <a:xfrm>
                <a:off x="3510" y="1223"/>
                <a:ext cx="7" cy="7"/>
              </a:xfrm>
              <a:custGeom>
                <a:avLst/>
                <a:gdLst>
                  <a:gd name="T0" fmla="*/ 0 w 7"/>
                  <a:gd name="T1" fmla="*/ 1 h 7"/>
                  <a:gd name="T2" fmla="*/ 4 w 7"/>
                  <a:gd name="T3" fmla="*/ 0 h 7"/>
                  <a:gd name="T4" fmla="*/ 7 w 7"/>
                  <a:gd name="T5" fmla="*/ 6 h 7"/>
                  <a:gd name="T6" fmla="*/ 3 w 7"/>
                  <a:gd name="T7" fmla="*/ 7 h 7"/>
                  <a:gd name="T8" fmla="*/ 0 w 7"/>
                  <a:gd name="T9" fmla="*/ 1 h 7"/>
                </a:gdLst>
                <a:ahLst/>
                <a:cxnLst>
                  <a:cxn ang="0">
                    <a:pos x="T0" y="T1"/>
                  </a:cxn>
                  <a:cxn ang="0">
                    <a:pos x="T2" y="T3"/>
                  </a:cxn>
                  <a:cxn ang="0">
                    <a:pos x="T4" y="T5"/>
                  </a:cxn>
                  <a:cxn ang="0">
                    <a:pos x="T6" y="T7"/>
                  </a:cxn>
                  <a:cxn ang="0">
                    <a:pos x="T8" y="T9"/>
                  </a:cxn>
                </a:cxnLst>
                <a:rect l="0" t="0" r="r" b="b"/>
                <a:pathLst>
                  <a:path w="7" h="7">
                    <a:moveTo>
                      <a:pt x="0" y="1"/>
                    </a:moveTo>
                    <a:lnTo>
                      <a:pt x="4" y="0"/>
                    </a:lnTo>
                    <a:lnTo>
                      <a:pt x="7" y="6"/>
                    </a:lnTo>
                    <a:lnTo>
                      <a:pt x="3" y="7"/>
                    </a:lnTo>
                    <a:lnTo>
                      <a:pt x="0" y="1"/>
                    </a:lnTo>
                    <a:close/>
                  </a:path>
                </a:pathLst>
              </a:custGeom>
              <a:solidFill>
                <a:srgbClr val="F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08" name="Line 2673"/>
              <p:cNvSpPr>
                <a:spLocks noChangeShapeType="1"/>
              </p:cNvSpPr>
              <p:nvPr/>
            </p:nvSpPr>
            <p:spPr bwMode="auto">
              <a:xfrm>
                <a:off x="3510" y="1224"/>
                <a:ext cx="3" cy="6"/>
              </a:xfrm>
              <a:prstGeom prst="line">
                <a:avLst/>
              </a:prstGeom>
              <a:noFill/>
              <a:ln w="0">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09" name="Freeform 2674"/>
              <p:cNvSpPr>
                <a:spLocks/>
              </p:cNvSpPr>
              <p:nvPr/>
            </p:nvSpPr>
            <p:spPr bwMode="auto">
              <a:xfrm>
                <a:off x="3514" y="1221"/>
                <a:ext cx="8" cy="8"/>
              </a:xfrm>
              <a:custGeom>
                <a:avLst/>
                <a:gdLst>
                  <a:gd name="T0" fmla="*/ 0 w 8"/>
                  <a:gd name="T1" fmla="*/ 2 h 8"/>
                  <a:gd name="T2" fmla="*/ 4 w 8"/>
                  <a:gd name="T3" fmla="*/ 0 h 8"/>
                  <a:gd name="T4" fmla="*/ 8 w 8"/>
                  <a:gd name="T5" fmla="*/ 6 h 8"/>
                  <a:gd name="T6" fmla="*/ 3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lnTo>
                      <a:pt x="4" y="0"/>
                    </a:lnTo>
                    <a:lnTo>
                      <a:pt x="8" y="6"/>
                    </a:lnTo>
                    <a:lnTo>
                      <a:pt x="3" y="8"/>
                    </a:lnTo>
                    <a:lnTo>
                      <a:pt x="0" y="2"/>
                    </a:lnTo>
                    <a:close/>
                  </a:path>
                </a:pathLst>
              </a:custGeom>
              <a:solidFill>
                <a:srgbClr val="F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0" name="Line 2675"/>
              <p:cNvSpPr>
                <a:spLocks noChangeShapeType="1"/>
              </p:cNvSpPr>
              <p:nvPr/>
            </p:nvSpPr>
            <p:spPr bwMode="auto">
              <a:xfrm>
                <a:off x="3514" y="1223"/>
                <a:ext cx="3" cy="6"/>
              </a:xfrm>
              <a:prstGeom prst="line">
                <a:avLst/>
              </a:prstGeom>
              <a:noFill/>
              <a:ln w="0">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1" name="Freeform 2676"/>
              <p:cNvSpPr>
                <a:spLocks/>
              </p:cNvSpPr>
              <p:nvPr/>
            </p:nvSpPr>
            <p:spPr bwMode="auto">
              <a:xfrm>
                <a:off x="3518" y="1220"/>
                <a:ext cx="8" cy="7"/>
              </a:xfrm>
              <a:custGeom>
                <a:avLst/>
                <a:gdLst>
                  <a:gd name="T0" fmla="*/ 0 w 8"/>
                  <a:gd name="T1" fmla="*/ 1 h 7"/>
                  <a:gd name="T2" fmla="*/ 4 w 8"/>
                  <a:gd name="T3" fmla="*/ 0 h 7"/>
                  <a:gd name="T4" fmla="*/ 8 w 8"/>
                  <a:gd name="T5" fmla="*/ 6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4" y="0"/>
                    </a:lnTo>
                    <a:lnTo>
                      <a:pt x="8" y="6"/>
                    </a:lnTo>
                    <a:lnTo>
                      <a:pt x="4" y="7"/>
                    </a:lnTo>
                    <a:lnTo>
                      <a:pt x="0" y="1"/>
                    </a:lnTo>
                    <a:close/>
                  </a:path>
                </a:pathLst>
              </a:custGeom>
              <a:solidFill>
                <a:srgbClr val="F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2" name="Line 2677"/>
              <p:cNvSpPr>
                <a:spLocks noChangeShapeType="1"/>
              </p:cNvSpPr>
              <p:nvPr/>
            </p:nvSpPr>
            <p:spPr bwMode="auto">
              <a:xfrm>
                <a:off x="3518" y="1221"/>
                <a:ext cx="4" cy="6"/>
              </a:xfrm>
              <a:prstGeom prst="line">
                <a:avLst/>
              </a:prstGeom>
              <a:noFill/>
              <a:ln w="0">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3" name="Freeform 2678"/>
              <p:cNvSpPr>
                <a:spLocks/>
              </p:cNvSpPr>
              <p:nvPr/>
            </p:nvSpPr>
            <p:spPr bwMode="auto">
              <a:xfrm>
                <a:off x="3522" y="1219"/>
                <a:ext cx="8" cy="7"/>
              </a:xfrm>
              <a:custGeom>
                <a:avLst/>
                <a:gdLst>
                  <a:gd name="T0" fmla="*/ 0 w 8"/>
                  <a:gd name="T1" fmla="*/ 1 h 7"/>
                  <a:gd name="T2" fmla="*/ 5 w 8"/>
                  <a:gd name="T3" fmla="*/ 0 h 7"/>
                  <a:gd name="T4" fmla="*/ 8 w 8"/>
                  <a:gd name="T5" fmla="*/ 6 h 7"/>
                  <a:gd name="T6" fmla="*/ 4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4" y="7"/>
                    </a:lnTo>
                    <a:lnTo>
                      <a:pt x="0" y="1"/>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4" name="Line 2679"/>
              <p:cNvSpPr>
                <a:spLocks noChangeShapeType="1"/>
              </p:cNvSpPr>
              <p:nvPr/>
            </p:nvSpPr>
            <p:spPr bwMode="auto">
              <a:xfrm>
                <a:off x="3522" y="1220"/>
                <a:ext cx="4" cy="6"/>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5" name="Freeform 2680"/>
              <p:cNvSpPr>
                <a:spLocks/>
              </p:cNvSpPr>
              <p:nvPr/>
            </p:nvSpPr>
            <p:spPr bwMode="auto">
              <a:xfrm>
                <a:off x="3527" y="1218"/>
                <a:ext cx="8" cy="7"/>
              </a:xfrm>
              <a:custGeom>
                <a:avLst/>
                <a:gdLst>
                  <a:gd name="T0" fmla="*/ 0 w 8"/>
                  <a:gd name="T1" fmla="*/ 1 h 7"/>
                  <a:gd name="T2" fmla="*/ 5 w 8"/>
                  <a:gd name="T3" fmla="*/ 0 h 7"/>
                  <a:gd name="T4" fmla="*/ 8 w 8"/>
                  <a:gd name="T5" fmla="*/ 5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5"/>
                    </a:lnTo>
                    <a:lnTo>
                      <a:pt x="3" y="7"/>
                    </a:lnTo>
                    <a:lnTo>
                      <a:pt x="0" y="1"/>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6" name="Line 2681"/>
              <p:cNvSpPr>
                <a:spLocks noChangeShapeType="1"/>
              </p:cNvSpPr>
              <p:nvPr/>
            </p:nvSpPr>
            <p:spPr bwMode="auto">
              <a:xfrm>
                <a:off x="3527" y="1219"/>
                <a:ext cx="3" cy="6"/>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7" name="Freeform 2682"/>
              <p:cNvSpPr>
                <a:spLocks/>
              </p:cNvSpPr>
              <p:nvPr/>
            </p:nvSpPr>
            <p:spPr bwMode="auto">
              <a:xfrm>
                <a:off x="3532" y="1217"/>
                <a:ext cx="7" cy="6"/>
              </a:xfrm>
              <a:custGeom>
                <a:avLst/>
                <a:gdLst>
                  <a:gd name="T0" fmla="*/ 0 w 7"/>
                  <a:gd name="T1" fmla="*/ 1 h 6"/>
                  <a:gd name="T2" fmla="*/ 4 w 7"/>
                  <a:gd name="T3" fmla="*/ 0 h 6"/>
                  <a:gd name="T4" fmla="*/ 7 w 7"/>
                  <a:gd name="T5" fmla="*/ 6 h 6"/>
                  <a:gd name="T6" fmla="*/ 3 w 7"/>
                  <a:gd name="T7" fmla="*/ 6 h 6"/>
                  <a:gd name="T8" fmla="*/ 0 w 7"/>
                  <a:gd name="T9" fmla="*/ 1 h 6"/>
                </a:gdLst>
                <a:ahLst/>
                <a:cxnLst>
                  <a:cxn ang="0">
                    <a:pos x="T0" y="T1"/>
                  </a:cxn>
                  <a:cxn ang="0">
                    <a:pos x="T2" y="T3"/>
                  </a:cxn>
                  <a:cxn ang="0">
                    <a:pos x="T4" y="T5"/>
                  </a:cxn>
                  <a:cxn ang="0">
                    <a:pos x="T6" y="T7"/>
                  </a:cxn>
                  <a:cxn ang="0">
                    <a:pos x="T8" y="T9"/>
                  </a:cxn>
                </a:cxnLst>
                <a:rect l="0" t="0" r="r" b="b"/>
                <a:pathLst>
                  <a:path w="7" h="6">
                    <a:moveTo>
                      <a:pt x="0" y="1"/>
                    </a:moveTo>
                    <a:lnTo>
                      <a:pt x="4" y="0"/>
                    </a:lnTo>
                    <a:lnTo>
                      <a:pt x="7" y="6"/>
                    </a:lnTo>
                    <a:lnTo>
                      <a:pt x="3" y="6"/>
                    </a:lnTo>
                    <a:lnTo>
                      <a:pt x="0" y="1"/>
                    </a:lnTo>
                    <a:close/>
                  </a:path>
                </a:pathLst>
              </a:custGeom>
              <a:solidFill>
                <a:srgbClr val="E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18" name="Line 2683"/>
              <p:cNvSpPr>
                <a:spLocks noChangeShapeType="1"/>
              </p:cNvSpPr>
              <p:nvPr/>
            </p:nvSpPr>
            <p:spPr bwMode="auto">
              <a:xfrm>
                <a:off x="3532" y="1218"/>
                <a:ext cx="3" cy="5"/>
              </a:xfrm>
              <a:prstGeom prst="line">
                <a:avLst/>
              </a:prstGeom>
              <a:noFill/>
              <a:ln w="0">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19" name="Freeform 2684"/>
              <p:cNvSpPr>
                <a:spLocks/>
              </p:cNvSpPr>
              <p:nvPr/>
            </p:nvSpPr>
            <p:spPr bwMode="auto">
              <a:xfrm>
                <a:off x="3536" y="1216"/>
                <a:ext cx="8" cy="7"/>
              </a:xfrm>
              <a:custGeom>
                <a:avLst/>
                <a:gdLst>
                  <a:gd name="T0" fmla="*/ 0 w 8"/>
                  <a:gd name="T1" fmla="*/ 1 h 7"/>
                  <a:gd name="T2" fmla="*/ 5 w 8"/>
                  <a:gd name="T3" fmla="*/ 0 h 7"/>
                  <a:gd name="T4" fmla="*/ 8 w 8"/>
                  <a:gd name="T5" fmla="*/ 6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3" y="7"/>
                    </a:lnTo>
                    <a:lnTo>
                      <a:pt x="0" y="1"/>
                    </a:lnTo>
                    <a:close/>
                  </a:path>
                </a:pathLst>
              </a:custGeom>
              <a:solidFill>
                <a:srgbClr val="E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0" name="Line 2685"/>
              <p:cNvSpPr>
                <a:spLocks noChangeShapeType="1"/>
              </p:cNvSpPr>
              <p:nvPr/>
            </p:nvSpPr>
            <p:spPr bwMode="auto">
              <a:xfrm>
                <a:off x="3536" y="1217"/>
                <a:ext cx="3" cy="6"/>
              </a:xfrm>
              <a:prstGeom prst="line">
                <a:avLst/>
              </a:prstGeom>
              <a:noFill/>
              <a:ln w="0">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1" name="Freeform 2686"/>
              <p:cNvSpPr>
                <a:spLocks/>
              </p:cNvSpPr>
              <p:nvPr/>
            </p:nvSpPr>
            <p:spPr bwMode="auto">
              <a:xfrm>
                <a:off x="3541" y="1215"/>
                <a:ext cx="8" cy="7"/>
              </a:xfrm>
              <a:custGeom>
                <a:avLst/>
                <a:gdLst>
                  <a:gd name="T0" fmla="*/ 0 w 8"/>
                  <a:gd name="T1" fmla="*/ 1 h 7"/>
                  <a:gd name="T2" fmla="*/ 5 w 8"/>
                  <a:gd name="T3" fmla="*/ 0 h 7"/>
                  <a:gd name="T4" fmla="*/ 8 w 8"/>
                  <a:gd name="T5" fmla="*/ 6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3" y="7"/>
                    </a:lnTo>
                    <a:lnTo>
                      <a:pt x="0" y="1"/>
                    </a:lnTo>
                    <a:close/>
                  </a:path>
                </a:pathLst>
              </a:custGeom>
              <a:solidFill>
                <a:srgbClr val="D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2" name="Line 2687"/>
              <p:cNvSpPr>
                <a:spLocks noChangeShapeType="1"/>
              </p:cNvSpPr>
              <p:nvPr/>
            </p:nvSpPr>
            <p:spPr bwMode="auto">
              <a:xfrm>
                <a:off x="3541" y="1216"/>
                <a:ext cx="3" cy="6"/>
              </a:xfrm>
              <a:prstGeom prst="line">
                <a:avLst/>
              </a:prstGeom>
              <a:noFill/>
              <a:ln w="0">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3" name="Freeform 2688"/>
              <p:cNvSpPr>
                <a:spLocks/>
              </p:cNvSpPr>
              <p:nvPr/>
            </p:nvSpPr>
            <p:spPr bwMode="auto">
              <a:xfrm>
                <a:off x="3546" y="1214"/>
                <a:ext cx="8" cy="7"/>
              </a:xfrm>
              <a:custGeom>
                <a:avLst/>
                <a:gdLst>
                  <a:gd name="T0" fmla="*/ 0 w 8"/>
                  <a:gd name="T1" fmla="*/ 1 h 7"/>
                  <a:gd name="T2" fmla="*/ 5 w 8"/>
                  <a:gd name="T3" fmla="*/ 0 h 7"/>
                  <a:gd name="T4" fmla="*/ 8 w 8"/>
                  <a:gd name="T5" fmla="*/ 6 h 7"/>
                  <a:gd name="T6" fmla="*/ 3 w 8"/>
                  <a:gd name="T7" fmla="*/ 7 h 7"/>
                  <a:gd name="T8" fmla="*/ 0 w 8"/>
                  <a:gd name="T9" fmla="*/ 1 h 7"/>
                </a:gdLst>
                <a:ahLst/>
                <a:cxnLst>
                  <a:cxn ang="0">
                    <a:pos x="T0" y="T1"/>
                  </a:cxn>
                  <a:cxn ang="0">
                    <a:pos x="T2" y="T3"/>
                  </a:cxn>
                  <a:cxn ang="0">
                    <a:pos x="T4" y="T5"/>
                  </a:cxn>
                  <a:cxn ang="0">
                    <a:pos x="T6" y="T7"/>
                  </a:cxn>
                  <a:cxn ang="0">
                    <a:pos x="T8" y="T9"/>
                  </a:cxn>
                </a:cxnLst>
                <a:rect l="0" t="0" r="r" b="b"/>
                <a:pathLst>
                  <a:path w="8" h="7">
                    <a:moveTo>
                      <a:pt x="0" y="1"/>
                    </a:moveTo>
                    <a:lnTo>
                      <a:pt x="5" y="0"/>
                    </a:lnTo>
                    <a:lnTo>
                      <a:pt x="8" y="6"/>
                    </a:lnTo>
                    <a:lnTo>
                      <a:pt x="3" y="7"/>
                    </a:lnTo>
                    <a:lnTo>
                      <a:pt x="0" y="1"/>
                    </a:lnTo>
                    <a:close/>
                  </a:path>
                </a:pathLst>
              </a:custGeom>
              <a:solidFill>
                <a:srgbClr val="D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4" name="Line 2689"/>
              <p:cNvSpPr>
                <a:spLocks noChangeShapeType="1"/>
              </p:cNvSpPr>
              <p:nvPr/>
            </p:nvSpPr>
            <p:spPr bwMode="auto">
              <a:xfrm>
                <a:off x="3546" y="1215"/>
                <a:ext cx="3" cy="6"/>
              </a:xfrm>
              <a:prstGeom prst="line">
                <a:avLst/>
              </a:prstGeom>
              <a:noFill/>
              <a:ln w="0">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5" name="Freeform 2690"/>
              <p:cNvSpPr>
                <a:spLocks/>
              </p:cNvSpPr>
              <p:nvPr/>
            </p:nvSpPr>
            <p:spPr bwMode="auto">
              <a:xfrm>
                <a:off x="3551" y="1214"/>
                <a:ext cx="13" cy="6"/>
              </a:xfrm>
              <a:custGeom>
                <a:avLst/>
                <a:gdLst>
                  <a:gd name="T0" fmla="*/ 0 w 13"/>
                  <a:gd name="T1" fmla="*/ 0 h 6"/>
                  <a:gd name="T2" fmla="*/ 10 w 13"/>
                  <a:gd name="T3" fmla="*/ 0 h 6"/>
                  <a:gd name="T4" fmla="*/ 13 w 13"/>
                  <a:gd name="T5" fmla="*/ 6 h 6"/>
                  <a:gd name="T6" fmla="*/ 3 w 13"/>
                  <a:gd name="T7" fmla="*/ 6 h 6"/>
                  <a:gd name="T8" fmla="*/ 0 w 13"/>
                  <a:gd name="T9" fmla="*/ 0 h 6"/>
                </a:gdLst>
                <a:ahLst/>
                <a:cxnLst>
                  <a:cxn ang="0">
                    <a:pos x="T0" y="T1"/>
                  </a:cxn>
                  <a:cxn ang="0">
                    <a:pos x="T2" y="T3"/>
                  </a:cxn>
                  <a:cxn ang="0">
                    <a:pos x="T4" y="T5"/>
                  </a:cxn>
                  <a:cxn ang="0">
                    <a:pos x="T6" y="T7"/>
                  </a:cxn>
                  <a:cxn ang="0">
                    <a:pos x="T8" y="T9"/>
                  </a:cxn>
                </a:cxnLst>
                <a:rect l="0" t="0" r="r" b="b"/>
                <a:pathLst>
                  <a:path w="13" h="6">
                    <a:moveTo>
                      <a:pt x="0" y="0"/>
                    </a:moveTo>
                    <a:lnTo>
                      <a:pt x="10" y="0"/>
                    </a:lnTo>
                    <a:lnTo>
                      <a:pt x="13" y="6"/>
                    </a:lnTo>
                    <a:lnTo>
                      <a:pt x="3" y="6"/>
                    </a:lnTo>
                    <a:lnTo>
                      <a:pt x="0" y="0"/>
                    </a:lnTo>
                    <a:close/>
                  </a:path>
                </a:pathLst>
              </a:custGeom>
              <a:solidFill>
                <a:srgbClr val="D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6" name="Line 2691"/>
              <p:cNvSpPr>
                <a:spLocks noChangeShapeType="1"/>
              </p:cNvSpPr>
              <p:nvPr/>
            </p:nvSpPr>
            <p:spPr bwMode="auto">
              <a:xfrm>
                <a:off x="3551" y="1214"/>
                <a:ext cx="3" cy="6"/>
              </a:xfrm>
              <a:prstGeom prst="line">
                <a:avLst/>
              </a:prstGeom>
              <a:noFill/>
              <a:ln w="0">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7" name="Freeform 2692"/>
              <p:cNvSpPr>
                <a:spLocks/>
              </p:cNvSpPr>
              <p:nvPr/>
            </p:nvSpPr>
            <p:spPr bwMode="auto">
              <a:xfrm>
                <a:off x="3561" y="1213"/>
                <a:ext cx="14" cy="7"/>
              </a:xfrm>
              <a:custGeom>
                <a:avLst/>
                <a:gdLst>
                  <a:gd name="T0" fmla="*/ 0 w 14"/>
                  <a:gd name="T1" fmla="*/ 1 h 7"/>
                  <a:gd name="T2" fmla="*/ 11 w 14"/>
                  <a:gd name="T3" fmla="*/ 0 h 7"/>
                  <a:gd name="T4" fmla="*/ 14 w 14"/>
                  <a:gd name="T5" fmla="*/ 6 h 7"/>
                  <a:gd name="T6" fmla="*/ 3 w 14"/>
                  <a:gd name="T7" fmla="*/ 7 h 7"/>
                  <a:gd name="T8" fmla="*/ 0 w 14"/>
                  <a:gd name="T9" fmla="*/ 1 h 7"/>
                </a:gdLst>
                <a:ahLst/>
                <a:cxnLst>
                  <a:cxn ang="0">
                    <a:pos x="T0" y="T1"/>
                  </a:cxn>
                  <a:cxn ang="0">
                    <a:pos x="T2" y="T3"/>
                  </a:cxn>
                  <a:cxn ang="0">
                    <a:pos x="T4" y="T5"/>
                  </a:cxn>
                  <a:cxn ang="0">
                    <a:pos x="T6" y="T7"/>
                  </a:cxn>
                  <a:cxn ang="0">
                    <a:pos x="T8" y="T9"/>
                  </a:cxn>
                </a:cxnLst>
                <a:rect l="0" t="0" r="r" b="b"/>
                <a:pathLst>
                  <a:path w="14" h="7">
                    <a:moveTo>
                      <a:pt x="0" y="1"/>
                    </a:moveTo>
                    <a:lnTo>
                      <a:pt x="11" y="0"/>
                    </a:lnTo>
                    <a:lnTo>
                      <a:pt x="14" y="6"/>
                    </a:lnTo>
                    <a:lnTo>
                      <a:pt x="3" y="7"/>
                    </a:lnTo>
                    <a:lnTo>
                      <a:pt x="0" y="1"/>
                    </a:lnTo>
                    <a:close/>
                  </a:path>
                </a:pathLst>
              </a:custGeom>
              <a:solidFill>
                <a:srgbClr val="C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8" name="Line 2693"/>
              <p:cNvSpPr>
                <a:spLocks noChangeShapeType="1"/>
              </p:cNvSpPr>
              <p:nvPr/>
            </p:nvSpPr>
            <p:spPr bwMode="auto">
              <a:xfrm>
                <a:off x="3561" y="1214"/>
                <a:ext cx="3" cy="6"/>
              </a:xfrm>
              <a:prstGeom prst="line">
                <a:avLst/>
              </a:prstGeom>
              <a:noFill/>
              <a:ln w="0">
                <a:solidFill>
                  <a:srgbClr val="C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29" name="Freeform 2694"/>
              <p:cNvSpPr>
                <a:spLocks/>
              </p:cNvSpPr>
              <p:nvPr/>
            </p:nvSpPr>
            <p:spPr bwMode="auto">
              <a:xfrm>
                <a:off x="3572" y="1213"/>
                <a:ext cx="14" cy="6"/>
              </a:xfrm>
              <a:custGeom>
                <a:avLst/>
                <a:gdLst>
                  <a:gd name="T0" fmla="*/ 0 w 14"/>
                  <a:gd name="T1" fmla="*/ 0 h 6"/>
                  <a:gd name="T2" fmla="*/ 11 w 14"/>
                  <a:gd name="T3" fmla="*/ 0 h 6"/>
                  <a:gd name="T4" fmla="*/ 14 w 14"/>
                  <a:gd name="T5" fmla="*/ 6 h 6"/>
                  <a:gd name="T6" fmla="*/ 3 w 14"/>
                  <a:gd name="T7" fmla="*/ 6 h 6"/>
                  <a:gd name="T8" fmla="*/ 0 w 14"/>
                  <a:gd name="T9" fmla="*/ 0 h 6"/>
                </a:gdLst>
                <a:ahLst/>
                <a:cxnLst>
                  <a:cxn ang="0">
                    <a:pos x="T0" y="T1"/>
                  </a:cxn>
                  <a:cxn ang="0">
                    <a:pos x="T2" y="T3"/>
                  </a:cxn>
                  <a:cxn ang="0">
                    <a:pos x="T4" y="T5"/>
                  </a:cxn>
                  <a:cxn ang="0">
                    <a:pos x="T6" y="T7"/>
                  </a:cxn>
                  <a:cxn ang="0">
                    <a:pos x="T8" y="T9"/>
                  </a:cxn>
                </a:cxnLst>
                <a:rect l="0" t="0" r="r" b="b"/>
                <a:pathLst>
                  <a:path w="14" h="6">
                    <a:moveTo>
                      <a:pt x="0" y="0"/>
                    </a:moveTo>
                    <a:lnTo>
                      <a:pt x="11" y="0"/>
                    </a:lnTo>
                    <a:lnTo>
                      <a:pt x="14" y="6"/>
                    </a:lnTo>
                    <a:lnTo>
                      <a:pt x="3" y="6"/>
                    </a:lnTo>
                    <a:lnTo>
                      <a:pt x="0" y="0"/>
                    </a:lnTo>
                    <a:close/>
                  </a:path>
                </a:pathLst>
              </a:custGeom>
              <a:solidFill>
                <a:srgbClr val="C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0" name="Line 2695"/>
              <p:cNvSpPr>
                <a:spLocks noChangeShapeType="1"/>
              </p:cNvSpPr>
              <p:nvPr/>
            </p:nvSpPr>
            <p:spPr bwMode="auto">
              <a:xfrm>
                <a:off x="3572" y="1213"/>
                <a:ext cx="3" cy="6"/>
              </a:xfrm>
              <a:prstGeom prst="line">
                <a:avLst/>
              </a:prstGeom>
              <a:noFill/>
              <a:ln w="0">
                <a:solidFill>
                  <a:srgbClr val="C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1" name="Freeform 2696"/>
              <p:cNvSpPr>
                <a:spLocks/>
              </p:cNvSpPr>
              <p:nvPr/>
            </p:nvSpPr>
            <p:spPr bwMode="auto">
              <a:xfrm>
                <a:off x="3583" y="1213"/>
                <a:ext cx="14" cy="7"/>
              </a:xfrm>
              <a:custGeom>
                <a:avLst/>
                <a:gdLst>
                  <a:gd name="T0" fmla="*/ 0 w 14"/>
                  <a:gd name="T1" fmla="*/ 0 h 7"/>
                  <a:gd name="T2" fmla="*/ 11 w 14"/>
                  <a:gd name="T3" fmla="*/ 1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6"/>
                    </a:lnTo>
                    <a:lnTo>
                      <a:pt x="0" y="0"/>
                    </a:lnTo>
                    <a:close/>
                  </a:path>
                </a:pathLst>
              </a:custGeom>
              <a:solidFill>
                <a:srgbClr val="C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2" name="Line 2697"/>
              <p:cNvSpPr>
                <a:spLocks noChangeShapeType="1"/>
              </p:cNvSpPr>
              <p:nvPr/>
            </p:nvSpPr>
            <p:spPr bwMode="auto">
              <a:xfrm>
                <a:off x="3583" y="1213"/>
                <a:ext cx="3" cy="6"/>
              </a:xfrm>
              <a:prstGeom prst="line">
                <a:avLst/>
              </a:prstGeom>
              <a:noFill/>
              <a:ln w="0">
                <a:solidFill>
                  <a:srgbClr val="C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3" name="Freeform 2698"/>
              <p:cNvSpPr>
                <a:spLocks/>
              </p:cNvSpPr>
              <p:nvPr/>
            </p:nvSpPr>
            <p:spPr bwMode="auto">
              <a:xfrm>
                <a:off x="3594" y="1214"/>
                <a:ext cx="14" cy="7"/>
              </a:xfrm>
              <a:custGeom>
                <a:avLst/>
                <a:gdLst>
                  <a:gd name="T0" fmla="*/ 0 w 14"/>
                  <a:gd name="T1" fmla="*/ 0 h 7"/>
                  <a:gd name="T2" fmla="*/ 11 w 14"/>
                  <a:gd name="T3" fmla="*/ 1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6"/>
                    </a:lnTo>
                    <a:lnTo>
                      <a:pt x="0" y="0"/>
                    </a:lnTo>
                    <a:close/>
                  </a:path>
                </a:pathLst>
              </a:custGeom>
              <a:solidFill>
                <a:srgbClr val="B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4" name="Line 2699"/>
              <p:cNvSpPr>
                <a:spLocks noChangeShapeType="1"/>
              </p:cNvSpPr>
              <p:nvPr/>
            </p:nvSpPr>
            <p:spPr bwMode="auto">
              <a:xfrm>
                <a:off x="3594" y="1214"/>
                <a:ext cx="3" cy="6"/>
              </a:xfrm>
              <a:prstGeom prst="line">
                <a:avLst/>
              </a:prstGeom>
              <a:noFill/>
              <a:ln w="0">
                <a:solidFill>
                  <a:srgbClr val="B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5" name="Freeform 2700"/>
              <p:cNvSpPr>
                <a:spLocks/>
              </p:cNvSpPr>
              <p:nvPr/>
            </p:nvSpPr>
            <p:spPr bwMode="auto">
              <a:xfrm>
                <a:off x="3605" y="1215"/>
                <a:ext cx="14" cy="7"/>
              </a:xfrm>
              <a:custGeom>
                <a:avLst/>
                <a:gdLst>
                  <a:gd name="T0" fmla="*/ 0 w 14"/>
                  <a:gd name="T1" fmla="*/ 0 h 7"/>
                  <a:gd name="T2" fmla="*/ 11 w 14"/>
                  <a:gd name="T3" fmla="*/ 1 h 7"/>
                  <a:gd name="T4" fmla="*/ 14 w 14"/>
                  <a:gd name="T5" fmla="*/ 7 h 7"/>
                  <a:gd name="T6" fmla="*/ 3 w 14"/>
                  <a:gd name="T7" fmla="*/ 6 h 7"/>
                  <a:gd name="T8" fmla="*/ 0 w 14"/>
                  <a:gd name="T9" fmla="*/ 0 h 7"/>
                </a:gdLst>
                <a:ahLst/>
                <a:cxnLst>
                  <a:cxn ang="0">
                    <a:pos x="T0" y="T1"/>
                  </a:cxn>
                  <a:cxn ang="0">
                    <a:pos x="T2" y="T3"/>
                  </a:cxn>
                  <a:cxn ang="0">
                    <a:pos x="T4" y="T5"/>
                  </a:cxn>
                  <a:cxn ang="0">
                    <a:pos x="T6" y="T7"/>
                  </a:cxn>
                  <a:cxn ang="0">
                    <a:pos x="T8" y="T9"/>
                  </a:cxn>
                </a:cxnLst>
                <a:rect l="0" t="0" r="r" b="b"/>
                <a:pathLst>
                  <a:path w="14" h="7">
                    <a:moveTo>
                      <a:pt x="0" y="0"/>
                    </a:moveTo>
                    <a:lnTo>
                      <a:pt x="11" y="1"/>
                    </a:lnTo>
                    <a:lnTo>
                      <a:pt x="14" y="7"/>
                    </a:lnTo>
                    <a:lnTo>
                      <a:pt x="3" y="6"/>
                    </a:lnTo>
                    <a:lnTo>
                      <a:pt x="0" y="0"/>
                    </a:lnTo>
                    <a:close/>
                  </a:path>
                </a:pathLst>
              </a:custGeom>
              <a:solidFill>
                <a:srgbClr val="B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6" name="Line 2701"/>
              <p:cNvSpPr>
                <a:spLocks noChangeShapeType="1"/>
              </p:cNvSpPr>
              <p:nvPr/>
            </p:nvSpPr>
            <p:spPr bwMode="auto">
              <a:xfrm>
                <a:off x="3605" y="1215"/>
                <a:ext cx="3" cy="6"/>
              </a:xfrm>
              <a:prstGeom prst="line">
                <a:avLst/>
              </a:prstGeom>
              <a:noFill/>
              <a:ln w="0">
                <a:solidFill>
                  <a:srgbClr val="B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7" name="Freeform 2702"/>
              <p:cNvSpPr>
                <a:spLocks/>
              </p:cNvSpPr>
              <p:nvPr/>
            </p:nvSpPr>
            <p:spPr bwMode="auto">
              <a:xfrm>
                <a:off x="3616" y="1216"/>
                <a:ext cx="13" cy="8"/>
              </a:xfrm>
              <a:custGeom>
                <a:avLst/>
                <a:gdLst>
                  <a:gd name="T0" fmla="*/ 0 w 13"/>
                  <a:gd name="T1" fmla="*/ 0 h 8"/>
                  <a:gd name="T2" fmla="*/ 10 w 13"/>
                  <a:gd name="T3" fmla="*/ 2 h 8"/>
                  <a:gd name="T4" fmla="*/ 13 w 13"/>
                  <a:gd name="T5" fmla="*/ 8 h 8"/>
                  <a:gd name="T6" fmla="*/ 3 w 13"/>
                  <a:gd name="T7" fmla="*/ 6 h 8"/>
                  <a:gd name="T8" fmla="*/ 0 w 13"/>
                  <a:gd name="T9" fmla="*/ 0 h 8"/>
                </a:gdLst>
                <a:ahLst/>
                <a:cxnLst>
                  <a:cxn ang="0">
                    <a:pos x="T0" y="T1"/>
                  </a:cxn>
                  <a:cxn ang="0">
                    <a:pos x="T2" y="T3"/>
                  </a:cxn>
                  <a:cxn ang="0">
                    <a:pos x="T4" y="T5"/>
                  </a:cxn>
                  <a:cxn ang="0">
                    <a:pos x="T6" y="T7"/>
                  </a:cxn>
                  <a:cxn ang="0">
                    <a:pos x="T8" y="T9"/>
                  </a:cxn>
                </a:cxnLst>
                <a:rect l="0" t="0" r="r" b="b"/>
                <a:pathLst>
                  <a:path w="13" h="8">
                    <a:moveTo>
                      <a:pt x="0" y="0"/>
                    </a:moveTo>
                    <a:lnTo>
                      <a:pt x="10" y="2"/>
                    </a:lnTo>
                    <a:lnTo>
                      <a:pt x="13" y="8"/>
                    </a:lnTo>
                    <a:lnTo>
                      <a:pt x="3" y="6"/>
                    </a:lnTo>
                    <a:lnTo>
                      <a:pt x="0" y="0"/>
                    </a:lnTo>
                    <a:close/>
                  </a:path>
                </a:pathLst>
              </a:custGeom>
              <a:solidFill>
                <a:srgbClr val="B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38" name="Line 2703"/>
              <p:cNvSpPr>
                <a:spLocks noChangeShapeType="1"/>
              </p:cNvSpPr>
              <p:nvPr/>
            </p:nvSpPr>
            <p:spPr bwMode="auto">
              <a:xfrm>
                <a:off x="3616" y="1216"/>
                <a:ext cx="3" cy="6"/>
              </a:xfrm>
              <a:prstGeom prst="line">
                <a:avLst/>
              </a:prstGeom>
              <a:noFill/>
              <a:ln w="0">
                <a:solidFill>
                  <a:srgbClr val="B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39" name="Freeform 2704"/>
              <p:cNvSpPr>
                <a:spLocks/>
              </p:cNvSpPr>
              <p:nvPr/>
            </p:nvSpPr>
            <p:spPr bwMode="auto">
              <a:xfrm>
                <a:off x="3626" y="1218"/>
                <a:ext cx="13" cy="7"/>
              </a:xfrm>
              <a:custGeom>
                <a:avLst/>
                <a:gdLst>
                  <a:gd name="T0" fmla="*/ 0 w 13"/>
                  <a:gd name="T1" fmla="*/ 0 h 7"/>
                  <a:gd name="T2" fmla="*/ 10 w 13"/>
                  <a:gd name="T3" fmla="*/ 1 h 7"/>
                  <a:gd name="T4" fmla="*/ 13 w 13"/>
                  <a:gd name="T5" fmla="*/ 7 h 7"/>
                  <a:gd name="T6" fmla="*/ 3 w 13"/>
                  <a:gd name="T7" fmla="*/ 6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10" y="1"/>
                    </a:lnTo>
                    <a:lnTo>
                      <a:pt x="13" y="7"/>
                    </a:lnTo>
                    <a:lnTo>
                      <a:pt x="3" y="6"/>
                    </a:lnTo>
                    <a:lnTo>
                      <a:pt x="0" y="0"/>
                    </a:lnTo>
                    <a:close/>
                  </a:path>
                </a:pathLst>
              </a:custGeom>
              <a:solidFill>
                <a:srgbClr val="B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0" name="Line 2705"/>
              <p:cNvSpPr>
                <a:spLocks noChangeShapeType="1"/>
              </p:cNvSpPr>
              <p:nvPr/>
            </p:nvSpPr>
            <p:spPr bwMode="auto">
              <a:xfrm>
                <a:off x="3626" y="1218"/>
                <a:ext cx="3" cy="6"/>
              </a:xfrm>
              <a:prstGeom prst="line">
                <a:avLst/>
              </a:prstGeom>
              <a:noFill/>
              <a:ln w="0">
                <a:solidFill>
                  <a:srgbClr val="B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1" name="Freeform 2706"/>
              <p:cNvSpPr>
                <a:spLocks/>
              </p:cNvSpPr>
              <p:nvPr/>
            </p:nvSpPr>
            <p:spPr bwMode="auto">
              <a:xfrm>
                <a:off x="3636" y="1219"/>
                <a:ext cx="13" cy="9"/>
              </a:xfrm>
              <a:custGeom>
                <a:avLst/>
                <a:gdLst>
                  <a:gd name="T0" fmla="*/ 0 w 13"/>
                  <a:gd name="T1" fmla="*/ 0 h 9"/>
                  <a:gd name="T2" fmla="*/ 10 w 13"/>
                  <a:gd name="T3" fmla="*/ 2 h 9"/>
                  <a:gd name="T4" fmla="*/ 13 w 13"/>
                  <a:gd name="T5" fmla="*/ 9 h 9"/>
                  <a:gd name="T6" fmla="*/ 3 w 13"/>
                  <a:gd name="T7" fmla="*/ 6 h 9"/>
                  <a:gd name="T8" fmla="*/ 0 w 13"/>
                  <a:gd name="T9" fmla="*/ 0 h 9"/>
                </a:gdLst>
                <a:ahLst/>
                <a:cxnLst>
                  <a:cxn ang="0">
                    <a:pos x="T0" y="T1"/>
                  </a:cxn>
                  <a:cxn ang="0">
                    <a:pos x="T2" y="T3"/>
                  </a:cxn>
                  <a:cxn ang="0">
                    <a:pos x="T4" y="T5"/>
                  </a:cxn>
                  <a:cxn ang="0">
                    <a:pos x="T6" y="T7"/>
                  </a:cxn>
                  <a:cxn ang="0">
                    <a:pos x="T8" y="T9"/>
                  </a:cxn>
                </a:cxnLst>
                <a:rect l="0" t="0" r="r" b="b"/>
                <a:pathLst>
                  <a:path w="13" h="9">
                    <a:moveTo>
                      <a:pt x="0" y="0"/>
                    </a:moveTo>
                    <a:lnTo>
                      <a:pt x="10" y="2"/>
                    </a:lnTo>
                    <a:lnTo>
                      <a:pt x="13" y="9"/>
                    </a:lnTo>
                    <a:lnTo>
                      <a:pt x="3" y="6"/>
                    </a:lnTo>
                    <a:lnTo>
                      <a:pt x="0" y="0"/>
                    </a:lnTo>
                    <a:close/>
                  </a:path>
                </a:pathLst>
              </a:custGeom>
              <a:solidFill>
                <a:srgbClr val="A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2" name="Line 2707"/>
              <p:cNvSpPr>
                <a:spLocks noChangeShapeType="1"/>
              </p:cNvSpPr>
              <p:nvPr/>
            </p:nvSpPr>
            <p:spPr bwMode="auto">
              <a:xfrm>
                <a:off x="3636" y="1219"/>
                <a:ext cx="3" cy="6"/>
              </a:xfrm>
              <a:prstGeom prst="line">
                <a:avLst/>
              </a:prstGeom>
              <a:noFill/>
              <a:ln w="0">
                <a:solidFill>
                  <a:srgbClr val="A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3" name="Freeform 2708"/>
              <p:cNvSpPr>
                <a:spLocks/>
              </p:cNvSpPr>
              <p:nvPr/>
            </p:nvSpPr>
            <p:spPr bwMode="auto">
              <a:xfrm>
                <a:off x="3646" y="1221"/>
                <a:ext cx="13" cy="9"/>
              </a:xfrm>
              <a:custGeom>
                <a:avLst/>
                <a:gdLst>
                  <a:gd name="T0" fmla="*/ 0 w 13"/>
                  <a:gd name="T1" fmla="*/ 0 h 9"/>
                  <a:gd name="T2" fmla="*/ 10 w 13"/>
                  <a:gd name="T3" fmla="*/ 3 h 9"/>
                  <a:gd name="T4" fmla="*/ 13 w 13"/>
                  <a:gd name="T5" fmla="*/ 9 h 9"/>
                  <a:gd name="T6" fmla="*/ 3 w 13"/>
                  <a:gd name="T7" fmla="*/ 7 h 9"/>
                  <a:gd name="T8" fmla="*/ 0 w 13"/>
                  <a:gd name="T9" fmla="*/ 0 h 9"/>
                </a:gdLst>
                <a:ahLst/>
                <a:cxnLst>
                  <a:cxn ang="0">
                    <a:pos x="T0" y="T1"/>
                  </a:cxn>
                  <a:cxn ang="0">
                    <a:pos x="T2" y="T3"/>
                  </a:cxn>
                  <a:cxn ang="0">
                    <a:pos x="T4" y="T5"/>
                  </a:cxn>
                  <a:cxn ang="0">
                    <a:pos x="T6" y="T7"/>
                  </a:cxn>
                  <a:cxn ang="0">
                    <a:pos x="T8" y="T9"/>
                  </a:cxn>
                </a:cxnLst>
                <a:rect l="0" t="0" r="r" b="b"/>
                <a:pathLst>
                  <a:path w="13" h="9">
                    <a:moveTo>
                      <a:pt x="0" y="0"/>
                    </a:moveTo>
                    <a:lnTo>
                      <a:pt x="10" y="3"/>
                    </a:lnTo>
                    <a:lnTo>
                      <a:pt x="13" y="9"/>
                    </a:lnTo>
                    <a:lnTo>
                      <a:pt x="3" y="7"/>
                    </a:lnTo>
                    <a:lnTo>
                      <a:pt x="0" y="0"/>
                    </a:lnTo>
                    <a:close/>
                  </a:path>
                </a:pathLst>
              </a:custGeom>
              <a:solidFill>
                <a:srgbClr val="A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4" name="Line 2709"/>
              <p:cNvSpPr>
                <a:spLocks noChangeShapeType="1"/>
              </p:cNvSpPr>
              <p:nvPr/>
            </p:nvSpPr>
            <p:spPr bwMode="auto">
              <a:xfrm>
                <a:off x="3646" y="1221"/>
                <a:ext cx="3" cy="7"/>
              </a:xfrm>
              <a:prstGeom prst="line">
                <a:avLst/>
              </a:prstGeom>
              <a:noFill/>
              <a:ln w="0">
                <a:solidFill>
                  <a:srgbClr val="A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5" name="Freeform 2710"/>
              <p:cNvSpPr>
                <a:spLocks/>
              </p:cNvSpPr>
              <p:nvPr/>
            </p:nvSpPr>
            <p:spPr bwMode="auto">
              <a:xfrm>
                <a:off x="3656" y="1224"/>
                <a:ext cx="11" cy="8"/>
              </a:xfrm>
              <a:custGeom>
                <a:avLst/>
                <a:gdLst>
                  <a:gd name="T0" fmla="*/ 0 w 11"/>
                  <a:gd name="T1" fmla="*/ 0 h 8"/>
                  <a:gd name="T2" fmla="*/ 9 w 11"/>
                  <a:gd name="T3" fmla="*/ 2 h 8"/>
                  <a:gd name="T4" fmla="*/ 11 w 11"/>
                  <a:gd name="T5" fmla="*/ 8 h 8"/>
                  <a:gd name="T6" fmla="*/ 3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9" y="2"/>
                    </a:lnTo>
                    <a:lnTo>
                      <a:pt x="11" y="8"/>
                    </a:lnTo>
                    <a:lnTo>
                      <a:pt x="3" y="6"/>
                    </a:lnTo>
                    <a:lnTo>
                      <a:pt x="0" y="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6" name="Line 2711"/>
              <p:cNvSpPr>
                <a:spLocks noChangeShapeType="1"/>
              </p:cNvSpPr>
              <p:nvPr/>
            </p:nvSpPr>
            <p:spPr bwMode="auto">
              <a:xfrm>
                <a:off x="3656" y="1224"/>
                <a:ext cx="3" cy="6"/>
              </a:xfrm>
              <a:prstGeom prst="line">
                <a:avLst/>
              </a:prstGeom>
              <a:noFill/>
              <a:ln w="0">
                <a:solidFill>
                  <a:srgbClr val="A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7" name="Freeform 2712"/>
              <p:cNvSpPr>
                <a:spLocks/>
              </p:cNvSpPr>
              <p:nvPr/>
            </p:nvSpPr>
            <p:spPr bwMode="auto">
              <a:xfrm>
                <a:off x="3665" y="1226"/>
                <a:ext cx="10" cy="9"/>
              </a:xfrm>
              <a:custGeom>
                <a:avLst/>
                <a:gdLst>
                  <a:gd name="T0" fmla="*/ 0 w 10"/>
                  <a:gd name="T1" fmla="*/ 0 h 9"/>
                  <a:gd name="T2" fmla="*/ 7 w 10"/>
                  <a:gd name="T3" fmla="*/ 3 h 9"/>
                  <a:gd name="T4" fmla="*/ 10 w 10"/>
                  <a:gd name="T5" fmla="*/ 9 h 9"/>
                  <a:gd name="T6" fmla="*/ 2 w 10"/>
                  <a:gd name="T7" fmla="*/ 6 h 9"/>
                  <a:gd name="T8" fmla="*/ 0 w 10"/>
                  <a:gd name="T9" fmla="*/ 0 h 9"/>
                </a:gdLst>
                <a:ahLst/>
                <a:cxnLst>
                  <a:cxn ang="0">
                    <a:pos x="T0" y="T1"/>
                  </a:cxn>
                  <a:cxn ang="0">
                    <a:pos x="T2" y="T3"/>
                  </a:cxn>
                  <a:cxn ang="0">
                    <a:pos x="T4" y="T5"/>
                  </a:cxn>
                  <a:cxn ang="0">
                    <a:pos x="T6" y="T7"/>
                  </a:cxn>
                  <a:cxn ang="0">
                    <a:pos x="T8" y="T9"/>
                  </a:cxn>
                </a:cxnLst>
                <a:rect l="0" t="0" r="r" b="b"/>
                <a:pathLst>
                  <a:path w="10" h="9">
                    <a:moveTo>
                      <a:pt x="0" y="0"/>
                    </a:moveTo>
                    <a:lnTo>
                      <a:pt x="7" y="3"/>
                    </a:lnTo>
                    <a:lnTo>
                      <a:pt x="10" y="9"/>
                    </a:lnTo>
                    <a:lnTo>
                      <a:pt x="2" y="6"/>
                    </a:lnTo>
                    <a:lnTo>
                      <a:pt x="0" y="0"/>
                    </a:lnTo>
                    <a:close/>
                  </a:path>
                </a:pathLst>
              </a:custGeom>
              <a:solidFill>
                <a:srgbClr val="A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8" name="Line 2713"/>
              <p:cNvSpPr>
                <a:spLocks noChangeShapeType="1"/>
              </p:cNvSpPr>
              <p:nvPr/>
            </p:nvSpPr>
            <p:spPr bwMode="auto">
              <a:xfrm>
                <a:off x="3665" y="1226"/>
                <a:ext cx="2" cy="6"/>
              </a:xfrm>
              <a:prstGeom prst="line">
                <a:avLst/>
              </a:prstGeom>
              <a:noFill/>
              <a:ln w="0">
                <a:solidFill>
                  <a:srgbClr val="A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49" name="Freeform 2714"/>
              <p:cNvSpPr>
                <a:spLocks/>
              </p:cNvSpPr>
              <p:nvPr/>
            </p:nvSpPr>
            <p:spPr bwMode="auto">
              <a:xfrm>
                <a:off x="3672" y="1229"/>
                <a:ext cx="6" cy="7"/>
              </a:xfrm>
              <a:custGeom>
                <a:avLst/>
                <a:gdLst>
                  <a:gd name="T0" fmla="*/ 0 w 6"/>
                  <a:gd name="T1" fmla="*/ 0 h 7"/>
                  <a:gd name="T2" fmla="*/ 3 w 6"/>
                  <a:gd name="T3" fmla="*/ 0 h 7"/>
                  <a:gd name="T4" fmla="*/ 6 w 6"/>
                  <a:gd name="T5" fmla="*/ 7 h 7"/>
                  <a:gd name="T6" fmla="*/ 3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3" y="0"/>
                    </a:lnTo>
                    <a:lnTo>
                      <a:pt x="6" y="7"/>
                    </a:lnTo>
                    <a:lnTo>
                      <a:pt x="3" y="6"/>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0" name="Line 2715"/>
              <p:cNvSpPr>
                <a:spLocks noChangeShapeType="1"/>
              </p:cNvSpPr>
              <p:nvPr/>
            </p:nvSpPr>
            <p:spPr bwMode="auto">
              <a:xfrm>
                <a:off x="3672" y="1229"/>
                <a:ext cx="3" cy="6"/>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1" name="Freeform 2716"/>
              <p:cNvSpPr>
                <a:spLocks/>
              </p:cNvSpPr>
              <p:nvPr/>
            </p:nvSpPr>
            <p:spPr bwMode="auto">
              <a:xfrm>
                <a:off x="3675" y="1229"/>
                <a:ext cx="6" cy="8"/>
              </a:xfrm>
              <a:custGeom>
                <a:avLst/>
                <a:gdLst>
                  <a:gd name="T0" fmla="*/ 0 w 6"/>
                  <a:gd name="T1" fmla="*/ 0 h 8"/>
                  <a:gd name="T2" fmla="*/ 3 w 6"/>
                  <a:gd name="T3" fmla="*/ 2 h 8"/>
                  <a:gd name="T4" fmla="*/ 6 w 6"/>
                  <a:gd name="T5" fmla="*/ 8 h 8"/>
                  <a:gd name="T6" fmla="*/ 3 w 6"/>
                  <a:gd name="T7" fmla="*/ 7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3" y="2"/>
                    </a:lnTo>
                    <a:lnTo>
                      <a:pt x="6" y="8"/>
                    </a:lnTo>
                    <a:lnTo>
                      <a:pt x="3" y="7"/>
                    </a:lnTo>
                    <a:lnTo>
                      <a:pt x="0" y="0"/>
                    </a:lnTo>
                    <a:close/>
                  </a:path>
                </a:pathLst>
              </a:custGeom>
              <a:solidFill>
                <a:srgbClr val="9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2" name="Line 2717"/>
              <p:cNvSpPr>
                <a:spLocks noChangeShapeType="1"/>
              </p:cNvSpPr>
              <p:nvPr/>
            </p:nvSpPr>
            <p:spPr bwMode="auto">
              <a:xfrm>
                <a:off x="3675" y="1229"/>
                <a:ext cx="3" cy="7"/>
              </a:xfrm>
              <a:prstGeom prst="line">
                <a:avLst/>
              </a:prstGeom>
              <a:noFill/>
              <a:ln w="0">
                <a:solidFill>
                  <a:srgbClr val="9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3" name="Freeform 2718"/>
              <p:cNvSpPr>
                <a:spLocks/>
              </p:cNvSpPr>
              <p:nvPr/>
            </p:nvSpPr>
            <p:spPr bwMode="auto">
              <a:xfrm>
                <a:off x="3678" y="1231"/>
                <a:ext cx="9" cy="9"/>
              </a:xfrm>
              <a:custGeom>
                <a:avLst/>
                <a:gdLst>
                  <a:gd name="T0" fmla="*/ 0 w 9"/>
                  <a:gd name="T1" fmla="*/ 0 h 9"/>
                  <a:gd name="T2" fmla="*/ 6 w 9"/>
                  <a:gd name="T3" fmla="*/ 3 h 9"/>
                  <a:gd name="T4" fmla="*/ 9 w 9"/>
                  <a:gd name="T5" fmla="*/ 9 h 9"/>
                  <a:gd name="T6" fmla="*/ 3 w 9"/>
                  <a:gd name="T7" fmla="*/ 6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6" y="3"/>
                    </a:lnTo>
                    <a:lnTo>
                      <a:pt x="9" y="9"/>
                    </a:lnTo>
                    <a:lnTo>
                      <a:pt x="3" y="6"/>
                    </a:lnTo>
                    <a:lnTo>
                      <a:pt x="0" y="0"/>
                    </a:lnTo>
                    <a:close/>
                  </a:path>
                </a:pathLst>
              </a:custGeom>
              <a:solidFill>
                <a:srgbClr val="9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4" name="Line 2719"/>
              <p:cNvSpPr>
                <a:spLocks noChangeShapeType="1"/>
              </p:cNvSpPr>
              <p:nvPr/>
            </p:nvSpPr>
            <p:spPr bwMode="auto">
              <a:xfrm>
                <a:off x="3678" y="1231"/>
                <a:ext cx="3" cy="6"/>
              </a:xfrm>
              <a:prstGeom prst="line">
                <a:avLst/>
              </a:prstGeom>
              <a:noFill/>
              <a:ln w="0">
                <a:solidFill>
                  <a:srgbClr val="9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5" name="Freeform 2720"/>
              <p:cNvSpPr>
                <a:spLocks/>
              </p:cNvSpPr>
              <p:nvPr/>
            </p:nvSpPr>
            <p:spPr bwMode="auto">
              <a:xfrm>
                <a:off x="3684" y="1234"/>
                <a:ext cx="9" cy="10"/>
              </a:xfrm>
              <a:custGeom>
                <a:avLst/>
                <a:gdLst>
                  <a:gd name="T0" fmla="*/ 0 w 9"/>
                  <a:gd name="T1" fmla="*/ 0 h 10"/>
                  <a:gd name="T2" fmla="*/ 6 w 9"/>
                  <a:gd name="T3" fmla="*/ 3 h 10"/>
                  <a:gd name="T4" fmla="*/ 9 w 9"/>
                  <a:gd name="T5" fmla="*/ 10 h 10"/>
                  <a:gd name="T6" fmla="*/ 3 w 9"/>
                  <a:gd name="T7" fmla="*/ 6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6" y="3"/>
                    </a:lnTo>
                    <a:lnTo>
                      <a:pt x="9" y="10"/>
                    </a:lnTo>
                    <a:lnTo>
                      <a:pt x="3" y="6"/>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6" name="Line 2721"/>
              <p:cNvSpPr>
                <a:spLocks noChangeShapeType="1"/>
              </p:cNvSpPr>
              <p:nvPr/>
            </p:nvSpPr>
            <p:spPr bwMode="auto">
              <a:xfrm>
                <a:off x="3684" y="1234"/>
                <a:ext cx="3" cy="6"/>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7" name="Freeform 2722"/>
              <p:cNvSpPr>
                <a:spLocks/>
              </p:cNvSpPr>
              <p:nvPr/>
            </p:nvSpPr>
            <p:spPr bwMode="auto">
              <a:xfrm>
                <a:off x="3690" y="1237"/>
                <a:ext cx="9" cy="11"/>
              </a:xfrm>
              <a:custGeom>
                <a:avLst/>
                <a:gdLst>
                  <a:gd name="T0" fmla="*/ 0 w 9"/>
                  <a:gd name="T1" fmla="*/ 0 h 11"/>
                  <a:gd name="T2" fmla="*/ 6 w 9"/>
                  <a:gd name="T3" fmla="*/ 5 h 11"/>
                  <a:gd name="T4" fmla="*/ 9 w 9"/>
                  <a:gd name="T5" fmla="*/ 11 h 11"/>
                  <a:gd name="T6" fmla="*/ 3 w 9"/>
                  <a:gd name="T7" fmla="*/ 7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5"/>
                    </a:lnTo>
                    <a:lnTo>
                      <a:pt x="9" y="11"/>
                    </a:lnTo>
                    <a:lnTo>
                      <a:pt x="3" y="7"/>
                    </a:lnTo>
                    <a:lnTo>
                      <a:pt x="0" y="0"/>
                    </a:lnTo>
                    <a:close/>
                  </a:path>
                </a:pathLst>
              </a:custGeom>
              <a:solidFill>
                <a:srgbClr val="8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58" name="Line 2723"/>
              <p:cNvSpPr>
                <a:spLocks noChangeShapeType="1"/>
              </p:cNvSpPr>
              <p:nvPr/>
            </p:nvSpPr>
            <p:spPr bwMode="auto">
              <a:xfrm>
                <a:off x="3690" y="1237"/>
                <a:ext cx="3" cy="7"/>
              </a:xfrm>
              <a:prstGeom prst="line">
                <a:avLst/>
              </a:prstGeom>
              <a:noFill/>
              <a:ln w="0">
                <a:solidFill>
                  <a:srgbClr val="8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59" name="Freeform 2724"/>
              <p:cNvSpPr>
                <a:spLocks/>
              </p:cNvSpPr>
              <p:nvPr/>
            </p:nvSpPr>
            <p:spPr bwMode="auto">
              <a:xfrm>
                <a:off x="3696" y="1242"/>
                <a:ext cx="9" cy="11"/>
              </a:xfrm>
              <a:custGeom>
                <a:avLst/>
                <a:gdLst>
                  <a:gd name="T0" fmla="*/ 0 w 9"/>
                  <a:gd name="T1" fmla="*/ 0 h 11"/>
                  <a:gd name="T2" fmla="*/ 6 w 9"/>
                  <a:gd name="T3" fmla="*/ 5 h 11"/>
                  <a:gd name="T4" fmla="*/ 9 w 9"/>
                  <a:gd name="T5" fmla="*/ 11 h 11"/>
                  <a:gd name="T6" fmla="*/ 3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5"/>
                    </a:lnTo>
                    <a:lnTo>
                      <a:pt x="9" y="11"/>
                    </a:lnTo>
                    <a:lnTo>
                      <a:pt x="3" y="6"/>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0" name="Line 2725"/>
              <p:cNvSpPr>
                <a:spLocks noChangeShapeType="1"/>
              </p:cNvSpPr>
              <p:nvPr/>
            </p:nvSpPr>
            <p:spPr bwMode="auto">
              <a:xfrm>
                <a:off x="3696" y="1242"/>
                <a:ext cx="3" cy="6"/>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1" name="Freeform 2726"/>
              <p:cNvSpPr>
                <a:spLocks/>
              </p:cNvSpPr>
              <p:nvPr/>
            </p:nvSpPr>
            <p:spPr bwMode="auto">
              <a:xfrm>
                <a:off x="3702" y="1247"/>
                <a:ext cx="9" cy="11"/>
              </a:xfrm>
              <a:custGeom>
                <a:avLst/>
                <a:gdLst>
                  <a:gd name="T0" fmla="*/ 0 w 9"/>
                  <a:gd name="T1" fmla="*/ 0 h 11"/>
                  <a:gd name="T2" fmla="*/ 6 w 9"/>
                  <a:gd name="T3" fmla="*/ 5 h 11"/>
                  <a:gd name="T4" fmla="*/ 9 w 9"/>
                  <a:gd name="T5" fmla="*/ 11 h 11"/>
                  <a:gd name="T6" fmla="*/ 3 w 9"/>
                  <a:gd name="T7" fmla="*/ 6 h 11"/>
                  <a:gd name="T8" fmla="*/ 0 w 9"/>
                  <a:gd name="T9" fmla="*/ 0 h 11"/>
                </a:gdLst>
                <a:ahLst/>
                <a:cxnLst>
                  <a:cxn ang="0">
                    <a:pos x="T0" y="T1"/>
                  </a:cxn>
                  <a:cxn ang="0">
                    <a:pos x="T2" y="T3"/>
                  </a:cxn>
                  <a:cxn ang="0">
                    <a:pos x="T4" y="T5"/>
                  </a:cxn>
                  <a:cxn ang="0">
                    <a:pos x="T6" y="T7"/>
                  </a:cxn>
                  <a:cxn ang="0">
                    <a:pos x="T8" y="T9"/>
                  </a:cxn>
                </a:cxnLst>
                <a:rect l="0" t="0" r="r" b="b"/>
                <a:pathLst>
                  <a:path w="9" h="11">
                    <a:moveTo>
                      <a:pt x="0" y="0"/>
                    </a:moveTo>
                    <a:lnTo>
                      <a:pt x="6" y="5"/>
                    </a:lnTo>
                    <a:lnTo>
                      <a:pt x="9" y="11"/>
                    </a:lnTo>
                    <a:lnTo>
                      <a:pt x="3" y="6"/>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2" name="Line 2727"/>
              <p:cNvSpPr>
                <a:spLocks noChangeShapeType="1"/>
              </p:cNvSpPr>
              <p:nvPr/>
            </p:nvSpPr>
            <p:spPr bwMode="auto">
              <a:xfrm>
                <a:off x="3702" y="1247"/>
                <a:ext cx="3" cy="6"/>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3" name="Freeform 2728"/>
              <p:cNvSpPr>
                <a:spLocks/>
              </p:cNvSpPr>
              <p:nvPr/>
            </p:nvSpPr>
            <p:spPr bwMode="auto">
              <a:xfrm>
                <a:off x="3708" y="1252"/>
                <a:ext cx="8" cy="12"/>
              </a:xfrm>
              <a:custGeom>
                <a:avLst/>
                <a:gdLst>
                  <a:gd name="T0" fmla="*/ 0 w 8"/>
                  <a:gd name="T1" fmla="*/ 0 h 12"/>
                  <a:gd name="T2" fmla="*/ 5 w 8"/>
                  <a:gd name="T3" fmla="*/ 6 h 12"/>
                  <a:gd name="T4" fmla="*/ 8 w 8"/>
                  <a:gd name="T5" fmla="*/ 12 h 12"/>
                  <a:gd name="T6" fmla="*/ 3 w 8"/>
                  <a:gd name="T7" fmla="*/ 6 h 12"/>
                  <a:gd name="T8" fmla="*/ 0 w 8"/>
                  <a:gd name="T9" fmla="*/ 0 h 12"/>
                </a:gdLst>
                <a:ahLst/>
                <a:cxnLst>
                  <a:cxn ang="0">
                    <a:pos x="T0" y="T1"/>
                  </a:cxn>
                  <a:cxn ang="0">
                    <a:pos x="T2" y="T3"/>
                  </a:cxn>
                  <a:cxn ang="0">
                    <a:pos x="T4" y="T5"/>
                  </a:cxn>
                  <a:cxn ang="0">
                    <a:pos x="T6" y="T7"/>
                  </a:cxn>
                  <a:cxn ang="0">
                    <a:pos x="T8" y="T9"/>
                  </a:cxn>
                </a:cxnLst>
                <a:rect l="0" t="0" r="r" b="b"/>
                <a:pathLst>
                  <a:path w="8" h="12">
                    <a:moveTo>
                      <a:pt x="0" y="0"/>
                    </a:moveTo>
                    <a:lnTo>
                      <a:pt x="5" y="6"/>
                    </a:lnTo>
                    <a:lnTo>
                      <a:pt x="8" y="12"/>
                    </a:lnTo>
                    <a:lnTo>
                      <a:pt x="3" y="6"/>
                    </a:lnTo>
                    <a:lnTo>
                      <a:pt x="0" y="0"/>
                    </a:lnTo>
                    <a:close/>
                  </a:path>
                </a:pathLst>
              </a:custGeom>
              <a:solidFill>
                <a:srgbClr val="8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4" name="Line 2729"/>
              <p:cNvSpPr>
                <a:spLocks noChangeShapeType="1"/>
              </p:cNvSpPr>
              <p:nvPr/>
            </p:nvSpPr>
            <p:spPr bwMode="auto">
              <a:xfrm>
                <a:off x="3708" y="1252"/>
                <a:ext cx="3" cy="6"/>
              </a:xfrm>
              <a:prstGeom prst="line">
                <a:avLst/>
              </a:prstGeom>
              <a:noFill/>
              <a:ln w="0">
                <a:solidFill>
                  <a:srgbClr val="8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5" name="Freeform 2730"/>
              <p:cNvSpPr>
                <a:spLocks/>
              </p:cNvSpPr>
              <p:nvPr/>
            </p:nvSpPr>
            <p:spPr bwMode="auto">
              <a:xfrm>
                <a:off x="3713" y="1258"/>
                <a:ext cx="8" cy="12"/>
              </a:xfrm>
              <a:custGeom>
                <a:avLst/>
                <a:gdLst>
                  <a:gd name="T0" fmla="*/ 0 w 8"/>
                  <a:gd name="T1" fmla="*/ 0 h 12"/>
                  <a:gd name="T2" fmla="*/ 6 w 8"/>
                  <a:gd name="T3" fmla="*/ 6 h 12"/>
                  <a:gd name="T4" fmla="*/ 8 w 8"/>
                  <a:gd name="T5" fmla="*/ 12 h 12"/>
                  <a:gd name="T6" fmla="*/ 3 w 8"/>
                  <a:gd name="T7" fmla="*/ 6 h 12"/>
                  <a:gd name="T8" fmla="*/ 0 w 8"/>
                  <a:gd name="T9" fmla="*/ 0 h 12"/>
                </a:gdLst>
                <a:ahLst/>
                <a:cxnLst>
                  <a:cxn ang="0">
                    <a:pos x="T0" y="T1"/>
                  </a:cxn>
                  <a:cxn ang="0">
                    <a:pos x="T2" y="T3"/>
                  </a:cxn>
                  <a:cxn ang="0">
                    <a:pos x="T4" y="T5"/>
                  </a:cxn>
                  <a:cxn ang="0">
                    <a:pos x="T6" y="T7"/>
                  </a:cxn>
                  <a:cxn ang="0">
                    <a:pos x="T8" y="T9"/>
                  </a:cxn>
                </a:cxnLst>
                <a:rect l="0" t="0" r="r" b="b"/>
                <a:pathLst>
                  <a:path w="8" h="12">
                    <a:moveTo>
                      <a:pt x="0" y="0"/>
                    </a:moveTo>
                    <a:lnTo>
                      <a:pt x="6" y="6"/>
                    </a:lnTo>
                    <a:lnTo>
                      <a:pt x="8" y="12"/>
                    </a:lnTo>
                    <a:lnTo>
                      <a:pt x="3" y="6"/>
                    </a:lnTo>
                    <a:lnTo>
                      <a:pt x="0" y="0"/>
                    </a:lnTo>
                    <a:close/>
                  </a:path>
                </a:pathLst>
              </a:cu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6" name="Line 2731"/>
              <p:cNvSpPr>
                <a:spLocks noChangeShapeType="1"/>
              </p:cNvSpPr>
              <p:nvPr/>
            </p:nvSpPr>
            <p:spPr bwMode="auto">
              <a:xfrm>
                <a:off x="3713" y="1258"/>
                <a:ext cx="3" cy="6"/>
              </a:xfrm>
              <a:prstGeom prst="line">
                <a:avLst/>
              </a:prstGeom>
              <a:noFill/>
              <a:ln w="0">
                <a:solidFill>
                  <a:srgbClr val="8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7" name="Freeform 2732"/>
              <p:cNvSpPr>
                <a:spLocks/>
              </p:cNvSpPr>
              <p:nvPr/>
            </p:nvSpPr>
            <p:spPr bwMode="auto">
              <a:xfrm>
                <a:off x="3719" y="1264"/>
                <a:ext cx="7" cy="12"/>
              </a:xfrm>
              <a:custGeom>
                <a:avLst/>
                <a:gdLst>
                  <a:gd name="T0" fmla="*/ 0 w 7"/>
                  <a:gd name="T1" fmla="*/ 0 h 12"/>
                  <a:gd name="T2" fmla="*/ 4 w 7"/>
                  <a:gd name="T3" fmla="*/ 6 h 12"/>
                  <a:gd name="T4" fmla="*/ 7 w 7"/>
                  <a:gd name="T5" fmla="*/ 12 h 12"/>
                  <a:gd name="T6" fmla="*/ 2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6"/>
                    </a:lnTo>
                    <a:lnTo>
                      <a:pt x="7" y="12"/>
                    </a:lnTo>
                    <a:lnTo>
                      <a:pt x="2" y="6"/>
                    </a:lnTo>
                    <a:lnTo>
                      <a:pt x="0" y="0"/>
                    </a:lnTo>
                    <a:close/>
                  </a:path>
                </a:pathLst>
              </a:custGeom>
              <a:solidFill>
                <a:srgbClr val="8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8" name="Line 2733"/>
              <p:cNvSpPr>
                <a:spLocks noChangeShapeType="1"/>
              </p:cNvSpPr>
              <p:nvPr/>
            </p:nvSpPr>
            <p:spPr bwMode="auto">
              <a:xfrm>
                <a:off x="3719" y="1264"/>
                <a:ext cx="2" cy="6"/>
              </a:xfrm>
              <a:prstGeom prst="line">
                <a:avLst/>
              </a:prstGeom>
              <a:noFill/>
              <a:ln w="0">
                <a:solidFill>
                  <a:srgbClr val="8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9" name="Freeform 2734"/>
              <p:cNvSpPr>
                <a:spLocks/>
              </p:cNvSpPr>
              <p:nvPr/>
            </p:nvSpPr>
            <p:spPr bwMode="auto">
              <a:xfrm>
                <a:off x="3723" y="1270"/>
                <a:ext cx="8" cy="12"/>
              </a:xfrm>
              <a:custGeom>
                <a:avLst/>
                <a:gdLst>
                  <a:gd name="T0" fmla="*/ 0 w 8"/>
                  <a:gd name="T1" fmla="*/ 0 h 12"/>
                  <a:gd name="T2" fmla="*/ 5 w 8"/>
                  <a:gd name="T3" fmla="*/ 6 h 12"/>
                  <a:gd name="T4" fmla="*/ 8 w 8"/>
                  <a:gd name="T5" fmla="*/ 12 h 12"/>
                  <a:gd name="T6" fmla="*/ 3 w 8"/>
                  <a:gd name="T7" fmla="*/ 6 h 12"/>
                  <a:gd name="T8" fmla="*/ 0 w 8"/>
                  <a:gd name="T9" fmla="*/ 0 h 12"/>
                </a:gdLst>
                <a:ahLst/>
                <a:cxnLst>
                  <a:cxn ang="0">
                    <a:pos x="T0" y="T1"/>
                  </a:cxn>
                  <a:cxn ang="0">
                    <a:pos x="T2" y="T3"/>
                  </a:cxn>
                  <a:cxn ang="0">
                    <a:pos x="T4" y="T5"/>
                  </a:cxn>
                  <a:cxn ang="0">
                    <a:pos x="T6" y="T7"/>
                  </a:cxn>
                  <a:cxn ang="0">
                    <a:pos x="T8" y="T9"/>
                  </a:cxn>
                </a:cxnLst>
                <a:rect l="0" t="0" r="r" b="b"/>
                <a:pathLst>
                  <a:path w="8" h="12">
                    <a:moveTo>
                      <a:pt x="0" y="0"/>
                    </a:moveTo>
                    <a:lnTo>
                      <a:pt x="5" y="6"/>
                    </a:lnTo>
                    <a:lnTo>
                      <a:pt x="8" y="12"/>
                    </a:lnTo>
                    <a:lnTo>
                      <a:pt x="3" y="6"/>
                    </a:lnTo>
                    <a:lnTo>
                      <a:pt x="0" y="0"/>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0" name="Line 2735"/>
              <p:cNvSpPr>
                <a:spLocks noChangeShapeType="1"/>
              </p:cNvSpPr>
              <p:nvPr/>
            </p:nvSpPr>
            <p:spPr bwMode="auto">
              <a:xfrm>
                <a:off x="3723" y="1270"/>
                <a:ext cx="3" cy="6"/>
              </a:xfrm>
              <a:prstGeom prst="line">
                <a:avLst/>
              </a:prstGeom>
              <a:noFill/>
              <a:ln w="0">
                <a:solidFill>
                  <a:srgbClr val="8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1" name="Freeform 2736"/>
              <p:cNvSpPr>
                <a:spLocks/>
              </p:cNvSpPr>
              <p:nvPr/>
            </p:nvSpPr>
            <p:spPr bwMode="auto">
              <a:xfrm>
                <a:off x="3728" y="1276"/>
                <a:ext cx="7" cy="12"/>
              </a:xfrm>
              <a:custGeom>
                <a:avLst/>
                <a:gdLst>
                  <a:gd name="T0" fmla="*/ 0 w 7"/>
                  <a:gd name="T1" fmla="*/ 0 h 12"/>
                  <a:gd name="T2" fmla="*/ 5 w 7"/>
                  <a:gd name="T3" fmla="*/ 6 h 12"/>
                  <a:gd name="T4" fmla="*/ 7 w 7"/>
                  <a:gd name="T5" fmla="*/ 12 h 12"/>
                  <a:gd name="T6" fmla="*/ 3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5" y="6"/>
                    </a:lnTo>
                    <a:lnTo>
                      <a:pt x="7" y="12"/>
                    </a:lnTo>
                    <a:lnTo>
                      <a:pt x="3"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2" name="Line 2737"/>
              <p:cNvSpPr>
                <a:spLocks noChangeShapeType="1"/>
              </p:cNvSpPr>
              <p:nvPr/>
            </p:nvSpPr>
            <p:spPr bwMode="auto">
              <a:xfrm>
                <a:off x="3728" y="1276"/>
                <a:ext cx="3"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3" name="Freeform 2738"/>
              <p:cNvSpPr>
                <a:spLocks/>
              </p:cNvSpPr>
              <p:nvPr/>
            </p:nvSpPr>
            <p:spPr bwMode="auto">
              <a:xfrm>
                <a:off x="3733" y="1282"/>
                <a:ext cx="7" cy="12"/>
              </a:xfrm>
              <a:custGeom>
                <a:avLst/>
                <a:gdLst>
                  <a:gd name="T0" fmla="*/ 0 w 7"/>
                  <a:gd name="T1" fmla="*/ 0 h 12"/>
                  <a:gd name="T2" fmla="*/ 4 w 7"/>
                  <a:gd name="T3" fmla="*/ 6 h 12"/>
                  <a:gd name="T4" fmla="*/ 7 w 7"/>
                  <a:gd name="T5" fmla="*/ 12 h 12"/>
                  <a:gd name="T6" fmla="*/ 2 w 7"/>
                  <a:gd name="T7" fmla="*/ 6 h 12"/>
                  <a:gd name="T8" fmla="*/ 0 w 7"/>
                  <a:gd name="T9" fmla="*/ 0 h 12"/>
                </a:gdLst>
                <a:ahLst/>
                <a:cxnLst>
                  <a:cxn ang="0">
                    <a:pos x="T0" y="T1"/>
                  </a:cxn>
                  <a:cxn ang="0">
                    <a:pos x="T2" y="T3"/>
                  </a:cxn>
                  <a:cxn ang="0">
                    <a:pos x="T4" y="T5"/>
                  </a:cxn>
                  <a:cxn ang="0">
                    <a:pos x="T6" y="T7"/>
                  </a:cxn>
                  <a:cxn ang="0">
                    <a:pos x="T8" y="T9"/>
                  </a:cxn>
                </a:cxnLst>
                <a:rect l="0" t="0" r="r" b="b"/>
                <a:pathLst>
                  <a:path w="7" h="12">
                    <a:moveTo>
                      <a:pt x="0" y="0"/>
                    </a:moveTo>
                    <a:lnTo>
                      <a:pt x="4" y="6"/>
                    </a:lnTo>
                    <a:lnTo>
                      <a:pt x="7" y="12"/>
                    </a:lnTo>
                    <a:lnTo>
                      <a:pt x="2"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4" name="Line 2739"/>
              <p:cNvSpPr>
                <a:spLocks noChangeShapeType="1"/>
              </p:cNvSpPr>
              <p:nvPr/>
            </p:nvSpPr>
            <p:spPr bwMode="auto">
              <a:xfrm>
                <a:off x="3733" y="1282"/>
                <a:ext cx="2"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5" name="Freeform 2740"/>
              <p:cNvSpPr>
                <a:spLocks/>
              </p:cNvSpPr>
              <p:nvPr/>
            </p:nvSpPr>
            <p:spPr bwMode="auto">
              <a:xfrm>
                <a:off x="3737" y="1288"/>
                <a:ext cx="5" cy="9"/>
              </a:xfrm>
              <a:custGeom>
                <a:avLst/>
                <a:gdLst>
                  <a:gd name="T0" fmla="*/ 0 w 5"/>
                  <a:gd name="T1" fmla="*/ 0 h 9"/>
                  <a:gd name="T2" fmla="*/ 2 w 5"/>
                  <a:gd name="T3" fmla="*/ 3 h 9"/>
                  <a:gd name="T4" fmla="*/ 5 w 5"/>
                  <a:gd name="T5" fmla="*/ 9 h 9"/>
                  <a:gd name="T6" fmla="*/ 3 w 5"/>
                  <a:gd name="T7" fmla="*/ 6 h 9"/>
                  <a:gd name="T8" fmla="*/ 0 w 5"/>
                  <a:gd name="T9" fmla="*/ 0 h 9"/>
                </a:gdLst>
                <a:ahLst/>
                <a:cxnLst>
                  <a:cxn ang="0">
                    <a:pos x="T0" y="T1"/>
                  </a:cxn>
                  <a:cxn ang="0">
                    <a:pos x="T2" y="T3"/>
                  </a:cxn>
                  <a:cxn ang="0">
                    <a:pos x="T4" y="T5"/>
                  </a:cxn>
                  <a:cxn ang="0">
                    <a:pos x="T6" y="T7"/>
                  </a:cxn>
                  <a:cxn ang="0">
                    <a:pos x="T8" y="T9"/>
                  </a:cxn>
                </a:cxnLst>
                <a:rect l="0" t="0" r="r" b="b"/>
                <a:pathLst>
                  <a:path w="5" h="9">
                    <a:moveTo>
                      <a:pt x="0" y="0"/>
                    </a:moveTo>
                    <a:lnTo>
                      <a:pt x="2" y="3"/>
                    </a:lnTo>
                    <a:lnTo>
                      <a:pt x="5" y="9"/>
                    </a:lnTo>
                    <a:lnTo>
                      <a:pt x="3"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6" name="Line 2741"/>
              <p:cNvSpPr>
                <a:spLocks noChangeShapeType="1"/>
              </p:cNvSpPr>
              <p:nvPr/>
            </p:nvSpPr>
            <p:spPr bwMode="auto">
              <a:xfrm>
                <a:off x="3737" y="1288"/>
                <a:ext cx="3"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77" name="Freeform 2742"/>
              <p:cNvSpPr>
                <a:spLocks/>
              </p:cNvSpPr>
              <p:nvPr/>
            </p:nvSpPr>
            <p:spPr bwMode="auto">
              <a:xfrm>
                <a:off x="3739" y="1291"/>
                <a:ext cx="5" cy="9"/>
              </a:xfrm>
              <a:custGeom>
                <a:avLst/>
                <a:gdLst>
                  <a:gd name="T0" fmla="*/ 0 w 5"/>
                  <a:gd name="T1" fmla="*/ 0 h 9"/>
                  <a:gd name="T2" fmla="*/ 2 w 5"/>
                  <a:gd name="T3" fmla="*/ 3 h 9"/>
                  <a:gd name="T4" fmla="*/ 5 w 5"/>
                  <a:gd name="T5" fmla="*/ 9 h 9"/>
                  <a:gd name="T6" fmla="*/ 3 w 5"/>
                  <a:gd name="T7" fmla="*/ 6 h 9"/>
                  <a:gd name="T8" fmla="*/ 0 w 5"/>
                  <a:gd name="T9" fmla="*/ 0 h 9"/>
                </a:gdLst>
                <a:ahLst/>
                <a:cxnLst>
                  <a:cxn ang="0">
                    <a:pos x="T0" y="T1"/>
                  </a:cxn>
                  <a:cxn ang="0">
                    <a:pos x="T2" y="T3"/>
                  </a:cxn>
                  <a:cxn ang="0">
                    <a:pos x="T4" y="T5"/>
                  </a:cxn>
                  <a:cxn ang="0">
                    <a:pos x="T6" y="T7"/>
                  </a:cxn>
                  <a:cxn ang="0">
                    <a:pos x="T8" y="T9"/>
                  </a:cxn>
                </a:cxnLst>
                <a:rect l="0" t="0" r="r" b="b"/>
                <a:pathLst>
                  <a:path w="5" h="9">
                    <a:moveTo>
                      <a:pt x="0" y="0"/>
                    </a:moveTo>
                    <a:lnTo>
                      <a:pt x="2" y="3"/>
                    </a:lnTo>
                    <a:lnTo>
                      <a:pt x="5" y="9"/>
                    </a:lnTo>
                    <a:lnTo>
                      <a:pt x="3"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78" name="Line 2743"/>
              <p:cNvSpPr>
                <a:spLocks noChangeShapeType="1"/>
              </p:cNvSpPr>
              <p:nvPr/>
            </p:nvSpPr>
            <p:spPr bwMode="auto">
              <a:xfrm>
                <a:off x="3739" y="1291"/>
                <a:ext cx="3"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458" name="Group 2744"/>
            <p:cNvGrpSpPr>
              <a:grpSpLocks/>
            </p:cNvGrpSpPr>
            <p:nvPr/>
          </p:nvGrpSpPr>
          <p:grpSpPr bwMode="auto">
            <a:xfrm>
              <a:off x="3088" y="1167"/>
              <a:ext cx="711" cy="516"/>
              <a:chOff x="3088" y="1167"/>
              <a:chExt cx="711" cy="516"/>
            </a:xfrm>
          </p:grpSpPr>
          <p:sp>
            <p:nvSpPr>
              <p:cNvPr id="2479" name="Freeform 2745"/>
              <p:cNvSpPr>
                <a:spLocks/>
              </p:cNvSpPr>
              <p:nvPr/>
            </p:nvSpPr>
            <p:spPr bwMode="auto">
              <a:xfrm>
                <a:off x="3741" y="1294"/>
                <a:ext cx="5" cy="8"/>
              </a:xfrm>
              <a:custGeom>
                <a:avLst/>
                <a:gdLst>
                  <a:gd name="T0" fmla="*/ 0 w 5"/>
                  <a:gd name="T1" fmla="*/ 0 h 8"/>
                  <a:gd name="T2" fmla="*/ 2 w 5"/>
                  <a:gd name="T3" fmla="*/ 2 h 8"/>
                  <a:gd name="T4" fmla="*/ 5 w 5"/>
                  <a:gd name="T5" fmla="*/ 8 h 8"/>
                  <a:gd name="T6" fmla="*/ 3 w 5"/>
                  <a:gd name="T7" fmla="*/ 6 h 8"/>
                  <a:gd name="T8" fmla="*/ 0 w 5"/>
                  <a:gd name="T9" fmla="*/ 0 h 8"/>
                </a:gdLst>
                <a:ahLst/>
                <a:cxnLst>
                  <a:cxn ang="0">
                    <a:pos x="T0" y="T1"/>
                  </a:cxn>
                  <a:cxn ang="0">
                    <a:pos x="T2" y="T3"/>
                  </a:cxn>
                  <a:cxn ang="0">
                    <a:pos x="T4" y="T5"/>
                  </a:cxn>
                  <a:cxn ang="0">
                    <a:pos x="T6" y="T7"/>
                  </a:cxn>
                  <a:cxn ang="0">
                    <a:pos x="T8" y="T9"/>
                  </a:cxn>
                </a:cxnLst>
                <a:rect l="0" t="0" r="r" b="b"/>
                <a:pathLst>
                  <a:path w="5" h="8">
                    <a:moveTo>
                      <a:pt x="0" y="0"/>
                    </a:moveTo>
                    <a:lnTo>
                      <a:pt x="2" y="2"/>
                    </a:lnTo>
                    <a:lnTo>
                      <a:pt x="5" y="8"/>
                    </a:lnTo>
                    <a:lnTo>
                      <a:pt x="3" y="6"/>
                    </a:lnTo>
                    <a:lnTo>
                      <a:pt x="0" y="0"/>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80" name="Line 2746"/>
              <p:cNvSpPr>
                <a:spLocks noChangeShapeType="1"/>
              </p:cNvSpPr>
              <p:nvPr/>
            </p:nvSpPr>
            <p:spPr bwMode="auto">
              <a:xfrm>
                <a:off x="3741" y="1294"/>
                <a:ext cx="3" cy="6"/>
              </a:xfrm>
              <a:prstGeom prst="line">
                <a:avLst/>
              </a:prstGeom>
              <a:noFill/>
              <a:ln w="0">
                <a:solidFill>
                  <a:srgbClr val="8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1" name="Freeform 2747"/>
              <p:cNvSpPr>
                <a:spLocks/>
              </p:cNvSpPr>
              <p:nvPr/>
            </p:nvSpPr>
            <p:spPr bwMode="auto">
              <a:xfrm>
                <a:off x="3743" y="1296"/>
                <a:ext cx="5" cy="9"/>
              </a:xfrm>
              <a:custGeom>
                <a:avLst/>
                <a:gdLst>
                  <a:gd name="T0" fmla="*/ 0 w 5"/>
                  <a:gd name="T1" fmla="*/ 0 h 9"/>
                  <a:gd name="T2" fmla="*/ 2 w 5"/>
                  <a:gd name="T3" fmla="*/ 3 h 9"/>
                  <a:gd name="T4" fmla="*/ 5 w 5"/>
                  <a:gd name="T5" fmla="*/ 9 h 9"/>
                  <a:gd name="T6" fmla="*/ 3 w 5"/>
                  <a:gd name="T7" fmla="*/ 6 h 9"/>
                  <a:gd name="T8" fmla="*/ 0 w 5"/>
                  <a:gd name="T9" fmla="*/ 0 h 9"/>
                </a:gdLst>
                <a:ahLst/>
                <a:cxnLst>
                  <a:cxn ang="0">
                    <a:pos x="T0" y="T1"/>
                  </a:cxn>
                  <a:cxn ang="0">
                    <a:pos x="T2" y="T3"/>
                  </a:cxn>
                  <a:cxn ang="0">
                    <a:pos x="T4" y="T5"/>
                  </a:cxn>
                  <a:cxn ang="0">
                    <a:pos x="T6" y="T7"/>
                  </a:cxn>
                  <a:cxn ang="0">
                    <a:pos x="T8" y="T9"/>
                  </a:cxn>
                </a:cxnLst>
                <a:rect l="0" t="0" r="r" b="b"/>
                <a:pathLst>
                  <a:path w="5" h="9">
                    <a:moveTo>
                      <a:pt x="0" y="0"/>
                    </a:moveTo>
                    <a:lnTo>
                      <a:pt x="2" y="3"/>
                    </a:lnTo>
                    <a:lnTo>
                      <a:pt x="5" y="9"/>
                    </a:lnTo>
                    <a:lnTo>
                      <a:pt x="3" y="6"/>
                    </a:lnTo>
                    <a:lnTo>
                      <a:pt x="0" y="0"/>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82" name="Line 2748"/>
              <p:cNvSpPr>
                <a:spLocks noChangeShapeType="1"/>
              </p:cNvSpPr>
              <p:nvPr/>
            </p:nvSpPr>
            <p:spPr bwMode="auto">
              <a:xfrm>
                <a:off x="3743" y="1296"/>
                <a:ext cx="3" cy="6"/>
              </a:xfrm>
              <a:prstGeom prst="line">
                <a:avLst/>
              </a:prstGeom>
              <a:noFill/>
              <a:ln w="0">
                <a:solidFill>
                  <a:srgbClr val="8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3" name="Freeform 2749"/>
              <p:cNvSpPr>
                <a:spLocks/>
              </p:cNvSpPr>
              <p:nvPr/>
            </p:nvSpPr>
            <p:spPr bwMode="auto">
              <a:xfrm>
                <a:off x="3745" y="1299"/>
                <a:ext cx="4" cy="8"/>
              </a:xfrm>
              <a:custGeom>
                <a:avLst/>
                <a:gdLst>
                  <a:gd name="T0" fmla="*/ 0 w 4"/>
                  <a:gd name="T1" fmla="*/ 0 h 8"/>
                  <a:gd name="T2" fmla="*/ 2 w 4"/>
                  <a:gd name="T3" fmla="*/ 2 h 8"/>
                  <a:gd name="T4" fmla="*/ 4 w 4"/>
                  <a:gd name="T5" fmla="*/ 8 h 8"/>
                  <a:gd name="T6" fmla="*/ 3 w 4"/>
                  <a:gd name="T7" fmla="*/ 6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lnTo>
                      <a:pt x="2" y="2"/>
                    </a:lnTo>
                    <a:lnTo>
                      <a:pt x="4" y="8"/>
                    </a:lnTo>
                    <a:lnTo>
                      <a:pt x="3" y="6"/>
                    </a:lnTo>
                    <a:lnTo>
                      <a:pt x="0" y="0"/>
                    </a:lnTo>
                    <a:close/>
                  </a:path>
                </a:pathLst>
              </a:custGeom>
              <a:solidFill>
                <a:srgbClr val="8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84" name="Line 2750"/>
              <p:cNvSpPr>
                <a:spLocks noChangeShapeType="1"/>
              </p:cNvSpPr>
              <p:nvPr/>
            </p:nvSpPr>
            <p:spPr bwMode="auto">
              <a:xfrm>
                <a:off x="3745" y="1299"/>
                <a:ext cx="3" cy="6"/>
              </a:xfrm>
              <a:prstGeom prst="line">
                <a:avLst/>
              </a:prstGeom>
              <a:noFill/>
              <a:ln w="0">
                <a:solidFill>
                  <a:srgbClr val="8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5" name="Freeform 2751"/>
              <p:cNvSpPr>
                <a:spLocks/>
              </p:cNvSpPr>
              <p:nvPr/>
            </p:nvSpPr>
            <p:spPr bwMode="auto">
              <a:xfrm>
                <a:off x="3747" y="1301"/>
                <a:ext cx="5" cy="8"/>
              </a:xfrm>
              <a:custGeom>
                <a:avLst/>
                <a:gdLst>
                  <a:gd name="T0" fmla="*/ 0 w 5"/>
                  <a:gd name="T1" fmla="*/ 0 h 8"/>
                  <a:gd name="T2" fmla="*/ 2 w 5"/>
                  <a:gd name="T3" fmla="*/ 2 h 8"/>
                  <a:gd name="T4" fmla="*/ 5 w 5"/>
                  <a:gd name="T5" fmla="*/ 8 h 8"/>
                  <a:gd name="T6" fmla="*/ 2 w 5"/>
                  <a:gd name="T7" fmla="*/ 6 h 8"/>
                  <a:gd name="T8" fmla="*/ 0 w 5"/>
                  <a:gd name="T9" fmla="*/ 0 h 8"/>
                </a:gdLst>
                <a:ahLst/>
                <a:cxnLst>
                  <a:cxn ang="0">
                    <a:pos x="T0" y="T1"/>
                  </a:cxn>
                  <a:cxn ang="0">
                    <a:pos x="T2" y="T3"/>
                  </a:cxn>
                  <a:cxn ang="0">
                    <a:pos x="T4" y="T5"/>
                  </a:cxn>
                  <a:cxn ang="0">
                    <a:pos x="T6" y="T7"/>
                  </a:cxn>
                  <a:cxn ang="0">
                    <a:pos x="T8" y="T9"/>
                  </a:cxn>
                </a:cxnLst>
                <a:rect l="0" t="0" r="r" b="b"/>
                <a:pathLst>
                  <a:path w="5" h="8">
                    <a:moveTo>
                      <a:pt x="0" y="0"/>
                    </a:moveTo>
                    <a:lnTo>
                      <a:pt x="2" y="2"/>
                    </a:lnTo>
                    <a:lnTo>
                      <a:pt x="5" y="8"/>
                    </a:lnTo>
                    <a:lnTo>
                      <a:pt x="2" y="6"/>
                    </a:lnTo>
                    <a:lnTo>
                      <a:pt x="0" y="0"/>
                    </a:lnTo>
                    <a:close/>
                  </a:path>
                </a:pathLst>
              </a:cu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86" name="Line 2752"/>
              <p:cNvSpPr>
                <a:spLocks noChangeShapeType="1"/>
              </p:cNvSpPr>
              <p:nvPr/>
            </p:nvSpPr>
            <p:spPr bwMode="auto">
              <a:xfrm>
                <a:off x="3747" y="1301"/>
                <a:ext cx="2" cy="6"/>
              </a:xfrm>
              <a:prstGeom prst="line">
                <a:avLst/>
              </a:prstGeom>
              <a:noFill/>
              <a:ln w="0">
                <a:solidFill>
                  <a:srgbClr val="8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7" name="Freeform 2753"/>
              <p:cNvSpPr>
                <a:spLocks/>
              </p:cNvSpPr>
              <p:nvPr/>
            </p:nvSpPr>
            <p:spPr bwMode="auto">
              <a:xfrm>
                <a:off x="3749" y="1303"/>
                <a:ext cx="4" cy="8"/>
              </a:xfrm>
              <a:custGeom>
                <a:avLst/>
                <a:gdLst>
                  <a:gd name="T0" fmla="*/ 0 w 4"/>
                  <a:gd name="T1" fmla="*/ 0 h 8"/>
                  <a:gd name="T2" fmla="*/ 2 w 4"/>
                  <a:gd name="T3" fmla="*/ 2 h 8"/>
                  <a:gd name="T4" fmla="*/ 4 w 4"/>
                  <a:gd name="T5" fmla="*/ 8 h 8"/>
                  <a:gd name="T6" fmla="*/ 3 w 4"/>
                  <a:gd name="T7" fmla="*/ 6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lnTo>
                      <a:pt x="2" y="2"/>
                    </a:lnTo>
                    <a:lnTo>
                      <a:pt x="4" y="8"/>
                    </a:lnTo>
                    <a:lnTo>
                      <a:pt x="3" y="6"/>
                    </a:lnTo>
                    <a:lnTo>
                      <a:pt x="0" y="0"/>
                    </a:lnTo>
                    <a:close/>
                  </a:path>
                </a:pathLst>
              </a:custGeom>
              <a:solidFill>
                <a:srgbClr val="8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88" name="Line 2754"/>
              <p:cNvSpPr>
                <a:spLocks noChangeShapeType="1"/>
              </p:cNvSpPr>
              <p:nvPr/>
            </p:nvSpPr>
            <p:spPr bwMode="auto">
              <a:xfrm>
                <a:off x="3749" y="1303"/>
                <a:ext cx="3" cy="6"/>
              </a:xfrm>
              <a:prstGeom prst="line">
                <a:avLst/>
              </a:prstGeom>
              <a:noFill/>
              <a:ln w="0">
                <a:solidFill>
                  <a:srgbClr val="8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89" name="Freeform 2755"/>
              <p:cNvSpPr>
                <a:spLocks/>
              </p:cNvSpPr>
              <p:nvPr/>
            </p:nvSpPr>
            <p:spPr bwMode="auto">
              <a:xfrm>
                <a:off x="3751" y="1305"/>
                <a:ext cx="4" cy="8"/>
              </a:xfrm>
              <a:custGeom>
                <a:avLst/>
                <a:gdLst>
                  <a:gd name="T0" fmla="*/ 0 w 4"/>
                  <a:gd name="T1" fmla="*/ 0 h 8"/>
                  <a:gd name="T2" fmla="*/ 1 w 4"/>
                  <a:gd name="T3" fmla="*/ 2 h 8"/>
                  <a:gd name="T4" fmla="*/ 4 w 4"/>
                  <a:gd name="T5" fmla="*/ 8 h 8"/>
                  <a:gd name="T6" fmla="*/ 2 w 4"/>
                  <a:gd name="T7" fmla="*/ 6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lnTo>
                      <a:pt x="1" y="2"/>
                    </a:lnTo>
                    <a:lnTo>
                      <a:pt x="4" y="8"/>
                    </a:lnTo>
                    <a:lnTo>
                      <a:pt x="2" y="6"/>
                    </a:lnTo>
                    <a:lnTo>
                      <a:pt x="0" y="0"/>
                    </a:lnTo>
                    <a:close/>
                  </a:path>
                </a:pathLst>
              </a:custGeom>
              <a:solidFill>
                <a:srgbClr val="8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90" name="Line 2756"/>
              <p:cNvSpPr>
                <a:spLocks noChangeShapeType="1"/>
              </p:cNvSpPr>
              <p:nvPr/>
            </p:nvSpPr>
            <p:spPr bwMode="auto">
              <a:xfrm>
                <a:off x="3751" y="1305"/>
                <a:ext cx="2" cy="6"/>
              </a:xfrm>
              <a:prstGeom prst="line">
                <a:avLst/>
              </a:prstGeom>
              <a:noFill/>
              <a:ln w="0">
                <a:solidFill>
                  <a:srgbClr val="8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1" name="Freeform 2757"/>
              <p:cNvSpPr>
                <a:spLocks/>
              </p:cNvSpPr>
              <p:nvPr/>
            </p:nvSpPr>
            <p:spPr bwMode="auto">
              <a:xfrm>
                <a:off x="3088" y="1167"/>
                <a:ext cx="711" cy="516"/>
              </a:xfrm>
              <a:custGeom>
                <a:avLst/>
                <a:gdLst>
                  <a:gd name="T0" fmla="*/ 708 w 711"/>
                  <a:gd name="T1" fmla="*/ 101 h 516"/>
                  <a:gd name="T2" fmla="*/ 703 w 711"/>
                  <a:gd name="T3" fmla="*/ 94 h 516"/>
                  <a:gd name="T4" fmla="*/ 690 w 711"/>
                  <a:gd name="T5" fmla="*/ 77 h 516"/>
                  <a:gd name="T6" fmla="*/ 667 w 711"/>
                  <a:gd name="T7" fmla="*/ 51 h 516"/>
                  <a:gd name="T8" fmla="*/ 636 w 711"/>
                  <a:gd name="T9" fmla="*/ 26 h 516"/>
                  <a:gd name="T10" fmla="*/ 606 w 711"/>
                  <a:gd name="T11" fmla="*/ 14 h 516"/>
                  <a:gd name="T12" fmla="*/ 562 w 711"/>
                  <a:gd name="T13" fmla="*/ 5 h 516"/>
                  <a:gd name="T14" fmla="*/ 511 w 711"/>
                  <a:gd name="T15" fmla="*/ 0 h 516"/>
                  <a:gd name="T16" fmla="*/ 465 w 711"/>
                  <a:gd name="T17" fmla="*/ 3 h 516"/>
                  <a:gd name="T18" fmla="*/ 438 w 711"/>
                  <a:gd name="T19" fmla="*/ 8 h 516"/>
                  <a:gd name="T20" fmla="*/ 413 w 711"/>
                  <a:gd name="T21" fmla="*/ 16 h 516"/>
                  <a:gd name="T22" fmla="*/ 370 w 711"/>
                  <a:gd name="T23" fmla="*/ 38 h 516"/>
                  <a:gd name="T24" fmla="*/ 322 w 711"/>
                  <a:gd name="T25" fmla="*/ 72 h 516"/>
                  <a:gd name="T26" fmla="*/ 279 w 711"/>
                  <a:gd name="T27" fmla="*/ 112 h 516"/>
                  <a:gd name="T28" fmla="*/ 243 w 711"/>
                  <a:gd name="T29" fmla="*/ 157 h 516"/>
                  <a:gd name="T30" fmla="*/ 228 w 711"/>
                  <a:gd name="T31" fmla="*/ 185 h 516"/>
                  <a:gd name="T32" fmla="*/ 218 w 711"/>
                  <a:gd name="T33" fmla="*/ 214 h 516"/>
                  <a:gd name="T34" fmla="*/ 205 w 711"/>
                  <a:gd name="T35" fmla="*/ 260 h 516"/>
                  <a:gd name="T36" fmla="*/ 193 w 711"/>
                  <a:gd name="T37" fmla="*/ 320 h 516"/>
                  <a:gd name="T38" fmla="*/ 186 w 711"/>
                  <a:gd name="T39" fmla="*/ 346 h 516"/>
                  <a:gd name="T40" fmla="*/ 180 w 711"/>
                  <a:gd name="T41" fmla="*/ 367 h 516"/>
                  <a:gd name="T42" fmla="*/ 172 w 711"/>
                  <a:gd name="T43" fmla="*/ 383 h 516"/>
                  <a:gd name="T44" fmla="*/ 165 w 711"/>
                  <a:gd name="T45" fmla="*/ 396 h 516"/>
                  <a:gd name="T46" fmla="*/ 153 w 711"/>
                  <a:gd name="T47" fmla="*/ 411 h 516"/>
                  <a:gd name="T48" fmla="*/ 138 w 711"/>
                  <a:gd name="T49" fmla="*/ 425 h 516"/>
                  <a:gd name="T50" fmla="*/ 0 w 711"/>
                  <a:gd name="T51" fmla="*/ 516 h 516"/>
                  <a:gd name="T52" fmla="*/ 157 w 711"/>
                  <a:gd name="T53" fmla="*/ 463 h 516"/>
                  <a:gd name="T54" fmla="*/ 178 w 711"/>
                  <a:gd name="T55" fmla="*/ 447 h 516"/>
                  <a:gd name="T56" fmla="*/ 202 w 711"/>
                  <a:gd name="T57" fmla="*/ 420 h 516"/>
                  <a:gd name="T58" fmla="*/ 212 w 711"/>
                  <a:gd name="T59" fmla="*/ 404 h 516"/>
                  <a:gd name="T60" fmla="*/ 223 w 711"/>
                  <a:gd name="T61" fmla="*/ 384 h 516"/>
                  <a:gd name="T62" fmla="*/ 232 w 711"/>
                  <a:gd name="T63" fmla="*/ 360 h 516"/>
                  <a:gd name="T64" fmla="*/ 239 w 711"/>
                  <a:gd name="T65" fmla="*/ 332 h 516"/>
                  <a:gd name="T66" fmla="*/ 249 w 711"/>
                  <a:gd name="T67" fmla="*/ 288 h 516"/>
                  <a:gd name="T68" fmla="*/ 262 w 711"/>
                  <a:gd name="T69" fmla="*/ 230 h 516"/>
                  <a:gd name="T70" fmla="*/ 270 w 711"/>
                  <a:gd name="T71" fmla="*/ 203 h 516"/>
                  <a:gd name="T72" fmla="*/ 279 w 711"/>
                  <a:gd name="T73" fmla="*/ 182 h 516"/>
                  <a:gd name="T74" fmla="*/ 298 w 711"/>
                  <a:gd name="T75" fmla="*/ 154 h 516"/>
                  <a:gd name="T76" fmla="*/ 331 w 711"/>
                  <a:gd name="T77" fmla="*/ 118 h 516"/>
                  <a:gd name="T78" fmla="*/ 370 w 711"/>
                  <a:gd name="T79" fmla="*/ 87 h 516"/>
                  <a:gd name="T80" fmla="*/ 408 w 711"/>
                  <a:gd name="T81" fmla="*/ 64 h 516"/>
                  <a:gd name="T82" fmla="*/ 430 w 711"/>
                  <a:gd name="T83" fmla="*/ 54 h 516"/>
                  <a:gd name="T84" fmla="*/ 448 w 711"/>
                  <a:gd name="T85" fmla="*/ 50 h 516"/>
                  <a:gd name="T86" fmla="*/ 473 w 711"/>
                  <a:gd name="T87" fmla="*/ 47 h 516"/>
                  <a:gd name="T88" fmla="*/ 517 w 711"/>
                  <a:gd name="T89" fmla="*/ 48 h 516"/>
                  <a:gd name="T90" fmla="*/ 558 w 711"/>
                  <a:gd name="T91" fmla="*/ 54 h 516"/>
                  <a:gd name="T92" fmla="*/ 587 w 711"/>
                  <a:gd name="T93" fmla="*/ 62 h 516"/>
                  <a:gd name="T94" fmla="*/ 608 w 711"/>
                  <a:gd name="T95" fmla="*/ 75 h 516"/>
                  <a:gd name="T96" fmla="*/ 631 w 711"/>
                  <a:gd name="T97" fmla="*/ 97 h 516"/>
                  <a:gd name="T98" fmla="*/ 649 w 711"/>
                  <a:gd name="T99" fmla="*/ 121 h 516"/>
                  <a:gd name="T100" fmla="*/ 657 w 711"/>
                  <a:gd name="T101" fmla="*/ 132 h 516"/>
                  <a:gd name="T102" fmla="*/ 664 w 711"/>
                  <a:gd name="T103" fmla="*/ 14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1" h="516">
                    <a:moveTo>
                      <a:pt x="664" y="140"/>
                    </a:moveTo>
                    <a:lnTo>
                      <a:pt x="711" y="104"/>
                    </a:lnTo>
                    <a:lnTo>
                      <a:pt x="710" y="103"/>
                    </a:lnTo>
                    <a:lnTo>
                      <a:pt x="708" y="101"/>
                    </a:lnTo>
                    <a:lnTo>
                      <a:pt x="707" y="100"/>
                    </a:lnTo>
                    <a:lnTo>
                      <a:pt x="706" y="98"/>
                    </a:lnTo>
                    <a:lnTo>
                      <a:pt x="704" y="96"/>
                    </a:lnTo>
                    <a:lnTo>
                      <a:pt x="703" y="94"/>
                    </a:lnTo>
                    <a:lnTo>
                      <a:pt x="701" y="92"/>
                    </a:lnTo>
                    <a:lnTo>
                      <a:pt x="699" y="89"/>
                    </a:lnTo>
                    <a:lnTo>
                      <a:pt x="695" y="83"/>
                    </a:lnTo>
                    <a:lnTo>
                      <a:pt x="690" y="77"/>
                    </a:lnTo>
                    <a:lnTo>
                      <a:pt x="685" y="71"/>
                    </a:lnTo>
                    <a:lnTo>
                      <a:pt x="679" y="64"/>
                    </a:lnTo>
                    <a:lnTo>
                      <a:pt x="673" y="57"/>
                    </a:lnTo>
                    <a:lnTo>
                      <a:pt x="667" y="51"/>
                    </a:lnTo>
                    <a:lnTo>
                      <a:pt x="660" y="44"/>
                    </a:lnTo>
                    <a:lnTo>
                      <a:pt x="652" y="38"/>
                    </a:lnTo>
                    <a:lnTo>
                      <a:pt x="644" y="32"/>
                    </a:lnTo>
                    <a:lnTo>
                      <a:pt x="636" y="26"/>
                    </a:lnTo>
                    <a:lnTo>
                      <a:pt x="626" y="22"/>
                    </a:lnTo>
                    <a:lnTo>
                      <a:pt x="621" y="19"/>
                    </a:lnTo>
                    <a:lnTo>
                      <a:pt x="615" y="17"/>
                    </a:lnTo>
                    <a:lnTo>
                      <a:pt x="606" y="14"/>
                    </a:lnTo>
                    <a:lnTo>
                      <a:pt x="596" y="12"/>
                    </a:lnTo>
                    <a:lnTo>
                      <a:pt x="585" y="9"/>
                    </a:lnTo>
                    <a:lnTo>
                      <a:pt x="573" y="7"/>
                    </a:lnTo>
                    <a:lnTo>
                      <a:pt x="562" y="5"/>
                    </a:lnTo>
                    <a:lnTo>
                      <a:pt x="550" y="3"/>
                    </a:lnTo>
                    <a:lnTo>
                      <a:pt x="537" y="2"/>
                    </a:lnTo>
                    <a:lnTo>
                      <a:pt x="524" y="1"/>
                    </a:lnTo>
                    <a:lnTo>
                      <a:pt x="511" y="0"/>
                    </a:lnTo>
                    <a:lnTo>
                      <a:pt x="498" y="0"/>
                    </a:lnTo>
                    <a:lnTo>
                      <a:pt x="485" y="1"/>
                    </a:lnTo>
                    <a:lnTo>
                      <a:pt x="472" y="2"/>
                    </a:lnTo>
                    <a:lnTo>
                      <a:pt x="465" y="3"/>
                    </a:lnTo>
                    <a:lnTo>
                      <a:pt x="458" y="4"/>
                    </a:lnTo>
                    <a:lnTo>
                      <a:pt x="452" y="5"/>
                    </a:lnTo>
                    <a:lnTo>
                      <a:pt x="445" y="6"/>
                    </a:lnTo>
                    <a:lnTo>
                      <a:pt x="438" y="8"/>
                    </a:lnTo>
                    <a:lnTo>
                      <a:pt x="432" y="10"/>
                    </a:lnTo>
                    <a:lnTo>
                      <a:pt x="425" y="12"/>
                    </a:lnTo>
                    <a:lnTo>
                      <a:pt x="419" y="14"/>
                    </a:lnTo>
                    <a:lnTo>
                      <a:pt x="413" y="16"/>
                    </a:lnTo>
                    <a:lnTo>
                      <a:pt x="406" y="19"/>
                    </a:lnTo>
                    <a:lnTo>
                      <a:pt x="394" y="25"/>
                    </a:lnTo>
                    <a:lnTo>
                      <a:pt x="382" y="31"/>
                    </a:lnTo>
                    <a:lnTo>
                      <a:pt x="370" y="38"/>
                    </a:lnTo>
                    <a:lnTo>
                      <a:pt x="358" y="46"/>
                    </a:lnTo>
                    <a:lnTo>
                      <a:pt x="346" y="54"/>
                    </a:lnTo>
                    <a:lnTo>
                      <a:pt x="334" y="63"/>
                    </a:lnTo>
                    <a:lnTo>
                      <a:pt x="322" y="72"/>
                    </a:lnTo>
                    <a:lnTo>
                      <a:pt x="311" y="81"/>
                    </a:lnTo>
                    <a:lnTo>
                      <a:pt x="300" y="91"/>
                    </a:lnTo>
                    <a:lnTo>
                      <a:pt x="289" y="102"/>
                    </a:lnTo>
                    <a:lnTo>
                      <a:pt x="279" y="112"/>
                    </a:lnTo>
                    <a:lnTo>
                      <a:pt x="269" y="123"/>
                    </a:lnTo>
                    <a:lnTo>
                      <a:pt x="260" y="134"/>
                    </a:lnTo>
                    <a:lnTo>
                      <a:pt x="251" y="146"/>
                    </a:lnTo>
                    <a:lnTo>
                      <a:pt x="243" y="157"/>
                    </a:lnTo>
                    <a:lnTo>
                      <a:pt x="239" y="164"/>
                    </a:lnTo>
                    <a:lnTo>
                      <a:pt x="235" y="171"/>
                    </a:lnTo>
                    <a:lnTo>
                      <a:pt x="232" y="178"/>
                    </a:lnTo>
                    <a:lnTo>
                      <a:pt x="228" y="185"/>
                    </a:lnTo>
                    <a:lnTo>
                      <a:pt x="225" y="192"/>
                    </a:lnTo>
                    <a:lnTo>
                      <a:pt x="223" y="200"/>
                    </a:lnTo>
                    <a:lnTo>
                      <a:pt x="220" y="207"/>
                    </a:lnTo>
                    <a:lnTo>
                      <a:pt x="218" y="214"/>
                    </a:lnTo>
                    <a:lnTo>
                      <a:pt x="215" y="222"/>
                    </a:lnTo>
                    <a:lnTo>
                      <a:pt x="213" y="230"/>
                    </a:lnTo>
                    <a:lnTo>
                      <a:pt x="209" y="245"/>
                    </a:lnTo>
                    <a:lnTo>
                      <a:pt x="205" y="260"/>
                    </a:lnTo>
                    <a:lnTo>
                      <a:pt x="202" y="276"/>
                    </a:lnTo>
                    <a:lnTo>
                      <a:pt x="199" y="291"/>
                    </a:lnTo>
                    <a:lnTo>
                      <a:pt x="196" y="306"/>
                    </a:lnTo>
                    <a:lnTo>
                      <a:pt x="193" y="320"/>
                    </a:lnTo>
                    <a:lnTo>
                      <a:pt x="191" y="327"/>
                    </a:lnTo>
                    <a:lnTo>
                      <a:pt x="190" y="333"/>
                    </a:lnTo>
                    <a:lnTo>
                      <a:pt x="188" y="340"/>
                    </a:lnTo>
                    <a:lnTo>
                      <a:pt x="186" y="346"/>
                    </a:lnTo>
                    <a:lnTo>
                      <a:pt x="185" y="352"/>
                    </a:lnTo>
                    <a:lnTo>
                      <a:pt x="183" y="357"/>
                    </a:lnTo>
                    <a:lnTo>
                      <a:pt x="181" y="363"/>
                    </a:lnTo>
                    <a:lnTo>
                      <a:pt x="180" y="367"/>
                    </a:lnTo>
                    <a:lnTo>
                      <a:pt x="178" y="371"/>
                    </a:lnTo>
                    <a:lnTo>
                      <a:pt x="176" y="375"/>
                    </a:lnTo>
                    <a:lnTo>
                      <a:pt x="174" y="379"/>
                    </a:lnTo>
                    <a:lnTo>
                      <a:pt x="172" y="383"/>
                    </a:lnTo>
                    <a:lnTo>
                      <a:pt x="170" y="387"/>
                    </a:lnTo>
                    <a:lnTo>
                      <a:pt x="168" y="390"/>
                    </a:lnTo>
                    <a:lnTo>
                      <a:pt x="166" y="393"/>
                    </a:lnTo>
                    <a:lnTo>
                      <a:pt x="165" y="396"/>
                    </a:lnTo>
                    <a:lnTo>
                      <a:pt x="163" y="399"/>
                    </a:lnTo>
                    <a:lnTo>
                      <a:pt x="161" y="402"/>
                    </a:lnTo>
                    <a:lnTo>
                      <a:pt x="157" y="407"/>
                    </a:lnTo>
                    <a:lnTo>
                      <a:pt x="153" y="411"/>
                    </a:lnTo>
                    <a:lnTo>
                      <a:pt x="149" y="415"/>
                    </a:lnTo>
                    <a:lnTo>
                      <a:pt x="146" y="418"/>
                    </a:lnTo>
                    <a:lnTo>
                      <a:pt x="142" y="421"/>
                    </a:lnTo>
                    <a:lnTo>
                      <a:pt x="138" y="425"/>
                    </a:lnTo>
                    <a:lnTo>
                      <a:pt x="136" y="426"/>
                    </a:lnTo>
                    <a:lnTo>
                      <a:pt x="136" y="426"/>
                    </a:lnTo>
                    <a:lnTo>
                      <a:pt x="129" y="406"/>
                    </a:lnTo>
                    <a:lnTo>
                      <a:pt x="0" y="516"/>
                    </a:lnTo>
                    <a:lnTo>
                      <a:pt x="158" y="488"/>
                    </a:lnTo>
                    <a:lnTo>
                      <a:pt x="150" y="467"/>
                    </a:lnTo>
                    <a:lnTo>
                      <a:pt x="155" y="465"/>
                    </a:lnTo>
                    <a:lnTo>
                      <a:pt x="157" y="463"/>
                    </a:lnTo>
                    <a:lnTo>
                      <a:pt x="160" y="462"/>
                    </a:lnTo>
                    <a:lnTo>
                      <a:pt x="166" y="457"/>
                    </a:lnTo>
                    <a:lnTo>
                      <a:pt x="172" y="452"/>
                    </a:lnTo>
                    <a:lnTo>
                      <a:pt x="178" y="447"/>
                    </a:lnTo>
                    <a:lnTo>
                      <a:pt x="184" y="441"/>
                    </a:lnTo>
                    <a:lnTo>
                      <a:pt x="190" y="434"/>
                    </a:lnTo>
                    <a:lnTo>
                      <a:pt x="196" y="427"/>
                    </a:lnTo>
                    <a:lnTo>
                      <a:pt x="202" y="420"/>
                    </a:lnTo>
                    <a:lnTo>
                      <a:pt x="204" y="416"/>
                    </a:lnTo>
                    <a:lnTo>
                      <a:pt x="207" y="412"/>
                    </a:lnTo>
                    <a:lnTo>
                      <a:pt x="210" y="408"/>
                    </a:lnTo>
                    <a:lnTo>
                      <a:pt x="212" y="404"/>
                    </a:lnTo>
                    <a:lnTo>
                      <a:pt x="215" y="399"/>
                    </a:lnTo>
                    <a:lnTo>
                      <a:pt x="217" y="394"/>
                    </a:lnTo>
                    <a:lnTo>
                      <a:pt x="220" y="390"/>
                    </a:lnTo>
                    <a:lnTo>
                      <a:pt x="223" y="384"/>
                    </a:lnTo>
                    <a:lnTo>
                      <a:pt x="225" y="378"/>
                    </a:lnTo>
                    <a:lnTo>
                      <a:pt x="228" y="372"/>
                    </a:lnTo>
                    <a:lnTo>
                      <a:pt x="230" y="366"/>
                    </a:lnTo>
                    <a:lnTo>
                      <a:pt x="232" y="360"/>
                    </a:lnTo>
                    <a:lnTo>
                      <a:pt x="234" y="353"/>
                    </a:lnTo>
                    <a:lnTo>
                      <a:pt x="236" y="346"/>
                    </a:lnTo>
                    <a:lnTo>
                      <a:pt x="238" y="339"/>
                    </a:lnTo>
                    <a:lnTo>
                      <a:pt x="239" y="332"/>
                    </a:lnTo>
                    <a:lnTo>
                      <a:pt x="241" y="325"/>
                    </a:lnTo>
                    <a:lnTo>
                      <a:pt x="243" y="318"/>
                    </a:lnTo>
                    <a:lnTo>
                      <a:pt x="246" y="303"/>
                    </a:lnTo>
                    <a:lnTo>
                      <a:pt x="249" y="288"/>
                    </a:lnTo>
                    <a:lnTo>
                      <a:pt x="252" y="273"/>
                    </a:lnTo>
                    <a:lnTo>
                      <a:pt x="255" y="258"/>
                    </a:lnTo>
                    <a:lnTo>
                      <a:pt x="258" y="244"/>
                    </a:lnTo>
                    <a:lnTo>
                      <a:pt x="262" y="230"/>
                    </a:lnTo>
                    <a:lnTo>
                      <a:pt x="264" y="223"/>
                    </a:lnTo>
                    <a:lnTo>
                      <a:pt x="266" y="216"/>
                    </a:lnTo>
                    <a:lnTo>
                      <a:pt x="268" y="210"/>
                    </a:lnTo>
                    <a:lnTo>
                      <a:pt x="270" y="203"/>
                    </a:lnTo>
                    <a:lnTo>
                      <a:pt x="272" y="198"/>
                    </a:lnTo>
                    <a:lnTo>
                      <a:pt x="275" y="192"/>
                    </a:lnTo>
                    <a:lnTo>
                      <a:pt x="277" y="187"/>
                    </a:lnTo>
                    <a:lnTo>
                      <a:pt x="279" y="182"/>
                    </a:lnTo>
                    <a:lnTo>
                      <a:pt x="282" y="177"/>
                    </a:lnTo>
                    <a:lnTo>
                      <a:pt x="285" y="173"/>
                    </a:lnTo>
                    <a:lnTo>
                      <a:pt x="291" y="164"/>
                    </a:lnTo>
                    <a:lnTo>
                      <a:pt x="298" y="154"/>
                    </a:lnTo>
                    <a:lnTo>
                      <a:pt x="306" y="145"/>
                    </a:lnTo>
                    <a:lnTo>
                      <a:pt x="314" y="136"/>
                    </a:lnTo>
                    <a:lnTo>
                      <a:pt x="322" y="127"/>
                    </a:lnTo>
                    <a:lnTo>
                      <a:pt x="331" y="118"/>
                    </a:lnTo>
                    <a:lnTo>
                      <a:pt x="340" y="110"/>
                    </a:lnTo>
                    <a:lnTo>
                      <a:pt x="350" y="102"/>
                    </a:lnTo>
                    <a:lnTo>
                      <a:pt x="360" y="94"/>
                    </a:lnTo>
                    <a:lnTo>
                      <a:pt x="370" y="87"/>
                    </a:lnTo>
                    <a:lnTo>
                      <a:pt x="379" y="80"/>
                    </a:lnTo>
                    <a:lnTo>
                      <a:pt x="389" y="74"/>
                    </a:lnTo>
                    <a:lnTo>
                      <a:pt x="399" y="69"/>
                    </a:lnTo>
                    <a:lnTo>
                      <a:pt x="408" y="64"/>
                    </a:lnTo>
                    <a:lnTo>
                      <a:pt x="418" y="59"/>
                    </a:lnTo>
                    <a:lnTo>
                      <a:pt x="422" y="57"/>
                    </a:lnTo>
                    <a:lnTo>
                      <a:pt x="426" y="56"/>
                    </a:lnTo>
                    <a:lnTo>
                      <a:pt x="430" y="54"/>
                    </a:lnTo>
                    <a:lnTo>
                      <a:pt x="434" y="53"/>
                    </a:lnTo>
                    <a:lnTo>
                      <a:pt x="439" y="52"/>
                    </a:lnTo>
                    <a:lnTo>
                      <a:pt x="444" y="51"/>
                    </a:lnTo>
                    <a:lnTo>
                      <a:pt x="448" y="50"/>
                    </a:lnTo>
                    <a:lnTo>
                      <a:pt x="453" y="49"/>
                    </a:lnTo>
                    <a:lnTo>
                      <a:pt x="458" y="48"/>
                    </a:lnTo>
                    <a:lnTo>
                      <a:pt x="463" y="47"/>
                    </a:lnTo>
                    <a:lnTo>
                      <a:pt x="473" y="47"/>
                    </a:lnTo>
                    <a:lnTo>
                      <a:pt x="484" y="46"/>
                    </a:lnTo>
                    <a:lnTo>
                      <a:pt x="495" y="46"/>
                    </a:lnTo>
                    <a:lnTo>
                      <a:pt x="506" y="47"/>
                    </a:lnTo>
                    <a:lnTo>
                      <a:pt x="517" y="48"/>
                    </a:lnTo>
                    <a:lnTo>
                      <a:pt x="528" y="49"/>
                    </a:lnTo>
                    <a:lnTo>
                      <a:pt x="538" y="51"/>
                    </a:lnTo>
                    <a:lnTo>
                      <a:pt x="548" y="52"/>
                    </a:lnTo>
                    <a:lnTo>
                      <a:pt x="558" y="54"/>
                    </a:lnTo>
                    <a:lnTo>
                      <a:pt x="568" y="57"/>
                    </a:lnTo>
                    <a:lnTo>
                      <a:pt x="577" y="59"/>
                    </a:lnTo>
                    <a:lnTo>
                      <a:pt x="584" y="62"/>
                    </a:lnTo>
                    <a:lnTo>
                      <a:pt x="587" y="62"/>
                    </a:lnTo>
                    <a:lnTo>
                      <a:pt x="590" y="64"/>
                    </a:lnTo>
                    <a:lnTo>
                      <a:pt x="596" y="67"/>
                    </a:lnTo>
                    <a:lnTo>
                      <a:pt x="602" y="70"/>
                    </a:lnTo>
                    <a:lnTo>
                      <a:pt x="608" y="75"/>
                    </a:lnTo>
                    <a:lnTo>
                      <a:pt x="614" y="80"/>
                    </a:lnTo>
                    <a:lnTo>
                      <a:pt x="620" y="85"/>
                    </a:lnTo>
                    <a:lnTo>
                      <a:pt x="625" y="91"/>
                    </a:lnTo>
                    <a:lnTo>
                      <a:pt x="631" y="97"/>
                    </a:lnTo>
                    <a:lnTo>
                      <a:pt x="635" y="103"/>
                    </a:lnTo>
                    <a:lnTo>
                      <a:pt x="640" y="109"/>
                    </a:lnTo>
                    <a:lnTo>
                      <a:pt x="645" y="115"/>
                    </a:lnTo>
                    <a:lnTo>
                      <a:pt x="649" y="121"/>
                    </a:lnTo>
                    <a:lnTo>
                      <a:pt x="651" y="124"/>
                    </a:lnTo>
                    <a:lnTo>
                      <a:pt x="653" y="127"/>
                    </a:lnTo>
                    <a:lnTo>
                      <a:pt x="655" y="129"/>
                    </a:lnTo>
                    <a:lnTo>
                      <a:pt x="657" y="132"/>
                    </a:lnTo>
                    <a:lnTo>
                      <a:pt x="659" y="134"/>
                    </a:lnTo>
                    <a:lnTo>
                      <a:pt x="661" y="136"/>
                    </a:lnTo>
                    <a:lnTo>
                      <a:pt x="663" y="138"/>
                    </a:lnTo>
                    <a:lnTo>
                      <a:pt x="664" y="14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92" name="Line 2758"/>
              <p:cNvSpPr>
                <a:spLocks noChangeShapeType="1"/>
              </p:cNvSpPr>
              <p:nvPr/>
            </p:nvSpPr>
            <p:spPr bwMode="auto">
              <a:xfrm flipV="1">
                <a:off x="3752" y="1271"/>
                <a:ext cx="47" cy="36"/>
              </a:xfrm>
              <a:prstGeom prst="line">
                <a:avLst/>
              </a:prstGeom>
              <a:noFill/>
              <a:ln w="7938">
                <a:solidFill>
                  <a:srgbClr val="FF535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3" name="Line 2759"/>
              <p:cNvSpPr>
                <a:spLocks noChangeShapeType="1"/>
              </p:cNvSpPr>
              <p:nvPr/>
            </p:nvSpPr>
            <p:spPr bwMode="auto">
              <a:xfrm flipH="1" flipV="1">
                <a:off x="3798" y="1270"/>
                <a:ext cx="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4" name="Line 2760"/>
              <p:cNvSpPr>
                <a:spLocks noChangeShapeType="1"/>
              </p:cNvSpPr>
              <p:nvPr/>
            </p:nvSpPr>
            <p:spPr bwMode="auto">
              <a:xfrm flipH="1" flipV="1">
                <a:off x="3796" y="1268"/>
                <a:ext cx="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5" name="Line 2761"/>
              <p:cNvSpPr>
                <a:spLocks noChangeShapeType="1"/>
              </p:cNvSpPr>
              <p:nvPr/>
            </p:nvSpPr>
            <p:spPr bwMode="auto">
              <a:xfrm flipH="1" flipV="1">
                <a:off x="3795" y="1267"/>
                <a:ext cx="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6" name="Line 2762"/>
              <p:cNvSpPr>
                <a:spLocks noChangeShapeType="1"/>
              </p:cNvSpPr>
              <p:nvPr/>
            </p:nvSpPr>
            <p:spPr bwMode="auto">
              <a:xfrm flipH="1" flipV="1">
                <a:off x="3794" y="1265"/>
                <a:ext cx="1"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7" name="Line 2763"/>
              <p:cNvSpPr>
                <a:spLocks noChangeShapeType="1"/>
              </p:cNvSpPr>
              <p:nvPr/>
            </p:nvSpPr>
            <p:spPr bwMode="auto">
              <a:xfrm flipH="1" flipV="1">
                <a:off x="3792" y="1263"/>
                <a:ext cx="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8" name="Line 2764"/>
              <p:cNvSpPr>
                <a:spLocks noChangeShapeType="1"/>
              </p:cNvSpPr>
              <p:nvPr/>
            </p:nvSpPr>
            <p:spPr bwMode="auto">
              <a:xfrm flipH="1" flipV="1">
                <a:off x="3791" y="1261"/>
                <a:ext cx="1"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99" name="Line 2765"/>
              <p:cNvSpPr>
                <a:spLocks noChangeShapeType="1"/>
              </p:cNvSpPr>
              <p:nvPr/>
            </p:nvSpPr>
            <p:spPr bwMode="auto">
              <a:xfrm flipH="1" flipV="1">
                <a:off x="3789" y="1259"/>
                <a:ext cx="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0" name="Line 2766"/>
              <p:cNvSpPr>
                <a:spLocks noChangeShapeType="1"/>
              </p:cNvSpPr>
              <p:nvPr/>
            </p:nvSpPr>
            <p:spPr bwMode="auto">
              <a:xfrm flipH="1" flipV="1">
                <a:off x="3787" y="1256"/>
                <a:ext cx="2"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1" name="Line 2767"/>
              <p:cNvSpPr>
                <a:spLocks noChangeShapeType="1"/>
              </p:cNvSpPr>
              <p:nvPr/>
            </p:nvSpPr>
            <p:spPr bwMode="auto">
              <a:xfrm flipH="1" flipV="1">
                <a:off x="3783" y="1250"/>
                <a:ext cx="4"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2" name="Line 2768"/>
              <p:cNvSpPr>
                <a:spLocks noChangeShapeType="1"/>
              </p:cNvSpPr>
              <p:nvPr/>
            </p:nvSpPr>
            <p:spPr bwMode="auto">
              <a:xfrm flipH="1" flipV="1">
                <a:off x="3778" y="1244"/>
                <a:ext cx="5"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3" name="Line 2769"/>
              <p:cNvSpPr>
                <a:spLocks noChangeShapeType="1"/>
              </p:cNvSpPr>
              <p:nvPr/>
            </p:nvSpPr>
            <p:spPr bwMode="auto">
              <a:xfrm flipH="1" flipV="1">
                <a:off x="3773" y="1238"/>
                <a:ext cx="5"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4" name="Line 2770"/>
              <p:cNvSpPr>
                <a:spLocks noChangeShapeType="1"/>
              </p:cNvSpPr>
              <p:nvPr/>
            </p:nvSpPr>
            <p:spPr bwMode="auto">
              <a:xfrm flipH="1" flipV="1">
                <a:off x="3767" y="1231"/>
                <a:ext cx="6"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5" name="Line 2771"/>
              <p:cNvSpPr>
                <a:spLocks noChangeShapeType="1"/>
              </p:cNvSpPr>
              <p:nvPr/>
            </p:nvSpPr>
            <p:spPr bwMode="auto">
              <a:xfrm flipH="1" flipV="1">
                <a:off x="3761" y="1224"/>
                <a:ext cx="6"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6" name="Line 2772"/>
              <p:cNvSpPr>
                <a:spLocks noChangeShapeType="1"/>
              </p:cNvSpPr>
              <p:nvPr/>
            </p:nvSpPr>
            <p:spPr bwMode="auto">
              <a:xfrm flipH="1" flipV="1">
                <a:off x="3755" y="1218"/>
                <a:ext cx="6"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7" name="Line 2773"/>
              <p:cNvSpPr>
                <a:spLocks noChangeShapeType="1"/>
              </p:cNvSpPr>
              <p:nvPr/>
            </p:nvSpPr>
            <p:spPr bwMode="auto">
              <a:xfrm flipH="1" flipV="1">
                <a:off x="3748" y="1211"/>
                <a:ext cx="7"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8" name="Line 2774"/>
              <p:cNvSpPr>
                <a:spLocks noChangeShapeType="1"/>
              </p:cNvSpPr>
              <p:nvPr/>
            </p:nvSpPr>
            <p:spPr bwMode="auto">
              <a:xfrm flipH="1" flipV="1">
                <a:off x="3740" y="1205"/>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09" name="Line 2775"/>
              <p:cNvSpPr>
                <a:spLocks noChangeShapeType="1"/>
              </p:cNvSpPr>
              <p:nvPr/>
            </p:nvSpPr>
            <p:spPr bwMode="auto">
              <a:xfrm flipH="1" flipV="1">
                <a:off x="3732" y="1199"/>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0" name="Line 2776"/>
              <p:cNvSpPr>
                <a:spLocks noChangeShapeType="1"/>
              </p:cNvSpPr>
              <p:nvPr/>
            </p:nvSpPr>
            <p:spPr bwMode="auto">
              <a:xfrm flipH="1" flipV="1">
                <a:off x="3724" y="1193"/>
                <a:ext cx="8"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1" name="Line 2777"/>
              <p:cNvSpPr>
                <a:spLocks noChangeShapeType="1"/>
              </p:cNvSpPr>
              <p:nvPr/>
            </p:nvSpPr>
            <p:spPr bwMode="auto">
              <a:xfrm flipH="1" flipV="1">
                <a:off x="3714" y="1189"/>
                <a:ext cx="10"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2" name="Line 2778"/>
              <p:cNvSpPr>
                <a:spLocks noChangeShapeType="1"/>
              </p:cNvSpPr>
              <p:nvPr/>
            </p:nvSpPr>
            <p:spPr bwMode="auto">
              <a:xfrm flipH="1" flipV="1">
                <a:off x="3709" y="1186"/>
                <a:ext cx="5"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3" name="Line 2779"/>
              <p:cNvSpPr>
                <a:spLocks noChangeShapeType="1"/>
              </p:cNvSpPr>
              <p:nvPr/>
            </p:nvSpPr>
            <p:spPr bwMode="auto">
              <a:xfrm flipH="1" flipV="1">
                <a:off x="3703" y="1184"/>
                <a:ext cx="6"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4" name="Line 2780"/>
              <p:cNvSpPr>
                <a:spLocks noChangeShapeType="1"/>
              </p:cNvSpPr>
              <p:nvPr/>
            </p:nvSpPr>
            <p:spPr bwMode="auto">
              <a:xfrm flipH="1" flipV="1">
                <a:off x="3694" y="1181"/>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5" name="Line 2781"/>
              <p:cNvSpPr>
                <a:spLocks noChangeShapeType="1"/>
              </p:cNvSpPr>
              <p:nvPr/>
            </p:nvSpPr>
            <p:spPr bwMode="auto">
              <a:xfrm flipH="1" flipV="1">
                <a:off x="3684" y="1179"/>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6" name="Line 2782"/>
              <p:cNvSpPr>
                <a:spLocks noChangeShapeType="1"/>
              </p:cNvSpPr>
              <p:nvPr/>
            </p:nvSpPr>
            <p:spPr bwMode="auto">
              <a:xfrm flipH="1" flipV="1">
                <a:off x="3673" y="1176"/>
                <a:ext cx="11"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7" name="Line 2783"/>
              <p:cNvSpPr>
                <a:spLocks noChangeShapeType="1"/>
              </p:cNvSpPr>
              <p:nvPr/>
            </p:nvSpPr>
            <p:spPr bwMode="auto">
              <a:xfrm flipH="1" flipV="1">
                <a:off x="3661" y="1174"/>
                <a:ext cx="1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8" name="Line 2784"/>
              <p:cNvSpPr>
                <a:spLocks noChangeShapeType="1"/>
              </p:cNvSpPr>
              <p:nvPr/>
            </p:nvSpPr>
            <p:spPr bwMode="auto">
              <a:xfrm flipH="1" flipV="1">
                <a:off x="3650" y="1172"/>
                <a:ext cx="11"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19" name="Line 2785"/>
              <p:cNvSpPr>
                <a:spLocks noChangeShapeType="1"/>
              </p:cNvSpPr>
              <p:nvPr/>
            </p:nvSpPr>
            <p:spPr bwMode="auto">
              <a:xfrm flipH="1" flipV="1">
                <a:off x="3638" y="1170"/>
                <a:ext cx="12"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0" name="Line 2786"/>
              <p:cNvSpPr>
                <a:spLocks noChangeShapeType="1"/>
              </p:cNvSpPr>
              <p:nvPr/>
            </p:nvSpPr>
            <p:spPr bwMode="auto">
              <a:xfrm flipH="1" flipV="1">
                <a:off x="3625" y="1169"/>
                <a:ext cx="13" cy="1"/>
              </a:xfrm>
              <a:prstGeom prst="line">
                <a:avLst/>
              </a:prstGeom>
              <a:noFill/>
              <a:ln w="7938">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1" name="Line 2787"/>
              <p:cNvSpPr>
                <a:spLocks noChangeShapeType="1"/>
              </p:cNvSpPr>
              <p:nvPr/>
            </p:nvSpPr>
            <p:spPr bwMode="auto">
              <a:xfrm flipH="1" flipV="1">
                <a:off x="3612" y="1168"/>
                <a:ext cx="13" cy="1"/>
              </a:xfrm>
              <a:prstGeom prst="line">
                <a:avLst/>
              </a:prstGeom>
              <a:noFill/>
              <a:ln w="7938">
                <a:solidFill>
                  <a:srgbClr val="F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2" name="Line 2788"/>
              <p:cNvSpPr>
                <a:spLocks noChangeShapeType="1"/>
              </p:cNvSpPr>
              <p:nvPr/>
            </p:nvSpPr>
            <p:spPr bwMode="auto">
              <a:xfrm flipH="1" flipV="1">
                <a:off x="3599" y="1167"/>
                <a:ext cx="13" cy="1"/>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3" name="Line 2789"/>
              <p:cNvSpPr>
                <a:spLocks noChangeShapeType="1"/>
              </p:cNvSpPr>
              <p:nvPr/>
            </p:nvSpPr>
            <p:spPr bwMode="auto">
              <a:xfrm flipH="1">
                <a:off x="3586" y="1167"/>
                <a:ext cx="13" cy="0"/>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4" name="Line 2790"/>
              <p:cNvSpPr>
                <a:spLocks noChangeShapeType="1"/>
              </p:cNvSpPr>
              <p:nvPr/>
            </p:nvSpPr>
            <p:spPr bwMode="auto">
              <a:xfrm flipH="1">
                <a:off x="3573" y="1167"/>
                <a:ext cx="13" cy="1"/>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5" name="Line 2791"/>
              <p:cNvSpPr>
                <a:spLocks noChangeShapeType="1"/>
              </p:cNvSpPr>
              <p:nvPr/>
            </p:nvSpPr>
            <p:spPr bwMode="auto">
              <a:xfrm flipH="1">
                <a:off x="3560" y="1168"/>
                <a:ext cx="13" cy="1"/>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6" name="Line 2792"/>
              <p:cNvSpPr>
                <a:spLocks noChangeShapeType="1"/>
              </p:cNvSpPr>
              <p:nvPr/>
            </p:nvSpPr>
            <p:spPr bwMode="auto">
              <a:xfrm flipH="1">
                <a:off x="3553" y="1169"/>
                <a:ext cx="7" cy="1"/>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7" name="Line 2793"/>
              <p:cNvSpPr>
                <a:spLocks noChangeShapeType="1"/>
              </p:cNvSpPr>
              <p:nvPr/>
            </p:nvSpPr>
            <p:spPr bwMode="auto">
              <a:xfrm flipH="1">
                <a:off x="3546" y="1170"/>
                <a:ext cx="7" cy="1"/>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8" name="Line 2794"/>
              <p:cNvSpPr>
                <a:spLocks noChangeShapeType="1"/>
              </p:cNvSpPr>
              <p:nvPr/>
            </p:nvSpPr>
            <p:spPr bwMode="auto">
              <a:xfrm flipH="1">
                <a:off x="3540" y="1171"/>
                <a:ext cx="6" cy="1"/>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29" name="Line 2795"/>
              <p:cNvSpPr>
                <a:spLocks noChangeShapeType="1"/>
              </p:cNvSpPr>
              <p:nvPr/>
            </p:nvSpPr>
            <p:spPr bwMode="auto">
              <a:xfrm flipH="1">
                <a:off x="3533" y="1172"/>
                <a:ext cx="7" cy="1"/>
              </a:xfrm>
              <a:prstGeom prst="line">
                <a:avLst/>
              </a:prstGeom>
              <a:noFill/>
              <a:ln w="7938">
                <a:solidFill>
                  <a:srgbClr val="D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0" name="Line 2796"/>
              <p:cNvSpPr>
                <a:spLocks noChangeShapeType="1"/>
              </p:cNvSpPr>
              <p:nvPr/>
            </p:nvSpPr>
            <p:spPr bwMode="auto">
              <a:xfrm flipH="1">
                <a:off x="3526" y="1173"/>
                <a:ext cx="7" cy="2"/>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1" name="Line 2797"/>
              <p:cNvSpPr>
                <a:spLocks noChangeShapeType="1"/>
              </p:cNvSpPr>
              <p:nvPr/>
            </p:nvSpPr>
            <p:spPr bwMode="auto">
              <a:xfrm flipH="1">
                <a:off x="3520" y="1175"/>
                <a:ext cx="6" cy="2"/>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2" name="Line 2798"/>
              <p:cNvSpPr>
                <a:spLocks noChangeShapeType="1"/>
              </p:cNvSpPr>
              <p:nvPr/>
            </p:nvSpPr>
            <p:spPr bwMode="auto">
              <a:xfrm flipH="1">
                <a:off x="3513" y="1177"/>
                <a:ext cx="7" cy="2"/>
              </a:xfrm>
              <a:prstGeom prst="line">
                <a:avLst/>
              </a:prstGeom>
              <a:noFill/>
              <a:ln w="7938">
                <a:solidFill>
                  <a:srgbClr val="D3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3" name="Line 2799"/>
              <p:cNvSpPr>
                <a:spLocks noChangeShapeType="1"/>
              </p:cNvSpPr>
              <p:nvPr/>
            </p:nvSpPr>
            <p:spPr bwMode="auto">
              <a:xfrm flipH="1">
                <a:off x="3507" y="1179"/>
                <a:ext cx="6" cy="2"/>
              </a:xfrm>
              <a:prstGeom prst="line">
                <a:avLst/>
              </a:prstGeom>
              <a:noFill/>
              <a:ln w="7938">
                <a:solidFill>
                  <a:srgbClr val="D0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4" name="Line 2800"/>
              <p:cNvSpPr>
                <a:spLocks noChangeShapeType="1"/>
              </p:cNvSpPr>
              <p:nvPr/>
            </p:nvSpPr>
            <p:spPr bwMode="auto">
              <a:xfrm flipH="1">
                <a:off x="3501" y="1181"/>
                <a:ext cx="6" cy="2"/>
              </a:xfrm>
              <a:prstGeom prst="line">
                <a:avLst/>
              </a:prstGeom>
              <a:noFill/>
              <a:ln w="7938">
                <a:solidFill>
                  <a:srgbClr val="CE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5" name="Line 2801"/>
              <p:cNvSpPr>
                <a:spLocks noChangeShapeType="1"/>
              </p:cNvSpPr>
              <p:nvPr/>
            </p:nvSpPr>
            <p:spPr bwMode="auto">
              <a:xfrm flipH="1">
                <a:off x="3494" y="1183"/>
                <a:ext cx="7" cy="3"/>
              </a:xfrm>
              <a:prstGeom prst="line">
                <a:avLst/>
              </a:prstGeom>
              <a:noFill/>
              <a:ln w="7938">
                <a:solidFill>
                  <a:srgbClr val="CC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6" name="Line 2802"/>
              <p:cNvSpPr>
                <a:spLocks noChangeShapeType="1"/>
              </p:cNvSpPr>
              <p:nvPr/>
            </p:nvSpPr>
            <p:spPr bwMode="auto">
              <a:xfrm flipH="1">
                <a:off x="3482" y="1186"/>
                <a:ext cx="12" cy="6"/>
              </a:xfrm>
              <a:prstGeom prst="line">
                <a:avLst/>
              </a:prstGeom>
              <a:noFill/>
              <a:ln w="7938">
                <a:solidFill>
                  <a:srgbClr val="CA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7" name="Line 2803"/>
              <p:cNvSpPr>
                <a:spLocks noChangeShapeType="1"/>
              </p:cNvSpPr>
              <p:nvPr/>
            </p:nvSpPr>
            <p:spPr bwMode="auto">
              <a:xfrm flipH="1">
                <a:off x="3470" y="1192"/>
                <a:ext cx="12" cy="6"/>
              </a:xfrm>
              <a:prstGeom prst="line">
                <a:avLst/>
              </a:prstGeom>
              <a:noFill/>
              <a:ln w="7938">
                <a:solidFill>
                  <a:srgbClr val="C7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8" name="Line 2804"/>
              <p:cNvSpPr>
                <a:spLocks noChangeShapeType="1"/>
              </p:cNvSpPr>
              <p:nvPr/>
            </p:nvSpPr>
            <p:spPr bwMode="auto">
              <a:xfrm flipH="1">
                <a:off x="3458" y="1198"/>
                <a:ext cx="12" cy="7"/>
              </a:xfrm>
              <a:prstGeom prst="line">
                <a:avLst/>
              </a:prstGeom>
              <a:noFill/>
              <a:ln w="7938">
                <a:solidFill>
                  <a:srgbClr val="C6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39" name="Line 2805"/>
              <p:cNvSpPr>
                <a:spLocks noChangeShapeType="1"/>
              </p:cNvSpPr>
              <p:nvPr/>
            </p:nvSpPr>
            <p:spPr bwMode="auto">
              <a:xfrm flipH="1">
                <a:off x="3446" y="1205"/>
                <a:ext cx="12" cy="8"/>
              </a:xfrm>
              <a:prstGeom prst="line">
                <a:avLst/>
              </a:prstGeom>
              <a:noFill/>
              <a:ln w="7938">
                <a:solidFill>
                  <a:srgbClr val="C5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0" name="Line 2806"/>
              <p:cNvSpPr>
                <a:spLocks noChangeShapeType="1"/>
              </p:cNvSpPr>
              <p:nvPr/>
            </p:nvSpPr>
            <p:spPr bwMode="auto">
              <a:xfrm flipH="1">
                <a:off x="3434" y="1213"/>
                <a:ext cx="12" cy="8"/>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1" name="Line 2807"/>
              <p:cNvSpPr>
                <a:spLocks noChangeShapeType="1"/>
              </p:cNvSpPr>
              <p:nvPr/>
            </p:nvSpPr>
            <p:spPr bwMode="auto">
              <a:xfrm flipH="1">
                <a:off x="3422" y="1221"/>
                <a:ext cx="12" cy="9"/>
              </a:xfrm>
              <a:prstGeom prst="line">
                <a:avLst/>
              </a:prstGeom>
              <a:noFill/>
              <a:ln w="7938">
                <a:solidFill>
                  <a:srgbClr val="C4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2" name="Line 2808"/>
              <p:cNvSpPr>
                <a:spLocks noChangeShapeType="1"/>
              </p:cNvSpPr>
              <p:nvPr/>
            </p:nvSpPr>
            <p:spPr bwMode="auto">
              <a:xfrm flipH="1">
                <a:off x="3410" y="1230"/>
                <a:ext cx="12" cy="9"/>
              </a:xfrm>
              <a:prstGeom prst="line">
                <a:avLst/>
              </a:prstGeom>
              <a:noFill/>
              <a:ln w="7938">
                <a:solidFill>
                  <a:srgbClr val="C40C0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3" name="Line 2809"/>
              <p:cNvSpPr>
                <a:spLocks noChangeShapeType="1"/>
              </p:cNvSpPr>
              <p:nvPr/>
            </p:nvSpPr>
            <p:spPr bwMode="auto">
              <a:xfrm flipH="1">
                <a:off x="3399" y="1239"/>
                <a:ext cx="11" cy="9"/>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4" name="Line 2810"/>
              <p:cNvSpPr>
                <a:spLocks noChangeShapeType="1"/>
              </p:cNvSpPr>
              <p:nvPr/>
            </p:nvSpPr>
            <p:spPr bwMode="auto">
              <a:xfrm flipH="1">
                <a:off x="3388" y="1248"/>
                <a:ext cx="11" cy="10"/>
              </a:xfrm>
              <a:prstGeom prst="line">
                <a:avLst/>
              </a:prstGeom>
              <a:noFill/>
              <a:ln w="7938">
                <a:solidFill>
                  <a:srgbClr val="C50F0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5" name="Line 2811"/>
              <p:cNvSpPr>
                <a:spLocks noChangeShapeType="1"/>
              </p:cNvSpPr>
              <p:nvPr/>
            </p:nvSpPr>
            <p:spPr bwMode="auto">
              <a:xfrm flipH="1">
                <a:off x="3377" y="1258"/>
                <a:ext cx="11" cy="11"/>
              </a:xfrm>
              <a:prstGeom prst="line">
                <a:avLst/>
              </a:prstGeom>
              <a:noFill/>
              <a:ln w="7938">
                <a:solidFill>
                  <a:srgbClr val="C5111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6" name="Line 2812"/>
              <p:cNvSpPr>
                <a:spLocks noChangeShapeType="1"/>
              </p:cNvSpPr>
              <p:nvPr/>
            </p:nvSpPr>
            <p:spPr bwMode="auto">
              <a:xfrm flipH="1">
                <a:off x="3367" y="1269"/>
                <a:ext cx="10" cy="10"/>
              </a:xfrm>
              <a:prstGeom prst="line">
                <a:avLst/>
              </a:prstGeom>
              <a:noFill/>
              <a:ln w="7938">
                <a:solidFill>
                  <a:srgbClr val="C6121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7" name="Line 2813"/>
              <p:cNvSpPr>
                <a:spLocks noChangeShapeType="1"/>
              </p:cNvSpPr>
              <p:nvPr/>
            </p:nvSpPr>
            <p:spPr bwMode="auto">
              <a:xfrm flipH="1">
                <a:off x="3357" y="1279"/>
                <a:ext cx="10" cy="11"/>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8" name="Line 2814"/>
              <p:cNvSpPr>
                <a:spLocks noChangeShapeType="1"/>
              </p:cNvSpPr>
              <p:nvPr/>
            </p:nvSpPr>
            <p:spPr bwMode="auto">
              <a:xfrm flipH="1">
                <a:off x="3348" y="1290"/>
                <a:ext cx="9" cy="11"/>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49" name="Line 2815"/>
              <p:cNvSpPr>
                <a:spLocks noChangeShapeType="1"/>
              </p:cNvSpPr>
              <p:nvPr/>
            </p:nvSpPr>
            <p:spPr bwMode="auto">
              <a:xfrm flipH="1">
                <a:off x="3339" y="1301"/>
                <a:ext cx="9" cy="12"/>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0" name="Line 2816"/>
              <p:cNvSpPr>
                <a:spLocks noChangeShapeType="1"/>
              </p:cNvSpPr>
              <p:nvPr/>
            </p:nvSpPr>
            <p:spPr bwMode="auto">
              <a:xfrm flipH="1">
                <a:off x="3331" y="1313"/>
                <a:ext cx="8" cy="11"/>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1" name="Line 2817"/>
              <p:cNvSpPr>
                <a:spLocks noChangeShapeType="1"/>
              </p:cNvSpPr>
              <p:nvPr/>
            </p:nvSpPr>
            <p:spPr bwMode="auto">
              <a:xfrm flipH="1">
                <a:off x="3327" y="1324"/>
                <a:ext cx="4" cy="7"/>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2" name="Line 2818"/>
              <p:cNvSpPr>
                <a:spLocks noChangeShapeType="1"/>
              </p:cNvSpPr>
              <p:nvPr/>
            </p:nvSpPr>
            <p:spPr bwMode="auto">
              <a:xfrm flipH="1">
                <a:off x="3323" y="1331"/>
                <a:ext cx="4" cy="7"/>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3" name="Line 2819"/>
              <p:cNvSpPr>
                <a:spLocks noChangeShapeType="1"/>
              </p:cNvSpPr>
              <p:nvPr/>
            </p:nvSpPr>
            <p:spPr bwMode="auto">
              <a:xfrm flipH="1">
                <a:off x="3320" y="1338"/>
                <a:ext cx="3" cy="7"/>
              </a:xfrm>
              <a:prstGeom prst="line">
                <a:avLst/>
              </a:prstGeom>
              <a:noFill/>
              <a:ln w="7938">
                <a:solidFill>
                  <a:srgbClr val="C6111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4" name="Line 2820"/>
              <p:cNvSpPr>
                <a:spLocks noChangeShapeType="1"/>
              </p:cNvSpPr>
              <p:nvPr/>
            </p:nvSpPr>
            <p:spPr bwMode="auto">
              <a:xfrm flipH="1">
                <a:off x="3316" y="1345"/>
                <a:ext cx="4" cy="7"/>
              </a:xfrm>
              <a:prstGeom prst="line">
                <a:avLst/>
              </a:prstGeom>
              <a:noFill/>
              <a:ln w="7938">
                <a:solidFill>
                  <a:srgbClr val="C5101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5" name="Line 2821"/>
              <p:cNvSpPr>
                <a:spLocks noChangeShapeType="1"/>
              </p:cNvSpPr>
              <p:nvPr/>
            </p:nvSpPr>
            <p:spPr bwMode="auto">
              <a:xfrm flipH="1">
                <a:off x="3313" y="1352"/>
                <a:ext cx="3" cy="7"/>
              </a:xfrm>
              <a:prstGeom prst="line">
                <a:avLst/>
              </a:prstGeom>
              <a:noFill/>
              <a:ln w="7938">
                <a:solidFill>
                  <a:srgbClr val="C50F0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6" name="Line 2822"/>
              <p:cNvSpPr>
                <a:spLocks noChangeShapeType="1"/>
              </p:cNvSpPr>
              <p:nvPr/>
            </p:nvSpPr>
            <p:spPr bwMode="auto">
              <a:xfrm flipH="1">
                <a:off x="3311" y="1359"/>
                <a:ext cx="2" cy="8"/>
              </a:xfrm>
              <a:prstGeom prst="line">
                <a:avLst/>
              </a:prstGeom>
              <a:noFill/>
              <a:ln w="7938">
                <a:solidFill>
                  <a:srgbClr val="C40E0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7" name="Line 2823"/>
              <p:cNvSpPr>
                <a:spLocks noChangeShapeType="1"/>
              </p:cNvSpPr>
              <p:nvPr/>
            </p:nvSpPr>
            <p:spPr bwMode="auto">
              <a:xfrm flipH="1">
                <a:off x="3308" y="1367"/>
                <a:ext cx="3" cy="7"/>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8" name="Line 2824"/>
              <p:cNvSpPr>
                <a:spLocks noChangeShapeType="1"/>
              </p:cNvSpPr>
              <p:nvPr/>
            </p:nvSpPr>
            <p:spPr bwMode="auto">
              <a:xfrm flipH="1">
                <a:off x="3306" y="1374"/>
                <a:ext cx="2" cy="7"/>
              </a:xfrm>
              <a:prstGeom prst="line">
                <a:avLst/>
              </a:prstGeom>
              <a:noFill/>
              <a:ln w="7938">
                <a:solidFill>
                  <a:srgbClr val="C40C0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59" name="Line 2825"/>
              <p:cNvSpPr>
                <a:spLocks noChangeShapeType="1"/>
              </p:cNvSpPr>
              <p:nvPr/>
            </p:nvSpPr>
            <p:spPr bwMode="auto">
              <a:xfrm flipH="1">
                <a:off x="3303" y="1381"/>
                <a:ext cx="3" cy="8"/>
              </a:xfrm>
              <a:prstGeom prst="line">
                <a:avLst/>
              </a:prstGeom>
              <a:noFill/>
              <a:ln w="7938">
                <a:solidFill>
                  <a:srgbClr val="C40B0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0" name="Line 2826"/>
              <p:cNvSpPr>
                <a:spLocks noChangeShapeType="1"/>
              </p:cNvSpPr>
              <p:nvPr/>
            </p:nvSpPr>
            <p:spPr bwMode="auto">
              <a:xfrm flipH="1">
                <a:off x="3301" y="1389"/>
                <a:ext cx="2" cy="8"/>
              </a:xfrm>
              <a:prstGeom prst="line">
                <a:avLst/>
              </a:prstGeom>
              <a:noFill/>
              <a:ln w="7938">
                <a:solidFill>
                  <a:srgbClr val="C4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1" name="Line 2827"/>
              <p:cNvSpPr>
                <a:spLocks noChangeShapeType="1"/>
              </p:cNvSpPr>
              <p:nvPr/>
            </p:nvSpPr>
            <p:spPr bwMode="auto">
              <a:xfrm flipH="1">
                <a:off x="3297" y="1397"/>
                <a:ext cx="4" cy="15"/>
              </a:xfrm>
              <a:prstGeom prst="line">
                <a:avLst/>
              </a:prstGeom>
              <a:noFill/>
              <a:ln w="7938">
                <a:solidFill>
                  <a:srgbClr val="C4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2" name="Line 2828"/>
              <p:cNvSpPr>
                <a:spLocks noChangeShapeType="1"/>
              </p:cNvSpPr>
              <p:nvPr/>
            </p:nvSpPr>
            <p:spPr bwMode="auto">
              <a:xfrm flipH="1">
                <a:off x="3293" y="1412"/>
                <a:ext cx="4" cy="15"/>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3" name="Line 2829"/>
              <p:cNvSpPr>
                <a:spLocks noChangeShapeType="1"/>
              </p:cNvSpPr>
              <p:nvPr/>
            </p:nvSpPr>
            <p:spPr bwMode="auto">
              <a:xfrm flipH="1">
                <a:off x="3290" y="1427"/>
                <a:ext cx="3" cy="16"/>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4" name="Line 2830"/>
              <p:cNvSpPr>
                <a:spLocks noChangeShapeType="1"/>
              </p:cNvSpPr>
              <p:nvPr/>
            </p:nvSpPr>
            <p:spPr bwMode="auto">
              <a:xfrm flipH="1">
                <a:off x="3287" y="1443"/>
                <a:ext cx="3" cy="15"/>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5" name="Line 2831"/>
              <p:cNvSpPr>
                <a:spLocks noChangeShapeType="1"/>
              </p:cNvSpPr>
              <p:nvPr/>
            </p:nvSpPr>
            <p:spPr bwMode="auto">
              <a:xfrm flipH="1">
                <a:off x="3284" y="1458"/>
                <a:ext cx="3" cy="15"/>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6" name="Line 2832"/>
              <p:cNvSpPr>
                <a:spLocks noChangeShapeType="1"/>
              </p:cNvSpPr>
              <p:nvPr/>
            </p:nvSpPr>
            <p:spPr bwMode="auto">
              <a:xfrm flipH="1">
                <a:off x="3281" y="1473"/>
                <a:ext cx="3" cy="14"/>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7" name="Line 2833"/>
              <p:cNvSpPr>
                <a:spLocks noChangeShapeType="1"/>
              </p:cNvSpPr>
              <p:nvPr/>
            </p:nvSpPr>
            <p:spPr bwMode="auto">
              <a:xfrm flipH="1">
                <a:off x="3279" y="1487"/>
                <a:ext cx="2" cy="7"/>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8" name="Line 2834"/>
              <p:cNvSpPr>
                <a:spLocks noChangeShapeType="1"/>
              </p:cNvSpPr>
              <p:nvPr/>
            </p:nvSpPr>
            <p:spPr bwMode="auto">
              <a:xfrm flipH="1">
                <a:off x="3278" y="1494"/>
                <a:ext cx="1" cy="6"/>
              </a:xfrm>
              <a:prstGeom prst="line">
                <a:avLst/>
              </a:prstGeom>
              <a:noFill/>
              <a:ln w="7938">
                <a:solidFill>
                  <a:srgbClr val="C4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69" name="Line 2835"/>
              <p:cNvSpPr>
                <a:spLocks noChangeShapeType="1"/>
              </p:cNvSpPr>
              <p:nvPr/>
            </p:nvSpPr>
            <p:spPr bwMode="auto">
              <a:xfrm flipH="1">
                <a:off x="3276" y="1500"/>
                <a:ext cx="2" cy="7"/>
              </a:xfrm>
              <a:prstGeom prst="line">
                <a:avLst/>
              </a:prstGeom>
              <a:noFill/>
              <a:ln w="7938">
                <a:solidFill>
                  <a:srgbClr val="C4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0" name="Line 2836"/>
              <p:cNvSpPr>
                <a:spLocks noChangeShapeType="1"/>
              </p:cNvSpPr>
              <p:nvPr/>
            </p:nvSpPr>
            <p:spPr bwMode="auto">
              <a:xfrm flipH="1">
                <a:off x="3274" y="1507"/>
                <a:ext cx="2" cy="6"/>
              </a:xfrm>
              <a:prstGeom prst="line">
                <a:avLst/>
              </a:prstGeom>
              <a:noFill/>
              <a:ln w="7938">
                <a:solidFill>
                  <a:srgbClr val="C4090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1" name="Line 2837"/>
              <p:cNvSpPr>
                <a:spLocks noChangeShapeType="1"/>
              </p:cNvSpPr>
              <p:nvPr/>
            </p:nvSpPr>
            <p:spPr bwMode="auto">
              <a:xfrm flipH="1">
                <a:off x="3273" y="1513"/>
                <a:ext cx="1" cy="6"/>
              </a:xfrm>
              <a:prstGeom prst="line">
                <a:avLst/>
              </a:prstGeom>
              <a:noFill/>
              <a:ln w="7938">
                <a:solidFill>
                  <a:srgbClr val="C4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2" name="Line 2838"/>
              <p:cNvSpPr>
                <a:spLocks noChangeShapeType="1"/>
              </p:cNvSpPr>
              <p:nvPr/>
            </p:nvSpPr>
            <p:spPr bwMode="auto">
              <a:xfrm flipH="1">
                <a:off x="3271" y="1519"/>
                <a:ext cx="2" cy="5"/>
              </a:xfrm>
              <a:prstGeom prst="line">
                <a:avLst/>
              </a:prstGeom>
              <a:noFill/>
              <a:ln w="7938">
                <a:solidFill>
                  <a:srgbClr val="C40B0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3" name="Line 2839"/>
              <p:cNvSpPr>
                <a:spLocks noChangeShapeType="1"/>
              </p:cNvSpPr>
              <p:nvPr/>
            </p:nvSpPr>
            <p:spPr bwMode="auto">
              <a:xfrm flipH="1">
                <a:off x="3269" y="1524"/>
                <a:ext cx="2" cy="6"/>
              </a:xfrm>
              <a:prstGeom prst="line">
                <a:avLst/>
              </a:prstGeom>
              <a:noFill/>
              <a:ln w="7938">
                <a:solidFill>
                  <a:srgbClr val="C40C0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4" name="Line 2840"/>
              <p:cNvSpPr>
                <a:spLocks noChangeShapeType="1"/>
              </p:cNvSpPr>
              <p:nvPr/>
            </p:nvSpPr>
            <p:spPr bwMode="auto">
              <a:xfrm flipH="1">
                <a:off x="3268" y="1530"/>
                <a:ext cx="1" cy="4"/>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5" name="Line 2841"/>
              <p:cNvSpPr>
                <a:spLocks noChangeShapeType="1"/>
              </p:cNvSpPr>
              <p:nvPr/>
            </p:nvSpPr>
            <p:spPr bwMode="auto">
              <a:xfrm flipH="1">
                <a:off x="3266" y="1534"/>
                <a:ext cx="2" cy="4"/>
              </a:xfrm>
              <a:prstGeom prst="line">
                <a:avLst/>
              </a:prstGeom>
              <a:noFill/>
              <a:ln w="7938">
                <a:solidFill>
                  <a:srgbClr val="C50F0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6" name="Line 2842"/>
              <p:cNvSpPr>
                <a:spLocks noChangeShapeType="1"/>
              </p:cNvSpPr>
              <p:nvPr/>
            </p:nvSpPr>
            <p:spPr bwMode="auto">
              <a:xfrm flipH="1">
                <a:off x="3264" y="1538"/>
                <a:ext cx="2" cy="4"/>
              </a:xfrm>
              <a:prstGeom prst="line">
                <a:avLst/>
              </a:prstGeom>
              <a:noFill/>
              <a:ln w="7938">
                <a:solidFill>
                  <a:srgbClr val="C5101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7" name="Line 2843"/>
              <p:cNvSpPr>
                <a:spLocks noChangeShapeType="1"/>
              </p:cNvSpPr>
              <p:nvPr/>
            </p:nvSpPr>
            <p:spPr bwMode="auto">
              <a:xfrm flipH="1">
                <a:off x="3262" y="1542"/>
                <a:ext cx="2" cy="4"/>
              </a:xfrm>
              <a:prstGeom prst="line">
                <a:avLst/>
              </a:prstGeom>
              <a:noFill/>
              <a:ln w="7938">
                <a:solidFill>
                  <a:srgbClr val="C6121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8" name="Line 2844"/>
              <p:cNvSpPr>
                <a:spLocks noChangeShapeType="1"/>
              </p:cNvSpPr>
              <p:nvPr/>
            </p:nvSpPr>
            <p:spPr bwMode="auto">
              <a:xfrm flipH="1">
                <a:off x="3260" y="1546"/>
                <a:ext cx="2" cy="4"/>
              </a:xfrm>
              <a:prstGeom prst="line">
                <a:avLst/>
              </a:prstGeom>
              <a:noFill/>
              <a:ln w="7938">
                <a:solidFill>
                  <a:srgbClr val="C6121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79" name="Line 2845"/>
              <p:cNvSpPr>
                <a:spLocks noChangeShapeType="1"/>
              </p:cNvSpPr>
              <p:nvPr/>
            </p:nvSpPr>
            <p:spPr bwMode="auto">
              <a:xfrm flipH="1">
                <a:off x="3258" y="1550"/>
                <a:ext cx="2" cy="4"/>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0" name="Line 2846"/>
              <p:cNvSpPr>
                <a:spLocks noChangeShapeType="1"/>
              </p:cNvSpPr>
              <p:nvPr/>
            </p:nvSpPr>
            <p:spPr bwMode="auto">
              <a:xfrm flipH="1">
                <a:off x="3256" y="1554"/>
                <a:ext cx="2" cy="3"/>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1" name="Line 2847"/>
              <p:cNvSpPr>
                <a:spLocks noChangeShapeType="1"/>
              </p:cNvSpPr>
              <p:nvPr/>
            </p:nvSpPr>
            <p:spPr bwMode="auto">
              <a:xfrm flipH="1">
                <a:off x="3254" y="1557"/>
                <a:ext cx="2" cy="3"/>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2" name="Line 2848"/>
              <p:cNvSpPr>
                <a:spLocks noChangeShapeType="1"/>
              </p:cNvSpPr>
              <p:nvPr/>
            </p:nvSpPr>
            <p:spPr bwMode="auto">
              <a:xfrm flipH="1">
                <a:off x="3253" y="1560"/>
                <a:ext cx="1" cy="3"/>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3" name="Line 2849"/>
              <p:cNvSpPr>
                <a:spLocks noChangeShapeType="1"/>
              </p:cNvSpPr>
              <p:nvPr/>
            </p:nvSpPr>
            <p:spPr bwMode="auto">
              <a:xfrm flipH="1">
                <a:off x="3251" y="1563"/>
                <a:ext cx="2" cy="3"/>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4" name="Line 2850"/>
              <p:cNvSpPr>
                <a:spLocks noChangeShapeType="1"/>
              </p:cNvSpPr>
              <p:nvPr/>
            </p:nvSpPr>
            <p:spPr bwMode="auto">
              <a:xfrm flipH="1">
                <a:off x="3249" y="1566"/>
                <a:ext cx="2" cy="3"/>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5" name="Line 2851"/>
              <p:cNvSpPr>
                <a:spLocks noChangeShapeType="1"/>
              </p:cNvSpPr>
              <p:nvPr/>
            </p:nvSpPr>
            <p:spPr bwMode="auto">
              <a:xfrm flipH="1">
                <a:off x="3245" y="1569"/>
                <a:ext cx="4" cy="5"/>
              </a:xfrm>
              <a:prstGeom prst="line">
                <a:avLst/>
              </a:prstGeom>
              <a:noFill/>
              <a:ln w="7938">
                <a:solidFill>
                  <a:srgbClr val="C7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6" name="Line 2852"/>
              <p:cNvSpPr>
                <a:spLocks noChangeShapeType="1"/>
              </p:cNvSpPr>
              <p:nvPr/>
            </p:nvSpPr>
            <p:spPr bwMode="auto">
              <a:xfrm flipH="1">
                <a:off x="3241" y="1574"/>
                <a:ext cx="4" cy="4"/>
              </a:xfrm>
              <a:prstGeom prst="line">
                <a:avLst/>
              </a:prstGeom>
              <a:noFill/>
              <a:ln w="7938">
                <a:solidFill>
                  <a:srgbClr val="C7141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7" name="Line 2853"/>
              <p:cNvSpPr>
                <a:spLocks noChangeShapeType="1"/>
              </p:cNvSpPr>
              <p:nvPr/>
            </p:nvSpPr>
            <p:spPr bwMode="auto">
              <a:xfrm flipH="1">
                <a:off x="3237" y="1578"/>
                <a:ext cx="4" cy="4"/>
              </a:xfrm>
              <a:prstGeom prst="line">
                <a:avLst/>
              </a:prstGeom>
              <a:noFill/>
              <a:ln w="7938">
                <a:solidFill>
                  <a:srgbClr val="C6131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8" name="Line 2854"/>
              <p:cNvSpPr>
                <a:spLocks noChangeShapeType="1"/>
              </p:cNvSpPr>
              <p:nvPr/>
            </p:nvSpPr>
            <p:spPr bwMode="auto">
              <a:xfrm flipH="1">
                <a:off x="3234" y="1582"/>
                <a:ext cx="3" cy="3"/>
              </a:xfrm>
              <a:prstGeom prst="line">
                <a:avLst/>
              </a:prstGeom>
              <a:noFill/>
              <a:ln w="7938">
                <a:solidFill>
                  <a:srgbClr val="C5101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89" name="Line 2855"/>
              <p:cNvSpPr>
                <a:spLocks noChangeShapeType="1"/>
              </p:cNvSpPr>
              <p:nvPr/>
            </p:nvSpPr>
            <p:spPr bwMode="auto">
              <a:xfrm flipH="1">
                <a:off x="3230" y="1585"/>
                <a:ext cx="4" cy="3"/>
              </a:xfrm>
              <a:prstGeom prst="line">
                <a:avLst/>
              </a:prstGeom>
              <a:noFill/>
              <a:ln w="7938">
                <a:solidFill>
                  <a:srgbClr val="C50E0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0" name="Line 2856"/>
              <p:cNvSpPr>
                <a:spLocks noChangeShapeType="1"/>
              </p:cNvSpPr>
              <p:nvPr/>
            </p:nvSpPr>
            <p:spPr bwMode="auto">
              <a:xfrm flipH="1">
                <a:off x="3226" y="1588"/>
                <a:ext cx="4" cy="4"/>
              </a:xfrm>
              <a:prstGeom prst="line">
                <a:avLst/>
              </a:prstGeom>
              <a:noFill/>
              <a:ln w="7938">
                <a:solidFill>
                  <a:srgbClr val="C4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1" name="Line 2857"/>
              <p:cNvSpPr>
                <a:spLocks noChangeShapeType="1"/>
              </p:cNvSpPr>
              <p:nvPr/>
            </p:nvSpPr>
            <p:spPr bwMode="auto">
              <a:xfrm flipH="1">
                <a:off x="3224" y="1592"/>
                <a:ext cx="2" cy="1"/>
              </a:xfrm>
              <a:prstGeom prst="line">
                <a:avLst/>
              </a:prstGeom>
              <a:noFill/>
              <a:ln w="7938">
                <a:solidFill>
                  <a:srgbClr val="C40B0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2" name="Line 2858"/>
              <p:cNvSpPr>
                <a:spLocks noChangeShapeType="1"/>
              </p:cNvSpPr>
              <p:nvPr/>
            </p:nvSpPr>
            <p:spPr bwMode="auto">
              <a:xfrm>
                <a:off x="3224" y="1593"/>
                <a:ext cx="0" cy="0"/>
              </a:xfrm>
              <a:prstGeom prst="line">
                <a:avLst/>
              </a:prstGeom>
              <a:noFill/>
              <a:ln w="7938">
                <a:solidFill>
                  <a:srgbClr val="C7040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3" name="Line 2859"/>
              <p:cNvSpPr>
                <a:spLocks noChangeShapeType="1"/>
              </p:cNvSpPr>
              <p:nvPr/>
            </p:nvSpPr>
            <p:spPr bwMode="auto">
              <a:xfrm flipH="1" flipV="1">
                <a:off x="3217" y="1573"/>
                <a:ext cx="7" cy="2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4" name="Line 2860"/>
              <p:cNvSpPr>
                <a:spLocks noChangeShapeType="1"/>
              </p:cNvSpPr>
              <p:nvPr/>
            </p:nvSpPr>
            <p:spPr bwMode="auto">
              <a:xfrm flipH="1">
                <a:off x="3088" y="1573"/>
                <a:ext cx="129" cy="110"/>
              </a:xfrm>
              <a:prstGeom prst="line">
                <a:avLst/>
              </a:prstGeom>
              <a:noFill/>
              <a:ln w="7938">
                <a:solidFill>
                  <a:srgbClr val="C50E0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5" name="Line 2861"/>
              <p:cNvSpPr>
                <a:spLocks noChangeShapeType="1"/>
              </p:cNvSpPr>
              <p:nvPr/>
            </p:nvSpPr>
            <p:spPr bwMode="auto">
              <a:xfrm flipV="1">
                <a:off x="3088" y="1655"/>
                <a:ext cx="158" cy="28"/>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6" name="Line 2862"/>
              <p:cNvSpPr>
                <a:spLocks noChangeShapeType="1"/>
              </p:cNvSpPr>
              <p:nvPr/>
            </p:nvSpPr>
            <p:spPr bwMode="auto">
              <a:xfrm flipH="1" flipV="1">
                <a:off x="3238" y="1634"/>
                <a:ext cx="8" cy="2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7" name="Line 2863"/>
              <p:cNvSpPr>
                <a:spLocks noChangeShapeType="1"/>
              </p:cNvSpPr>
              <p:nvPr/>
            </p:nvSpPr>
            <p:spPr bwMode="auto">
              <a:xfrm flipV="1">
                <a:off x="3238" y="1632"/>
                <a:ext cx="5" cy="2"/>
              </a:xfrm>
              <a:prstGeom prst="line">
                <a:avLst/>
              </a:prstGeom>
              <a:noFill/>
              <a:ln w="7938">
                <a:solidFill>
                  <a:srgbClr val="FF161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8" name="Line 2864"/>
              <p:cNvSpPr>
                <a:spLocks noChangeShapeType="1"/>
              </p:cNvSpPr>
              <p:nvPr/>
            </p:nvSpPr>
            <p:spPr bwMode="auto">
              <a:xfrm flipV="1">
                <a:off x="3243" y="1630"/>
                <a:ext cx="2" cy="2"/>
              </a:xfrm>
              <a:prstGeom prst="line">
                <a:avLst/>
              </a:prstGeom>
              <a:noFill/>
              <a:ln w="7938">
                <a:solidFill>
                  <a:srgbClr val="FF202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599" name="Line 2865"/>
              <p:cNvSpPr>
                <a:spLocks noChangeShapeType="1"/>
              </p:cNvSpPr>
              <p:nvPr/>
            </p:nvSpPr>
            <p:spPr bwMode="auto">
              <a:xfrm flipV="1">
                <a:off x="3245" y="1629"/>
                <a:ext cx="3" cy="1"/>
              </a:xfrm>
              <a:prstGeom prst="line">
                <a:avLst/>
              </a:prstGeom>
              <a:noFill/>
              <a:ln w="7938">
                <a:solidFill>
                  <a:srgbClr val="FF3C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0" name="Line 2866"/>
              <p:cNvSpPr>
                <a:spLocks noChangeShapeType="1"/>
              </p:cNvSpPr>
              <p:nvPr/>
            </p:nvSpPr>
            <p:spPr bwMode="auto">
              <a:xfrm flipV="1">
                <a:off x="3248" y="1624"/>
                <a:ext cx="6" cy="5"/>
              </a:xfrm>
              <a:prstGeom prst="line">
                <a:avLst/>
              </a:prstGeom>
              <a:noFill/>
              <a:ln w="7938">
                <a:solidFill>
                  <a:srgbClr val="FF4E4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1" name="Line 2867"/>
              <p:cNvSpPr>
                <a:spLocks noChangeShapeType="1"/>
              </p:cNvSpPr>
              <p:nvPr/>
            </p:nvSpPr>
            <p:spPr bwMode="auto">
              <a:xfrm flipV="1">
                <a:off x="3254" y="1619"/>
                <a:ext cx="6" cy="5"/>
              </a:xfrm>
              <a:prstGeom prst="line">
                <a:avLst/>
              </a:prstGeom>
              <a:noFill/>
              <a:ln w="7938">
                <a:solidFill>
                  <a:srgbClr val="FF5E5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2" name="Line 2868"/>
              <p:cNvSpPr>
                <a:spLocks noChangeShapeType="1"/>
              </p:cNvSpPr>
              <p:nvPr/>
            </p:nvSpPr>
            <p:spPr bwMode="auto">
              <a:xfrm flipV="1">
                <a:off x="3260" y="1614"/>
                <a:ext cx="6" cy="5"/>
              </a:xfrm>
              <a:prstGeom prst="line">
                <a:avLst/>
              </a:prstGeom>
              <a:noFill/>
              <a:ln w="7938">
                <a:solidFill>
                  <a:srgbClr val="FF727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3" name="Line 2869"/>
              <p:cNvSpPr>
                <a:spLocks noChangeShapeType="1"/>
              </p:cNvSpPr>
              <p:nvPr/>
            </p:nvSpPr>
            <p:spPr bwMode="auto">
              <a:xfrm flipV="1">
                <a:off x="3266" y="1608"/>
                <a:ext cx="6" cy="6"/>
              </a:xfrm>
              <a:prstGeom prst="line">
                <a:avLst/>
              </a:prstGeom>
              <a:noFill/>
              <a:ln w="7938">
                <a:solidFill>
                  <a:srgbClr val="FF888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4" name="Line 2870"/>
              <p:cNvSpPr>
                <a:spLocks noChangeShapeType="1"/>
              </p:cNvSpPr>
              <p:nvPr/>
            </p:nvSpPr>
            <p:spPr bwMode="auto">
              <a:xfrm flipV="1">
                <a:off x="3272" y="1601"/>
                <a:ext cx="6" cy="7"/>
              </a:xfrm>
              <a:prstGeom prst="line">
                <a:avLst/>
              </a:prstGeom>
              <a:noFill/>
              <a:ln w="7938">
                <a:solidFill>
                  <a:srgbClr val="FF9C9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5" name="Line 2871"/>
              <p:cNvSpPr>
                <a:spLocks noChangeShapeType="1"/>
              </p:cNvSpPr>
              <p:nvPr/>
            </p:nvSpPr>
            <p:spPr bwMode="auto">
              <a:xfrm flipV="1">
                <a:off x="3278" y="1594"/>
                <a:ext cx="6" cy="7"/>
              </a:xfrm>
              <a:prstGeom prst="line">
                <a:avLst/>
              </a:prstGeom>
              <a:noFill/>
              <a:ln w="7938">
                <a:solidFill>
                  <a:srgbClr val="FFACA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6" name="Line 2872"/>
              <p:cNvSpPr>
                <a:spLocks noChangeShapeType="1"/>
              </p:cNvSpPr>
              <p:nvPr/>
            </p:nvSpPr>
            <p:spPr bwMode="auto">
              <a:xfrm flipV="1">
                <a:off x="3284" y="1587"/>
                <a:ext cx="6" cy="7"/>
              </a:xfrm>
              <a:prstGeom prst="line">
                <a:avLst/>
              </a:prstGeom>
              <a:noFill/>
              <a:ln w="7938">
                <a:solidFill>
                  <a:srgbClr val="FFB3B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7" name="Line 2873"/>
              <p:cNvSpPr>
                <a:spLocks noChangeShapeType="1"/>
              </p:cNvSpPr>
              <p:nvPr/>
            </p:nvSpPr>
            <p:spPr bwMode="auto">
              <a:xfrm flipV="1">
                <a:off x="3290" y="1583"/>
                <a:ext cx="2" cy="4"/>
              </a:xfrm>
              <a:prstGeom prst="line">
                <a:avLst/>
              </a:prstGeom>
              <a:noFill/>
              <a:ln w="7938">
                <a:solidFill>
                  <a:srgbClr val="FFB3B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8" name="Line 2874"/>
              <p:cNvSpPr>
                <a:spLocks noChangeShapeType="1"/>
              </p:cNvSpPr>
              <p:nvPr/>
            </p:nvSpPr>
            <p:spPr bwMode="auto">
              <a:xfrm flipV="1">
                <a:off x="3292" y="1579"/>
                <a:ext cx="3" cy="4"/>
              </a:xfrm>
              <a:prstGeom prst="line">
                <a:avLst/>
              </a:prstGeom>
              <a:noFill/>
              <a:ln w="7938">
                <a:solidFill>
                  <a:srgbClr val="FFB1B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09" name="Line 2875"/>
              <p:cNvSpPr>
                <a:spLocks noChangeShapeType="1"/>
              </p:cNvSpPr>
              <p:nvPr/>
            </p:nvSpPr>
            <p:spPr bwMode="auto">
              <a:xfrm flipV="1">
                <a:off x="3295" y="1575"/>
                <a:ext cx="3" cy="4"/>
              </a:xfrm>
              <a:prstGeom prst="line">
                <a:avLst/>
              </a:prstGeom>
              <a:noFill/>
              <a:ln w="7938">
                <a:solidFill>
                  <a:srgbClr val="FFACA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0" name="Line 2876"/>
              <p:cNvSpPr>
                <a:spLocks noChangeShapeType="1"/>
              </p:cNvSpPr>
              <p:nvPr/>
            </p:nvSpPr>
            <p:spPr bwMode="auto">
              <a:xfrm flipV="1">
                <a:off x="3298" y="1571"/>
                <a:ext cx="2" cy="4"/>
              </a:xfrm>
              <a:prstGeom prst="line">
                <a:avLst/>
              </a:prstGeom>
              <a:noFill/>
              <a:ln w="7938">
                <a:solidFill>
                  <a:srgbClr val="FFA8A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1" name="Line 2877"/>
              <p:cNvSpPr>
                <a:spLocks noChangeShapeType="1"/>
              </p:cNvSpPr>
              <p:nvPr/>
            </p:nvSpPr>
            <p:spPr bwMode="auto">
              <a:xfrm flipV="1">
                <a:off x="3300" y="1566"/>
                <a:ext cx="3" cy="5"/>
              </a:xfrm>
              <a:prstGeom prst="line">
                <a:avLst/>
              </a:prstGeom>
              <a:noFill/>
              <a:ln w="7938">
                <a:solidFill>
                  <a:srgbClr val="FFA0A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2" name="Line 2878"/>
              <p:cNvSpPr>
                <a:spLocks noChangeShapeType="1"/>
              </p:cNvSpPr>
              <p:nvPr/>
            </p:nvSpPr>
            <p:spPr bwMode="auto">
              <a:xfrm flipV="1">
                <a:off x="3303" y="1561"/>
                <a:ext cx="2" cy="5"/>
              </a:xfrm>
              <a:prstGeom prst="line">
                <a:avLst/>
              </a:prstGeom>
              <a:noFill/>
              <a:ln w="7938">
                <a:solidFill>
                  <a:srgbClr val="FF9A9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3" name="Line 2879"/>
              <p:cNvSpPr>
                <a:spLocks noChangeShapeType="1"/>
              </p:cNvSpPr>
              <p:nvPr/>
            </p:nvSpPr>
            <p:spPr bwMode="auto">
              <a:xfrm flipV="1">
                <a:off x="3305" y="1557"/>
                <a:ext cx="3" cy="4"/>
              </a:xfrm>
              <a:prstGeom prst="line">
                <a:avLst/>
              </a:prstGeom>
              <a:noFill/>
              <a:ln w="7938">
                <a:solidFill>
                  <a:srgbClr val="FF929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4" name="Line 2880"/>
              <p:cNvSpPr>
                <a:spLocks noChangeShapeType="1"/>
              </p:cNvSpPr>
              <p:nvPr/>
            </p:nvSpPr>
            <p:spPr bwMode="auto">
              <a:xfrm flipV="1">
                <a:off x="3308" y="1551"/>
                <a:ext cx="3" cy="6"/>
              </a:xfrm>
              <a:prstGeom prst="line">
                <a:avLst/>
              </a:prstGeom>
              <a:noFill/>
              <a:ln w="7938">
                <a:solidFill>
                  <a:srgbClr val="FF8B8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5" name="Line 2881"/>
              <p:cNvSpPr>
                <a:spLocks noChangeShapeType="1"/>
              </p:cNvSpPr>
              <p:nvPr/>
            </p:nvSpPr>
            <p:spPr bwMode="auto">
              <a:xfrm flipV="1">
                <a:off x="3311" y="1545"/>
                <a:ext cx="2" cy="6"/>
              </a:xfrm>
              <a:prstGeom prst="line">
                <a:avLst/>
              </a:prstGeom>
              <a:noFill/>
              <a:ln w="7938">
                <a:solidFill>
                  <a:srgbClr val="FF7C7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6" name="Line 2882"/>
              <p:cNvSpPr>
                <a:spLocks noChangeShapeType="1"/>
              </p:cNvSpPr>
              <p:nvPr/>
            </p:nvSpPr>
            <p:spPr bwMode="auto">
              <a:xfrm flipV="1">
                <a:off x="3313" y="1539"/>
                <a:ext cx="3" cy="6"/>
              </a:xfrm>
              <a:prstGeom prst="line">
                <a:avLst/>
              </a:prstGeom>
              <a:noFill/>
              <a:ln w="7938">
                <a:solidFill>
                  <a:srgbClr val="FF6B6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7" name="Line 2883"/>
              <p:cNvSpPr>
                <a:spLocks noChangeShapeType="1"/>
              </p:cNvSpPr>
              <p:nvPr/>
            </p:nvSpPr>
            <p:spPr bwMode="auto">
              <a:xfrm flipV="1">
                <a:off x="3316" y="1533"/>
                <a:ext cx="2" cy="6"/>
              </a:xfrm>
              <a:prstGeom prst="line">
                <a:avLst/>
              </a:prstGeom>
              <a:noFill/>
              <a:ln w="7938">
                <a:solidFill>
                  <a:srgbClr val="FF5E5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8" name="Line 2884"/>
              <p:cNvSpPr>
                <a:spLocks noChangeShapeType="1"/>
              </p:cNvSpPr>
              <p:nvPr/>
            </p:nvSpPr>
            <p:spPr bwMode="auto">
              <a:xfrm flipV="1">
                <a:off x="3318" y="1527"/>
                <a:ext cx="2" cy="6"/>
              </a:xfrm>
              <a:prstGeom prst="line">
                <a:avLst/>
              </a:prstGeom>
              <a:noFill/>
              <a:ln w="7938">
                <a:solidFill>
                  <a:srgbClr val="FF515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19" name="Line 2885"/>
              <p:cNvSpPr>
                <a:spLocks noChangeShapeType="1"/>
              </p:cNvSpPr>
              <p:nvPr/>
            </p:nvSpPr>
            <p:spPr bwMode="auto">
              <a:xfrm flipV="1">
                <a:off x="3320" y="1520"/>
                <a:ext cx="2" cy="7"/>
              </a:xfrm>
              <a:prstGeom prst="line">
                <a:avLst/>
              </a:prstGeom>
              <a:noFill/>
              <a:ln w="7938">
                <a:solidFill>
                  <a:srgbClr val="FF4A4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0" name="Line 2886"/>
              <p:cNvSpPr>
                <a:spLocks noChangeShapeType="1"/>
              </p:cNvSpPr>
              <p:nvPr/>
            </p:nvSpPr>
            <p:spPr bwMode="auto">
              <a:xfrm flipV="1">
                <a:off x="3322" y="1513"/>
                <a:ext cx="2" cy="7"/>
              </a:xfrm>
              <a:prstGeom prst="line">
                <a:avLst/>
              </a:prstGeom>
              <a:noFill/>
              <a:ln w="7938">
                <a:solidFill>
                  <a:srgbClr val="FF414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1" name="Line 2887"/>
              <p:cNvSpPr>
                <a:spLocks noChangeShapeType="1"/>
              </p:cNvSpPr>
              <p:nvPr/>
            </p:nvSpPr>
            <p:spPr bwMode="auto">
              <a:xfrm flipV="1">
                <a:off x="3324" y="1506"/>
                <a:ext cx="2" cy="7"/>
              </a:xfrm>
              <a:prstGeom prst="line">
                <a:avLst/>
              </a:prstGeom>
              <a:noFill/>
              <a:ln w="7938">
                <a:solidFill>
                  <a:srgbClr val="FF3C3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2" name="Line 2888"/>
              <p:cNvSpPr>
                <a:spLocks noChangeShapeType="1"/>
              </p:cNvSpPr>
              <p:nvPr/>
            </p:nvSpPr>
            <p:spPr bwMode="auto">
              <a:xfrm flipV="1">
                <a:off x="3326" y="1499"/>
                <a:ext cx="1" cy="7"/>
              </a:xfrm>
              <a:prstGeom prst="line">
                <a:avLst/>
              </a:prstGeom>
              <a:noFill/>
              <a:ln w="7938">
                <a:solidFill>
                  <a:srgbClr val="FF393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3" name="Line 2889"/>
              <p:cNvSpPr>
                <a:spLocks noChangeShapeType="1"/>
              </p:cNvSpPr>
              <p:nvPr/>
            </p:nvSpPr>
            <p:spPr bwMode="auto">
              <a:xfrm flipV="1">
                <a:off x="3327" y="1492"/>
                <a:ext cx="2" cy="7"/>
              </a:xfrm>
              <a:prstGeom prst="line">
                <a:avLst/>
              </a:prstGeom>
              <a:noFill/>
              <a:ln w="7938">
                <a:solidFill>
                  <a:srgbClr val="FF34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4" name="Line 2890"/>
              <p:cNvSpPr>
                <a:spLocks noChangeShapeType="1"/>
              </p:cNvSpPr>
              <p:nvPr/>
            </p:nvSpPr>
            <p:spPr bwMode="auto">
              <a:xfrm flipV="1">
                <a:off x="3329" y="1485"/>
                <a:ext cx="2" cy="7"/>
              </a:xfrm>
              <a:prstGeom prst="line">
                <a:avLst/>
              </a:prstGeom>
              <a:noFill/>
              <a:ln w="7938">
                <a:solidFill>
                  <a:srgbClr val="FF323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5" name="Line 2891"/>
              <p:cNvSpPr>
                <a:spLocks noChangeShapeType="1"/>
              </p:cNvSpPr>
              <p:nvPr/>
            </p:nvSpPr>
            <p:spPr bwMode="auto">
              <a:xfrm flipV="1">
                <a:off x="3331" y="1470"/>
                <a:ext cx="3" cy="15"/>
              </a:xfrm>
              <a:prstGeom prst="line">
                <a:avLst/>
              </a:prstGeom>
              <a:noFill/>
              <a:ln w="7938">
                <a:solidFill>
                  <a:srgbClr val="FF2F2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6" name="Line 2892"/>
              <p:cNvSpPr>
                <a:spLocks noChangeShapeType="1"/>
              </p:cNvSpPr>
              <p:nvPr/>
            </p:nvSpPr>
            <p:spPr bwMode="auto">
              <a:xfrm flipV="1">
                <a:off x="3334" y="1455"/>
                <a:ext cx="3" cy="15"/>
              </a:xfrm>
              <a:prstGeom prst="line">
                <a:avLst/>
              </a:prstGeom>
              <a:noFill/>
              <a:ln w="7938">
                <a:solidFill>
                  <a:srgbClr val="FF2E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7" name="Line 2893"/>
              <p:cNvSpPr>
                <a:spLocks noChangeShapeType="1"/>
              </p:cNvSpPr>
              <p:nvPr/>
            </p:nvSpPr>
            <p:spPr bwMode="auto">
              <a:xfrm flipV="1">
                <a:off x="3337" y="1440"/>
                <a:ext cx="3" cy="15"/>
              </a:xfrm>
              <a:prstGeom prst="line">
                <a:avLst/>
              </a:prstGeom>
              <a:noFill/>
              <a:ln w="7938">
                <a:solidFill>
                  <a:srgbClr val="FF2E2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8" name="Line 2894"/>
              <p:cNvSpPr>
                <a:spLocks noChangeShapeType="1"/>
              </p:cNvSpPr>
              <p:nvPr/>
            </p:nvSpPr>
            <p:spPr bwMode="auto">
              <a:xfrm flipV="1">
                <a:off x="3340" y="1425"/>
                <a:ext cx="3" cy="15"/>
              </a:xfrm>
              <a:prstGeom prst="line">
                <a:avLst/>
              </a:prstGeom>
              <a:noFill/>
              <a:ln w="7938">
                <a:solidFill>
                  <a:srgbClr val="FF303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29" name="Line 2895"/>
              <p:cNvSpPr>
                <a:spLocks noChangeShapeType="1"/>
              </p:cNvSpPr>
              <p:nvPr/>
            </p:nvSpPr>
            <p:spPr bwMode="auto">
              <a:xfrm flipV="1">
                <a:off x="3343" y="1411"/>
                <a:ext cx="3" cy="14"/>
              </a:xfrm>
              <a:prstGeom prst="line">
                <a:avLst/>
              </a:prstGeom>
              <a:noFill/>
              <a:ln w="7938">
                <a:solidFill>
                  <a:srgbClr val="FF343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0" name="Line 2896"/>
              <p:cNvSpPr>
                <a:spLocks noChangeShapeType="1"/>
              </p:cNvSpPr>
              <p:nvPr/>
            </p:nvSpPr>
            <p:spPr bwMode="auto">
              <a:xfrm flipV="1">
                <a:off x="3346" y="1397"/>
                <a:ext cx="4" cy="14"/>
              </a:xfrm>
              <a:prstGeom prst="line">
                <a:avLst/>
              </a:prstGeom>
              <a:noFill/>
              <a:ln w="7938">
                <a:solidFill>
                  <a:srgbClr val="FF3B3B"/>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1" name="Line 2897"/>
              <p:cNvSpPr>
                <a:spLocks noChangeShapeType="1"/>
              </p:cNvSpPr>
              <p:nvPr/>
            </p:nvSpPr>
            <p:spPr bwMode="auto">
              <a:xfrm flipV="1">
                <a:off x="3350" y="1390"/>
                <a:ext cx="2" cy="7"/>
              </a:xfrm>
              <a:prstGeom prst="line">
                <a:avLst/>
              </a:prstGeom>
              <a:noFill/>
              <a:ln w="7938">
                <a:solidFill>
                  <a:srgbClr val="FF424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2" name="Line 2898"/>
              <p:cNvSpPr>
                <a:spLocks noChangeShapeType="1"/>
              </p:cNvSpPr>
              <p:nvPr/>
            </p:nvSpPr>
            <p:spPr bwMode="auto">
              <a:xfrm flipV="1">
                <a:off x="3352" y="1383"/>
                <a:ext cx="2" cy="7"/>
              </a:xfrm>
              <a:prstGeom prst="line">
                <a:avLst/>
              </a:prstGeom>
              <a:noFill/>
              <a:ln w="7938">
                <a:solidFill>
                  <a:srgbClr val="FF494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3" name="Line 2899"/>
              <p:cNvSpPr>
                <a:spLocks noChangeShapeType="1"/>
              </p:cNvSpPr>
              <p:nvPr/>
            </p:nvSpPr>
            <p:spPr bwMode="auto">
              <a:xfrm flipV="1">
                <a:off x="3354" y="1377"/>
                <a:ext cx="2" cy="6"/>
              </a:xfrm>
              <a:prstGeom prst="line">
                <a:avLst/>
              </a:prstGeom>
              <a:noFill/>
              <a:ln w="7938">
                <a:solidFill>
                  <a:srgbClr val="FF4F4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4" name="Line 2900"/>
              <p:cNvSpPr>
                <a:spLocks noChangeShapeType="1"/>
              </p:cNvSpPr>
              <p:nvPr/>
            </p:nvSpPr>
            <p:spPr bwMode="auto">
              <a:xfrm flipV="1">
                <a:off x="3356" y="1370"/>
                <a:ext cx="2" cy="7"/>
              </a:xfrm>
              <a:prstGeom prst="line">
                <a:avLst/>
              </a:prstGeom>
              <a:noFill/>
              <a:ln w="7938">
                <a:solidFill>
                  <a:srgbClr val="FF595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5" name="Line 2901"/>
              <p:cNvSpPr>
                <a:spLocks noChangeShapeType="1"/>
              </p:cNvSpPr>
              <p:nvPr/>
            </p:nvSpPr>
            <p:spPr bwMode="auto">
              <a:xfrm flipV="1">
                <a:off x="3358" y="1365"/>
                <a:ext cx="2" cy="5"/>
              </a:xfrm>
              <a:prstGeom prst="line">
                <a:avLst/>
              </a:prstGeom>
              <a:noFill/>
              <a:ln w="7938">
                <a:solidFill>
                  <a:srgbClr val="FF616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6" name="Line 2902"/>
              <p:cNvSpPr>
                <a:spLocks noChangeShapeType="1"/>
              </p:cNvSpPr>
              <p:nvPr/>
            </p:nvSpPr>
            <p:spPr bwMode="auto">
              <a:xfrm flipV="1">
                <a:off x="3360" y="1359"/>
                <a:ext cx="3" cy="6"/>
              </a:xfrm>
              <a:prstGeom prst="line">
                <a:avLst/>
              </a:prstGeom>
              <a:noFill/>
              <a:ln w="7938">
                <a:solidFill>
                  <a:srgbClr val="FF6F6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7" name="Line 2903"/>
              <p:cNvSpPr>
                <a:spLocks noChangeShapeType="1"/>
              </p:cNvSpPr>
              <p:nvPr/>
            </p:nvSpPr>
            <p:spPr bwMode="auto">
              <a:xfrm flipV="1">
                <a:off x="3363" y="1354"/>
                <a:ext cx="2" cy="5"/>
              </a:xfrm>
              <a:prstGeom prst="line">
                <a:avLst/>
              </a:prstGeom>
              <a:noFill/>
              <a:ln w="7938">
                <a:solidFill>
                  <a:srgbClr val="FF7A7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8" name="Line 2904"/>
              <p:cNvSpPr>
                <a:spLocks noChangeShapeType="1"/>
              </p:cNvSpPr>
              <p:nvPr/>
            </p:nvSpPr>
            <p:spPr bwMode="auto">
              <a:xfrm flipV="1">
                <a:off x="3365" y="1349"/>
                <a:ext cx="2" cy="5"/>
              </a:xfrm>
              <a:prstGeom prst="line">
                <a:avLst/>
              </a:prstGeom>
              <a:noFill/>
              <a:ln w="7938">
                <a:solidFill>
                  <a:srgbClr val="FF8A8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39" name="Line 2905"/>
              <p:cNvSpPr>
                <a:spLocks noChangeShapeType="1"/>
              </p:cNvSpPr>
              <p:nvPr/>
            </p:nvSpPr>
            <p:spPr bwMode="auto">
              <a:xfrm flipV="1">
                <a:off x="3367" y="1344"/>
                <a:ext cx="3" cy="5"/>
              </a:xfrm>
              <a:prstGeom prst="line">
                <a:avLst/>
              </a:prstGeom>
              <a:noFill/>
              <a:ln w="7938">
                <a:solidFill>
                  <a:srgbClr val="FF9C9C"/>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0" name="Line 2906"/>
              <p:cNvSpPr>
                <a:spLocks noChangeShapeType="1"/>
              </p:cNvSpPr>
              <p:nvPr/>
            </p:nvSpPr>
            <p:spPr bwMode="auto">
              <a:xfrm flipV="1">
                <a:off x="3370" y="1340"/>
                <a:ext cx="3" cy="4"/>
              </a:xfrm>
              <a:prstGeom prst="line">
                <a:avLst/>
              </a:prstGeom>
              <a:noFill/>
              <a:ln w="7938">
                <a:solidFill>
                  <a:srgbClr val="FFA6A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1" name="Line 2907"/>
              <p:cNvSpPr>
                <a:spLocks noChangeShapeType="1"/>
              </p:cNvSpPr>
              <p:nvPr/>
            </p:nvSpPr>
            <p:spPr bwMode="auto">
              <a:xfrm flipV="1">
                <a:off x="3373" y="1331"/>
                <a:ext cx="6" cy="9"/>
              </a:xfrm>
              <a:prstGeom prst="line">
                <a:avLst/>
              </a:prstGeom>
              <a:noFill/>
              <a:ln w="7938">
                <a:solidFill>
                  <a:srgbClr val="FFB2B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2" name="Line 2908"/>
              <p:cNvSpPr>
                <a:spLocks noChangeShapeType="1"/>
              </p:cNvSpPr>
              <p:nvPr/>
            </p:nvSpPr>
            <p:spPr bwMode="auto">
              <a:xfrm flipV="1">
                <a:off x="3379" y="1321"/>
                <a:ext cx="7" cy="10"/>
              </a:xfrm>
              <a:prstGeom prst="line">
                <a:avLst/>
              </a:prstGeom>
              <a:noFill/>
              <a:ln w="7938">
                <a:solidFill>
                  <a:srgbClr val="FFB3B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3" name="Line 2909"/>
              <p:cNvSpPr>
                <a:spLocks noChangeShapeType="1"/>
              </p:cNvSpPr>
              <p:nvPr/>
            </p:nvSpPr>
            <p:spPr bwMode="auto">
              <a:xfrm flipV="1">
                <a:off x="3386" y="1312"/>
                <a:ext cx="8" cy="9"/>
              </a:xfrm>
              <a:prstGeom prst="line">
                <a:avLst/>
              </a:prstGeom>
              <a:noFill/>
              <a:ln w="7938">
                <a:solidFill>
                  <a:srgbClr val="FFAEA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4" name="Line 2910"/>
              <p:cNvSpPr>
                <a:spLocks noChangeShapeType="1"/>
              </p:cNvSpPr>
              <p:nvPr/>
            </p:nvSpPr>
            <p:spPr bwMode="auto">
              <a:xfrm flipV="1">
                <a:off x="3394" y="1303"/>
                <a:ext cx="8" cy="9"/>
              </a:xfrm>
              <a:prstGeom prst="line">
                <a:avLst/>
              </a:prstGeom>
              <a:noFill/>
              <a:ln w="7938">
                <a:solidFill>
                  <a:srgbClr val="FFA4A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5" name="Line 2911"/>
              <p:cNvSpPr>
                <a:spLocks noChangeShapeType="1"/>
              </p:cNvSpPr>
              <p:nvPr/>
            </p:nvSpPr>
            <p:spPr bwMode="auto">
              <a:xfrm flipV="1">
                <a:off x="3402" y="1294"/>
                <a:ext cx="8" cy="9"/>
              </a:xfrm>
              <a:prstGeom prst="line">
                <a:avLst/>
              </a:prstGeom>
              <a:noFill/>
              <a:ln w="7938">
                <a:solidFill>
                  <a:srgbClr val="FF969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6" name="Line 2912"/>
              <p:cNvSpPr>
                <a:spLocks noChangeShapeType="1"/>
              </p:cNvSpPr>
              <p:nvPr/>
            </p:nvSpPr>
            <p:spPr bwMode="auto">
              <a:xfrm flipV="1">
                <a:off x="3410" y="1285"/>
                <a:ext cx="9" cy="9"/>
              </a:xfrm>
              <a:prstGeom prst="line">
                <a:avLst/>
              </a:prstGeom>
              <a:noFill/>
              <a:ln w="7938">
                <a:solidFill>
                  <a:srgbClr val="FF868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7" name="Line 2913"/>
              <p:cNvSpPr>
                <a:spLocks noChangeShapeType="1"/>
              </p:cNvSpPr>
              <p:nvPr/>
            </p:nvSpPr>
            <p:spPr bwMode="auto">
              <a:xfrm flipV="1">
                <a:off x="3419" y="1277"/>
                <a:ext cx="9" cy="8"/>
              </a:xfrm>
              <a:prstGeom prst="line">
                <a:avLst/>
              </a:prstGeom>
              <a:noFill/>
              <a:ln w="7938">
                <a:solidFill>
                  <a:srgbClr val="FF767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8" name="Line 2914"/>
              <p:cNvSpPr>
                <a:spLocks noChangeShapeType="1"/>
              </p:cNvSpPr>
              <p:nvPr/>
            </p:nvSpPr>
            <p:spPr bwMode="auto">
              <a:xfrm flipV="1">
                <a:off x="3428" y="1269"/>
                <a:ext cx="10" cy="8"/>
              </a:xfrm>
              <a:prstGeom prst="line">
                <a:avLst/>
              </a:prstGeom>
              <a:noFill/>
              <a:ln w="7938">
                <a:solidFill>
                  <a:srgbClr val="FF646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49" name="Line 2915"/>
              <p:cNvSpPr>
                <a:spLocks noChangeShapeType="1"/>
              </p:cNvSpPr>
              <p:nvPr/>
            </p:nvSpPr>
            <p:spPr bwMode="auto">
              <a:xfrm flipV="1">
                <a:off x="3438" y="1261"/>
                <a:ext cx="10" cy="8"/>
              </a:xfrm>
              <a:prstGeom prst="line">
                <a:avLst/>
              </a:prstGeom>
              <a:noFill/>
              <a:ln w="7938">
                <a:solidFill>
                  <a:srgbClr val="FF535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0" name="Line 2916"/>
              <p:cNvSpPr>
                <a:spLocks noChangeShapeType="1"/>
              </p:cNvSpPr>
              <p:nvPr/>
            </p:nvSpPr>
            <p:spPr bwMode="auto">
              <a:xfrm flipV="1">
                <a:off x="3448" y="1254"/>
                <a:ext cx="10" cy="7"/>
              </a:xfrm>
              <a:prstGeom prst="line">
                <a:avLst/>
              </a:prstGeom>
              <a:noFill/>
              <a:ln w="7938">
                <a:solidFill>
                  <a:srgbClr val="FF4444"/>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1" name="Line 2917"/>
              <p:cNvSpPr>
                <a:spLocks noChangeShapeType="1"/>
              </p:cNvSpPr>
              <p:nvPr/>
            </p:nvSpPr>
            <p:spPr bwMode="auto">
              <a:xfrm flipV="1">
                <a:off x="3458" y="1247"/>
                <a:ext cx="9" cy="7"/>
              </a:xfrm>
              <a:prstGeom prst="line">
                <a:avLst/>
              </a:prstGeom>
              <a:noFill/>
              <a:ln w="7938">
                <a:solidFill>
                  <a:srgbClr val="FF363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2" name="Line 2918"/>
              <p:cNvSpPr>
                <a:spLocks noChangeShapeType="1"/>
              </p:cNvSpPr>
              <p:nvPr/>
            </p:nvSpPr>
            <p:spPr bwMode="auto">
              <a:xfrm flipV="1">
                <a:off x="3467" y="1241"/>
                <a:ext cx="10" cy="6"/>
              </a:xfrm>
              <a:prstGeom prst="line">
                <a:avLst/>
              </a:prstGeom>
              <a:noFill/>
              <a:ln w="7938">
                <a:solidFill>
                  <a:srgbClr val="FF2929"/>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3" name="Line 2919"/>
              <p:cNvSpPr>
                <a:spLocks noChangeShapeType="1"/>
              </p:cNvSpPr>
              <p:nvPr/>
            </p:nvSpPr>
            <p:spPr bwMode="auto">
              <a:xfrm flipV="1">
                <a:off x="3477" y="1236"/>
                <a:ext cx="10" cy="5"/>
              </a:xfrm>
              <a:prstGeom prst="line">
                <a:avLst/>
              </a:prstGeom>
              <a:noFill/>
              <a:ln w="7938">
                <a:solidFill>
                  <a:srgbClr val="FF1E1E"/>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4" name="Line 2920"/>
              <p:cNvSpPr>
                <a:spLocks noChangeShapeType="1"/>
              </p:cNvSpPr>
              <p:nvPr/>
            </p:nvSpPr>
            <p:spPr bwMode="auto">
              <a:xfrm flipV="1">
                <a:off x="3487" y="1231"/>
                <a:ext cx="9" cy="5"/>
              </a:xfrm>
              <a:prstGeom prst="line">
                <a:avLst/>
              </a:prstGeom>
              <a:noFill/>
              <a:ln w="7938">
                <a:solidFill>
                  <a:srgbClr val="FF151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5" name="Line 2921"/>
              <p:cNvSpPr>
                <a:spLocks noChangeShapeType="1"/>
              </p:cNvSpPr>
              <p:nvPr/>
            </p:nvSpPr>
            <p:spPr bwMode="auto">
              <a:xfrm flipV="1">
                <a:off x="3496" y="1226"/>
                <a:ext cx="10" cy="5"/>
              </a:xfrm>
              <a:prstGeom prst="line">
                <a:avLst/>
              </a:prstGeom>
              <a:noFill/>
              <a:ln w="7938">
                <a:solidFill>
                  <a:srgbClr val="FF0D0D"/>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6" name="Line 2922"/>
              <p:cNvSpPr>
                <a:spLocks noChangeShapeType="1"/>
              </p:cNvSpPr>
              <p:nvPr/>
            </p:nvSpPr>
            <p:spPr bwMode="auto">
              <a:xfrm flipV="1">
                <a:off x="3506" y="1224"/>
                <a:ext cx="4" cy="2"/>
              </a:xfrm>
              <a:prstGeom prst="line">
                <a:avLst/>
              </a:prstGeom>
              <a:noFill/>
              <a:ln w="7938">
                <a:solidFill>
                  <a:srgbClr val="FF0A0A"/>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7" name="Line 2923"/>
              <p:cNvSpPr>
                <a:spLocks noChangeShapeType="1"/>
              </p:cNvSpPr>
              <p:nvPr/>
            </p:nvSpPr>
            <p:spPr bwMode="auto">
              <a:xfrm flipV="1">
                <a:off x="3510" y="1223"/>
                <a:ext cx="4" cy="1"/>
              </a:xfrm>
              <a:prstGeom prst="line">
                <a:avLst/>
              </a:prstGeom>
              <a:noFill/>
              <a:ln w="7938">
                <a:solidFill>
                  <a:srgbClr val="FF0707"/>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8" name="Line 2924"/>
              <p:cNvSpPr>
                <a:spLocks noChangeShapeType="1"/>
              </p:cNvSpPr>
              <p:nvPr/>
            </p:nvSpPr>
            <p:spPr bwMode="auto">
              <a:xfrm flipV="1">
                <a:off x="3514" y="1221"/>
                <a:ext cx="4" cy="2"/>
              </a:xfrm>
              <a:prstGeom prst="line">
                <a:avLst/>
              </a:prstGeom>
              <a:noFill/>
              <a:ln w="7938">
                <a:solidFill>
                  <a:srgbClr val="FF0505"/>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59" name="Line 2925"/>
              <p:cNvSpPr>
                <a:spLocks noChangeShapeType="1"/>
              </p:cNvSpPr>
              <p:nvPr/>
            </p:nvSpPr>
            <p:spPr bwMode="auto">
              <a:xfrm flipV="1">
                <a:off x="3518" y="1220"/>
                <a:ext cx="4" cy="1"/>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0" name="Line 2926"/>
              <p:cNvSpPr>
                <a:spLocks noChangeShapeType="1"/>
              </p:cNvSpPr>
              <p:nvPr/>
            </p:nvSpPr>
            <p:spPr bwMode="auto">
              <a:xfrm flipV="1">
                <a:off x="3522" y="1219"/>
                <a:ext cx="5" cy="1"/>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1" name="Line 2927"/>
              <p:cNvSpPr>
                <a:spLocks noChangeShapeType="1"/>
              </p:cNvSpPr>
              <p:nvPr/>
            </p:nvSpPr>
            <p:spPr bwMode="auto">
              <a:xfrm flipV="1">
                <a:off x="3527" y="1218"/>
                <a:ext cx="5" cy="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2" name="Line 2928"/>
              <p:cNvSpPr>
                <a:spLocks noChangeShapeType="1"/>
              </p:cNvSpPr>
              <p:nvPr/>
            </p:nvSpPr>
            <p:spPr bwMode="auto">
              <a:xfrm flipV="1">
                <a:off x="3532" y="1217"/>
                <a:ext cx="4" cy="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3" name="Line 2929"/>
              <p:cNvSpPr>
                <a:spLocks noChangeShapeType="1"/>
              </p:cNvSpPr>
              <p:nvPr/>
            </p:nvSpPr>
            <p:spPr bwMode="auto">
              <a:xfrm flipV="1">
                <a:off x="3536" y="1216"/>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4" name="Line 2930"/>
              <p:cNvSpPr>
                <a:spLocks noChangeShapeType="1"/>
              </p:cNvSpPr>
              <p:nvPr/>
            </p:nvSpPr>
            <p:spPr bwMode="auto">
              <a:xfrm flipV="1">
                <a:off x="3541" y="1215"/>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5" name="Line 2931"/>
              <p:cNvSpPr>
                <a:spLocks noChangeShapeType="1"/>
              </p:cNvSpPr>
              <p:nvPr/>
            </p:nvSpPr>
            <p:spPr bwMode="auto">
              <a:xfrm flipV="1">
                <a:off x="3546" y="1214"/>
                <a:ext cx="5"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6" name="Line 2932"/>
              <p:cNvSpPr>
                <a:spLocks noChangeShapeType="1"/>
              </p:cNvSpPr>
              <p:nvPr/>
            </p:nvSpPr>
            <p:spPr bwMode="auto">
              <a:xfrm>
                <a:off x="3551" y="1214"/>
                <a:ext cx="10"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7" name="Line 2933"/>
              <p:cNvSpPr>
                <a:spLocks noChangeShapeType="1"/>
              </p:cNvSpPr>
              <p:nvPr/>
            </p:nvSpPr>
            <p:spPr bwMode="auto">
              <a:xfrm flipV="1">
                <a:off x="3561" y="1213"/>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8" name="Line 2934"/>
              <p:cNvSpPr>
                <a:spLocks noChangeShapeType="1"/>
              </p:cNvSpPr>
              <p:nvPr/>
            </p:nvSpPr>
            <p:spPr bwMode="auto">
              <a:xfrm>
                <a:off x="3572" y="1213"/>
                <a:ext cx="11"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69" name="Line 2935"/>
              <p:cNvSpPr>
                <a:spLocks noChangeShapeType="1"/>
              </p:cNvSpPr>
              <p:nvPr/>
            </p:nvSpPr>
            <p:spPr bwMode="auto">
              <a:xfrm>
                <a:off x="3583" y="1213"/>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0" name="Line 2936"/>
              <p:cNvSpPr>
                <a:spLocks noChangeShapeType="1"/>
              </p:cNvSpPr>
              <p:nvPr/>
            </p:nvSpPr>
            <p:spPr bwMode="auto">
              <a:xfrm>
                <a:off x="3594" y="1214"/>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1" name="Line 2937"/>
              <p:cNvSpPr>
                <a:spLocks noChangeShapeType="1"/>
              </p:cNvSpPr>
              <p:nvPr/>
            </p:nvSpPr>
            <p:spPr bwMode="auto">
              <a:xfrm>
                <a:off x="3605" y="1215"/>
                <a:ext cx="11"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2" name="Line 2938"/>
              <p:cNvSpPr>
                <a:spLocks noChangeShapeType="1"/>
              </p:cNvSpPr>
              <p:nvPr/>
            </p:nvSpPr>
            <p:spPr bwMode="auto">
              <a:xfrm>
                <a:off x="3616" y="1216"/>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3" name="Line 2939"/>
              <p:cNvSpPr>
                <a:spLocks noChangeShapeType="1"/>
              </p:cNvSpPr>
              <p:nvPr/>
            </p:nvSpPr>
            <p:spPr bwMode="auto">
              <a:xfrm>
                <a:off x="3626" y="1218"/>
                <a:ext cx="10"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4" name="Line 2940"/>
              <p:cNvSpPr>
                <a:spLocks noChangeShapeType="1"/>
              </p:cNvSpPr>
              <p:nvPr/>
            </p:nvSpPr>
            <p:spPr bwMode="auto">
              <a:xfrm>
                <a:off x="3636" y="1219"/>
                <a:ext cx="10"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5" name="Line 2941"/>
              <p:cNvSpPr>
                <a:spLocks noChangeShapeType="1"/>
              </p:cNvSpPr>
              <p:nvPr/>
            </p:nvSpPr>
            <p:spPr bwMode="auto">
              <a:xfrm>
                <a:off x="3646" y="1221"/>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6" name="Line 2942"/>
              <p:cNvSpPr>
                <a:spLocks noChangeShapeType="1"/>
              </p:cNvSpPr>
              <p:nvPr/>
            </p:nvSpPr>
            <p:spPr bwMode="auto">
              <a:xfrm>
                <a:off x="3656" y="1224"/>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7" name="Line 2943"/>
              <p:cNvSpPr>
                <a:spLocks noChangeShapeType="1"/>
              </p:cNvSpPr>
              <p:nvPr/>
            </p:nvSpPr>
            <p:spPr bwMode="auto">
              <a:xfrm>
                <a:off x="3665" y="1226"/>
                <a:ext cx="7"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678" name="Line 2944"/>
              <p:cNvSpPr>
                <a:spLocks noChangeShapeType="1"/>
              </p:cNvSpPr>
              <p:nvPr/>
            </p:nvSpPr>
            <p:spPr bwMode="auto">
              <a:xfrm>
                <a:off x="3672" y="1229"/>
                <a:ext cx="3"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459" name="Line 2945"/>
            <p:cNvSpPr>
              <a:spLocks noChangeShapeType="1"/>
            </p:cNvSpPr>
            <p:nvPr/>
          </p:nvSpPr>
          <p:spPr bwMode="auto">
            <a:xfrm>
              <a:off x="3675" y="1229"/>
              <a:ext cx="3"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0" name="Line 2946"/>
            <p:cNvSpPr>
              <a:spLocks noChangeShapeType="1"/>
            </p:cNvSpPr>
            <p:nvPr/>
          </p:nvSpPr>
          <p:spPr bwMode="auto">
            <a:xfrm>
              <a:off x="3678" y="1231"/>
              <a:ext cx="6"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1" name="Line 2947"/>
            <p:cNvSpPr>
              <a:spLocks noChangeShapeType="1"/>
            </p:cNvSpPr>
            <p:nvPr/>
          </p:nvSpPr>
          <p:spPr bwMode="auto">
            <a:xfrm>
              <a:off x="3684" y="1234"/>
              <a:ext cx="6"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2" name="Line 2948"/>
            <p:cNvSpPr>
              <a:spLocks noChangeShapeType="1"/>
            </p:cNvSpPr>
            <p:nvPr/>
          </p:nvSpPr>
          <p:spPr bwMode="auto">
            <a:xfrm>
              <a:off x="3690" y="1237"/>
              <a:ext cx="6" cy="5"/>
            </a:xfrm>
            <a:prstGeom prst="line">
              <a:avLst/>
            </a:prstGeom>
            <a:noFill/>
            <a:ln w="7938">
              <a:solidFill>
                <a:srgbClr val="F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3" name="Line 2949"/>
            <p:cNvSpPr>
              <a:spLocks noChangeShapeType="1"/>
            </p:cNvSpPr>
            <p:nvPr/>
          </p:nvSpPr>
          <p:spPr bwMode="auto">
            <a:xfrm>
              <a:off x="3696" y="1242"/>
              <a:ext cx="6" cy="5"/>
            </a:xfrm>
            <a:prstGeom prst="line">
              <a:avLst/>
            </a:prstGeom>
            <a:noFill/>
            <a:ln w="7938">
              <a:solidFill>
                <a:srgbClr val="F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4" name="Line 2950"/>
            <p:cNvSpPr>
              <a:spLocks noChangeShapeType="1"/>
            </p:cNvSpPr>
            <p:nvPr/>
          </p:nvSpPr>
          <p:spPr bwMode="auto">
            <a:xfrm>
              <a:off x="3702" y="1247"/>
              <a:ext cx="6" cy="5"/>
            </a:xfrm>
            <a:prstGeom prst="line">
              <a:avLst/>
            </a:prstGeom>
            <a:noFill/>
            <a:ln w="7938">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5" name="Line 2951"/>
            <p:cNvSpPr>
              <a:spLocks noChangeShapeType="1"/>
            </p:cNvSpPr>
            <p:nvPr/>
          </p:nvSpPr>
          <p:spPr bwMode="auto">
            <a:xfrm>
              <a:off x="3708" y="1252"/>
              <a:ext cx="5" cy="6"/>
            </a:xfrm>
            <a:prstGeom prst="line">
              <a:avLst/>
            </a:prstGeom>
            <a:noFill/>
            <a:ln w="7938">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6" name="Line 2952"/>
            <p:cNvSpPr>
              <a:spLocks noChangeShapeType="1"/>
            </p:cNvSpPr>
            <p:nvPr/>
          </p:nvSpPr>
          <p:spPr bwMode="auto">
            <a:xfrm>
              <a:off x="3713" y="1258"/>
              <a:ext cx="6" cy="6"/>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7" name="Line 2953"/>
            <p:cNvSpPr>
              <a:spLocks noChangeShapeType="1"/>
            </p:cNvSpPr>
            <p:nvPr/>
          </p:nvSpPr>
          <p:spPr bwMode="auto">
            <a:xfrm>
              <a:off x="3719" y="1264"/>
              <a:ext cx="4" cy="6"/>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8" name="Line 2954"/>
            <p:cNvSpPr>
              <a:spLocks noChangeShapeType="1"/>
            </p:cNvSpPr>
            <p:nvPr/>
          </p:nvSpPr>
          <p:spPr bwMode="auto">
            <a:xfrm>
              <a:off x="3723" y="1270"/>
              <a:ext cx="5" cy="6"/>
            </a:xfrm>
            <a:prstGeom prst="line">
              <a:avLst/>
            </a:prstGeom>
            <a:noFill/>
            <a:ln w="7938">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69" name="Line 2955"/>
            <p:cNvSpPr>
              <a:spLocks noChangeShapeType="1"/>
            </p:cNvSpPr>
            <p:nvPr/>
          </p:nvSpPr>
          <p:spPr bwMode="auto">
            <a:xfrm>
              <a:off x="3728" y="1276"/>
              <a:ext cx="5" cy="6"/>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0" name="Line 2956"/>
            <p:cNvSpPr>
              <a:spLocks noChangeShapeType="1"/>
            </p:cNvSpPr>
            <p:nvPr/>
          </p:nvSpPr>
          <p:spPr bwMode="auto">
            <a:xfrm>
              <a:off x="3733" y="1282"/>
              <a:ext cx="4" cy="6"/>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1" name="Line 2957"/>
            <p:cNvSpPr>
              <a:spLocks noChangeShapeType="1"/>
            </p:cNvSpPr>
            <p:nvPr/>
          </p:nvSpPr>
          <p:spPr bwMode="auto">
            <a:xfrm>
              <a:off x="3737" y="1288"/>
              <a:ext cx="2" cy="3"/>
            </a:xfrm>
            <a:prstGeom prst="line">
              <a:avLst/>
            </a:prstGeom>
            <a:noFill/>
            <a:ln w="7938">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2" name="Line 2958"/>
            <p:cNvSpPr>
              <a:spLocks noChangeShapeType="1"/>
            </p:cNvSpPr>
            <p:nvPr/>
          </p:nvSpPr>
          <p:spPr bwMode="auto">
            <a:xfrm>
              <a:off x="3739" y="1291"/>
              <a:ext cx="2" cy="3"/>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3" name="Line 2959"/>
            <p:cNvSpPr>
              <a:spLocks noChangeShapeType="1"/>
            </p:cNvSpPr>
            <p:nvPr/>
          </p:nvSpPr>
          <p:spPr bwMode="auto">
            <a:xfrm>
              <a:off x="3741" y="1294"/>
              <a:ext cx="2" cy="2"/>
            </a:xfrm>
            <a:prstGeom prst="line">
              <a:avLst/>
            </a:prstGeom>
            <a:noFill/>
            <a:ln w="7938">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4" name="Line 2960"/>
            <p:cNvSpPr>
              <a:spLocks noChangeShapeType="1"/>
            </p:cNvSpPr>
            <p:nvPr/>
          </p:nvSpPr>
          <p:spPr bwMode="auto">
            <a:xfrm>
              <a:off x="3743" y="1296"/>
              <a:ext cx="2" cy="3"/>
            </a:xfrm>
            <a:prstGeom prst="line">
              <a:avLst/>
            </a:prstGeom>
            <a:noFill/>
            <a:ln w="7938">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5" name="Line 2961"/>
            <p:cNvSpPr>
              <a:spLocks noChangeShapeType="1"/>
            </p:cNvSpPr>
            <p:nvPr/>
          </p:nvSpPr>
          <p:spPr bwMode="auto">
            <a:xfrm>
              <a:off x="3745" y="1299"/>
              <a:ext cx="2" cy="2"/>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6" name="Line 2962"/>
            <p:cNvSpPr>
              <a:spLocks noChangeShapeType="1"/>
            </p:cNvSpPr>
            <p:nvPr/>
          </p:nvSpPr>
          <p:spPr bwMode="auto">
            <a:xfrm>
              <a:off x="3747" y="1301"/>
              <a:ext cx="2" cy="2"/>
            </a:xfrm>
            <a:prstGeom prst="line">
              <a:avLst/>
            </a:prstGeom>
            <a:noFill/>
            <a:ln w="7938">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7" name="Line 2963"/>
            <p:cNvSpPr>
              <a:spLocks noChangeShapeType="1"/>
            </p:cNvSpPr>
            <p:nvPr/>
          </p:nvSpPr>
          <p:spPr bwMode="auto">
            <a:xfrm>
              <a:off x="3749" y="1303"/>
              <a:ext cx="2" cy="2"/>
            </a:xfrm>
            <a:prstGeom prst="line">
              <a:avLst/>
            </a:prstGeom>
            <a:noFill/>
            <a:ln w="7938">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478" name="Line 2964"/>
            <p:cNvSpPr>
              <a:spLocks noChangeShapeType="1"/>
            </p:cNvSpPr>
            <p:nvPr/>
          </p:nvSpPr>
          <p:spPr bwMode="auto">
            <a:xfrm>
              <a:off x="3751" y="1305"/>
              <a:ext cx="1" cy="2"/>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grpSp>
        <p:nvGrpSpPr>
          <p:cNvPr id="2879" name="Group 2965"/>
          <p:cNvGrpSpPr>
            <a:grpSpLocks/>
          </p:cNvGrpSpPr>
          <p:nvPr/>
        </p:nvGrpSpPr>
        <p:grpSpPr bwMode="auto">
          <a:xfrm>
            <a:off x="3043084" y="3735360"/>
            <a:ext cx="1127125" cy="1812925"/>
            <a:chOff x="3566" y="746"/>
            <a:chExt cx="710" cy="1142"/>
          </a:xfrm>
        </p:grpSpPr>
        <p:grpSp>
          <p:nvGrpSpPr>
            <p:cNvPr id="2880" name="Group 2966"/>
            <p:cNvGrpSpPr>
              <a:grpSpLocks/>
            </p:cNvGrpSpPr>
            <p:nvPr/>
          </p:nvGrpSpPr>
          <p:grpSpPr bwMode="auto">
            <a:xfrm>
              <a:off x="3566" y="746"/>
              <a:ext cx="710" cy="1142"/>
              <a:chOff x="3566" y="746"/>
              <a:chExt cx="710" cy="1142"/>
            </a:xfrm>
          </p:grpSpPr>
          <p:sp>
            <p:nvSpPr>
              <p:cNvPr id="3041" name="Freeform 2967"/>
              <p:cNvSpPr>
                <a:spLocks/>
              </p:cNvSpPr>
              <p:nvPr/>
            </p:nvSpPr>
            <p:spPr bwMode="auto">
              <a:xfrm>
                <a:off x="4238" y="1832"/>
                <a:ext cx="38" cy="56"/>
              </a:xfrm>
              <a:custGeom>
                <a:avLst/>
                <a:gdLst>
                  <a:gd name="T0" fmla="*/ 0 w 38"/>
                  <a:gd name="T1" fmla="*/ 50 h 56"/>
                  <a:gd name="T2" fmla="*/ 35 w 38"/>
                  <a:gd name="T3" fmla="*/ 0 h 56"/>
                  <a:gd name="T4" fmla="*/ 38 w 38"/>
                  <a:gd name="T5" fmla="*/ 6 h 56"/>
                  <a:gd name="T6" fmla="*/ 3 w 38"/>
                  <a:gd name="T7" fmla="*/ 56 h 56"/>
                  <a:gd name="T8" fmla="*/ 0 w 38"/>
                  <a:gd name="T9" fmla="*/ 50 h 56"/>
                </a:gdLst>
                <a:ahLst/>
                <a:cxnLst>
                  <a:cxn ang="0">
                    <a:pos x="T0" y="T1"/>
                  </a:cxn>
                  <a:cxn ang="0">
                    <a:pos x="T2" y="T3"/>
                  </a:cxn>
                  <a:cxn ang="0">
                    <a:pos x="T4" y="T5"/>
                  </a:cxn>
                  <a:cxn ang="0">
                    <a:pos x="T6" y="T7"/>
                  </a:cxn>
                  <a:cxn ang="0">
                    <a:pos x="T8" y="T9"/>
                  </a:cxn>
                </a:cxnLst>
                <a:rect l="0" t="0" r="r" b="b"/>
                <a:pathLst>
                  <a:path w="38" h="56">
                    <a:moveTo>
                      <a:pt x="0" y="50"/>
                    </a:moveTo>
                    <a:lnTo>
                      <a:pt x="35" y="0"/>
                    </a:lnTo>
                    <a:lnTo>
                      <a:pt x="38" y="6"/>
                    </a:lnTo>
                    <a:lnTo>
                      <a:pt x="3" y="56"/>
                    </a:lnTo>
                    <a:lnTo>
                      <a:pt x="0" y="5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42" name="Line 2968"/>
              <p:cNvSpPr>
                <a:spLocks noChangeShapeType="1"/>
              </p:cNvSpPr>
              <p:nvPr/>
            </p:nvSpPr>
            <p:spPr bwMode="auto">
              <a:xfrm>
                <a:off x="4238" y="1882"/>
                <a:ext cx="3" cy="6"/>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3" name="Freeform 2969"/>
              <p:cNvSpPr>
                <a:spLocks/>
              </p:cNvSpPr>
              <p:nvPr/>
            </p:nvSpPr>
            <p:spPr bwMode="auto">
              <a:xfrm>
                <a:off x="3566" y="851"/>
                <a:ext cx="25" cy="19"/>
              </a:xfrm>
              <a:custGeom>
                <a:avLst/>
                <a:gdLst>
                  <a:gd name="T0" fmla="*/ 0 w 25"/>
                  <a:gd name="T1" fmla="*/ 12 h 19"/>
                  <a:gd name="T2" fmla="*/ 22 w 25"/>
                  <a:gd name="T3" fmla="*/ 0 h 19"/>
                  <a:gd name="T4" fmla="*/ 25 w 25"/>
                  <a:gd name="T5" fmla="*/ 7 h 19"/>
                  <a:gd name="T6" fmla="*/ 3 w 25"/>
                  <a:gd name="T7" fmla="*/ 19 h 19"/>
                  <a:gd name="T8" fmla="*/ 0 w 25"/>
                  <a:gd name="T9" fmla="*/ 12 h 19"/>
                </a:gdLst>
                <a:ahLst/>
                <a:cxnLst>
                  <a:cxn ang="0">
                    <a:pos x="T0" y="T1"/>
                  </a:cxn>
                  <a:cxn ang="0">
                    <a:pos x="T2" y="T3"/>
                  </a:cxn>
                  <a:cxn ang="0">
                    <a:pos x="T4" y="T5"/>
                  </a:cxn>
                  <a:cxn ang="0">
                    <a:pos x="T6" y="T7"/>
                  </a:cxn>
                  <a:cxn ang="0">
                    <a:pos x="T8" y="T9"/>
                  </a:cxn>
                </a:cxnLst>
                <a:rect l="0" t="0" r="r" b="b"/>
                <a:pathLst>
                  <a:path w="25" h="19">
                    <a:moveTo>
                      <a:pt x="0" y="12"/>
                    </a:moveTo>
                    <a:lnTo>
                      <a:pt x="22" y="0"/>
                    </a:lnTo>
                    <a:lnTo>
                      <a:pt x="25" y="7"/>
                    </a:lnTo>
                    <a:lnTo>
                      <a:pt x="3" y="19"/>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44" name="Line 2970"/>
              <p:cNvSpPr>
                <a:spLocks noChangeShapeType="1"/>
              </p:cNvSpPr>
              <p:nvPr/>
            </p:nvSpPr>
            <p:spPr bwMode="auto">
              <a:xfrm>
                <a:off x="3566" y="863"/>
                <a:ext cx="3" cy="7"/>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5" name="Freeform 2971"/>
              <p:cNvSpPr>
                <a:spLocks/>
              </p:cNvSpPr>
              <p:nvPr/>
            </p:nvSpPr>
            <p:spPr bwMode="auto">
              <a:xfrm>
                <a:off x="3736" y="1177"/>
                <a:ext cx="8" cy="16"/>
              </a:xfrm>
              <a:custGeom>
                <a:avLst/>
                <a:gdLst>
                  <a:gd name="T0" fmla="*/ 5 w 8"/>
                  <a:gd name="T1" fmla="*/ 9 h 16"/>
                  <a:gd name="T2" fmla="*/ 0 w 8"/>
                  <a:gd name="T3" fmla="*/ 0 h 16"/>
                  <a:gd name="T4" fmla="*/ 4 w 8"/>
                  <a:gd name="T5" fmla="*/ 7 h 16"/>
                  <a:gd name="T6" fmla="*/ 8 w 8"/>
                  <a:gd name="T7" fmla="*/ 16 h 16"/>
                  <a:gd name="T8" fmla="*/ 5 w 8"/>
                  <a:gd name="T9" fmla="*/ 9 h 16"/>
                </a:gdLst>
                <a:ahLst/>
                <a:cxnLst>
                  <a:cxn ang="0">
                    <a:pos x="T0" y="T1"/>
                  </a:cxn>
                  <a:cxn ang="0">
                    <a:pos x="T2" y="T3"/>
                  </a:cxn>
                  <a:cxn ang="0">
                    <a:pos x="T4" y="T5"/>
                  </a:cxn>
                  <a:cxn ang="0">
                    <a:pos x="T6" y="T7"/>
                  </a:cxn>
                  <a:cxn ang="0">
                    <a:pos x="T8" y="T9"/>
                  </a:cxn>
                </a:cxnLst>
                <a:rect l="0" t="0" r="r" b="b"/>
                <a:pathLst>
                  <a:path w="8" h="16">
                    <a:moveTo>
                      <a:pt x="5" y="9"/>
                    </a:moveTo>
                    <a:lnTo>
                      <a:pt x="0" y="0"/>
                    </a:lnTo>
                    <a:lnTo>
                      <a:pt x="4" y="7"/>
                    </a:lnTo>
                    <a:lnTo>
                      <a:pt x="8" y="16"/>
                    </a:lnTo>
                    <a:lnTo>
                      <a:pt x="5" y="9"/>
                    </a:lnTo>
                    <a:close/>
                  </a:path>
                </a:pathLst>
              </a:custGeom>
              <a:solidFill>
                <a:srgbClr val="D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46" name="Line 2972"/>
              <p:cNvSpPr>
                <a:spLocks noChangeShapeType="1"/>
              </p:cNvSpPr>
              <p:nvPr/>
            </p:nvSpPr>
            <p:spPr bwMode="auto">
              <a:xfrm>
                <a:off x="3741" y="1186"/>
                <a:ext cx="3" cy="7"/>
              </a:xfrm>
              <a:prstGeom prst="line">
                <a:avLst/>
              </a:prstGeom>
              <a:noFill/>
              <a:ln w="0">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7" name="Freeform 2973"/>
              <p:cNvSpPr>
                <a:spLocks/>
              </p:cNvSpPr>
              <p:nvPr/>
            </p:nvSpPr>
            <p:spPr bwMode="auto">
              <a:xfrm>
                <a:off x="3732" y="1169"/>
                <a:ext cx="8" cy="15"/>
              </a:xfrm>
              <a:custGeom>
                <a:avLst/>
                <a:gdLst>
                  <a:gd name="T0" fmla="*/ 4 w 8"/>
                  <a:gd name="T1" fmla="*/ 8 h 15"/>
                  <a:gd name="T2" fmla="*/ 0 w 8"/>
                  <a:gd name="T3" fmla="*/ 0 h 15"/>
                  <a:gd name="T4" fmla="*/ 4 w 8"/>
                  <a:gd name="T5" fmla="*/ 7 h 15"/>
                  <a:gd name="T6" fmla="*/ 8 w 8"/>
                  <a:gd name="T7" fmla="*/ 15 h 15"/>
                  <a:gd name="T8" fmla="*/ 4 w 8"/>
                  <a:gd name="T9" fmla="*/ 8 h 15"/>
                </a:gdLst>
                <a:ahLst/>
                <a:cxnLst>
                  <a:cxn ang="0">
                    <a:pos x="T0" y="T1"/>
                  </a:cxn>
                  <a:cxn ang="0">
                    <a:pos x="T2" y="T3"/>
                  </a:cxn>
                  <a:cxn ang="0">
                    <a:pos x="T4" y="T5"/>
                  </a:cxn>
                  <a:cxn ang="0">
                    <a:pos x="T6" y="T7"/>
                  </a:cxn>
                  <a:cxn ang="0">
                    <a:pos x="T8" y="T9"/>
                  </a:cxn>
                </a:cxnLst>
                <a:rect l="0" t="0" r="r" b="b"/>
                <a:pathLst>
                  <a:path w="8" h="15">
                    <a:moveTo>
                      <a:pt x="4" y="8"/>
                    </a:moveTo>
                    <a:lnTo>
                      <a:pt x="0" y="0"/>
                    </a:lnTo>
                    <a:lnTo>
                      <a:pt x="4" y="7"/>
                    </a:lnTo>
                    <a:lnTo>
                      <a:pt x="8" y="15"/>
                    </a:lnTo>
                    <a:lnTo>
                      <a:pt x="4" y="8"/>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48" name="Line 2974"/>
              <p:cNvSpPr>
                <a:spLocks noChangeShapeType="1"/>
              </p:cNvSpPr>
              <p:nvPr/>
            </p:nvSpPr>
            <p:spPr bwMode="auto">
              <a:xfrm>
                <a:off x="3736" y="1177"/>
                <a:ext cx="4" cy="7"/>
              </a:xfrm>
              <a:prstGeom prst="line">
                <a:avLst/>
              </a:prstGeom>
              <a:noFill/>
              <a:ln w="0">
                <a:solidFill>
                  <a:srgbClr val="E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9" name="Freeform 2975"/>
              <p:cNvSpPr>
                <a:spLocks/>
              </p:cNvSpPr>
              <p:nvPr/>
            </p:nvSpPr>
            <p:spPr bwMode="auto">
              <a:xfrm>
                <a:off x="3727" y="1160"/>
                <a:ext cx="9" cy="16"/>
              </a:xfrm>
              <a:custGeom>
                <a:avLst/>
                <a:gdLst>
                  <a:gd name="T0" fmla="*/ 5 w 9"/>
                  <a:gd name="T1" fmla="*/ 9 h 16"/>
                  <a:gd name="T2" fmla="*/ 0 w 9"/>
                  <a:gd name="T3" fmla="*/ 0 h 16"/>
                  <a:gd name="T4" fmla="*/ 4 w 9"/>
                  <a:gd name="T5" fmla="*/ 7 h 16"/>
                  <a:gd name="T6" fmla="*/ 9 w 9"/>
                  <a:gd name="T7" fmla="*/ 16 h 16"/>
                  <a:gd name="T8" fmla="*/ 5 w 9"/>
                  <a:gd name="T9" fmla="*/ 9 h 16"/>
                </a:gdLst>
                <a:ahLst/>
                <a:cxnLst>
                  <a:cxn ang="0">
                    <a:pos x="T0" y="T1"/>
                  </a:cxn>
                  <a:cxn ang="0">
                    <a:pos x="T2" y="T3"/>
                  </a:cxn>
                  <a:cxn ang="0">
                    <a:pos x="T4" y="T5"/>
                  </a:cxn>
                  <a:cxn ang="0">
                    <a:pos x="T6" y="T7"/>
                  </a:cxn>
                  <a:cxn ang="0">
                    <a:pos x="T8" y="T9"/>
                  </a:cxn>
                </a:cxnLst>
                <a:rect l="0" t="0" r="r" b="b"/>
                <a:pathLst>
                  <a:path w="9" h="16">
                    <a:moveTo>
                      <a:pt x="5" y="9"/>
                    </a:moveTo>
                    <a:lnTo>
                      <a:pt x="0" y="0"/>
                    </a:lnTo>
                    <a:lnTo>
                      <a:pt x="4" y="7"/>
                    </a:lnTo>
                    <a:lnTo>
                      <a:pt x="9" y="16"/>
                    </a:lnTo>
                    <a:lnTo>
                      <a:pt x="5" y="9"/>
                    </a:lnTo>
                    <a:close/>
                  </a:path>
                </a:pathLst>
              </a:custGeom>
              <a:solidFill>
                <a:srgbClr val="E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50" name="Line 2976"/>
              <p:cNvSpPr>
                <a:spLocks noChangeShapeType="1"/>
              </p:cNvSpPr>
              <p:nvPr/>
            </p:nvSpPr>
            <p:spPr bwMode="auto">
              <a:xfrm>
                <a:off x="3732" y="1169"/>
                <a:ext cx="4" cy="7"/>
              </a:xfrm>
              <a:prstGeom prst="line">
                <a:avLst/>
              </a:prstGeom>
              <a:noFill/>
              <a:ln w="0">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1" name="Freeform 2977"/>
              <p:cNvSpPr>
                <a:spLocks/>
              </p:cNvSpPr>
              <p:nvPr/>
            </p:nvSpPr>
            <p:spPr bwMode="auto">
              <a:xfrm>
                <a:off x="3723" y="1151"/>
                <a:ext cx="8" cy="16"/>
              </a:xfrm>
              <a:custGeom>
                <a:avLst/>
                <a:gdLst>
                  <a:gd name="T0" fmla="*/ 4 w 8"/>
                  <a:gd name="T1" fmla="*/ 9 h 16"/>
                  <a:gd name="T2" fmla="*/ 0 w 8"/>
                  <a:gd name="T3" fmla="*/ 0 h 16"/>
                  <a:gd name="T4" fmla="*/ 4 w 8"/>
                  <a:gd name="T5" fmla="*/ 7 h 16"/>
                  <a:gd name="T6" fmla="*/ 8 w 8"/>
                  <a:gd name="T7" fmla="*/ 16 h 16"/>
                  <a:gd name="T8" fmla="*/ 4 w 8"/>
                  <a:gd name="T9" fmla="*/ 9 h 16"/>
                </a:gdLst>
                <a:ahLst/>
                <a:cxnLst>
                  <a:cxn ang="0">
                    <a:pos x="T0" y="T1"/>
                  </a:cxn>
                  <a:cxn ang="0">
                    <a:pos x="T2" y="T3"/>
                  </a:cxn>
                  <a:cxn ang="0">
                    <a:pos x="T4" y="T5"/>
                  </a:cxn>
                  <a:cxn ang="0">
                    <a:pos x="T6" y="T7"/>
                  </a:cxn>
                  <a:cxn ang="0">
                    <a:pos x="T8" y="T9"/>
                  </a:cxn>
                </a:cxnLst>
                <a:rect l="0" t="0" r="r" b="b"/>
                <a:pathLst>
                  <a:path w="8" h="16">
                    <a:moveTo>
                      <a:pt x="4" y="9"/>
                    </a:moveTo>
                    <a:lnTo>
                      <a:pt x="0" y="0"/>
                    </a:lnTo>
                    <a:lnTo>
                      <a:pt x="4" y="7"/>
                    </a:lnTo>
                    <a:lnTo>
                      <a:pt x="8" y="16"/>
                    </a:lnTo>
                    <a:lnTo>
                      <a:pt x="4" y="9"/>
                    </a:lnTo>
                    <a:close/>
                  </a:path>
                </a:pathLst>
              </a:custGeom>
              <a:solidFill>
                <a:srgbClr val="E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52" name="Line 2978"/>
              <p:cNvSpPr>
                <a:spLocks noChangeShapeType="1"/>
              </p:cNvSpPr>
              <p:nvPr/>
            </p:nvSpPr>
            <p:spPr bwMode="auto">
              <a:xfrm>
                <a:off x="3727" y="1160"/>
                <a:ext cx="4" cy="7"/>
              </a:xfrm>
              <a:prstGeom prst="line">
                <a:avLst/>
              </a:prstGeom>
              <a:noFill/>
              <a:ln w="0">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3" name="Freeform 2979"/>
              <p:cNvSpPr>
                <a:spLocks/>
              </p:cNvSpPr>
              <p:nvPr/>
            </p:nvSpPr>
            <p:spPr bwMode="auto">
              <a:xfrm>
                <a:off x="3719" y="1142"/>
                <a:ext cx="8" cy="16"/>
              </a:xfrm>
              <a:custGeom>
                <a:avLst/>
                <a:gdLst>
                  <a:gd name="T0" fmla="*/ 4 w 8"/>
                  <a:gd name="T1" fmla="*/ 9 h 16"/>
                  <a:gd name="T2" fmla="*/ 0 w 8"/>
                  <a:gd name="T3" fmla="*/ 0 h 16"/>
                  <a:gd name="T4" fmla="*/ 4 w 8"/>
                  <a:gd name="T5" fmla="*/ 7 h 16"/>
                  <a:gd name="T6" fmla="*/ 8 w 8"/>
                  <a:gd name="T7" fmla="*/ 16 h 16"/>
                  <a:gd name="T8" fmla="*/ 4 w 8"/>
                  <a:gd name="T9" fmla="*/ 9 h 16"/>
                </a:gdLst>
                <a:ahLst/>
                <a:cxnLst>
                  <a:cxn ang="0">
                    <a:pos x="T0" y="T1"/>
                  </a:cxn>
                  <a:cxn ang="0">
                    <a:pos x="T2" y="T3"/>
                  </a:cxn>
                  <a:cxn ang="0">
                    <a:pos x="T4" y="T5"/>
                  </a:cxn>
                  <a:cxn ang="0">
                    <a:pos x="T6" y="T7"/>
                  </a:cxn>
                  <a:cxn ang="0">
                    <a:pos x="T8" y="T9"/>
                  </a:cxn>
                </a:cxnLst>
                <a:rect l="0" t="0" r="r" b="b"/>
                <a:pathLst>
                  <a:path w="8" h="16">
                    <a:moveTo>
                      <a:pt x="4" y="9"/>
                    </a:moveTo>
                    <a:lnTo>
                      <a:pt x="0" y="0"/>
                    </a:lnTo>
                    <a:lnTo>
                      <a:pt x="4" y="7"/>
                    </a:lnTo>
                    <a:lnTo>
                      <a:pt x="8" y="16"/>
                    </a:lnTo>
                    <a:lnTo>
                      <a:pt x="4" y="9"/>
                    </a:lnTo>
                    <a:close/>
                  </a:path>
                </a:pathLst>
              </a:custGeom>
              <a:solidFill>
                <a:srgbClr val="E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54" name="Line 2980"/>
              <p:cNvSpPr>
                <a:spLocks noChangeShapeType="1"/>
              </p:cNvSpPr>
              <p:nvPr/>
            </p:nvSpPr>
            <p:spPr bwMode="auto">
              <a:xfrm>
                <a:off x="3723" y="1151"/>
                <a:ext cx="4" cy="7"/>
              </a:xfrm>
              <a:prstGeom prst="line">
                <a:avLst/>
              </a:prstGeom>
              <a:noFill/>
              <a:ln w="0">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5" name="Freeform 2981"/>
              <p:cNvSpPr>
                <a:spLocks/>
              </p:cNvSpPr>
              <p:nvPr/>
            </p:nvSpPr>
            <p:spPr bwMode="auto">
              <a:xfrm>
                <a:off x="3715" y="1133"/>
                <a:ext cx="8" cy="16"/>
              </a:xfrm>
              <a:custGeom>
                <a:avLst/>
                <a:gdLst>
                  <a:gd name="T0" fmla="*/ 4 w 8"/>
                  <a:gd name="T1" fmla="*/ 9 h 16"/>
                  <a:gd name="T2" fmla="*/ 0 w 8"/>
                  <a:gd name="T3" fmla="*/ 0 h 16"/>
                  <a:gd name="T4" fmla="*/ 4 w 8"/>
                  <a:gd name="T5" fmla="*/ 7 h 16"/>
                  <a:gd name="T6" fmla="*/ 8 w 8"/>
                  <a:gd name="T7" fmla="*/ 16 h 16"/>
                  <a:gd name="T8" fmla="*/ 4 w 8"/>
                  <a:gd name="T9" fmla="*/ 9 h 16"/>
                </a:gdLst>
                <a:ahLst/>
                <a:cxnLst>
                  <a:cxn ang="0">
                    <a:pos x="T0" y="T1"/>
                  </a:cxn>
                  <a:cxn ang="0">
                    <a:pos x="T2" y="T3"/>
                  </a:cxn>
                  <a:cxn ang="0">
                    <a:pos x="T4" y="T5"/>
                  </a:cxn>
                  <a:cxn ang="0">
                    <a:pos x="T6" y="T7"/>
                  </a:cxn>
                  <a:cxn ang="0">
                    <a:pos x="T8" y="T9"/>
                  </a:cxn>
                </a:cxnLst>
                <a:rect l="0" t="0" r="r" b="b"/>
                <a:pathLst>
                  <a:path w="8" h="16">
                    <a:moveTo>
                      <a:pt x="4" y="9"/>
                    </a:moveTo>
                    <a:lnTo>
                      <a:pt x="0" y="0"/>
                    </a:lnTo>
                    <a:lnTo>
                      <a:pt x="4" y="7"/>
                    </a:lnTo>
                    <a:lnTo>
                      <a:pt x="8" y="16"/>
                    </a:lnTo>
                    <a:lnTo>
                      <a:pt x="4" y="9"/>
                    </a:lnTo>
                    <a:close/>
                  </a:path>
                </a:pathLst>
              </a:cu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56" name="Line 2982"/>
              <p:cNvSpPr>
                <a:spLocks noChangeShapeType="1"/>
              </p:cNvSpPr>
              <p:nvPr/>
            </p:nvSpPr>
            <p:spPr bwMode="auto">
              <a:xfrm>
                <a:off x="3719" y="1142"/>
                <a:ext cx="4" cy="7"/>
              </a:xfrm>
              <a:prstGeom prst="line">
                <a:avLst/>
              </a:prstGeom>
              <a:noFill/>
              <a:ln w="0">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7" name="Freeform 2983"/>
              <p:cNvSpPr>
                <a:spLocks/>
              </p:cNvSpPr>
              <p:nvPr/>
            </p:nvSpPr>
            <p:spPr bwMode="auto">
              <a:xfrm>
                <a:off x="3711" y="1123"/>
                <a:ext cx="8" cy="17"/>
              </a:xfrm>
              <a:custGeom>
                <a:avLst/>
                <a:gdLst>
                  <a:gd name="T0" fmla="*/ 4 w 8"/>
                  <a:gd name="T1" fmla="*/ 10 h 17"/>
                  <a:gd name="T2" fmla="*/ 0 w 8"/>
                  <a:gd name="T3" fmla="*/ 0 h 17"/>
                  <a:gd name="T4" fmla="*/ 4 w 8"/>
                  <a:gd name="T5" fmla="*/ 7 h 17"/>
                  <a:gd name="T6" fmla="*/ 8 w 8"/>
                  <a:gd name="T7" fmla="*/ 17 h 17"/>
                  <a:gd name="T8" fmla="*/ 4 w 8"/>
                  <a:gd name="T9" fmla="*/ 10 h 17"/>
                </a:gdLst>
                <a:ahLst/>
                <a:cxnLst>
                  <a:cxn ang="0">
                    <a:pos x="T0" y="T1"/>
                  </a:cxn>
                  <a:cxn ang="0">
                    <a:pos x="T2" y="T3"/>
                  </a:cxn>
                  <a:cxn ang="0">
                    <a:pos x="T4" y="T5"/>
                  </a:cxn>
                  <a:cxn ang="0">
                    <a:pos x="T6" y="T7"/>
                  </a:cxn>
                  <a:cxn ang="0">
                    <a:pos x="T8" y="T9"/>
                  </a:cxn>
                </a:cxnLst>
                <a:rect l="0" t="0" r="r" b="b"/>
                <a:pathLst>
                  <a:path w="8" h="17">
                    <a:moveTo>
                      <a:pt x="4" y="10"/>
                    </a:moveTo>
                    <a:lnTo>
                      <a:pt x="0" y="0"/>
                    </a:lnTo>
                    <a:lnTo>
                      <a:pt x="4" y="7"/>
                    </a:lnTo>
                    <a:lnTo>
                      <a:pt x="8" y="17"/>
                    </a:lnTo>
                    <a:lnTo>
                      <a:pt x="4" y="10"/>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58" name="Line 2984"/>
              <p:cNvSpPr>
                <a:spLocks noChangeShapeType="1"/>
              </p:cNvSpPr>
              <p:nvPr/>
            </p:nvSpPr>
            <p:spPr bwMode="auto">
              <a:xfrm>
                <a:off x="3715" y="1133"/>
                <a:ext cx="4" cy="7"/>
              </a:xfrm>
              <a:prstGeom prst="line">
                <a:avLst/>
              </a:prstGeom>
              <a:noFill/>
              <a:ln w="0">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59" name="Freeform 2985"/>
              <p:cNvSpPr>
                <a:spLocks/>
              </p:cNvSpPr>
              <p:nvPr/>
            </p:nvSpPr>
            <p:spPr bwMode="auto">
              <a:xfrm>
                <a:off x="3707" y="1113"/>
                <a:ext cx="8" cy="17"/>
              </a:xfrm>
              <a:custGeom>
                <a:avLst/>
                <a:gdLst>
                  <a:gd name="T0" fmla="*/ 4 w 8"/>
                  <a:gd name="T1" fmla="*/ 10 h 17"/>
                  <a:gd name="T2" fmla="*/ 0 w 8"/>
                  <a:gd name="T3" fmla="*/ 0 h 17"/>
                  <a:gd name="T4" fmla="*/ 4 w 8"/>
                  <a:gd name="T5" fmla="*/ 7 h 17"/>
                  <a:gd name="T6" fmla="*/ 8 w 8"/>
                  <a:gd name="T7" fmla="*/ 17 h 17"/>
                  <a:gd name="T8" fmla="*/ 4 w 8"/>
                  <a:gd name="T9" fmla="*/ 10 h 17"/>
                </a:gdLst>
                <a:ahLst/>
                <a:cxnLst>
                  <a:cxn ang="0">
                    <a:pos x="T0" y="T1"/>
                  </a:cxn>
                  <a:cxn ang="0">
                    <a:pos x="T2" y="T3"/>
                  </a:cxn>
                  <a:cxn ang="0">
                    <a:pos x="T4" y="T5"/>
                  </a:cxn>
                  <a:cxn ang="0">
                    <a:pos x="T6" y="T7"/>
                  </a:cxn>
                  <a:cxn ang="0">
                    <a:pos x="T8" y="T9"/>
                  </a:cxn>
                </a:cxnLst>
                <a:rect l="0" t="0" r="r" b="b"/>
                <a:pathLst>
                  <a:path w="8" h="17">
                    <a:moveTo>
                      <a:pt x="4" y="10"/>
                    </a:moveTo>
                    <a:lnTo>
                      <a:pt x="0" y="0"/>
                    </a:lnTo>
                    <a:lnTo>
                      <a:pt x="4" y="7"/>
                    </a:lnTo>
                    <a:lnTo>
                      <a:pt x="8" y="17"/>
                    </a:lnTo>
                    <a:lnTo>
                      <a:pt x="4" y="10"/>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60" name="Line 2986"/>
              <p:cNvSpPr>
                <a:spLocks noChangeShapeType="1"/>
              </p:cNvSpPr>
              <p:nvPr/>
            </p:nvSpPr>
            <p:spPr bwMode="auto">
              <a:xfrm>
                <a:off x="3711" y="1123"/>
                <a:ext cx="4" cy="7"/>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1" name="Freeform 2987"/>
              <p:cNvSpPr>
                <a:spLocks/>
              </p:cNvSpPr>
              <p:nvPr/>
            </p:nvSpPr>
            <p:spPr bwMode="auto">
              <a:xfrm>
                <a:off x="3704" y="1103"/>
                <a:ext cx="7" cy="17"/>
              </a:xfrm>
              <a:custGeom>
                <a:avLst/>
                <a:gdLst>
                  <a:gd name="T0" fmla="*/ 3 w 7"/>
                  <a:gd name="T1" fmla="*/ 10 h 17"/>
                  <a:gd name="T2" fmla="*/ 0 w 7"/>
                  <a:gd name="T3" fmla="*/ 0 h 17"/>
                  <a:gd name="T4" fmla="*/ 3 w 7"/>
                  <a:gd name="T5" fmla="*/ 7 h 17"/>
                  <a:gd name="T6" fmla="*/ 7 w 7"/>
                  <a:gd name="T7" fmla="*/ 17 h 17"/>
                  <a:gd name="T8" fmla="*/ 3 w 7"/>
                  <a:gd name="T9" fmla="*/ 10 h 17"/>
                </a:gdLst>
                <a:ahLst/>
                <a:cxnLst>
                  <a:cxn ang="0">
                    <a:pos x="T0" y="T1"/>
                  </a:cxn>
                  <a:cxn ang="0">
                    <a:pos x="T2" y="T3"/>
                  </a:cxn>
                  <a:cxn ang="0">
                    <a:pos x="T4" y="T5"/>
                  </a:cxn>
                  <a:cxn ang="0">
                    <a:pos x="T6" y="T7"/>
                  </a:cxn>
                  <a:cxn ang="0">
                    <a:pos x="T8" y="T9"/>
                  </a:cxn>
                </a:cxnLst>
                <a:rect l="0" t="0" r="r" b="b"/>
                <a:pathLst>
                  <a:path w="7" h="17">
                    <a:moveTo>
                      <a:pt x="3" y="10"/>
                    </a:moveTo>
                    <a:lnTo>
                      <a:pt x="0" y="0"/>
                    </a:lnTo>
                    <a:lnTo>
                      <a:pt x="3" y="7"/>
                    </a:lnTo>
                    <a:lnTo>
                      <a:pt x="7" y="17"/>
                    </a:lnTo>
                    <a:lnTo>
                      <a:pt x="3" y="10"/>
                    </a:lnTo>
                    <a:close/>
                  </a:path>
                </a:pathLst>
              </a:custGeom>
              <a:solidFill>
                <a:srgbClr val="E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62" name="Line 2988"/>
              <p:cNvSpPr>
                <a:spLocks noChangeShapeType="1"/>
              </p:cNvSpPr>
              <p:nvPr/>
            </p:nvSpPr>
            <p:spPr bwMode="auto">
              <a:xfrm>
                <a:off x="3707" y="1113"/>
                <a:ext cx="4" cy="7"/>
              </a:xfrm>
              <a:prstGeom prst="line">
                <a:avLst/>
              </a:prstGeom>
              <a:noFill/>
              <a:ln w="0">
                <a:solidFill>
                  <a:srgbClr val="E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3" name="Freeform 2989"/>
              <p:cNvSpPr>
                <a:spLocks/>
              </p:cNvSpPr>
              <p:nvPr/>
            </p:nvSpPr>
            <p:spPr bwMode="auto">
              <a:xfrm>
                <a:off x="3700" y="1092"/>
                <a:ext cx="7" cy="18"/>
              </a:xfrm>
              <a:custGeom>
                <a:avLst/>
                <a:gdLst>
                  <a:gd name="T0" fmla="*/ 4 w 7"/>
                  <a:gd name="T1" fmla="*/ 11 h 18"/>
                  <a:gd name="T2" fmla="*/ 0 w 7"/>
                  <a:gd name="T3" fmla="*/ 0 h 18"/>
                  <a:gd name="T4" fmla="*/ 4 w 7"/>
                  <a:gd name="T5" fmla="*/ 7 h 18"/>
                  <a:gd name="T6" fmla="*/ 7 w 7"/>
                  <a:gd name="T7" fmla="*/ 18 h 18"/>
                  <a:gd name="T8" fmla="*/ 4 w 7"/>
                  <a:gd name="T9" fmla="*/ 11 h 18"/>
                </a:gdLst>
                <a:ahLst/>
                <a:cxnLst>
                  <a:cxn ang="0">
                    <a:pos x="T0" y="T1"/>
                  </a:cxn>
                  <a:cxn ang="0">
                    <a:pos x="T2" y="T3"/>
                  </a:cxn>
                  <a:cxn ang="0">
                    <a:pos x="T4" y="T5"/>
                  </a:cxn>
                  <a:cxn ang="0">
                    <a:pos x="T6" y="T7"/>
                  </a:cxn>
                  <a:cxn ang="0">
                    <a:pos x="T8" y="T9"/>
                  </a:cxn>
                </a:cxnLst>
                <a:rect l="0" t="0" r="r" b="b"/>
                <a:pathLst>
                  <a:path w="7" h="18">
                    <a:moveTo>
                      <a:pt x="4" y="11"/>
                    </a:moveTo>
                    <a:lnTo>
                      <a:pt x="0" y="0"/>
                    </a:lnTo>
                    <a:lnTo>
                      <a:pt x="4" y="7"/>
                    </a:lnTo>
                    <a:lnTo>
                      <a:pt x="7" y="18"/>
                    </a:lnTo>
                    <a:lnTo>
                      <a:pt x="4" y="11"/>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64" name="Line 2990"/>
              <p:cNvSpPr>
                <a:spLocks noChangeShapeType="1"/>
              </p:cNvSpPr>
              <p:nvPr/>
            </p:nvSpPr>
            <p:spPr bwMode="auto">
              <a:xfrm>
                <a:off x="3704" y="1103"/>
                <a:ext cx="3" cy="7"/>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5" name="Freeform 2991"/>
              <p:cNvSpPr>
                <a:spLocks/>
              </p:cNvSpPr>
              <p:nvPr/>
            </p:nvSpPr>
            <p:spPr bwMode="auto">
              <a:xfrm>
                <a:off x="3696" y="1081"/>
                <a:ext cx="8" cy="18"/>
              </a:xfrm>
              <a:custGeom>
                <a:avLst/>
                <a:gdLst>
                  <a:gd name="T0" fmla="*/ 4 w 8"/>
                  <a:gd name="T1" fmla="*/ 11 h 18"/>
                  <a:gd name="T2" fmla="*/ 0 w 8"/>
                  <a:gd name="T3" fmla="*/ 0 h 18"/>
                  <a:gd name="T4" fmla="*/ 4 w 8"/>
                  <a:gd name="T5" fmla="*/ 7 h 18"/>
                  <a:gd name="T6" fmla="*/ 8 w 8"/>
                  <a:gd name="T7" fmla="*/ 18 h 18"/>
                  <a:gd name="T8" fmla="*/ 4 w 8"/>
                  <a:gd name="T9" fmla="*/ 11 h 18"/>
                </a:gdLst>
                <a:ahLst/>
                <a:cxnLst>
                  <a:cxn ang="0">
                    <a:pos x="T0" y="T1"/>
                  </a:cxn>
                  <a:cxn ang="0">
                    <a:pos x="T2" y="T3"/>
                  </a:cxn>
                  <a:cxn ang="0">
                    <a:pos x="T4" y="T5"/>
                  </a:cxn>
                  <a:cxn ang="0">
                    <a:pos x="T6" y="T7"/>
                  </a:cxn>
                  <a:cxn ang="0">
                    <a:pos x="T8" y="T9"/>
                  </a:cxn>
                </a:cxnLst>
                <a:rect l="0" t="0" r="r" b="b"/>
                <a:pathLst>
                  <a:path w="8" h="18">
                    <a:moveTo>
                      <a:pt x="4" y="11"/>
                    </a:moveTo>
                    <a:lnTo>
                      <a:pt x="0" y="0"/>
                    </a:lnTo>
                    <a:lnTo>
                      <a:pt x="4" y="7"/>
                    </a:lnTo>
                    <a:lnTo>
                      <a:pt x="8" y="18"/>
                    </a:lnTo>
                    <a:lnTo>
                      <a:pt x="4" y="11"/>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66" name="Line 2992"/>
              <p:cNvSpPr>
                <a:spLocks noChangeShapeType="1"/>
              </p:cNvSpPr>
              <p:nvPr/>
            </p:nvSpPr>
            <p:spPr bwMode="auto">
              <a:xfrm>
                <a:off x="3700" y="1092"/>
                <a:ext cx="4" cy="7"/>
              </a:xfrm>
              <a:prstGeom prst="line">
                <a:avLst/>
              </a:prstGeom>
              <a:noFill/>
              <a:ln w="0">
                <a:solidFill>
                  <a:srgbClr val="E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7" name="Freeform 2993"/>
              <p:cNvSpPr>
                <a:spLocks/>
              </p:cNvSpPr>
              <p:nvPr/>
            </p:nvSpPr>
            <p:spPr bwMode="auto">
              <a:xfrm>
                <a:off x="3692" y="1069"/>
                <a:ext cx="8" cy="19"/>
              </a:xfrm>
              <a:custGeom>
                <a:avLst/>
                <a:gdLst>
                  <a:gd name="T0" fmla="*/ 4 w 8"/>
                  <a:gd name="T1" fmla="*/ 12 h 19"/>
                  <a:gd name="T2" fmla="*/ 0 w 8"/>
                  <a:gd name="T3" fmla="*/ 0 h 19"/>
                  <a:gd name="T4" fmla="*/ 4 w 8"/>
                  <a:gd name="T5" fmla="*/ 7 h 19"/>
                  <a:gd name="T6" fmla="*/ 8 w 8"/>
                  <a:gd name="T7" fmla="*/ 19 h 19"/>
                  <a:gd name="T8" fmla="*/ 4 w 8"/>
                  <a:gd name="T9" fmla="*/ 12 h 19"/>
                </a:gdLst>
                <a:ahLst/>
                <a:cxnLst>
                  <a:cxn ang="0">
                    <a:pos x="T0" y="T1"/>
                  </a:cxn>
                  <a:cxn ang="0">
                    <a:pos x="T2" y="T3"/>
                  </a:cxn>
                  <a:cxn ang="0">
                    <a:pos x="T4" y="T5"/>
                  </a:cxn>
                  <a:cxn ang="0">
                    <a:pos x="T6" y="T7"/>
                  </a:cxn>
                  <a:cxn ang="0">
                    <a:pos x="T8" y="T9"/>
                  </a:cxn>
                </a:cxnLst>
                <a:rect l="0" t="0" r="r" b="b"/>
                <a:pathLst>
                  <a:path w="8" h="19">
                    <a:moveTo>
                      <a:pt x="4" y="12"/>
                    </a:moveTo>
                    <a:lnTo>
                      <a:pt x="0" y="0"/>
                    </a:lnTo>
                    <a:lnTo>
                      <a:pt x="4" y="7"/>
                    </a:lnTo>
                    <a:lnTo>
                      <a:pt x="8" y="19"/>
                    </a:lnTo>
                    <a:lnTo>
                      <a:pt x="4" y="12"/>
                    </a:lnTo>
                    <a:close/>
                  </a:path>
                </a:pathLst>
              </a:custGeom>
              <a:solidFill>
                <a:srgbClr val="E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68" name="Line 2994"/>
              <p:cNvSpPr>
                <a:spLocks noChangeShapeType="1"/>
              </p:cNvSpPr>
              <p:nvPr/>
            </p:nvSpPr>
            <p:spPr bwMode="auto">
              <a:xfrm>
                <a:off x="3696" y="1081"/>
                <a:ext cx="4" cy="7"/>
              </a:xfrm>
              <a:prstGeom prst="line">
                <a:avLst/>
              </a:prstGeom>
              <a:noFill/>
              <a:ln w="0">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69" name="Freeform 2995"/>
              <p:cNvSpPr>
                <a:spLocks/>
              </p:cNvSpPr>
              <p:nvPr/>
            </p:nvSpPr>
            <p:spPr bwMode="auto">
              <a:xfrm>
                <a:off x="3689" y="1057"/>
                <a:ext cx="7" cy="19"/>
              </a:xfrm>
              <a:custGeom>
                <a:avLst/>
                <a:gdLst>
                  <a:gd name="T0" fmla="*/ 3 w 7"/>
                  <a:gd name="T1" fmla="*/ 12 h 19"/>
                  <a:gd name="T2" fmla="*/ 0 w 7"/>
                  <a:gd name="T3" fmla="*/ 0 h 19"/>
                  <a:gd name="T4" fmla="*/ 3 w 7"/>
                  <a:gd name="T5" fmla="*/ 7 h 19"/>
                  <a:gd name="T6" fmla="*/ 7 w 7"/>
                  <a:gd name="T7" fmla="*/ 19 h 19"/>
                  <a:gd name="T8" fmla="*/ 3 w 7"/>
                  <a:gd name="T9" fmla="*/ 12 h 19"/>
                </a:gdLst>
                <a:ahLst/>
                <a:cxnLst>
                  <a:cxn ang="0">
                    <a:pos x="T0" y="T1"/>
                  </a:cxn>
                  <a:cxn ang="0">
                    <a:pos x="T2" y="T3"/>
                  </a:cxn>
                  <a:cxn ang="0">
                    <a:pos x="T4" y="T5"/>
                  </a:cxn>
                  <a:cxn ang="0">
                    <a:pos x="T6" y="T7"/>
                  </a:cxn>
                  <a:cxn ang="0">
                    <a:pos x="T8" y="T9"/>
                  </a:cxn>
                </a:cxnLst>
                <a:rect l="0" t="0" r="r" b="b"/>
                <a:pathLst>
                  <a:path w="7" h="19">
                    <a:moveTo>
                      <a:pt x="3" y="12"/>
                    </a:moveTo>
                    <a:lnTo>
                      <a:pt x="0" y="0"/>
                    </a:lnTo>
                    <a:lnTo>
                      <a:pt x="3" y="7"/>
                    </a:lnTo>
                    <a:lnTo>
                      <a:pt x="7" y="19"/>
                    </a:lnTo>
                    <a:lnTo>
                      <a:pt x="3" y="12"/>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0" name="Line 2996"/>
              <p:cNvSpPr>
                <a:spLocks noChangeShapeType="1"/>
              </p:cNvSpPr>
              <p:nvPr/>
            </p:nvSpPr>
            <p:spPr bwMode="auto">
              <a:xfrm>
                <a:off x="3692" y="1069"/>
                <a:ext cx="4" cy="7"/>
              </a:xfrm>
              <a:prstGeom prst="line">
                <a:avLst/>
              </a:prstGeom>
              <a:noFill/>
              <a:ln w="0">
                <a:solidFill>
                  <a:srgbClr val="E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1" name="Freeform 2997"/>
              <p:cNvSpPr>
                <a:spLocks/>
              </p:cNvSpPr>
              <p:nvPr/>
            </p:nvSpPr>
            <p:spPr bwMode="auto">
              <a:xfrm>
                <a:off x="3685" y="1044"/>
                <a:ext cx="7" cy="20"/>
              </a:xfrm>
              <a:custGeom>
                <a:avLst/>
                <a:gdLst>
                  <a:gd name="T0" fmla="*/ 4 w 7"/>
                  <a:gd name="T1" fmla="*/ 13 h 20"/>
                  <a:gd name="T2" fmla="*/ 0 w 7"/>
                  <a:gd name="T3" fmla="*/ 0 h 20"/>
                  <a:gd name="T4" fmla="*/ 4 w 7"/>
                  <a:gd name="T5" fmla="*/ 7 h 20"/>
                  <a:gd name="T6" fmla="*/ 7 w 7"/>
                  <a:gd name="T7" fmla="*/ 20 h 20"/>
                  <a:gd name="T8" fmla="*/ 4 w 7"/>
                  <a:gd name="T9" fmla="*/ 13 h 20"/>
                </a:gdLst>
                <a:ahLst/>
                <a:cxnLst>
                  <a:cxn ang="0">
                    <a:pos x="T0" y="T1"/>
                  </a:cxn>
                  <a:cxn ang="0">
                    <a:pos x="T2" y="T3"/>
                  </a:cxn>
                  <a:cxn ang="0">
                    <a:pos x="T4" y="T5"/>
                  </a:cxn>
                  <a:cxn ang="0">
                    <a:pos x="T6" y="T7"/>
                  </a:cxn>
                  <a:cxn ang="0">
                    <a:pos x="T8" y="T9"/>
                  </a:cxn>
                </a:cxnLst>
                <a:rect l="0" t="0" r="r" b="b"/>
                <a:pathLst>
                  <a:path w="7" h="20">
                    <a:moveTo>
                      <a:pt x="4" y="13"/>
                    </a:moveTo>
                    <a:lnTo>
                      <a:pt x="0" y="0"/>
                    </a:lnTo>
                    <a:lnTo>
                      <a:pt x="4" y="7"/>
                    </a:lnTo>
                    <a:lnTo>
                      <a:pt x="7" y="20"/>
                    </a:lnTo>
                    <a:lnTo>
                      <a:pt x="4" y="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2" name="Line 2998"/>
              <p:cNvSpPr>
                <a:spLocks noChangeShapeType="1"/>
              </p:cNvSpPr>
              <p:nvPr/>
            </p:nvSpPr>
            <p:spPr bwMode="auto">
              <a:xfrm>
                <a:off x="3689" y="1057"/>
                <a:ext cx="3" cy="7"/>
              </a:xfrm>
              <a:prstGeom prst="line">
                <a:avLst/>
              </a:prstGeom>
              <a:noFill/>
              <a:ln w="0">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3" name="Freeform 2999"/>
              <p:cNvSpPr>
                <a:spLocks/>
              </p:cNvSpPr>
              <p:nvPr/>
            </p:nvSpPr>
            <p:spPr bwMode="auto">
              <a:xfrm>
                <a:off x="3678" y="1018"/>
                <a:ext cx="11" cy="33"/>
              </a:xfrm>
              <a:custGeom>
                <a:avLst/>
                <a:gdLst>
                  <a:gd name="T0" fmla="*/ 7 w 11"/>
                  <a:gd name="T1" fmla="*/ 26 h 33"/>
                  <a:gd name="T2" fmla="*/ 0 w 11"/>
                  <a:gd name="T3" fmla="*/ 0 h 33"/>
                  <a:gd name="T4" fmla="*/ 4 w 11"/>
                  <a:gd name="T5" fmla="*/ 7 h 33"/>
                  <a:gd name="T6" fmla="*/ 11 w 11"/>
                  <a:gd name="T7" fmla="*/ 33 h 33"/>
                  <a:gd name="T8" fmla="*/ 7 w 11"/>
                  <a:gd name="T9" fmla="*/ 26 h 33"/>
                </a:gdLst>
                <a:ahLst/>
                <a:cxnLst>
                  <a:cxn ang="0">
                    <a:pos x="T0" y="T1"/>
                  </a:cxn>
                  <a:cxn ang="0">
                    <a:pos x="T2" y="T3"/>
                  </a:cxn>
                  <a:cxn ang="0">
                    <a:pos x="T4" y="T5"/>
                  </a:cxn>
                  <a:cxn ang="0">
                    <a:pos x="T6" y="T7"/>
                  </a:cxn>
                  <a:cxn ang="0">
                    <a:pos x="T8" y="T9"/>
                  </a:cxn>
                </a:cxnLst>
                <a:rect l="0" t="0" r="r" b="b"/>
                <a:pathLst>
                  <a:path w="11" h="33">
                    <a:moveTo>
                      <a:pt x="7" y="26"/>
                    </a:moveTo>
                    <a:lnTo>
                      <a:pt x="0" y="0"/>
                    </a:lnTo>
                    <a:lnTo>
                      <a:pt x="4" y="7"/>
                    </a:lnTo>
                    <a:lnTo>
                      <a:pt x="11" y="33"/>
                    </a:lnTo>
                    <a:lnTo>
                      <a:pt x="7" y="26"/>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4" name="Line 3000"/>
              <p:cNvSpPr>
                <a:spLocks noChangeShapeType="1"/>
              </p:cNvSpPr>
              <p:nvPr/>
            </p:nvSpPr>
            <p:spPr bwMode="auto">
              <a:xfrm>
                <a:off x="3685" y="1044"/>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5" name="Freeform 3001"/>
              <p:cNvSpPr>
                <a:spLocks/>
              </p:cNvSpPr>
              <p:nvPr/>
            </p:nvSpPr>
            <p:spPr bwMode="auto">
              <a:xfrm>
                <a:off x="3671" y="991"/>
                <a:ext cx="11" cy="34"/>
              </a:xfrm>
              <a:custGeom>
                <a:avLst/>
                <a:gdLst>
                  <a:gd name="T0" fmla="*/ 7 w 11"/>
                  <a:gd name="T1" fmla="*/ 27 h 34"/>
                  <a:gd name="T2" fmla="*/ 0 w 11"/>
                  <a:gd name="T3" fmla="*/ 0 h 34"/>
                  <a:gd name="T4" fmla="*/ 3 w 11"/>
                  <a:gd name="T5" fmla="*/ 7 h 34"/>
                  <a:gd name="T6" fmla="*/ 11 w 11"/>
                  <a:gd name="T7" fmla="*/ 34 h 34"/>
                  <a:gd name="T8" fmla="*/ 7 w 11"/>
                  <a:gd name="T9" fmla="*/ 27 h 34"/>
                </a:gdLst>
                <a:ahLst/>
                <a:cxnLst>
                  <a:cxn ang="0">
                    <a:pos x="T0" y="T1"/>
                  </a:cxn>
                  <a:cxn ang="0">
                    <a:pos x="T2" y="T3"/>
                  </a:cxn>
                  <a:cxn ang="0">
                    <a:pos x="T4" y="T5"/>
                  </a:cxn>
                  <a:cxn ang="0">
                    <a:pos x="T6" y="T7"/>
                  </a:cxn>
                  <a:cxn ang="0">
                    <a:pos x="T8" y="T9"/>
                  </a:cxn>
                </a:cxnLst>
                <a:rect l="0" t="0" r="r" b="b"/>
                <a:pathLst>
                  <a:path w="11" h="34">
                    <a:moveTo>
                      <a:pt x="7" y="27"/>
                    </a:moveTo>
                    <a:lnTo>
                      <a:pt x="0" y="0"/>
                    </a:lnTo>
                    <a:lnTo>
                      <a:pt x="3" y="7"/>
                    </a:lnTo>
                    <a:lnTo>
                      <a:pt x="11" y="34"/>
                    </a:lnTo>
                    <a:lnTo>
                      <a:pt x="7" y="27"/>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6" name="Line 3002"/>
              <p:cNvSpPr>
                <a:spLocks noChangeShapeType="1"/>
              </p:cNvSpPr>
              <p:nvPr/>
            </p:nvSpPr>
            <p:spPr bwMode="auto">
              <a:xfrm>
                <a:off x="3678" y="1018"/>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7" name="Freeform 3003"/>
              <p:cNvSpPr>
                <a:spLocks/>
              </p:cNvSpPr>
              <p:nvPr/>
            </p:nvSpPr>
            <p:spPr bwMode="auto">
              <a:xfrm>
                <a:off x="3664" y="964"/>
                <a:ext cx="10" cy="34"/>
              </a:xfrm>
              <a:custGeom>
                <a:avLst/>
                <a:gdLst>
                  <a:gd name="T0" fmla="*/ 7 w 10"/>
                  <a:gd name="T1" fmla="*/ 27 h 34"/>
                  <a:gd name="T2" fmla="*/ 0 w 10"/>
                  <a:gd name="T3" fmla="*/ 0 h 34"/>
                  <a:gd name="T4" fmla="*/ 3 w 10"/>
                  <a:gd name="T5" fmla="*/ 7 h 34"/>
                  <a:gd name="T6" fmla="*/ 10 w 10"/>
                  <a:gd name="T7" fmla="*/ 34 h 34"/>
                  <a:gd name="T8" fmla="*/ 7 w 10"/>
                  <a:gd name="T9" fmla="*/ 27 h 34"/>
                </a:gdLst>
                <a:ahLst/>
                <a:cxnLst>
                  <a:cxn ang="0">
                    <a:pos x="T0" y="T1"/>
                  </a:cxn>
                  <a:cxn ang="0">
                    <a:pos x="T2" y="T3"/>
                  </a:cxn>
                  <a:cxn ang="0">
                    <a:pos x="T4" y="T5"/>
                  </a:cxn>
                  <a:cxn ang="0">
                    <a:pos x="T6" y="T7"/>
                  </a:cxn>
                  <a:cxn ang="0">
                    <a:pos x="T8" y="T9"/>
                  </a:cxn>
                </a:cxnLst>
                <a:rect l="0" t="0" r="r" b="b"/>
                <a:pathLst>
                  <a:path w="10" h="34">
                    <a:moveTo>
                      <a:pt x="7" y="27"/>
                    </a:moveTo>
                    <a:lnTo>
                      <a:pt x="0" y="0"/>
                    </a:lnTo>
                    <a:lnTo>
                      <a:pt x="3" y="7"/>
                    </a:lnTo>
                    <a:lnTo>
                      <a:pt x="10" y="34"/>
                    </a:lnTo>
                    <a:lnTo>
                      <a:pt x="7" y="27"/>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8" name="Line 3004"/>
              <p:cNvSpPr>
                <a:spLocks noChangeShapeType="1"/>
              </p:cNvSpPr>
              <p:nvPr/>
            </p:nvSpPr>
            <p:spPr bwMode="auto">
              <a:xfrm>
                <a:off x="3671" y="991"/>
                <a:ext cx="3" cy="7"/>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79" name="Freeform 3005"/>
              <p:cNvSpPr>
                <a:spLocks/>
              </p:cNvSpPr>
              <p:nvPr/>
            </p:nvSpPr>
            <p:spPr bwMode="auto">
              <a:xfrm>
                <a:off x="3650" y="910"/>
                <a:ext cx="17" cy="61"/>
              </a:xfrm>
              <a:custGeom>
                <a:avLst/>
                <a:gdLst>
                  <a:gd name="T0" fmla="*/ 14 w 17"/>
                  <a:gd name="T1" fmla="*/ 54 h 61"/>
                  <a:gd name="T2" fmla="*/ 0 w 17"/>
                  <a:gd name="T3" fmla="*/ 0 h 61"/>
                  <a:gd name="T4" fmla="*/ 4 w 17"/>
                  <a:gd name="T5" fmla="*/ 7 h 61"/>
                  <a:gd name="T6" fmla="*/ 17 w 17"/>
                  <a:gd name="T7" fmla="*/ 61 h 61"/>
                  <a:gd name="T8" fmla="*/ 14 w 17"/>
                  <a:gd name="T9" fmla="*/ 54 h 61"/>
                </a:gdLst>
                <a:ahLst/>
                <a:cxnLst>
                  <a:cxn ang="0">
                    <a:pos x="T0" y="T1"/>
                  </a:cxn>
                  <a:cxn ang="0">
                    <a:pos x="T2" y="T3"/>
                  </a:cxn>
                  <a:cxn ang="0">
                    <a:pos x="T4" y="T5"/>
                  </a:cxn>
                  <a:cxn ang="0">
                    <a:pos x="T6" y="T7"/>
                  </a:cxn>
                  <a:cxn ang="0">
                    <a:pos x="T8" y="T9"/>
                  </a:cxn>
                </a:cxnLst>
                <a:rect l="0" t="0" r="r" b="b"/>
                <a:pathLst>
                  <a:path w="17" h="61">
                    <a:moveTo>
                      <a:pt x="14" y="54"/>
                    </a:moveTo>
                    <a:lnTo>
                      <a:pt x="0" y="0"/>
                    </a:lnTo>
                    <a:lnTo>
                      <a:pt x="4" y="7"/>
                    </a:lnTo>
                    <a:lnTo>
                      <a:pt x="17" y="61"/>
                    </a:lnTo>
                    <a:lnTo>
                      <a:pt x="14" y="54"/>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80" name="Line 3006"/>
              <p:cNvSpPr>
                <a:spLocks noChangeShapeType="1"/>
              </p:cNvSpPr>
              <p:nvPr/>
            </p:nvSpPr>
            <p:spPr bwMode="auto">
              <a:xfrm>
                <a:off x="3664" y="964"/>
                <a:ext cx="3" cy="7"/>
              </a:xfrm>
              <a:prstGeom prst="line">
                <a:avLst/>
              </a:prstGeom>
              <a:noFill/>
              <a:ln w="0">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1" name="Freeform 3007"/>
              <p:cNvSpPr>
                <a:spLocks/>
              </p:cNvSpPr>
              <p:nvPr/>
            </p:nvSpPr>
            <p:spPr bwMode="auto">
              <a:xfrm>
                <a:off x="3644" y="883"/>
                <a:ext cx="10" cy="34"/>
              </a:xfrm>
              <a:custGeom>
                <a:avLst/>
                <a:gdLst>
                  <a:gd name="T0" fmla="*/ 6 w 10"/>
                  <a:gd name="T1" fmla="*/ 27 h 34"/>
                  <a:gd name="T2" fmla="*/ 0 w 10"/>
                  <a:gd name="T3" fmla="*/ 0 h 34"/>
                  <a:gd name="T4" fmla="*/ 4 w 10"/>
                  <a:gd name="T5" fmla="*/ 7 h 34"/>
                  <a:gd name="T6" fmla="*/ 10 w 10"/>
                  <a:gd name="T7" fmla="*/ 34 h 34"/>
                  <a:gd name="T8" fmla="*/ 6 w 10"/>
                  <a:gd name="T9" fmla="*/ 27 h 34"/>
                </a:gdLst>
                <a:ahLst/>
                <a:cxnLst>
                  <a:cxn ang="0">
                    <a:pos x="T0" y="T1"/>
                  </a:cxn>
                  <a:cxn ang="0">
                    <a:pos x="T2" y="T3"/>
                  </a:cxn>
                  <a:cxn ang="0">
                    <a:pos x="T4" y="T5"/>
                  </a:cxn>
                  <a:cxn ang="0">
                    <a:pos x="T6" y="T7"/>
                  </a:cxn>
                  <a:cxn ang="0">
                    <a:pos x="T8" y="T9"/>
                  </a:cxn>
                </a:cxnLst>
                <a:rect l="0" t="0" r="r" b="b"/>
                <a:pathLst>
                  <a:path w="10" h="34">
                    <a:moveTo>
                      <a:pt x="6" y="27"/>
                    </a:moveTo>
                    <a:lnTo>
                      <a:pt x="0" y="0"/>
                    </a:lnTo>
                    <a:lnTo>
                      <a:pt x="4" y="7"/>
                    </a:lnTo>
                    <a:lnTo>
                      <a:pt x="10" y="34"/>
                    </a:lnTo>
                    <a:lnTo>
                      <a:pt x="6" y="27"/>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82" name="Line 3008"/>
              <p:cNvSpPr>
                <a:spLocks noChangeShapeType="1"/>
              </p:cNvSpPr>
              <p:nvPr/>
            </p:nvSpPr>
            <p:spPr bwMode="auto">
              <a:xfrm>
                <a:off x="3650" y="910"/>
                <a:ext cx="4"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3" name="Freeform 3009"/>
              <p:cNvSpPr>
                <a:spLocks/>
              </p:cNvSpPr>
              <p:nvPr/>
            </p:nvSpPr>
            <p:spPr bwMode="auto">
              <a:xfrm>
                <a:off x="3638" y="857"/>
                <a:ext cx="10" cy="33"/>
              </a:xfrm>
              <a:custGeom>
                <a:avLst/>
                <a:gdLst>
                  <a:gd name="T0" fmla="*/ 6 w 10"/>
                  <a:gd name="T1" fmla="*/ 26 h 33"/>
                  <a:gd name="T2" fmla="*/ 0 w 10"/>
                  <a:gd name="T3" fmla="*/ 0 h 33"/>
                  <a:gd name="T4" fmla="*/ 4 w 10"/>
                  <a:gd name="T5" fmla="*/ 7 h 33"/>
                  <a:gd name="T6" fmla="*/ 10 w 10"/>
                  <a:gd name="T7" fmla="*/ 33 h 33"/>
                  <a:gd name="T8" fmla="*/ 6 w 10"/>
                  <a:gd name="T9" fmla="*/ 26 h 33"/>
                </a:gdLst>
                <a:ahLst/>
                <a:cxnLst>
                  <a:cxn ang="0">
                    <a:pos x="T0" y="T1"/>
                  </a:cxn>
                  <a:cxn ang="0">
                    <a:pos x="T2" y="T3"/>
                  </a:cxn>
                  <a:cxn ang="0">
                    <a:pos x="T4" y="T5"/>
                  </a:cxn>
                  <a:cxn ang="0">
                    <a:pos x="T6" y="T7"/>
                  </a:cxn>
                  <a:cxn ang="0">
                    <a:pos x="T8" y="T9"/>
                  </a:cxn>
                </a:cxnLst>
                <a:rect l="0" t="0" r="r" b="b"/>
                <a:pathLst>
                  <a:path w="10" h="33">
                    <a:moveTo>
                      <a:pt x="6" y="26"/>
                    </a:moveTo>
                    <a:lnTo>
                      <a:pt x="0" y="0"/>
                    </a:lnTo>
                    <a:lnTo>
                      <a:pt x="4" y="7"/>
                    </a:lnTo>
                    <a:lnTo>
                      <a:pt x="10" y="33"/>
                    </a:lnTo>
                    <a:lnTo>
                      <a:pt x="6" y="26"/>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84" name="Line 3010"/>
              <p:cNvSpPr>
                <a:spLocks noChangeShapeType="1"/>
              </p:cNvSpPr>
              <p:nvPr/>
            </p:nvSpPr>
            <p:spPr bwMode="auto">
              <a:xfrm>
                <a:off x="3644" y="883"/>
                <a:ext cx="4"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5" name="Freeform 3011"/>
              <p:cNvSpPr>
                <a:spLocks/>
              </p:cNvSpPr>
              <p:nvPr/>
            </p:nvSpPr>
            <p:spPr bwMode="auto">
              <a:xfrm>
                <a:off x="3633" y="832"/>
                <a:ext cx="9" cy="32"/>
              </a:xfrm>
              <a:custGeom>
                <a:avLst/>
                <a:gdLst>
                  <a:gd name="T0" fmla="*/ 5 w 9"/>
                  <a:gd name="T1" fmla="*/ 25 h 32"/>
                  <a:gd name="T2" fmla="*/ 0 w 9"/>
                  <a:gd name="T3" fmla="*/ 0 h 32"/>
                  <a:gd name="T4" fmla="*/ 3 w 9"/>
                  <a:gd name="T5" fmla="*/ 7 h 32"/>
                  <a:gd name="T6" fmla="*/ 9 w 9"/>
                  <a:gd name="T7" fmla="*/ 32 h 32"/>
                  <a:gd name="T8" fmla="*/ 5 w 9"/>
                  <a:gd name="T9" fmla="*/ 25 h 32"/>
                </a:gdLst>
                <a:ahLst/>
                <a:cxnLst>
                  <a:cxn ang="0">
                    <a:pos x="T0" y="T1"/>
                  </a:cxn>
                  <a:cxn ang="0">
                    <a:pos x="T2" y="T3"/>
                  </a:cxn>
                  <a:cxn ang="0">
                    <a:pos x="T4" y="T5"/>
                  </a:cxn>
                  <a:cxn ang="0">
                    <a:pos x="T6" y="T7"/>
                  </a:cxn>
                  <a:cxn ang="0">
                    <a:pos x="T8" y="T9"/>
                  </a:cxn>
                </a:cxnLst>
                <a:rect l="0" t="0" r="r" b="b"/>
                <a:pathLst>
                  <a:path w="9" h="32">
                    <a:moveTo>
                      <a:pt x="5" y="25"/>
                    </a:moveTo>
                    <a:lnTo>
                      <a:pt x="0" y="0"/>
                    </a:lnTo>
                    <a:lnTo>
                      <a:pt x="3" y="7"/>
                    </a:lnTo>
                    <a:lnTo>
                      <a:pt x="9" y="32"/>
                    </a:lnTo>
                    <a:lnTo>
                      <a:pt x="5" y="25"/>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86" name="Line 3012"/>
              <p:cNvSpPr>
                <a:spLocks noChangeShapeType="1"/>
              </p:cNvSpPr>
              <p:nvPr/>
            </p:nvSpPr>
            <p:spPr bwMode="auto">
              <a:xfrm>
                <a:off x="3638" y="857"/>
                <a:ext cx="4"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7" name="Freeform 3013"/>
              <p:cNvSpPr>
                <a:spLocks/>
              </p:cNvSpPr>
              <p:nvPr/>
            </p:nvSpPr>
            <p:spPr bwMode="auto">
              <a:xfrm>
                <a:off x="3632" y="828"/>
                <a:ext cx="4" cy="11"/>
              </a:xfrm>
              <a:custGeom>
                <a:avLst/>
                <a:gdLst>
                  <a:gd name="T0" fmla="*/ 1 w 4"/>
                  <a:gd name="T1" fmla="*/ 4 h 11"/>
                  <a:gd name="T2" fmla="*/ 0 w 4"/>
                  <a:gd name="T3" fmla="*/ 0 h 11"/>
                  <a:gd name="T4" fmla="*/ 3 w 4"/>
                  <a:gd name="T5" fmla="*/ 7 h 11"/>
                  <a:gd name="T6" fmla="*/ 4 w 4"/>
                  <a:gd name="T7" fmla="*/ 11 h 11"/>
                  <a:gd name="T8" fmla="*/ 1 w 4"/>
                  <a:gd name="T9" fmla="*/ 4 h 11"/>
                </a:gdLst>
                <a:ahLst/>
                <a:cxnLst>
                  <a:cxn ang="0">
                    <a:pos x="T0" y="T1"/>
                  </a:cxn>
                  <a:cxn ang="0">
                    <a:pos x="T2" y="T3"/>
                  </a:cxn>
                  <a:cxn ang="0">
                    <a:pos x="T4" y="T5"/>
                  </a:cxn>
                  <a:cxn ang="0">
                    <a:pos x="T6" y="T7"/>
                  </a:cxn>
                  <a:cxn ang="0">
                    <a:pos x="T8" y="T9"/>
                  </a:cxn>
                </a:cxnLst>
                <a:rect l="0" t="0" r="r" b="b"/>
                <a:pathLst>
                  <a:path w="4" h="11">
                    <a:moveTo>
                      <a:pt x="1" y="4"/>
                    </a:moveTo>
                    <a:lnTo>
                      <a:pt x="0" y="0"/>
                    </a:lnTo>
                    <a:lnTo>
                      <a:pt x="3" y="7"/>
                    </a:lnTo>
                    <a:lnTo>
                      <a:pt x="4" y="11"/>
                    </a:lnTo>
                    <a:lnTo>
                      <a:pt x="1" y="4"/>
                    </a:lnTo>
                    <a:close/>
                  </a:path>
                </a:pathLst>
              </a:custGeom>
              <a:solidFill>
                <a:srgbClr val="F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88" name="Line 3014"/>
              <p:cNvSpPr>
                <a:spLocks noChangeShapeType="1"/>
              </p:cNvSpPr>
              <p:nvPr/>
            </p:nvSpPr>
            <p:spPr bwMode="auto">
              <a:xfrm>
                <a:off x="3633" y="832"/>
                <a:ext cx="3" cy="7"/>
              </a:xfrm>
              <a:prstGeom prst="line">
                <a:avLst/>
              </a:prstGeom>
              <a:noFill/>
              <a:ln w="0">
                <a:solidFill>
                  <a:srgbClr val="F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89" name="Freeform 3015"/>
              <p:cNvSpPr>
                <a:spLocks/>
              </p:cNvSpPr>
              <p:nvPr/>
            </p:nvSpPr>
            <p:spPr bwMode="auto">
              <a:xfrm>
                <a:off x="3632" y="816"/>
                <a:ext cx="25" cy="19"/>
              </a:xfrm>
              <a:custGeom>
                <a:avLst/>
                <a:gdLst>
                  <a:gd name="T0" fmla="*/ 0 w 25"/>
                  <a:gd name="T1" fmla="*/ 12 h 19"/>
                  <a:gd name="T2" fmla="*/ 22 w 25"/>
                  <a:gd name="T3" fmla="*/ 0 h 19"/>
                  <a:gd name="T4" fmla="*/ 25 w 25"/>
                  <a:gd name="T5" fmla="*/ 7 h 19"/>
                  <a:gd name="T6" fmla="*/ 3 w 25"/>
                  <a:gd name="T7" fmla="*/ 19 h 19"/>
                  <a:gd name="T8" fmla="*/ 0 w 25"/>
                  <a:gd name="T9" fmla="*/ 12 h 19"/>
                </a:gdLst>
                <a:ahLst/>
                <a:cxnLst>
                  <a:cxn ang="0">
                    <a:pos x="T0" y="T1"/>
                  </a:cxn>
                  <a:cxn ang="0">
                    <a:pos x="T2" y="T3"/>
                  </a:cxn>
                  <a:cxn ang="0">
                    <a:pos x="T4" y="T5"/>
                  </a:cxn>
                  <a:cxn ang="0">
                    <a:pos x="T6" y="T7"/>
                  </a:cxn>
                  <a:cxn ang="0">
                    <a:pos x="T8" y="T9"/>
                  </a:cxn>
                </a:cxnLst>
                <a:rect l="0" t="0" r="r" b="b"/>
                <a:pathLst>
                  <a:path w="25" h="19">
                    <a:moveTo>
                      <a:pt x="0" y="12"/>
                    </a:moveTo>
                    <a:lnTo>
                      <a:pt x="22" y="0"/>
                    </a:lnTo>
                    <a:lnTo>
                      <a:pt x="25" y="7"/>
                    </a:lnTo>
                    <a:lnTo>
                      <a:pt x="3" y="19"/>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90" name="Line 3016"/>
              <p:cNvSpPr>
                <a:spLocks noChangeShapeType="1"/>
              </p:cNvSpPr>
              <p:nvPr/>
            </p:nvSpPr>
            <p:spPr bwMode="auto">
              <a:xfrm>
                <a:off x="3632" y="828"/>
                <a:ext cx="3" cy="7"/>
              </a:xfrm>
              <a:prstGeom prst="line">
                <a:avLst/>
              </a:prstGeom>
              <a:noFill/>
              <a:ln w="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1" name="Freeform 3017"/>
              <p:cNvSpPr>
                <a:spLocks/>
              </p:cNvSpPr>
              <p:nvPr/>
            </p:nvSpPr>
            <p:spPr bwMode="auto">
              <a:xfrm>
                <a:off x="3938" y="1615"/>
                <a:ext cx="7" cy="13"/>
              </a:xfrm>
              <a:custGeom>
                <a:avLst/>
                <a:gdLst>
                  <a:gd name="T0" fmla="*/ 4 w 7"/>
                  <a:gd name="T1" fmla="*/ 6 h 13"/>
                  <a:gd name="T2" fmla="*/ 0 w 7"/>
                  <a:gd name="T3" fmla="*/ 0 h 13"/>
                  <a:gd name="T4" fmla="*/ 4 w 7"/>
                  <a:gd name="T5" fmla="*/ 7 h 13"/>
                  <a:gd name="T6" fmla="*/ 7 w 7"/>
                  <a:gd name="T7" fmla="*/ 13 h 13"/>
                  <a:gd name="T8" fmla="*/ 4 w 7"/>
                  <a:gd name="T9" fmla="*/ 6 h 13"/>
                </a:gdLst>
                <a:ahLst/>
                <a:cxnLst>
                  <a:cxn ang="0">
                    <a:pos x="T0" y="T1"/>
                  </a:cxn>
                  <a:cxn ang="0">
                    <a:pos x="T2" y="T3"/>
                  </a:cxn>
                  <a:cxn ang="0">
                    <a:pos x="T4" y="T5"/>
                  </a:cxn>
                  <a:cxn ang="0">
                    <a:pos x="T6" y="T7"/>
                  </a:cxn>
                  <a:cxn ang="0">
                    <a:pos x="T8" y="T9"/>
                  </a:cxn>
                </a:cxnLst>
                <a:rect l="0" t="0" r="r" b="b"/>
                <a:pathLst>
                  <a:path w="7" h="13">
                    <a:moveTo>
                      <a:pt x="4" y="6"/>
                    </a:moveTo>
                    <a:lnTo>
                      <a:pt x="0" y="0"/>
                    </a:lnTo>
                    <a:lnTo>
                      <a:pt x="4" y="7"/>
                    </a:lnTo>
                    <a:lnTo>
                      <a:pt x="7" y="13"/>
                    </a:lnTo>
                    <a:lnTo>
                      <a:pt x="4" y="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92" name="Line 3018"/>
              <p:cNvSpPr>
                <a:spLocks noChangeShapeType="1"/>
              </p:cNvSpPr>
              <p:nvPr/>
            </p:nvSpPr>
            <p:spPr bwMode="auto">
              <a:xfrm>
                <a:off x="3942" y="1621"/>
                <a:ext cx="3" cy="7"/>
              </a:xfrm>
              <a:prstGeom prst="line">
                <a:avLst/>
              </a:prstGeom>
              <a:noFill/>
              <a:ln w="0">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3" name="Freeform 3019"/>
              <p:cNvSpPr>
                <a:spLocks/>
              </p:cNvSpPr>
              <p:nvPr/>
            </p:nvSpPr>
            <p:spPr bwMode="auto">
              <a:xfrm>
                <a:off x="3931" y="1602"/>
                <a:ext cx="11" cy="20"/>
              </a:xfrm>
              <a:custGeom>
                <a:avLst/>
                <a:gdLst>
                  <a:gd name="T0" fmla="*/ 7 w 11"/>
                  <a:gd name="T1" fmla="*/ 13 h 20"/>
                  <a:gd name="T2" fmla="*/ 0 w 11"/>
                  <a:gd name="T3" fmla="*/ 0 h 20"/>
                  <a:gd name="T4" fmla="*/ 4 w 11"/>
                  <a:gd name="T5" fmla="*/ 6 h 20"/>
                  <a:gd name="T6" fmla="*/ 11 w 11"/>
                  <a:gd name="T7" fmla="*/ 20 h 20"/>
                  <a:gd name="T8" fmla="*/ 7 w 11"/>
                  <a:gd name="T9" fmla="*/ 13 h 20"/>
                </a:gdLst>
                <a:ahLst/>
                <a:cxnLst>
                  <a:cxn ang="0">
                    <a:pos x="T0" y="T1"/>
                  </a:cxn>
                  <a:cxn ang="0">
                    <a:pos x="T2" y="T3"/>
                  </a:cxn>
                  <a:cxn ang="0">
                    <a:pos x="T4" y="T5"/>
                  </a:cxn>
                  <a:cxn ang="0">
                    <a:pos x="T6" y="T7"/>
                  </a:cxn>
                  <a:cxn ang="0">
                    <a:pos x="T8" y="T9"/>
                  </a:cxn>
                </a:cxnLst>
                <a:rect l="0" t="0" r="r" b="b"/>
                <a:pathLst>
                  <a:path w="11" h="20">
                    <a:moveTo>
                      <a:pt x="7" y="13"/>
                    </a:moveTo>
                    <a:lnTo>
                      <a:pt x="0" y="0"/>
                    </a:lnTo>
                    <a:lnTo>
                      <a:pt x="4" y="6"/>
                    </a:lnTo>
                    <a:lnTo>
                      <a:pt x="11" y="20"/>
                    </a:lnTo>
                    <a:lnTo>
                      <a:pt x="7" y="13"/>
                    </a:lnTo>
                    <a:close/>
                  </a:path>
                </a:pathLst>
              </a:custGeom>
              <a:solidFill>
                <a:srgbClr val="E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94" name="Line 3020"/>
              <p:cNvSpPr>
                <a:spLocks noChangeShapeType="1"/>
              </p:cNvSpPr>
              <p:nvPr/>
            </p:nvSpPr>
            <p:spPr bwMode="auto">
              <a:xfrm>
                <a:off x="3938" y="1615"/>
                <a:ext cx="4" cy="7"/>
              </a:xfrm>
              <a:prstGeom prst="line">
                <a:avLst/>
              </a:prstGeom>
              <a:noFill/>
              <a:ln w="0">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5" name="Freeform 3021"/>
              <p:cNvSpPr>
                <a:spLocks/>
              </p:cNvSpPr>
              <p:nvPr/>
            </p:nvSpPr>
            <p:spPr bwMode="auto">
              <a:xfrm>
                <a:off x="3925" y="1588"/>
                <a:ext cx="10" cy="20"/>
              </a:xfrm>
              <a:custGeom>
                <a:avLst/>
                <a:gdLst>
                  <a:gd name="T0" fmla="*/ 6 w 10"/>
                  <a:gd name="T1" fmla="*/ 14 h 20"/>
                  <a:gd name="T2" fmla="*/ 0 w 10"/>
                  <a:gd name="T3" fmla="*/ 0 h 20"/>
                  <a:gd name="T4" fmla="*/ 4 w 10"/>
                  <a:gd name="T5" fmla="*/ 6 h 20"/>
                  <a:gd name="T6" fmla="*/ 10 w 10"/>
                  <a:gd name="T7" fmla="*/ 20 h 20"/>
                  <a:gd name="T8" fmla="*/ 6 w 10"/>
                  <a:gd name="T9" fmla="*/ 14 h 20"/>
                </a:gdLst>
                <a:ahLst/>
                <a:cxnLst>
                  <a:cxn ang="0">
                    <a:pos x="T0" y="T1"/>
                  </a:cxn>
                  <a:cxn ang="0">
                    <a:pos x="T2" y="T3"/>
                  </a:cxn>
                  <a:cxn ang="0">
                    <a:pos x="T4" y="T5"/>
                  </a:cxn>
                  <a:cxn ang="0">
                    <a:pos x="T6" y="T7"/>
                  </a:cxn>
                  <a:cxn ang="0">
                    <a:pos x="T8" y="T9"/>
                  </a:cxn>
                </a:cxnLst>
                <a:rect l="0" t="0" r="r" b="b"/>
                <a:pathLst>
                  <a:path w="10" h="20">
                    <a:moveTo>
                      <a:pt x="6" y="14"/>
                    </a:moveTo>
                    <a:lnTo>
                      <a:pt x="0" y="0"/>
                    </a:lnTo>
                    <a:lnTo>
                      <a:pt x="4" y="6"/>
                    </a:lnTo>
                    <a:lnTo>
                      <a:pt x="10" y="20"/>
                    </a:lnTo>
                    <a:lnTo>
                      <a:pt x="6" y="14"/>
                    </a:lnTo>
                    <a:close/>
                  </a:path>
                </a:pathLst>
              </a:cu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96" name="Line 3022"/>
              <p:cNvSpPr>
                <a:spLocks noChangeShapeType="1"/>
              </p:cNvSpPr>
              <p:nvPr/>
            </p:nvSpPr>
            <p:spPr bwMode="auto">
              <a:xfrm>
                <a:off x="3931" y="1602"/>
                <a:ext cx="4" cy="6"/>
              </a:xfrm>
              <a:prstGeom prst="line">
                <a:avLst/>
              </a:prstGeom>
              <a:noFill/>
              <a:ln w="0">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7" name="Freeform 3023"/>
              <p:cNvSpPr>
                <a:spLocks/>
              </p:cNvSpPr>
              <p:nvPr/>
            </p:nvSpPr>
            <p:spPr bwMode="auto">
              <a:xfrm>
                <a:off x="3920" y="1573"/>
                <a:ext cx="9" cy="21"/>
              </a:xfrm>
              <a:custGeom>
                <a:avLst/>
                <a:gdLst>
                  <a:gd name="T0" fmla="*/ 5 w 9"/>
                  <a:gd name="T1" fmla="*/ 15 h 21"/>
                  <a:gd name="T2" fmla="*/ 0 w 9"/>
                  <a:gd name="T3" fmla="*/ 0 h 21"/>
                  <a:gd name="T4" fmla="*/ 3 w 9"/>
                  <a:gd name="T5" fmla="*/ 7 h 21"/>
                  <a:gd name="T6" fmla="*/ 9 w 9"/>
                  <a:gd name="T7" fmla="*/ 21 h 21"/>
                  <a:gd name="T8" fmla="*/ 5 w 9"/>
                  <a:gd name="T9" fmla="*/ 15 h 21"/>
                </a:gdLst>
                <a:ahLst/>
                <a:cxnLst>
                  <a:cxn ang="0">
                    <a:pos x="T0" y="T1"/>
                  </a:cxn>
                  <a:cxn ang="0">
                    <a:pos x="T2" y="T3"/>
                  </a:cxn>
                  <a:cxn ang="0">
                    <a:pos x="T4" y="T5"/>
                  </a:cxn>
                  <a:cxn ang="0">
                    <a:pos x="T6" y="T7"/>
                  </a:cxn>
                  <a:cxn ang="0">
                    <a:pos x="T8" y="T9"/>
                  </a:cxn>
                </a:cxnLst>
                <a:rect l="0" t="0" r="r" b="b"/>
                <a:pathLst>
                  <a:path w="9" h="21">
                    <a:moveTo>
                      <a:pt x="5" y="15"/>
                    </a:moveTo>
                    <a:lnTo>
                      <a:pt x="0" y="0"/>
                    </a:lnTo>
                    <a:lnTo>
                      <a:pt x="3" y="7"/>
                    </a:lnTo>
                    <a:lnTo>
                      <a:pt x="9" y="21"/>
                    </a:lnTo>
                    <a:lnTo>
                      <a:pt x="5" y="15"/>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98" name="Line 3024"/>
              <p:cNvSpPr>
                <a:spLocks noChangeShapeType="1"/>
              </p:cNvSpPr>
              <p:nvPr/>
            </p:nvSpPr>
            <p:spPr bwMode="auto">
              <a:xfrm>
                <a:off x="3925" y="1588"/>
                <a:ext cx="4" cy="6"/>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99" name="Freeform 3025"/>
              <p:cNvSpPr>
                <a:spLocks/>
              </p:cNvSpPr>
              <p:nvPr/>
            </p:nvSpPr>
            <p:spPr bwMode="auto">
              <a:xfrm>
                <a:off x="3915" y="1558"/>
                <a:ext cx="8" cy="22"/>
              </a:xfrm>
              <a:custGeom>
                <a:avLst/>
                <a:gdLst>
                  <a:gd name="T0" fmla="*/ 5 w 8"/>
                  <a:gd name="T1" fmla="*/ 15 h 22"/>
                  <a:gd name="T2" fmla="*/ 0 w 8"/>
                  <a:gd name="T3" fmla="*/ 0 h 22"/>
                  <a:gd name="T4" fmla="*/ 3 w 8"/>
                  <a:gd name="T5" fmla="*/ 7 h 22"/>
                  <a:gd name="T6" fmla="*/ 8 w 8"/>
                  <a:gd name="T7" fmla="*/ 22 h 22"/>
                  <a:gd name="T8" fmla="*/ 5 w 8"/>
                  <a:gd name="T9" fmla="*/ 15 h 22"/>
                </a:gdLst>
                <a:ahLst/>
                <a:cxnLst>
                  <a:cxn ang="0">
                    <a:pos x="T0" y="T1"/>
                  </a:cxn>
                  <a:cxn ang="0">
                    <a:pos x="T2" y="T3"/>
                  </a:cxn>
                  <a:cxn ang="0">
                    <a:pos x="T4" y="T5"/>
                  </a:cxn>
                  <a:cxn ang="0">
                    <a:pos x="T6" y="T7"/>
                  </a:cxn>
                  <a:cxn ang="0">
                    <a:pos x="T8" y="T9"/>
                  </a:cxn>
                </a:cxnLst>
                <a:rect l="0" t="0" r="r" b="b"/>
                <a:pathLst>
                  <a:path w="8" h="22">
                    <a:moveTo>
                      <a:pt x="5" y="15"/>
                    </a:moveTo>
                    <a:lnTo>
                      <a:pt x="0" y="0"/>
                    </a:lnTo>
                    <a:lnTo>
                      <a:pt x="3" y="7"/>
                    </a:lnTo>
                    <a:lnTo>
                      <a:pt x="8" y="22"/>
                    </a:lnTo>
                    <a:lnTo>
                      <a:pt x="5" y="15"/>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0" name="Line 3026"/>
              <p:cNvSpPr>
                <a:spLocks noChangeShapeType="1"/>
              </p:cNvSpPr>
              <p:nvPr/>
            </p:nvSpPr>
            <p:spPr bwMode="auto">
              <a:xfrm>
                <a:off x="3920" y="1573"/>
                <a:ext cx="3" cy="7"/>
              </a:xfrm>
              <a:prstGeom prst="line">
                <a:avLst/>
              </a:prstGeom>
              <a:noFill/>
              <a:ln w="0">
                <a:solidFill>
                  <a:srgbClr val="E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1" name="Freeform 3027"/>
              <p:cNvSpPr>
                <a:spLocks/>
              </p:cNvSpPr>
              <p:nvPr/>
            </p:nvSpPr>
            <p:spPr bwMode="auto">
              <a:xfrm>
                <a:off x="3909" y="1542"/>
                <a:ext cx="9" cy="23"/>
              </a:xfrm>
              <a:custGeom>
                <a:avLst/>
                <a:gdLst>
                  <a:gd name="T0" fmla="*/ 6 w 9"/>
                  <a:gd name="T1" fmla="*/ 16 h 23"/>
                  <a:gd name="T2" fmla="*/ 0 w 9"/>
                  <a:gd name="T3" fmla="*/ 0 h 23"/>
                  <a:gd name="T4" fmla="*/ 4 w 9"/>
                  <a:gd name="T5" fmla="*/ 7 h 23"/>
                  <a:gd name="T6" fmla="*/ 9 w 9"/>
                  <a:gd name="T7" fmla="*/ 23 h 23"/>
                  <a:gd name="T8" fmla="*/ 6 w 9"/>
                  <a:gd name="T9" fmla="*/ 16 h 23"/>
                </a:gdLst>
                <a:ahLst/>
                <a:cxnLst>
                  <a:cxn ang="0">
                    <a:pos x="T0" y="T1"/>
                  </a:cxn>
                  <a:cxn ang="0">
                    <a:pos x="T2" y="T3"/>
                  </a:cxn>
                  <a:cxn ang="0">
                    <a:pos x="T4" y="T5"/>
                  </a:cxn>
                  <a:cxn ang="0">
                    <a:pos x="T6" y="T7"/>
                  </a:cxn>
                  <a:cxn ang="0">
                    <a:pos x="T8" y="T9"/>
                  </a:cxn>
                </a:cxnLst>
                <a:rect l="0" t="0" r="r" b="b"/>
                <a:pathLst>
                  <a:path w="9" h="23">
                    <a:moveTo>
                      <a:pt x="6" y="16"/>
                    </a:moveTo>
                    <a:lnTo>
                      <a:pt x="0" y="0"/>
                    </a:lnTo>
                    <a:lnTo>
                      <a:pt x="4" y="7"/>
                    </a:lnTo>
                    <a:lnTo>
                      <a:pt x="9" y="23"/>
                    </a:lnTo>
                    <a:lnTo>
                      <a:pt x="6" y="16"/>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2" name="Line 3028"/>
              <p:cNvSpPr>
                <a:spLocks noChangeShapeType="1"/>
              </p:cNvSpPr>
              <p:nvPr/>
            </p:nvSpPr>
            <p:spPr bwMode="auto">
              <a:xfrm>
                <a:off x="3915" y="1558"/>
                <a:ext cx="3" cy="7"/>
              </a:xfrm>
              <a:prstGeom prst="line">
                <a:avLst/>
              </a:prstGeom>
              <a:noFill/>
              <a:ln w="0">
                <a:solidFill>
                  <a:srgbClr val="E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3" name="Freeform 3029"/>
              <p:cNvSpPr>
                <a:spLocks/>
              </p:cNvSpPr>
              <p:nvPr/>
            </p:nvSpPr>
            <p:spPr bwMode="auto">
              <a:xfrm>
                <a:off x="3905" y="1526"/>
                <a:ext cx="8" cy="23"/>
              </a:xfrm>
              <a:custGeom>
                <a:avLst/>
                <a:gdLst>
                  <a:gd name="T0" fmla="*/ 4 w 8"/>
                  <a:gd name="T1" fmla="*/ 16 h 23"/>
                  <a:gd name="T2" fmla="*/ 0 w 8"/>
                  <a:gd name="T3" fmla="*/ 0 h 23"/>
                  <a:gd name="T4" fmla="*/ 3 w 8"/>
                  <a:gd name="T5" fmla="*/ 7 h 23"/>
                  <a:gd name="T6" fmla="*/ 8 w 8"/>
                  <a:gd name="T7" fmla="*/ 23 h 23"/>
                  <a:gd name="T8" fmla="*/ 4 w 8"/>
                  <a:gd name="T9" fmla="*/ 16 h 23"/>
                </a:gdLst>
                <a:ahLst/>
                <a:cxnLst>
                  <a:cxn ang="0">
                    <a:pos x="T0" y="T1"/>
                  </a:cxn>
                  <a:cxn ang="0">
                    <a:pos x="T2" y="T3"/>
                  </a:cxn>
                  <a:cxn ang="0">
                    <a:pos x="T4" y="T5"/>
                  </a:cxn>
                  <a:cxn ang="0">
                    <a:pos x="T6" y="T7"/>
                  </a:cxn>
                  <a:cxn ang="0">
                    <a:pos x="T8" y="T9"/>
                  </a:cxn>
                </a:cxnLst>
                <a:rect l="0" t="0" r="r" b="b"/>
                <a:pathLst>
                  <a:path w="8" h="23">
                    <a:moveTo>
                      <a:pt x="4" y="16"/>
                    </a:moveTo>
                    <a:lnTo>
                      <a:pt x="0" y="0"/>
                    </a:lnTo>
                    <a:lnTo>
                      <a:pt x="3" y="7"/>
                    </a:lnTo>
                    <a:lnTo>
                      <a:pt x="8" y="23"/>
                    </a:lnTo>
                    <a:lnTo>
                      <a:pt x="4" y="16"/>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4" name="Line 3030"/>
              <p:cNvSpPr>
                <a:spLocks noChangeShapeType="1"/>
              </p:cNvSpPr>
              <p:nvPr/>
            </p:nvSpPr>
            <p:spPr bwMode="auto">
              <a:xfrm>
                <a:off x="3909" y="1542"/>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5" name="Freeform 3031"/>
              <p:cNvSpPr>
                <a:spLocks/>
              </p:cNvSpPr>
              <p:nvPr/>
            </p:nvSpPr>
            <p:spPr bwMode="auto">
              <a:xfrm>
                <a:off x="3900" y="1509"/>
                <a:ext cx="8" cy="24"/>
              </a:xfrm>
              <a:custGeom>
                <a:avLst/>
                <a:gdLst>
                  <a:gd name="T0" fmla="*/ 5 w 8"/>
                  <a:gd name="T1" fmla="*/ 17 h 24"/>
                  <a:gd name="T2" fmla="*/ 0 w 8"/>
                  <a:gd name="T3" fmla="*/ 0 h 24"/>
                  <a:gd name="T4" fmla="*/ 4 w 8"/>
                  <a:gd name="T5" fmla="*/ 7 h 24"/>
                  <a:gd name="T6" fmla="*/ 8 w 8"/>
                  <a:gd name="T7" fmla="*/ 24 h 24"/>
                  <a:gd name="T8" fmla="*/ 5 w 8"/>
                  <a:gd name="T9" fmla="*/ 17 h 24"/>
                </a:gdLst>
                <a:ahLst/>
                <a:cxnLst>
                  <a:cxn ang="0">
                    <a:pos x="T0" y="T1"/>
                  </a:cxn>
                  <a:cxn ang="0">
                    <a:pos x="T2" y="T3"/>
                  </a:cxn>
                  <a:cxn ang="0">
                    <a:pos x="T4" y="T5"/>
                  </a:cxn>
                  <a:cxn ang="0">
                    <a:pos x="T6" y="T7"/>
                  </a:cxn>
                  <a:cxn ang="0">
                    <a:pos x="T8" y="T9"/>
                  </a:cxn>
                </a:cxnLst>
                <a:rect l="0" t="0" r="r" b="b"/>
                <a:pathLst>
                  <a:path w="8" h="24">
                    <a:moveTo>
                      <a:pt x="5" y="17"/>
                    </a:moveTo>
                    <a:lnTo>
                      <a:pt x="0" y="0"/>
                    </a:lnTo>
                    <a:lnTo>
                      <a:pt x="4" y="7"/>
                    </a:lnTo>
                    <a:lnTo>
                      <a:pt x="8" y="24"/>
                    </a:lnTo>
                    <a:lnTo>
                      <a:pt x="5" y="17"/>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6" name="Line 3032"/>
              <p:cNvSpPr>
                <a:spLocks noChangeShapeType="1"/>
              </p:cNvSpPr>
              <p:nvPr/>
            </p:nvSpPr>
            <p:spPr bwMode="auto">
              <a:xfrm>
                <a:off x="3905" y="1526"/>
                <a:ext cx="3"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7" name="Freeform 3033"/>
              <p:cNvSpPr>
                <a:spLocks/>
              </p:cNvSpPr>
              <p:nvPr/>
            </p:nvSpPr>
            <p:spPr bwMode="auto">
              <a:xfrm>
                <a:off x="3895" y="1492"/>
                <a:ext cx="9" cy="24"/>
              </a:xfrm>
              <a:custGeom>
                <a:avLst/>
                <a:gdLst>
                  <a:gd name="T0" fmla="*/ 5 w 9"/>
                  <a:gd name="T1" fmla="*/ 17 h 24"/>
                  <a:gd name="T2" fmla="*/ 0 w 9"/>
                  <a:gd name="T3" fmla="*/ 0 h 24"/>
                  <a:gd name="T4" fmla="*/ 4 w 9"/>
                  <a:gd name="T5" fmla="*/ 7 h 24"/>
                  <a:gd name="T6" fmla="*/ 9 w 9"/>
                  <a:gd name="T7" fmla="*/ 24 h 24"/>
                  <a:gd name="T8" fmla="*/ 5 w 9"/>
                  <a:gd name="T9" fmla="*/ 17 h 24"/>
                </a:gdLst>
                <a:ahLst/>
                <a:cxnLst>
                  <a:cxn ang="0">
                    <a:pos x="T0" y="T1"/>
                  </a:cxn>
                  <a:cxn ang="0">
                    <a:pos x="T2" y="T3"/>
                  </a:cxn>
                  <a:cxn ang="0">
                    <a:pos x="T4" y="T5"/>
                  </a:cxn>
                  <a:cxn ang="0">
                    <a:pos x="T6" y="T7"/>
                  </a:cxn>
                  <a:cxn ang="0">
                    <a:pos x="T8" y="T9"/>
                  </a:cxn>
                </a:cxnLst>
                <a:rect l="0" t="0" r="r" b="b"/>
                <a:pathLst>
                  <a:path w="9" h="24">
                    <a:moveTo>
                      <a:pt x="5" y="17"/>
                    </a:moveTo>
                    <a:lnTo>
                      <a:pt x="0" y="0"/>
                    </a:lnTo>
                    <a:lnTo>
                      <a:pt x="4" y="7"/>
                    </a:lnTo>
                    <a:lnTo>
                      <a:pt x="9" y="24"/>
                    </a:lnTo>
                    <a:lnTo>
                      <a:pt x="5" y="17"/>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8" name="Line 3034"/>
              <p:cNvSpPr>
                <a:spLocks noChangeShapeType="1"/>
              </p:cNvSpPr>
              <p:nvPr/>
            </p:nvSpPr>
            <p:spPr bwMode="auto">
              <a:xfrm>
                <a:off x="3900" y="1509"/>
                <a:ext cx="4" cy="7"/>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09" name="Freeform 3035"/>
              <p:cNvSpPr>
                <a:spLocks/>
              </p:cNvSpPr>
              <p:nvPr/>
            </p:nvSpPr>
            <p:spPr bwMode="auto">
              <a:xfrm>
                <a:off x="3890" y="1475"/>
                <a:ext cx="9" cy="24"/>
              </a:xfrm>
              <a:custGeom>
                <a:avLst/>
                <a:gdLst>
                  <a:gd name="T0" fmla="*/ 5 w 9"/>
                  <a:gd name="T1" fmla="*/ 17 h 24"/>
                  <a:gd name="T2" fmla="*/ 0 w 9"/>
                  <a:gd name="T3" fmla="*/ 0 h 24"/>
                  <a:gd name="T4" fmla="*/ 4 w 9"/>
                  <a:gd name="T5" fmla="*/ 7 h 24"/>
                  <a:gd name="T6" fmla="*/ 9 w 9"/>
                  <a:gd name="T7" fmla="*/ 24 h 24"/>
                  <a:gd name="T8" fmla="*/ 5 w 9"/>
                  <a:gd name="T9" fmla="*/ 17 h 24"/>
                </a:gdLst>
                <a:ahLst/>
                <a:cxnLst>
                  <a:cxn ang="0">
                    <a:pos x="T0" y="T1"/>
                  </a:cxn>
                  <a:cxn ang="0">
                    <a:pos x="T2" y="T3"/>
                  </a:cxn>
                  <a:cxn ang="0">
                    <a:pos x="T4" y="T5"/>
                  </a:cxn>
                  <a:cxn ang="0">
                    <a:pos x="T6" y="T7"/>
                  </a:cxn>
                  <a:cxn ang="0">
                    <a:pos x="T8" y="T9"/>
                  </a:cxn>
                </a:cxnLst>
                <a:rect l="0" t="0" r="r" b="b"/>
                <a:pathLst>
                  <a:path w="9" h="24">
                    <a:moveTo>
                      <a:pt x="5" y="17"/>
                    </a:moveTo>
                    <a:lnTo>
                      <a:pt x="0" y="0"/>
                    </a:lnTo>
                    <a:lnTo>
                      <a:pt x="4" y="7"/>
                    </a:lnTo>
                    <a:lnTo>
                      <a:pt x="9" y="24"/>
                    </a:lnTo>
                    <a:lnTo>
                      <a:pt x="5" y="17"/>
                    </a:lnTo>
                    <a:close/>
                  </a:path>
                </a:pathLst>
              </a:custGeom>
              <a:solidFill>
                <a:srgbClr val="F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10" name="Line 3036"/>
              <p:cNvSpPr>
                <a:spLocks noChangeShapeType="1"/>
              </p:cNvSpPr>
              <p:nvPr/>
            </p:nvSpPr>
            <p:spPr bwMode="auto">
              <a:xfrm>
                <a:off x="3895" y="1492"/>
                <a:ext cx="4" cy="7"/>
              </a:xfrm>
              <a:prstGeom prst="line">
                <a:avLst/>
              </a:prstGeom>
              <a:noFill/>
              <a:ln w="0">
                <a:solidFill>
                  <a:srgbClr val="F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1" name="Freeform 3037"/>
              <p:cNvSpPr>
                <a:spLocks/>
              </p:cNvSpPr>
              <p:nvPr/>
            </p:nvSpPr>
            <p:spPr bwMode="auto">
              <a:xfrm>
                <a:off x="3885" y="1458"/>
                <a:ext cx="9" cy="24"/>
              </a:xfrm>
              <a:custGeom>
                <a:avLst/>
                <a:gdLst>
                  <a:gd name="T0" fmla="*/ 5 w 9"/>
                  <a:gd name="T1" fmla="*/ 17 h 24"/>
                  <a:gd name="T2" fmla="*/ 0 w 9"/>
                  <a:gd name="T3" fmla="*/ 0 h 24"/>
                  <a:gd name="T4" fmla="*/ 4 w 9"/>
                  <a:gd name="T5" fmla="*/ 6 h 24"/>
                  <a:gd name="T6" fmla="*/ 9 w 9"/>
                  <a:gd name="T7" fmla="*/ 24 h 24"/>
                  <a:gd name="T8" fmla="*/ 5 w 9"/>
                  <a:gd name="T9" fmla="*/ 17 h 24"/>
                </a:gdLst>
                <a:ahLst/>
                <a:cxnLst>
                  <a:cxn ang="0">
                    <a:pos x="T0" y="T1"/>
                  </a:cxn>
                  <a:cxn ang="0">
                    <a:pos x="T2" y="T3"/>
                  </a:cxn>
                  <a:cxn ang="0">
                    <a:pos x="T4" y="T5"/>
                  </a:cxn>
                  <a:cxn ang="0">
                    <a:pos x="T6" y="T7"/>
                  </a:cxn>
                  <a:cxn ang="0">
                    <a:pos x="T8" y="T9"/>
                  </a:cxn>
                </a:cxnLst>
                <a:rect l="0" t="0" r="r" b="b"/>
                <a:pathLst>
                  <a:path w="9" h="24">
                    <a:moveTo>
                      <a:pt x="5" y="17"/>
                    </a:moveTo>
                    <a:lnTo>
                      <a:pt x="0" y="0"/>
                    </a:lnTo>
                    <a:lnTo>
                      <a:pt x="4" y="6"/>
                    </a:lnTo>
                    <a:lnTo>
                      <a:pt x="9" y="24"/>
                    </a:lnTo>
                    <a:lnTo>
                      <a:pt x="5" y="17"/>
                    </a:lnTo>
                    <a:close/>
                  </a:path>
                </a:pathLst>
              </a:custGeom>
              <a:solidFill>
                <a:srgbClr val="F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12" name="Line 3038"/>
              <p:cNvSpPr>
                <a:spLocks noChangeShapeType="1"/>
              </p:cNvSpPr>
              <p:nvPr/>
            </p:nvSpPr>
            <p:spPr bwMode="auto">
              <a:xfrm>
                <a:off x="3890" y="1475"/>
                <a:ext cx="4" cy="7"/>
              </a:xfrm>
              <a:prstGeom prst="line">
                <a:avLst/>
              </a:prstGeom>
              <a:noFill/>
              <a:ln w="0">
                <a:solidFill>
                  <a:srgbClr val="F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3" name="Freeform 3039"/>
              <p:cNvSpPr>
                <a:spLocks/>
              </p:cNvSpPr>
              <p:nvPr/>
            </p:nvSpPr>
            <p:spPr bwMode="auto">
              <a:xfrm>
                <a:off x="3880" y="1440"/>
                <a:ext cx="9" cy="24"/>
              </a:xfrm>
              <a:custGeom>
                <a:avLst/>
                <a:gdLst>
                  <a:gd name="T0" fmla="*/ 5 w 9"/>
                  <a:gd name="T1" fmla="*/ 18 h 24"/>
                  <a:gd name="T2" fmla="*/ 0 w 9"/>
                  <a:gd name="T3" fmla="*/ 0 h 24"/>
                  <a:gd name="T4" fmla="*/ 4 w 9"/>
                  <a:gd name="T5" fmla="*/ 7 h 24"/>
                  <a:gd name="T6" fmla="*/ 9 w 9"/>
                  <a:gd name="T7" fmla="*/ 24 h 24"/>
                  <a:gd name="T8" fmla="*/ 5 w 9"/>
                  <a:gd name="T9" fmla="*/ 18 h 24"/>
                </a:gdLst>
                <a:ahLst/>
                <a:cxnLst>
                  <a:cxn ang="0">
                    <a:pos x="T0" y="T1"/>
                  </a:cxn>
                  <a:cxn ang="0">
                    <a:pos x="T2" y="T3"/>
                  </a:cxn>
                  <a:cxn ang="0">
                    <a:pos x="T4" y="T5"/>
                  </a:cxn>
                  <a:cxn ang="0">
                    <a:pos x="T6" y="T7"/>
                  </a:cxn>
                  <a:cxn ang="0">
                    <a:pos x="T8" y="T9"/>
                  </a:cxn>
                </a:cxnLst>
                <a:rect l="0" t="0" r="r" b="b"/>
                <a:pathLst>
                  <a:path w="9" h="24">
                    <a:moveTo>
                      <a:pt x="5" y="18"/>
                    </a:moveTo>
                    <a:lnTo>
                      <a:pt x="0" y="0"/>
                    </a:lnTo>
                    <a:lnTo>
                      <a:pt x="4" y="7"/>
                    </a:lnTo>
                    <a:lnTo>
                      <a:pt x="9" y="24"/>
                    </a:lnTo>
                    <a:lnTo>
                      <a:pt x="5" y="18"/>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14" name="Line 3040"/>
              <p:cNvSpPr>
                <a:spLocks noChangeShapeType="1"/>
              </p:cNvSpPr>
              <p:nvPr/>
            </p:nvSpPr>
            <p:spPr bwMode="auto">
              <a:xfrm>
                <a:off x="3885" y="1458"/>
                <a:ext cx="4" cy="6"/>
              </a:xfrm>
              <a:prstGeom prst="line">
                <a:avLst/>
              </a:prstGeom>
              <a:noFill/>
              <a:ln w="0">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5" name="Freeform 3041"/>
              <p:cNvSpPr>
                <a:spLocks/>
              </p:cNvSpPr>
              <p:nvPr/>
            </p:nvSpPr>
            <p:spPr bwMode="auto">
              <a:xfrm>
                <a:off x="3874" y="1423"/>
                <a:ext cx="10" cy="24"/>
              </a:xfrm>
              <a:custGeom>
                <a:avLst/>
                <a:gdLst>
                  <a:gd name="T0" fmla="*/ 6 w 10"/>
                  <a:gd name="T1" fmla="*/ 17 h 24"/>
                  <a:gd name="T2" fmla="*/ 0 w 10"/>
                  <a:gd name="T3" fmla="*/ 0 h 24"/>
                  <a:gd name="T4" fmla="*/ 4 w 10"/>
                  <a:gd name="T5" fmla="*/ 6 h 24"/>
                  <a:gd name="T6" fmla="*/ 10 w 10"/>
                  <a:gd name="T7" fmla="*/ 24 h 24"/>
                  <a:gd name="T8" fmla="*/ 6 w 10"/>
                  <a:gd name="T9" fmla="*/ 17 h 24"/>
                </a:gdLst>
                <a:ahLst/>
                <a:cxnLst>
                  <a:cxn ang="0">
                    <a:pos x="T0" y="T1"/>
                  </a:cxn>
                  <a:cxn ang="0">
                    <a:pos x="T2" y="T3"/>
                  </a:cxn>
                  <a:cxn ang="0">
                    <a:pos x="T4" y="T5"/>
                  </a:cxn>
                  <a:cxn ang="0">
                    <a:pos x="T6" y="T7"/>
                  </a:cxn>
                  <a:cxn ang="0">
                    <a:pos x="T8" y="T9"/>
                  </a:cxn>
                </a:cxnLst>
                <a:rect l="0" t="0" r="r" b="b"/>
                <a:pathLst>
                  <a:path w="10" h="24">
                    <a:moveTo>
                      <a:pt x="6" y="17"/>
                    </a:moveTo>
                    <a:lnTo>
                      <a:pt x="0" y="0"/>
                    </a:lnTo>
                    <a:lnTo>
                      <a:pt x="4" y="6"/>
                    </a:lnTo>
                    <a:lnTo>
                      <a:pt x="10" y="24"/>
                    </a:lnTo>
                    <a:lnTo>
                      <a:pt x="6" y="17"/>
                    </a:lnTo>
                    <a:close/>
                  </a:path>
                </a:pathLst>
              </a:custGeom>
              <a:solidFill>
                <a:srgbClr val="E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16" name="Line 3042"/>
              <p:cNvSpPr>
                <a:spLocks noChangeShapeType="1"/>
              </p:cNvSpPr>
              <p:nvPr/>
            </p:nvSpPr>
            <p:spPr bwMode="auto">
              <a:xfrm>
                <a:off x="3880" y="1440"/>
                <a:ext cx="4" cy="7"/>
              </a:xfrm>
              <a:prstGeom prst="line">
                <a:avLst/>
              </a:prstGeom>
              <a:noFill/>
              <a:ln w="0">
                <a:solidFill>
                  <a:srgbClr val="E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7" name="Freeform 3043"/>
              <p:cNvSpPr>
                <a:spLocks/>
              </p:cNvSpPr>
              <p:nvPr/>
            </p:nvSpPr>
            <p:spPr bwMode="auto">
              <a:xfrm>
                <a:off x="3868" y="1405"/>
                <a:ext cx="10" cy="24"/>
              </a:xfrm>
              <a:custGeom>
                <a:avLst/>
                <a:gdLst>
                  <a:gd name="T0" fmla="*/ 6 w 10"/>
                  <a:gd name="T1" fmla="*/ 18 h 24"/>
                  <a:gd name="T2" fmla="*/ 0 w 10"/>
                  <a:gd name="T3" fmla="*/ 0 h 24"/>
                  <a:gd name="T4" fmla="*/ 4 w 10"/>
                  <a:gd name="T5" fmla="*/ 7 h 24"/>
                  <a:gd name="T6" fmla="*/ 10 w 10"/>
                  <a:gd name="T7" fmla="*/ 24 h 24"/>
                  <a:gd name="T8" fmla="*/ 6 w 10"/>
                  <a:gd name="T9" fmla="*/ 18 h 24"/>
                </a:gdLst>
                <a:ahLst/>
                <a:cxnLst>
                  <a:cxn ang="0">
                    <a:pos x="T0" y="T1"/>
                  </a:cxn>
                  <a:cxn ang="0">
                    <a:pos x="T2" y="T3"/>
                  </a:cxn>
                  <a:cxn ang="0">
                    <a:pos x="T4" y="T5"/>
                  </a:cxn>
                  <a:cxn ang="0">
                    <a:pos x="T6" y="T7"/>
                  </a:cxn>
                  <a:cxn ang="0">
                    <a:pos x="T8" y="T9"/>
                  </a:cxn>
                </a:cxnLst>
                <a:rect l="0" t="0" r="r" b="b"/>
                <a:pathLst>
                  <a:path w="10" h="24">
                    <a:moveTo>
                      <a:pt x="6" y="18"/>
                    </a:moveTo>
                    <a:lnTo>
                      <a:pt x="0" y="0"/>
                    </a:lnTo>
                    <a:lnTo>
                      <a:pt x="4" y="7"/>
                    </a:lnTo>
                    <a:lnTo>
                      <a:pt x="10" y="24"/>
                    </a:lnTo>
                    <a:lnTo>
                      <a:pt x="6" y="18"/>
                    </a:ln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18" name="Line 3044"/>
              <p:cNvSpPr>
                <a:spLocks noChangeShapeType="1"/>
              </p:cNvSpPr>
              <p:nvPr/>
            </p:nvSpPr>
            <p:spPr bwMode="auto">
              <a:xfrm>
                <a:off x="3874" y="1423"/>
                <a:ext cx="4" cy="6"/>
              </a:xfrm>
              <a:prstGeom prst="line">
                <a:avLst/>
              </a:prstGeom>
              <a:noFill/>
              <a:ln w="0">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19" name="Freeform 3045"/>
              <p:cNvSpPr>
                <a:spLocks/>
              </p:cNvSpPr>
              <p:nvPr/>
            </p:nvSpPr>
            <p:spPr bwMode="auto">
              <a:xfrm>
                <a:off x="3861" y="1388"/>
                <a:ext cx="11" cy="24"/>
              </a:xfrm>
              <a:custGeom>
                <a:avLst/>
                <a:gdLst>
                  <a:gd name="T0" fmla="*/ 7 w 11"/>
                  <a:gd name="T1" fmla="*/ 17 h 24"/>
                  <a:gd name="T2" fmla="*/ 0 w 11"/>
                  <a:gd name="T3" fmla="*/ 0 h 24"/>
                  <a:gd name="T4" fmla="*/ 4 w 11"/>
                  <a:gd name="T5" fmla="*/ 7 h 24"/>
                  <a:gd name="T6" fmla="*/ 11 w 11"/>
                  <a:gd name="T7" fmla="*/ 24 h 24"/>
                  <a:gd name="T8" fmla="*/ 7 w 11"/>
                  <a:gd name="T9" fmla="*/ 17 h 24"/>
                </a:gdLst>
                <a:ahLst/>
                <a:cxnLst>
                  <a:cxn ang="0">
                    <a:pos x="T0" y="T1"/>
                  </a:cxn>
                  <a:cxn ang="0">
                    <a:pos x="T2" y="T3"/>
                  </a:cxn>
                  <a:cxn ang="0">
                    <a:pos x="T4" y="T5"/>
                  </a:cxn>
                  <a:cxn ang="0">
                    <a:pos x="T6" y="T7"/>
                  </a:cxn>
                  <a:cxn ang="0">
                    <a:pos x="T8" y="T9"/>
                  </a:cxn>
                </a:cxnLst>
                <a:rect l="0" t="0" r="r" b="b"/>
                <a:pathLst>
                  <a:path w="11" h="24">
                    <a:moveTo>
                      <a:pt x="7" y="17"/>
                    </a:moveTo>
                    <a:lnTo>
                      <a:pt x="0" y="0"/>
                    </a:lnTo>
                    <a:lnTo>
                      <a:pt x="4" y="7"/>
                    </a:lnTo>
                    <a:lnTo>
                      <a:pt x="11" y="24"/>
                    </a:lnTo>
                    <a:lnTo>
                      <a:pt x="7" y="17"/>
                    </a:lnTo>
                    <a:close/>
                  </a:path>
                </a:pathLst>
              </a:custGeom>
              <a:solidFill>
                <a:srgbClr val="E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0" name="Line 3046"/>
              <p:cNvSpPr>
                <a:spLocks noChangeShapeType="1"/>
              </p:cNvSpPr>
              <p:nvPr/>
            </p:nvSpPr>
            <p:spPr bwMode="auto">
              <a:xfrm>
                <a:off x="3868" y="1405"/>
                <a:ext cx="4" cy="7"/>
              </a:xfrm>
              <a:prstGeom prst="line">
                <a:avLst/>
              </a:prstGeom>
              <a:noFill/>
              <a:ln w="0">
                <a:solidFill>
                  <a:srgbClr val="E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1" name="Freeform 3047"/>
              <p:cNvSpPr>
                <a:spLocks/>
              </p:cNvSpPr>
              <p:nvPr/>
            </p:nvSpPr>
            <p:spPr bwMode="auto">
              <a:xfrm>
                <a:off x="3854" y="1371"/>
                <a:ext cx="11" cy="24"/>
              </a:xfrm>
              <a:custGeom>
                <a:avLst/>
                <a:gdLst>
                  <a:gd name="T0" fmla="*/ 7 w 11"/>
                  <a:gd name="T1" fmla="*/ 17 h 24"/>
                  <a:gd name="T2" fmla="*/ 0 w 11"/>
                  <a:gd name="T3" fmla="*/ 0 h 24"/>
                  <a:gd name="T4" fmla="*/ 3 w 11"/>
                  <a:gd name="T5" fmla="*/ 7 h 24"/>
                  <a:gd name="T6" fmla="*/ 11 w 11"/>
                  <a:gd name="T7" fmla="*/ 24 h 24"/>
                  <a:gd name="T8" fmla="*/ 7 w 11"/>
                  <a:gd name="T9" fmla="*/ 17 h 24"/>
                </a:gdLst>
                <a:ahLst/>
                <a:cxnLst>
                  <a:cxn ang="0">
                    <a:pos x="T0" y="T1"/>
                  </a:cxn>
                  <a:cxn ang="0">
                    <a:pos x="T2" y="T3"/>
                  </a:cxn>
                  <a:cxn ang="0">
                    <a:pos x="T4" y="T5"/>
                  </a:cxn>
                  <a:cxn ang="0">
                    <a:pos x="T6" y="T7"/>
                  </a:cxn>
                  <a:cxn ang="0">
                    <a:pos x="T8" y="T9"/>
                  </a:cxn>
                </a:cxnLst>
                <a:rect l="0" t="0" r="r" b="b"/>
                <a:pathLst>
                  <a:path w="11" h="24">
                    <a:moveTo>
                      <a:pt x="7" y="17"/>
                    </a:moveTo>
                    <a:lnTo>
                      <a:pt x="0" y="0"/>
                    </a:lnTo>
                    <a:lnTo>
                      <a:pt x="3" y="7"/>
                    </a:lnTo>
                    <a:lnTo>
                      <a:pt x="11" y="24"/>
                    </a:lnTo>
                    <a:lnTo>
                      <a:pt x="7" y="17"/>
                    </a:lnTo>
                    <a:close/>
                  </a:path>
                </a:pathLst>
              </a:custGeom>
              <a:solidFill>
                <a:srgbClr val="E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2" name="Line 3048"/>
              <p:cNvSpPr>
                <a:spLocks noChangeShapeType="1"/>
              </p:cNvSpPr>
              <p:nvPr/>
            </p:nvSpPr>
            <p:spPr bwMode="auto">
              <a:xfrm>
                <a:off x="3861" y="1388"/>
                <a:ext cx="4" cy="7"/>
              </a:xfrm>
              <a:prstGeom prst="line">
                <a:avLst/>
              </a:prstGeom>
              <a:noFill/>
              <a:ln w="0">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3" name="Freeform 3049"/>
              <p:cNvSpPr>
                <a:spLocks/>
              </p:cNvSpPr>
              <p:nvPr/>
            </p:nvSpPr>
            <p:spPr bwMode="auto">
              <a:xfrm>
                <a:off x="3846" y="1355"/>
                <a:ext cx="11" cy="23"/>
              </a:xfrm>
              <a:custGeom>
                <a:avLst/>
                <a:gdLst>
                  <a:gd name="T0" fmla="*/ 8 w 11"/>
                  <a:gd name="T1" fmla="*/ 16 h 23"/>
                  <a:gd name="T2" fmla="*/ 0 w 11"/>
                  <a:gd name="T3" fmla="*/ 0 h 23"/>
                  <a:gd name="T4" fmla="*/ 3 w 11"/>
                  <a:gd name="T5" fmla="*/ 6 h 23"/>
                  <a:gd name="T6" fmla="*/ 11 w 11"/>
                  <a:gd name="T7" fmla="*/ 23 h 23"/>
                  <a:gd name="T8" fmla="*/ 8 w 11"/>
                  <a:gd name="T9" fmla="*/ 16 h 23"/>
                </a:gdLst>
                <a:ahLst/>
                <a:cxnLst>
                  <a:cxn ang="0">
                    <a:pos x="T0" y="T1"/>
                  </a:cxn>
                  <a:cxn ang="0">
                    <a:pos x="T2" y="T3"/>
                  </a:cxn>
                  <a:cxn ang="0">
                    <a:pos x="T4" y="T5"/>
                  </a:cxn>
                  <a:cxn ang="0">
                    <a:pos x="T6" y="T7"/>
                  </a:cxn>
                  <a:cxn ang="0">
                    <a:pos x="T8" y="T9"/>
                  </a:cxn>
                </a:cxnLst>
                <a:rect l="0" t="0" r="r" b="b"/>
                <a:pathLst>
                  <a:path w="11" h="23">
                    <a:moveTo>
                      <a:pt x="8" y="16"/>
                    </a:moveTo>
                    <a:lnTo>
                      <a:pt x="0" y="0"/>
                    </a:lnTo>
                    <a:lnTo>
                      <a:pt x="3" y="6"/>
                    </a:lnTo>
                    <a:lnTo>
                      <a:pt x="11" y="23"/>
                    </a:lnTo>
                    <a:lnTo>
                      <a:pt x="8" y="16"/>
                    </a:lnTo>
                    <a:close/>
                  </a:path>
                </a:pathLst>
              </a:custGeom>
              <a:solidFill>
                <a:srgbClr val="E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4" name="Line 3050"/>
              <p:cNvSpPr>
                <a:spLocks noChangeShapeType="1"/>
              </p:cNvSpPr>
              <p:nvPr/>
            </p:nvSpPr>
            <p:spPr bwMode="auto">
              <a:xfrm>
                <a:off x="3854" y="1371"/>
                <a:ext cx="3" cy="7"/>
              </a:xfrm>
              <a:prstGeom prst="line">
                <a:avLst/>
              </a:prstGeom>
              <a:noFill/>
              <a:ln w="0">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5" name="Freeform 3051"/>
              <p:cNvSpPr>
                <a:spLocks/>
              </p:cNvSpPr>
              <p:nvPr/>
            </p:nvSpPr>
            <p:spPr bwMode="auto">
              <a:xfrm>
                <a:off x="3837" y="1339"/>
                <a:ext cx="12" cy="22"/>
              </a:xfrm>
              <a:custGeom>
                <a:avLst/>
                <a:gdLst>
                  <a:gd name="T0" fmla="*/ 9 w 12"/>
                  <a:gd name="T1" fmla="*/ 16 h 22"/>
                  <a:gd name="T2" fmla="*/ 0 w 12"/>
                  <a:gd name="T3" fmla="*/ 0 h 22"/>
                  <a:gd name="T4" fmla="*/ 4 w 12"/>
                  <a:gd name="T5" fmla="*/ 6 h 22"/>
                  <a:gd name="T6" fmla="*/ 12 w 12"/>
                  <a:gd name="T7" fmla="*/ 22 h 22"/>
                  <a:gd name="T8" fmla="*/ 9 w 12"/>
                  <a:gd name="T9" fmla="*/ 16 h 22"/>
                </a:gdLst>
                <a:ahLst/>
                <a:cxnLst>
                  <a:cxn ang="0">
                    <a:pos x="T0" y="T1"/>
                  </a:cxn>
                  <a:cxn ang="0">
                    <a:pos x="T2" y="T3"/>
                  </a:cxn>
                  <a:cxn ang="0">
                    <a:pos x="T4" y="T5"/>
                  </a:cxn>
                  <a:cxn ang="0">
                    <a:pos x="T6" y="T7"/>
                  </a:cxn>
                  <a:cxn ang="0">
                    <a:pos x="T8" y="T9"/>
                  </a:cxn>
                </a:cxnLst>
                <a:rect l="0" t="0" r="r" b="b"/>
                <a:pathLst>
                  <a:path w="12" h="22">
                    <a:moveTo>
                      <a:pt x="9" y="16"/>
                    </a:moveTo>
                    <a:lnTo>
                      <a:pt x="0" y="0"/>
                    </a:lnTo>
                    <a:lnTo>
                      <a:pt x="4" y="6"/>
                    </a:lnTo>
                    <a:lnTo>
                      <a:pt x="12" y="22"/>
                    </a:lnTo>
                    <a:lnTo>
                      <a:pt x="9" y="16"/>
                    </a:lnTo>
                    <a:close/>
                  </a:path>
                </a:pathLst>
              </a:custGeom>
              <a:solidFill>
                <a:srgbClr val="D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6" name="Line 3052"/>
              <p:cNvSpPr>
                <a:spLocks noChangeShapeType="1"/>
              </p:cNvSpPr>
              <p:nvPr/>
            </p:nvSpPr>
            <p:spPr bwMode="auto">
              <a:xfrm>
                <a:off x="3846" y="1355"/>
                <a:ext cx="3" cy="6"/>
              </a:xfrm>
              <a:prstGeom prst="line">
                <a:avLst/>
              </a:prstGeom>
              <a:noFill/>
              <a:ln w="0">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7" name="Freeform 3053"/>
              <p:cNvSpPr>
                <a:spLocks/>
              </p:cNvSpPr>
              <p:nvPr/>
            </p:nvSpPr>
            <p:spPr bwMode="auto">
              <a:xfrm>
                <a:off x="3705" y="1233"/>
                <a:ext cx="8" cy="15"/>
              </a:xfrm>
              <a:custGeom>
                <a:avLst/>
                <a:gdLst>
                  <a:gd name="T0" fmla="*/ 0 w 8"/>
                  <a:gd name="T1" fmla="*/ 0 h 15"/>
                  <a:gd name="T2" fmla="*/ 5 w 8"/>
                  <a:gd name="T3" fmla="*/ 8 h 15"/>
                  <a:gd name="T4" fmla="*/ 8 w 8"/>
                  <a:gd name="T5" fmla="*/ 15 h 15"/>
                  <a:gd name="T6" fmla="*/ 4 w 8"/>
                  <a:gd name="T7" fmla="*/ 6 h 15"/>
                  <a:gd name="T8" fmla="*/ 0 w 8"/>
                  <a:gd name="T9" fmla="*/ 0 h 15"/>
                </a:gdLst>
                <a:ahLst/>
                <a:cxnLst>
                  <a:cxn ang="0">
                    <a:pos x="T0" y="T1"/>
                  </a:cxn>
                  <a:cxn ang="0">
                    <a:pos x="T2" y="T3"/>
                  </a:cxn>
                  <a:cxn ang="0">
                    <a:pos x="T4" y="T5"/>
                  </a:cxn>
                  <a:cxn ang="0">
                    <a:pos x="T6" y="T7"/>
                  </a:cxn>
                  <a:cxn ang="0">
                    <a:pos x="T8" y="T9"/>
                  </a:cxn>
                </a:cxnLst>
                <a:rect l="0" t="0" r="r" b="b"/>
                <a:pathLst>
                  <a:path w="8" h="15">
                    <a:moveTo>
                      <a:pt x="0" y="0"/>
                    </a:moveTo>
                    <a:lnTo>
                      <a:pt x="5" y="8"/>
                    </a:lnTo>
                    <a:lnTo>
                      <a:pt x="8" y="15"/>
                    </a:lnTo>
                    <a:lnTo>
                      <a:pt x="4" y="6"/>
                    </a:lnTo>
                    <a:lnTo>
                      <a:pt x="0" y="0"/>
                    </a:lnTo>
                    <a:close/>
                  </a:path>
                </a:pathLst>
              </a:custGeom>
              <a:solidFill>
                <a:srgbClr val="8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28" name="Line 3054"/>
              <p:cNvSpPr>
                <a:spLocks noChangeShapeType="1"/>
              </p:cNvSpPr>
              <p:nvPr/>
            </p:nvSpPr>
            <p:spPr bwMode="auto">
              <a:xfrm>
                <a:off x="3705" y="1233"/>
                <a:ext cx="4" cy="6"/>
              </a:xfrm>
              <a:prstGeom prst="line">
                <a:avLst/>
              </a:prstGeom>
              <a:noFill/>
              <a:ln w="0">
                <a:solidFill>
                  <a:srgbClr val="8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29" name="Freeform 3055"/>
              <p:cNvSpPr>
                <a:spLocks/>
              </p:cNvSpPr>
              <p:nvPr/>
            </p:nvSpPr>
            <p:spPr bwMode="auto">
              <a:xfrm>
                <a:off x="3710" y="1241"/>
                <a:ext cx="8" cy="15"/>
              </a:xfrm>
              <a:custGeom>
                <a:avLst/>
                <a:gdLst>
                  <a:gd name="T0" fmla="*/ 0 w 8"/>
                  <a:gd name="T1" fmla="*/ 0 h 15"/>
                  <a:gd name="T2" fmla="*/ 4 w 8"/>
                  <a:gd name="T3" fmla="*/ 8 h 15"/>
                  <a:gd name="T4" fmla="*/ 8 w 8"/>
                  <a:gd name="T5" fmla="*/ 15 h 15"/>
                  <a:gd name="T6" fmla="*/ 3 w 8"/>
                  <a:gd name="T7" fmla="*/ 7 h 15"/>
                  <a:gd name="T8" fmla="*/ 0 w 8"/>
                  <a:gd name="T9" fmla="*/ 0 h 15"/>
                </a:gdLst>
                <a:ahLst/>
                <a:cxnLst>
                  <a:cxn ang="0">
                    <a:pos x="T0" y="T1"/>
                  </a:cxn>
                  <a:cxn ang="0">
                    <a:pos x="T2" y="T3"/>
                  </a:cxn>
                  <a:cxn ang="0">
                    <a:pos x="T4" y="T5"/>
                  </a:cxn>
                  <a:cxn ang="0">
                    <a:pos x="T6" y="T7"/>
                  </a:cxn>
                  <a:cxn ang="0">
                    <a:pos x="T8" y="T9"/>
                  </a:cxn>
                </a:cxnLst>
                <a:rect l="0" t="0" r="r" b="b"/>
                <a:pathLst>
                  <a:path w="8" h="15">
                    <a:moveTo>
                      <a:pt x="0" y="0"/>
                    </a:moveTo>
                    <a:lnTo>
                      <a:pt x="4" y="8"/>
                    </a:lnTo>
                    <a:lnTo>
                      <a:pt x="8" y="15"/>
                    </a:lnTo>
                    <a:lnTo>
                      <a:pt x="3"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0" name="Line 3056"/>
              <p:cNvSpPr>
                <a:spLocks noChangeShapeType="1"/>
              </p:cNvSpPr>
              <p:nvPr/>
            </p:nvSpPr>
            <p:spPr bwMode="auto">
              <a:xfrm>
                <a:off x="3710" y="1241"/>
                <a:ext cx="3"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1" name="Freeform 3057"/>
              <p:cNvSpPr>
                <a:spLocks/>
              </p:cNvSpPr>
              <p:nvPr/>
            </p:nvSpPr>
            <p:spPr bwMode="auto">
              <a:xfrm>
                <a:off x="3714" y="1249"/>
                <a:ext cx="14" cy="23"/>
              </a:xfrm>
              <a:custGeom>
                <a:avLst/>
                <a:gdLst>
                  <a:gd name="T0" fmla="*/ 0 w 14"/>
                  <a:gd name="T1" fmla="*/ 0 h 23"/>
                  <a:gd name="T2" fmla="*/ 10 w 14"/>
                  <a:gd name="T3" fmla="*/ 16 h 23"/>
                  <a:gd name="T4" fmla="*/ 14 w 14"/>
                  <a:gd name="T5" fmla="*/ 23 h 23"/>
                  <a:gd name="T6" fmla="*/ 4 w 14"/>
                  <a:gd name="T7" fmla="*/ 7 h 23"/>
                  <a:gd name="T8" fmla="*/ 0 w 14"/>
                  <a:gd name="T9" fmla="*/ 0 h 23"/>
                </a:gdLst>
                <a:ahLst/>
                <a:cxnLst>
                  <a:cxn ang="0">
                    <a:pos x="T0" y="T1"/>
                  </a:cxn>
                  <a:cxn ang="0">
                    <a:pos x="T2" y="T3"/>
                  </a:cxn>
                  <a:cxn ang="0">
                    <a:pos x="T4" y="T5"/>
                  </a:cxn>
                  <a:cxn ang="0">
                    <a:pos x="T6" y="T7"/>
                  </a:cxn>
                  <a:cxn ang="0">
                    <a:pos x="T8" y="T9"/>
                  </a:cxn>
                </a:cxnLst>
                <a:rect l="0" t="0" r="r" b="b"/>
                <a:pathLst>
                  <a:path w="14" h="23">
                    <a:moveTo>
                      <a:pt x="0" y="0"/>
                    </a:moveTo>
                    <a:lnTo>
                      <a:pt x="10" y="16"/>
                    </a:lnTo>
                    <a:lnTo>
                      <a:pt x="14" y="23"/>
                    </a:lnTo>
                    <a:lnTo>
                      <a:pt x="4"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2" name="Line 3058"/>
              <p:cNvSpPr>
                <a:spLocks noChangeShapeType="1"/>
              </p:cNvSpPr>
              <p:nvPr/>
            </p:nvSpPr>
            <p:spPr bwMode="auto">
              <a:xfrm>
                <a:off x="3714" y="1249"/>
                <a:ext cx="4"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3" name="Freeform 3059"/>
              <p:cNvSpPr>
                <a:spLocks/>
              </p:cNvSpPr>
              <p:nvPr/>
            </p:nvSpPr>
            <p:spPr bwMode="auto">
              <a:xfrm>
                <a:off x="3724" y="1265"/>
                <a:ext cx="14" cy="22"/>
              </a:xfrm>
              <a:custGeom>
                <a:avLst/>
                <a:gdLst>
                  <a:gd name="T0" fmla="*/ 0 w 14"/>
                  <a:gd name="T1" fmla="*/ 0 h 22"/>
                  <a:gd name="T2" fmla="*/ 10 w 14"/>
                  <a:gd name="T3" fmla="*/ 15 h 22"/>
                  <a:gd name="T4" fmla="*/ 14 w 14"/>
                  <a:gd name="T5" fmla="*/ 22 h 22"/>
                  <a:gd name="T6" fmla="*/ 4 w 14"/>
                  <a:gd name="T7" fmla="*/ 7 h 22"/>
                  <a:gd name="T8" fmla="*/ 0 w 14"/>
                  <a:gd name="T9" fmla="*/ 0 h 22"/>
                </a:gdLst>
                <a:ahLst/>
                <a:cxnLst>
                  <a:cxn ang="0">
                    <a:pos x="T0" y="T1"/>
                  </a:cxn>
                  <a:cxn ang="0">
                    <a:pos x="T2" y="T3"/>
                  </a:cxn>
                  <a:cxn ang="0">
                    <a:pos x="T4" y="T5"/>
                  </a:cxn>
                  <a:cxn ang="0">
                    <a:pos x="T6" y="T7"/>
                  </a:cxn>
                  <a:cxn ang="0">
                    <a:pos x="T8" y="T9"/>
                  </a:cxn>
                </a:cxnLst>
                <a:rect l="0" t="0" r="r" b="b"/>
                <a:pathLst>
                  <a:path w="14" h="22">
                    <a:moveTo>
                      <a:pt x="0" y="0"/>
                    </a:moveTo>
                    <a:lnTo>
                      <a:pt x="10" y="15"/>
                    </a:lnTo>
                    <a:lnTo>
                      <a:pt x="14" y="22"/>
                    </a:lnTo>
                    <a:lnTo>
                      <a:pt x="4"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4" name="Line 3060"/>
              <p:cNvSpPr>
                <a:spLocks noChangeShapeType="1"/>
              </p:cNvSpPr>
              <p:nvPr/>
            </p:nvSpPr>
            <p:spPr bwMode="auto">
              <a:xfrm>
                <a:off x="3724" y="1265"/>
                <a:ext cx="4"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5" name="Freeform 3061"/>
              <p:cNvSpPr>
                <a:spLocks/>
              </p:cNvSpPr>
              <p:nvPr/>
            </p:nvSpPr>
            <p:spPr bwMode="auto">
              <a:xfrm>
                <a:off x="3734" y="1280"/>
                <a:ext cx="13" cy="22"/>
              </a:xfrm>
              <a:custGeom>
                <a:avLst/>
                <a:gdLst>
                  <a:gd name="T0" fmla="*/ 0 w 13"/>
                  <a:gd name="T1" fmla="*/ 0 h 22"/>
                  <a:gd name="T2" fmla="*/ 10 w 13"/>
                  <a:gd name="T3" fmla="*/ 15 h 22"/>
                  <a:gd name="T4" fmla="*/ 13 w 13"/>
                  <a:gd name="T5" fmla="*/ 22 h 22"/>
                  <a:gd name="T6" fmla="*/ 4 w 13"/>
                  <a:gd name="T7" fmla="*/ 7 h 22"/>
                  <a:gd name="T8" fmla="*/ 0 w 13"/>
                  <a:gd name="T9" fmla="*/ 0 h 22"/>
                </a:gdLst>
                <a:ahLst/>
                <a:cxnLst>
                  <a:cxn ang="0">
                    <a:pos x="T0" y="T1"/>
                  </a:cxn>
                  <a:cxn ang="0">
                    <a:pos x="T2" y="T3"/>
                  </a:cxn>
                  <a:cxn ang="0">
                    <a:pos x="T4" y="T5"/>
                  </a:cxn>
                  <a:cxn ang="0">
                    <a:pos x="T6" y="T7"/>
                  </a:cxn>
                  <a:cxn ang="0">
                    <a:pos x="T8" y="T9"/>
                  </a:cxn>
                </a:cxnLst>
                <a:rect l="0" t="0" r="r" b="b"/>
                <a:pathLst>
                  <a:path w="13" h="22">
                    <a:moveTo>
                      <a:pt x="0" y="0"/>
                    </a:moveTo>
                    <a:lnTo>
                      <a:pt x="10" y="15"/>
                    </a:lnTo>
                    <a:lnTo>
                      <a:pt x="13" y="22"/>
                    </a:lnTo>
                    <a:lnTo>
                      <a:pt x="4" y="7"/>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6" name="Line 3062"/>
              <p:cNvSpPr>
                <a:spLocks noChangeShapeType="1"/>
              </p:cNvSpPr>
              <p:nvPr/>
            </p:nvSpPr>
            <p:spPr bwMode="auto">
              <a:xfrm>
                <a:off x="3734" y="1280"/>
                <a:ext cx="4" cy="7"/>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7" name="Freeform 3063"/>
              <p:cNvSpPr>
                <a:spLocks/>
              </p:cNvSpPr>
              <p:nvPr/>
            </p:nvSpPr>
            <p:spPr bwMode="auto">
              <a:xfrm>
                <a:off x="3744" y="1295"/>
                <a:ext cx="13" cy="21"/>
              </a:xfrm>
              <a:custGeom>
                <a:avLst/>
                <a:gdLst>
                  <a:gd name="T0" fmla="*/ 0 w 13"/>
                  <a:gd name="T1" fmla="*/ 0 h 21"/>
                  <a:gd name="T2" fmla="*/ 9 w 13"/>
                  <a:gd name="T3" fmla="*/ 15 h 21"/>
                  <a:gd name="T4" fmla="*/ 13 w 13"/>
                  <a:gd name="T5" fmla="*/ 21 h 21"/>
                  <a:gd name="T6" fmla="*/ 3 w 13"/>
                  <a:gd name="T7" fmla="*/ 7 h 21"/>
                  <a:gd name="T8" fmla="*/ 0 w 13"/>
                  <a:gd name="T9" fmla="*/ 0 h 21"/>
                </a:gdLst>
                <a:ahLst/>
                <a:cxnLst>
                  <a:cxn ang="0">
                    <a:pos x="T0" y="T1"/>
                  </a:cxn>
                  <a:cxn ang="0">
                    <a:pos x="T2" y="T3"/>
                  </a:cxn>
                  <a:cxn ang="0">
                    <a:pos x="T4" y="T5"/>
                  </a:cxn>
                  <a:cxn ang="0">
                    <a:pos x="T6" y="T7"/>
                  </a:cxn>
                  <a:cxn ang="0">
                    <a:pos x="T8" y="T9"/>
                  </a:cxn>
                </a:cxnLst>
                <a:rect l="0" t="0" r="r" b="b"/>
                <a:pathLst>
                  <a:path w="13" h="21">
                    <a:moveTo>
                      <a:pt x="0" y="0"/>
                    </a:moveTo>
                    <a:lnTo>
                      <a:pt x="9" y="15"/>
                    </a:lnTo>
                    <a:lnTo>
                      <a:pt x="13" y="21"/>
                    </a:lnTo>
                    <a:lnTo>
                      <a:pt x="3" y="7"/>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38" name="Line 3064"/>
              <p:cNvSpPr>
                <a:spLocks noChangeShapeType="1"/>
              </p:cNvSpPr>
              <p:nvPr/>
            </p:nvSpPr>
            <p:spPr bwMode="auto">
              <a:xfrm>
                <a:off x="3744" y="1295"/>
                <a:ext cx="3" cy="7"/>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39" name="Freeform 3065"/>
              <p:cNvSpPr>
                <a:spLocks/>
              </p:cNvSpPr>
              <p:nvPr/>
            </p:nvSpPr>
            <p:spPr bwMode="auto">
              <a:xfrm>
                <a:off x="3753" y="1310"/>
                <a:ext cx="13" cy="21"/>
              </a:xfrm>
              <a:custGeom>
                <a:avLst/>
                <a:gdLst>
                  <a:gd name="T0" fmla="*/ 0 w 13"/>
                  <a:gd name="T1" fmla="*/ 0 h 21"/>
                  <a:gd name="T2" fmla="*/ 10 w 13"/>
                  <a:gd name="T3" fmla="*/ 14 h 21"/>
                  <a:gd name="T4" fmla="*/ 13 w 13"/>
                  <a:gd name="T5" fmla="*/ 21 h 21"/>
                  <a:gd name="T6" fmla="*/ 4 w 13"/>
                  <a:gd name="T7" fmla="*/ 6 h 21"/>
                  <a:gd name="T8" fmla="*/ 0 w 13"/>
                  <a:gd name="T9" fmla="*/ 0 h 21"/>
                </a:gdLst>
                <a:ahLst/>
                <a:cxnLst>
                  <a:cxn ang="0">
                    <a:pos x="T0" y="T1"/>
                  </a:cxn>
                  <a:cxn ang="0">
                    <a:pos x="T2" y="T3"/>
                  </a:cxn>
                  <a:cxn ang="0">
                    <a:pos x="T4" y="T5"/>
                  </a:cxn>
                  <a:cxn ang="0">
                    <a:pos x="T6" y="T7"/>
                  </a:cxn>
                  <a:cxn ang="0">
                    <a:pos x="T8" y="T9"/>
                  </a:cxn>
                </a:cxnLst>
                <a:rect l="0" t="0" r="r" b="b"/>
                <a:pathLst>
                  <a:path w="13" h="21">
                    <a:moveTo>
                      <a:pt x="0" y="0"/>
                    </a:moveTo>
                    <a:lnTo>
                      <a:pt x="10" y="14"/>
                    </a:lnTo>
                    <a:lnTo>
                      <a:pt x="13" y="21"/>
                    </a:lnTo>
                    <a:lnTo>
                      <a:pt x="4" y="6"/>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0" name="Line 3066"/>
              <p:cNvSpPr>
                <a:spLocks noChangeShapeType="1"/>
              </p:cNvSpPr>
              <p:nvPr/>
            </p:nvSpPr>
            <p:spPr bwMode="auto">
              <a:xfrm>
                <a:off x="3753" y="1310"/>
                <a:ext cx="4" cy="6"/>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1" name="Freeform 3067"/>
              <p:cNvSpPr>
                <a:spLocks/>
              </p:cNvSpPr>
              <p:nvPr/>
            </p:nvSpPr>
            <p:spPr bwMode="auto">
              <a:xfrm>
                <a:off x="3763" y="1324"/>
                <a:ext cx="13" cy="22"/>
              </a:xfrm>
              <a:custGeom>
                <a:avLst/>
                <a:gdLst>
                  <a:gd name="T0" fmla="*/ 0 w 13"/>
                  <a:gd name="T1" fmla="*/ 0 h 22"/>
                  <a:gd name="T2" fmla="*/ 9 w 13"/>
                  <a:gd name="T3" fmla="*/ 15 h 22"/>
                  <a:gd name="T4" fmla="*/ 13 w 13"/>
                  <a:gd name="T5" fmla="*/ 22 h 22"/>
                  <a:gd name="T6" fmla="*/ 3 w 13"/>
                  <a:gd name="T7" fmla="*/ 7 h 22"/>
                  <a:gd name="T8" fmla="*/ 0 w 13"/>
                  <a:gd name="T9" fmla="*/ 0 h 22"/>
                </a:gdLst>
                <a:ahLst/>
                <a:cxnLst>
                  <a:cxn ang="0">
                    <a:pos x="T0" y="T1"/>
                  </a:cxn>
                  <a:cxn ang="0">
                    <a:pos x="T2" y="T3"/>
                  </a:cxn>
                  <a:cxn ang="0">
                    <a:pos x="T4" y="T5"/>
                  </a:cxn>
                  <a:cxn ang="0">
                    <a:pos x="T6" y="T7"/>
                  </a:cxn>
                  <a:cxn ang="0">
                    <a:pos x="T8" y="T9"/>
                  </a:cxn>
                </a:cxnLst>
                <a:rect l="0" t="0" r="r" b="b"/>
                <a:pathLst>
                  <a:path w="13" h="22">
                    <a:moveTo>
                      <a:pt x="0" y="0"/>
                    </a:moveTo>
                    <a:lnTo>
                      <a:pt x="9" y="15"/>
                    </a:lnTo>
                    <a:lnTo>
                      <a:pt x="13" y="22"/>
                    </a:lnTo>
                    <a:lnTo>
                      <a:pt x="3"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2" name="Line 3068"/>
              <p:cNvSpPr>
                <a:spLocks noChangeShapeType="1"/>
              </p:cNvSpPr>
              <p:nvPr/>
            </p:nvSpPr>
            <p:spPr bwMode="auto">
              <a:xfrm>
                <a:off x="3763" y="1324"/>
                <a:ext cx="3"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3" name="Freeform 3069"/>
              <p:cNvSpPr>
                <a:spLocks/>
              </p:cNvSpPr>
              <p:nvPr/>
            </p:nvSpPr>
            <p:spPr bwMode="auto">
              <a:xfrm>
                <a:off x="3772" y="1339"/>
                <a:ext cx="13" cy="21"/>
              </a:xfrm>
              <a:custGeom>
                <a:avLst/>
                <a:gdLst>
                  <a:gd name="T0" fmla="*/ 0 w 13"/>
                  <a:gd name="T1" fmla="*/ 0 h 21"/>
                  <a:gd name="T2" fmla="*/ 9 w 13"/>
                  <a:gd name="T3" fmla="*/ 15 h 21"/>
                  <a:gd name="T4" fmla="*/ 13 w 13"/>
                  <a:gd name="T5" fmla="*/ 21 h 21"/>
                  <a:gd name="T6" fmla="*/ 4 w 13"/>
                  <a:gd name="T7" fmla="*/ 7 h 21"/>
                  <a:gd name="T8" fmla="*/ 0 w 13"/>
                  <a:gd name="T9" fmla="*/ 0 h 21"/>
                </a:gdLst>
                <a:ahLst/>
                <a:cxnLst>
                  <a:cxn ang="0">
                    <a:pos x="T0" y="T1"/>
                  </a:cxn>
                  <a:cxn ang="0">
                    <a:pos x="T2" y="T3"/>
                  </a:cxn>
                  <a:cxn ang="0">
                    <a:pos x="T4" y="T5"/>
                  </a:cxn>
                  <a:cxn ang="0">
                    <a:pos x="T6" y="T7"/>
                  </a:cxn>
                  <a:cxn ang="0">
                    <a:pos x="T8" y="T9"/>
                  </a:cxn>
                </a:cxnLst>
                <a:rect l="0" t="0" r="r" b="b"/>
                <a:pathLst>
                  <a:path w="13" h="21">
                    <a:moveTo>
                      <a:pt x="0" y="0"/>
                    </a:moveTo>
                    <a:lnTo>
                      <a:pt x="9" y="15"/>
                    </a:lnTo>
                    <a:lnTo>
                      <a:pt x="13" y="21"/>
                    </a:lnTo>
                    <a:lnTo>
                      <a:pt x="4"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4" name="Line 3070"/>
              <p:cNvSpPr>
                <a:spLocks noChangeShapeType="1"/>
              </p:cNvSpPr>
              <p:nvPr/>
            </p:nvSpPr>
            <p:spPr bwMode="auto">
              <a:xfrm>
                <a:off x="3772" y="1339"/>
                <a:ext cx="4"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5" name="Freeform 3071"/>
              <p:cNvSpPr>
                <a:spLocks/>
              </p:cNvSpPr>
              <p:nvPr/>
            </p:nvSpPr>
            <p:spPr bwMode="auto">
              <a:xfrm>
                <a:off x="3781" y="1354"/>
                <a:ext cx="12" cy="21"/>
              </a:xfrm>
              <a:custGeom>
                <a:avLst/>
                <a:gdLst>
                  <a:gd name="T0" fmla="*/ 0 w 12"/>
                  <a:gd name="T1" fmla="*/ 0 h 21"/>
                  <a:gd name="T2" fmla="*/ 8 w 12"/>
                  <a:gd name="T3" fmla="*/ 14 h 21"/>
                  <a:gd name="T4" fmla="*/ 12 w 12"/>
                  <a:gd name="T5" fmla="*/ 21 h 21"/>
                  <a:gd name="T6" fmla="*/ 4 w 12"/>
                  <a:gd name="T7" fmla="*/ 6 h 21"/>
                  <a:gd name="T8" fmla="*/ 0 w 12"/>
                  <a:gd name="T9" fmla="*/ 0 h 21"/>
                </a:gdLst>
                <a:ahLst/>
                <a:cxnLst>
                  <a:cxn ang="0">
                    <a:pos x="T0" y="T1"/>
                  </a:cxn>
                  <a:cxn ang="0">
                    <a:pos x="T2" y="T3"/>
                  </a:cxn>
                  <a:cxn ang="0">
                    <a:pos x="T4" y="T5"/>
                  </a:cxn>
                  <a:cxn ang="0">
                    <a:pos x="T6" y="T7"/>
                  </a:cxn>
                  <a:cxn ang="0">
                    <a:pos x="T8" y="T9"/>
                  </a:cxn>
                </a:cxnLst>
                <a:rect l="0" t="0" r="r" b="b"/>
                <a:pathLst>
                  <a:path w="12" h="21">
                    <a:moveTo>
                      <a:pt x="0" y="0"/>
                    </a:moveTo>
                    <a:lnTo>
                      <a:pt x="8" y="14"/>
                    </a:lnTo>
                    <a:lnTo>
                      <a:pt x="12" y="21"/>
                    </a:lnTo>
                    <a:lnTo>
                      <a:pt x="4" y="6"/>
                    </a:lnTo>
                    <a:lnTo>
                      <a:pt x="0" y="0"/>
                    </a:lnTo>
                    <a:close/>
                  </a:path>
                </a:pathLst>
              </a:custGeom>
              <a:solidFill>
                <a:srgbClr val="8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6" name="Line 3072"/>
              <p:cNvSpPr>
                <a:spLocks noChangeShapeType="1"/>
              </p:cNvSpPr>
              <p:nvPr/>
            </p:nvSpPr>
            <p:spPr bwMode="auto">
              <a:xfrm>
                <a:off x="3781" y="1354"/>
                <a:ext cx="4" cy="6"/>
              </a:xfrm>
              <a:prstGeom prst="line">
                <a:avLst/>
              </a:prstGeom>
              <a:noFill/>
              <a:ln w="0">
                <a:solidFill>
                  <a:srgbClr val="8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7" name="Freeform 3073"/>
              <p:cNvSpPr>
                <a:spLocks/>
              </p:cNvSpPr>
              <p:nvPr/>
            </p:nvSpPr>
            <p:spPr bwMode="auto">
              <a:xfrm>
                <a:off x="3892" y="1653"/>
                <a:ext cx="8" cy="14"/>
              </a:xfrm>
              <a:custGeom>
                <a:avLst/>
                <a:gdLst>
                  <a:gd name="T0" fmla="*/ 0 w 8"/>
                  <a:gd name="T1" fmla="*/ 0 h 14"/>
                  <a:gd name="T2" fmla="*/ 4 w 8"/>
                  <a:gd name="T3" fmla="*/ 7 h 14"/>
                  <a:gd name="T4" fmla="*/ 8 w 8"/>
                  <a:gd name="T5" fmla="*/ 14 h 14"/>
                  <a:gd name="T6" fmla="*/ 3 w 8"/>
                  <a:gd name="T7" fmla="*/ 7 h 14"/>
                  <a:gd name="T8" fmla="*/ 0 w 8"/>
                  <a:gd name="T9" fmla="*/ 0 h 14"/>
                </a:gdLst>
                <a:ahLst/>
                <a:cxnLst>
                  <a:cxn ang="0">
                    <a:pos x="T0" y="T1"/>
                  </a:cxn>
                  <a:cxn ang="0">
                    <a:pos x="T2" y="T3"/>
                  </a:cxn>
                  <a:cxn ang="0">
                    <a:pos x="T4" y="T5"/>
                  </a:cxn>
                  <a:cxn ang="0">
                    <a:pos x="T6" y="T7"/>
                  </a:cxn>
                  <a:cxn ang="0">
                    <a:pos x="T8" y="T9"/>
                  </a:cxn>
                </a:cxnLst>
                <a:rect l="0" t="0" r="r" b="b"/>
                <a:pathLst>
                  <a:path w="8" h="14">
                    <a:moveTo>
                      <a:pt x="0" y="0"/>
                    </a:moveTo>
                    <a:lnTo>
                      <a:pt x="4" y="7"/>
                    </a:lnTo>
                    <a:lnTo>
                      <a:pt x="8" y="14"/>
                    </a:lnTo>
                    <a:lnTo>
                      <a:pt x="3" y="7"/>
                    </a:lnTo>
                    <a:lnTo>
                      <a:pt x="0" y="0"/>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8" name="Line 3074"/>
              <p:cNvSpPr>
                <a:spLocks noChangeShapeType="1"/>
              </p:cNvSpPr>
              <p:nvPr/>
            </p:nvSpPr>
            <p:spPr bwMode="auto">
              <a:xfrm>
                <a:off x="3892" y="1653"/>
                <a:ext cx="3" cy="7"/>
              </a:xfrm>
              <a:prstGeom prst="line">
                <a:avLst/>
              </a:prstGeom>
              <a:noFill/>
              <a:ln w="0">
                <a:solidFill>
                  <a:srgbClr val="8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49" name="Freeform 3075"/>
              <p:cNvSpPr>
                <a:spLocks/>
              </p:cNvSpPr>
              <p:nvPr/>
            </p:nvSpPr>
            <p:spPr bwMode="auto">
              <a:xfrm>
                <a:off x="3896" y="1660"/>
                <a:ext cx="13" cy="20"/>
              </a:xfrm>
              <a:custGeom>
                <a:avLst/>
                <a:gdLst>
                  <a:gd name="T0" fmla="*/ 0 w 13"/>
                  <a:gd name="T1" fmla="*/ 0 h 20"/>
                  <a:gd name="T2" fmla="*/ 9 w 13"/>
                  <a:gd name="T3" fmla="*/ 14 h 20"/>
                  <a:gd name="T4" fmla="*/ 13 w 13"/>
                  <a:gd name="T5" fmla="*/ 20 h 20"/>
                  <a:gd name="T6" fmla="*/ 4 w 13"/>
                  <a:gd name="T7" fmla="*/ 7 h 20"/>
                  <a:gd name="T8" fmla="*/ 0 w 13"/>
                  <a:gd name="T9" fmla="*/ 0 h 20"/>
                </a:gdLst>
                <a:ahLst/>
                <a:cxnLst>
                  <a:cxn ang="0">
                    <a:pos x="T0" y="T1"/>
                  </a:cxn>
                  <a:cxn ang="0">
                    <a:pos x="T2" y="T3"/>
                  </a:cxn>
                  <a:cxn ang="0">
                    <a:pos x="T4" y="T5"/>
                  </a:cxn>
                  <a:cxn ang="0">
                    <a:pos x="T6" y="T7"/>
                  </a:cxn>
                  <a:cxn ang="0">
                    <a:pos x="T8" y="T9"/>
                  </a:cxn>
                </a:cxnLst>
                <a:rect l="0" t="0" r="r" b="b"/>
                <a:pathLst>
                  <a:path w="13" h="20">
                    <a:moveTo>
                      <a:pt x="0" y="0"/>
                    </a:moveTo>
                    <a:lnTo>
                      <a:pt x="9" y="14"/>
                    </a:lnTo>
                    <a:lnTo>
                      <a:pt x="13" y="20"/>
                    </a:lnTo>
                    <a:lnTo>
                      <a:pt x="4" y="7"/>
                    </a:lnTo>
                    <a:lnTo>
                      <a:pt x="0" y="0"/>
                    </a:lnTo>
                    <a:close/>
                  </a:path>
                </a:pathLst>
              </a:custGeom>
              <a:solidFill>
                <a:srgbClr val="8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0" name="Line 3076"/>
              <p:cNvSpPr>
                <a:spLocks noChangeShapeType="1"/>
              </p:cNvSpPr>
              <p:nvPr/>
            </p:nvSpPr>
            <p:spPr bwMode="auto">
              <a:xfrm>
                <a:off x="3896" y="1660"/>
                <a:ext cx="4" cy="7"/>
              </a:xfrm>
              <a:prstGeom prst="line">
                <a:avLst/>
              </a:prstGeom>
              <a:noFill/>
              <a:ln w="0">
                <a:solidFill>
                  <a:srgbClr val="8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1" name="Freeform 3077"/>
              <p:cNvSpPr>
                <a:spLocks/>
              </p:cNvSpPr>
              <p:nvPr/>
            </p:nvSpPr>
            <p:spPr bwMode="auto">
              <a:xfrm>
                <a:off x="3905" y="1674"/>
                <a:ext cx="13" cy="19"/>
              </a:xfrm>
              <a:custGeom>
                <a:avLst/>
                <a:gdLst>
                  <a:gd name="T0" fmla="*/ 0 w 13"/>
                  <a:gd name="T1" fmla="*/ 0 h 19"/>
                  <a:gd name="T2" fmla="*/ 9 w 13"/>
                  <a:gd name="T3" fmla="*/ 13 h 19"/>
                  <a:gd name="T4" fmla="*/ 13 w 13"/>
                  <a:gd name="T5" fmla="*/ 19 h 19"/>
                  <a:gd name="T6" fmla="*/ 4 w 13"/>
                  <a:gd name="T7" fmla="*/ 6 h 19"/>
                  <a:gd name="T8" fmla="*/ 0 w 13"/>
                  <a:gd name="T9" fmla="*/ 0 h 19"/>
                </a:gdLst>
                <a:ahLst/>
                <a:cxnLst>
                  <a:cxn ang="0">
                    <a:pos x="T0" y="T1"/>
                  </a:cxn>
                  <a:cxn ang="0">
                    <a:pos x="T2" y="T3"/>
                  </a:cxn>
                  <a:cxn ang="0">
                    <a:pos x="T4" y="T5"/>
                  </a:cxn>
                  <a:cxn ang="0">
                    <a:pos x="T6" y="T7"/>
                  </a:cxn>
                  <a:cxn ang="0">
                    <a:pos x="T8" y="T9"/>
                  </a:cxn>
                </a:cxnLst>
                <a:rect l="0" t="0" r="r" b="b"/>
                <a:pathLst>
                  <a:path w="13" h="19">
                    <a:moveTo>
                      <a:pt x="0" y="0"/>
                    </a:moveTo>
                    <a:lnTo>
                      <a:pt x="9" y="13"/>
                    </a:lnTo>
                    <a:lnTo>
                      <a:pt x="13" y="19"/>
                    </a:lnTo>
                    <a:lnTo>
                      <a:pt x="4" y="6"/>
                    </a:lnTo>
                    <a:lnTo>
                      <a:pt x="0" y="0"/>
                    </a:lnTo>
                    <a:close/>
                  </a:path>
                </a:pathLst>
              </a:custGeom>
              <a:solidFill>
                <a:srgbClr val="8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2" name="Line 3078"/>
              <p:cNvSpPr>
                <a:spLocks noChangeShapeType="1"/>
              </p:cNvSpPr>
              <p:nvPr/>
            </p:nvSpPr>
            <p:spPr bwMode="auto">
              <a:xfrm>
                <a:off x="3905" y="1674"/>
                <a:ext cx="4" cy="6"/>
              </a:xfrm>
              <a:prstGeom prst="line">
                <a:avLst/>
              </a:prstGeom>
              <a:noFill/>
              <a:ln w="0">
                <a:solidFill>
                  <a:srgbClr val="8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3" name="Freeform 3079"/>
              <p:cNvSpPr>
                <a:spLocks/>
              </p:cNvSpPr>
              <p:nvPr/>
            </p:nvSpPr>
            <p:spPr bwMode="auto">
              <a:xfrm>
                <a:off x="3914" y="1687"/>
                <a:ext cx="14" cy="18"/>
              </a:xfrm>
              <a:custGeom>
                <a:avLst/>
                <a:gdLst>
                  <a:gd name="T0" fmla="*/ 0 w 14"/>
                  <a:gd name="T1" fmla="*/ 0 h 18"/>
                  <a:gd name="T2" fmla="*/ 10 w 14"/>
                  <a:gd name="T3" fmla="*/ 12 h 18"/>
                  <a:gd name="T4" fmla="*/ 14 w 14"/>
                  <a:gd name="T5" fmla="*/ 18 h 18"/>
                  <a:gd name="T6" fmla="*/ 4 w 14"/>
                  <a:gd name="T7" fmla="*/ 6 h 18"/>
                  <a:gd name="T8" fmla="*/ 0 w 14"/>
                  <a:gd name="T9" fmla="*/ 0 h 18"/>
                </a:gdLst>
                <a:ahLst/>
                <a:cxnLst>
                  <a:cxn ang="0">
                    <a:pos x="T0" y="T1"/>
                  </a:cxn>
                  <a:cxn ang="0">
                    <a:pos x="T2" y="T3"/>
                  </a:cxn>
                  <a:cxn ang="0">
                    <a:pos x="T4" y="T5"/>
                  </a:cxn>
                  <a:cxn ang="0">
                    <a:pos x="T6" y="T7"/>
                  </a:cxn>
                  <a:cxn ang="0">
                    <a:pos x="T8" y="T9"/>
                  </a:cxn>
                </a:cxnLst>
                <a:rect l="0" t="0" r="r" b="b"/>
                <a:pathLst>
                  <a:path w="14" h="18">
                    <a:moveTo>
                      <a:pt x="0" y="0"/>
                    </a:moveTo>
                    <a:lnTo>
                      <a:pt x="10" y="12"/>
                    </a:lnTo>
                    <a:lnTo>
                      <a:pt x="14" y="18"/>
                    </a:lnTo>
                    <a:lnTo>
                      <a:pt x="4" y="6"/>
                    </a:lnTo>
                    <a:lnTo>
                      <a:pt x="0" y="0"/>
                    </a:lnTo>
                    <a:close/>
                  </a:path>
                </a:pathLst>
              </a:cu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4" name="Line 3080"/>
              <p:cNvSpPr>
                <a:spLocks noChangeShapeType="1"/>
              </p:cNvSpPr>
              <p:nvPr/>
            </p:nvSpPr>
            <p:spPr bwMode="auto">
              <a:xfrm>
                <a:off x="3914" y="1687"/>
                <a:ext cx="4" cy="6"/>
              </a:xfrm>
              <a:prstGeom prst="line">
                <a:avLst/>
              </a:prstGeom>
              <a:noFill/>
              <a:ln w="0">
                <a:solidFill>
                  <a:srgbClr val="8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5" name="Freeform 3081"/>
              <p:cNvSpPr>
                <a:spLocks/>
              </p:cNvSpPr>
              <p:nvPr/>
            </p:nvSpPr>
            <p:spPr bwMode="auto">
              <a:xfrm>
                <a:off x="3924" y="1699"/>
                <a:ext cx="14" cy="17"/>
              </a:xfrm>
              <a:custGeom>
                <a:avLst/>
                <a:gdLst>
                  <a:gd name="T0" fmla="*/ 0 w 14"/>
                  <a:gd name="T1" fmla="*/ 0 h 17"/>
                  <a:gd name="T2" fmla="*/ 11 w 14"/>
                  <a:gd name="T3" fmla="*/ 11 h 17"/>
                  <a:gd name="T4" fmla="*/ 14 w 14"/>
                  <a:gd name="T5" fmla="*/ 17 h 17"/>
                  <a:gd name="T6" fmla="*/ 4 w 14"/>
                  <a:gd name="T7" fmla="*/ 6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lnTo>
                      <a:pt x="11" y="11"/>
                    </a:lnTo>
                    <a:lnTo>
                      <a:pt x="14" y="17"/>
                    </a:lnTo>
                    <a:lnTo>
                      <a:pt x="4" y="6"/>
                    </a:lnTo>
                    <a:lnTo>
                      <a:pt x="0" y="0"/>
                    </a:lnTo>
                    <a:close/>
                  </a:path>
                </a:pathLst>
              </a:custGeom>
              <a:solidFill>
                <a:srgbClr val="8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6" name="Line 3082"/>
              <p:cNvSpPr>
                <a:spLocks noChangeShapeType="1"/>
              </p:cNvSpPr>
              <p:nvPr/>
            </p:nvSpPr>
            <p:spPr bwMode="auto">
              <a:xfrm>
                <a:off x="3924" y="1699"/>
                <a:ext cx="4" cy="6"/>
              </a:xfrm>
              <a:prstGeom prst="line">
                <a:avLst/>
              </a:prstGeom>
              <a:noFill/>
              <a:ln w="0">
                <a:solidFill>
                  <a:srgbClr val="8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7" name="Freeform 3083"/>
              <p:cNvSpPr>
                <a:spLocks/>
              </p:cNvSpPr>
              <p:nvPr/>
            </p:nvSpPr>
            <p:spPr bwMode="auto">
              <a:xfrm>
                <a:off x="3935" y="1710"/>
                <a:ext cx="14" cy="17"/>
              </a:xfrm>
              <a:custGeom>
                <a:avLst/>
                <a:gdLst>
                  <a:gd name="T0" fmla="*/ 0 w 14"/>
                  <a:gd name="T1" fmla="*/ 0 h 17"/>
                  <a:gd name="T2" fmla="*/ 11 w 14"/>
                  <a:gd name="T3" fmla="*/ 11 h 17"/>
                  <a:gd name="T4" fmla="*/ 14 w 14"/>
                  <a:gd name="T5" fmla="*/ 17 h 17"/>
                  <a:gd name="T6" fmla="*/ 3 w 14"/>
                  <a:gd name="T7" fmla="*/ 6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lnTo>
                      <a:pt x="11" y="11"/>
                    </a:lnTo>
                    <a:lnTo>
                      <a:pt x="14" y="17"/>
                    </a:lnTo>
                    <a:lnTo>
                      <a:pt x="3" y="6"/>
                    </a:lnTo>
                    <a:lnTo>
                      <a:pt x="0" y="0"/>
                    </a:lnTo>
                    <a:close/>
                  </a:path>
                </a:pathLst>
              </a:custGeom>
              <a:solidFill>
                <a:srgbClr val="8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58" name="Line 3084"/>
              <p:cNvSpPr>
                <a:spLocks noChangeShapeType="1"/>
              </p:cNvSpPr>
              <p:nvPr/>
            </p:nvSpPr>
            <p:spPr bwMode="auto">
              <a:xfrm>
                <a:off x="3935" y="1710"/>
                <a:ext cx="3" cy="6"/>
              </a:xfrm>
              <a:prstGeom prst="line">
                <a:avLst/>
              </a:prstGeom>
              <a:noFill/>
              <a:ln w="0">
                <a:solidFill>
                  <a:srgbClr val="8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59" name="Freeform 3085"/>
              <p:cNvSpPr>
                <a:spLocks/>
              </p:cNvSpPr>
              <p:nvPr/>
            </p:nvSpPr>
            <p:spPr bwMode="auto">
              <a:xfrm>
                <a:off x="3946" y="1721"/>
                <a:ext cx="14" cy="17"/>
              </a:xfrm>
              <a:custGeom>
                <a:avLst/>
                <a:gdLst>
                  <a:gd name="T0" fmla="*/ 0 w 14"/>
                  <a:gd name="T1" fmla="*/ 0 h 17"/>
                  <a:gd name="T2" fmla="*/ 11 w 14"/>
                  <a:gd name="T3" fmla="*/ 11 h 17"/>
                  <a:gd name="T4" fmla="*/ 14 w 14"/>
                  <a:gd name="T5" fmla="*/ 17 h 17"/>
                  <a:gd name="T6" fmla="*/ 3 w 14"/>
                  <a:gd name="T7" fmla="*/ 6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lnTo>
                      <a:pt x="11" y="11"/>
                    </a:lnTo>
                    <a:lnTo>
                      <a:pt x="14" y="17"/>
                    </a:lnTo>
                    <a:lnTo>
                      <a:pt x="3" y="6"/>
                    </a:lnTo>
                    <a:lnTo>
                      <a:pt x="0" y="0"/>
                    </a:lnTo>
                    <a:close/>
                  </a:path>
                </a:pathLst>
              </a:custGeom>
              <a:solidFill>
                <a:srgbClr val="8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0" name="Line 3086"/>
              <p:cNvSpPr>
                <a:spLocks noChangeShapeType="1"/>
              </p:cNvSpPr>
              <p:nvPr/>
            </p:nvSpPr>
            <p:spPr bwMode="auto">
              <a:xfrm>
                <a:off x="3946" y="1721"/>
                <a:ext cx="3" cy="6"/>
              </a:xfrm>
              <a:prstGeom prst="line">
                <a:avLst/>
              </a:prstGeom>
              <a:noFill/>
              <a:ln w="0">
                <a:solidFill>
                  <a:srgbClr val="8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1" name="Freeform 3087"/>
              <p:cNvSpPr>
                <a:spLocks/>
              </p:cNvSpPr>
              <p:nvPr/>
            </p:nvSpPr>
            <p:spPr bwMode="auto">
              <a:xfrm>
                <a:off x="3957" y="1732"/>
                <a:ext cx="15" cy="16"/>
              </a:xfrm>
              <a:custGeom>
                <a:avLst/>
                <a:gdLst>
                  <a:gd name="T0" fmla="*/ 0 w 15"/>
                  <a:gd name="T1" fmla="*/ 0 h 16"/>
                  <a:gd name="T2" fmla="*/ 11 w 15"/>
                  <a:gd name="T3" fmla="*/ 10 h 16"/>
                  <a:gd name="T4" fmla="*/ 15 w 15"/>
                  <a:gd name="T5" fmla="*/ 16 h 16"/>
                  <a:gd name="T6" fmla="*/ 3 w 15"/>
                  <a:gd name="T7" fmla="*/ 6 h 16"/>
                  <a:gd name="T8" fmla="*/ 0 w 15"/>
                  <a:gd name="T9" fmla="*/ 0 h 16"/>
                </a:gdLst>
                <a:ahLst/>
                <a:cxnLst>
                  <a:cxn ang="0">
                    <a:pos x="T0" y="T1"/>
                  </a:cxn>
                  <a:cxn ang="0">
                    <a:pos x="T2" y="T3"/>
                  </a:cxn>
                  <a:cxn ang="0">
                    <a:pos x="T4" y="T5"/>
                  </a:cxn>
                  <a:cxn ang="0">
                    <a:pos x="T6" y="T7"/>
                  </a:cxn>
                  <a:cxn ang="0">
                    <a:pos x="T8" y="T9"/>
                  </a:cxn>
                </a:cxnLst>
                <a:rect l="0" t="0" r="r" b="b"/>
                <a:pathLst>
                  <a:path w="15" h="16">
                    <a:moveTo>
                      <a:pt x="0" y="0"/>
                    </a:moveTo>
                    <a:lnTo>
                      <a:pt x="11" y="10"/>
                    </a:lnTo>
                    <a:lnTo>
                      <a:pt x="15" y="16"/>
                    </a:lnTo>
                    <a:lnTo>
                      <a:pt x="3" y="6"/>
                    </a:lnTo>
                    <a:lnTo>
                      <a:pt x="0" y="0"/>
                    </a:lnTo>
                    <a:close/>
                  </a:path>
                </a:pathLst>
              </a:custGeom>
              <a:solidFill>
                <a:srgbClr val="8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2" name="Line 3088"/>
              <p:cNvSpPr>
                <a:spLocks noChangeShapeType="1"/>
              </p:cNvSpPr>
              <p:nvPr/>
            </p:nvSpPr>
            <p:spPr bwMode="auto">
              <a:xfrm>
                <a:off x="3957" y="1732"/>
                <a:ext cx="3" cy="6"/>
              </a:xfrm>
              <a:prstGeom prst="line">
                <a:avLst/>
              </a:prstGeom>
              <a:noFill/>
              <a:ln w="0">
                <a:solidFill>
                  <a:srgbClr val="8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3" name="Freeform 3089"/>
              <p:cNvSpPr>
                <a:spLocks/>
              </p:cNvSpPr>
              <p:nvPr/>
            </p:nvSpPr>
            <p:spPr bwMode="auto">
              <a:xfrm>
                <a:off x="3968" y="1742"/>
                <a:ext cx="15" cy="15"/>
              </a:xfrm>
              <a:custGeom>
                <a:avLst/>
                <a:gdLst>
                  <a:gd name="T0" fmla="*/ 0 w 15"/>
                  <a:gd name="T1" fmla="*/ 0 h 15"/>
                  <a:gd name="T2" fmla="*/ 12 w 15"/>
                  <a:gd name="T3" fmla="*/ 9 h 15"/>
                  <a:gd name="T4" fmla="*/ 15 w 15"/>
                  <a:gd name="T5" fmla="*/ 15 h 15"/>
                  <a:gd name="T6" fmla="*/ 4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2" y="9"/>
                    </a:lnTo>
                    <a:lnTo>
                      <a:pt x="15" y="15"/>
                    </a:lnTo>
                    <a:lnTo>
                      <a:pt x="4" y="6"/>
                    </a:lnTo>
                    <a:lnTo>
                      <a:pt x="0" y="0"/>
                    </a:lnTo>
                    <a:close/>
                  </a:path>
                </a:pathLst>
              </a:custGeom>
              <a:solidFill>
                <a:srgbClr val="8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4" name="Line 3090"/>
              <p:cNvSpPr>
                <a:spLocks noChangeShapeType="1"/>
              </p:cNvSpPr>
              <p:nvPr/>
            </p:nvSpPr>
            <p:spPr bwMode="auto">
              <a:xfrm>
                <a:off x="3968" y="1742"/>
                <a:ext cx="4" cy="6"/>
              </a:xfrm>
              <a:prstGeom prst="line">
                <a:avLst/>
              </a:prstGeom>
              <a:noFill/>
              <a:ln w="0">
                <a:solidFill>
                  <a:srgbClr val="8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5" name="Freeform 3091"/>
              <p:cNvSpPr>
                <a:spLocks/>
              </p:cNvSpPr>
              <p:nvPr/>
            </p:nvSpPr>
            <p:spPr bwMode="auto">
              <a:xfrm>
                <a:off x="3980" y="1751"/>
                <a:ext cx="15" cy="15"/>
              </a:xfrm>
              <a:custGeom>
                <a:avLst/>
                <a:gdLst>
                  <a:gd name="T0" fmla="*/ 0 w 15"/>
                  <a:gd name="T1" fmla="*/ 0 h 15"/>
                  <a:gd name="T2" fmla="*/ 11 w 15"/>
                  <a:gd name="T3" fmla="*/ 9 h 15"/>
                  <a:gd name="T4" fmla="*/ 15 w 15"/>
                  <a:gd name="T5" fmla="*/ 15 h 15"/>
                  <a:gd name="T6" fmla="*/ 3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1" y="9"/>
                    </a:lnTo>
                    <a:lnTo>
                      <a:pt x="15" y="15"/>
                    </a:lnTo>
                    <a:lnTo>
                      <a:pt x="3" y="6"/>
                    </a:lnTo>
                    <a:lnTo>
                      <a:pt x="0" y="0"/>
                    </a:lnTo>
                    <a:close/>
                  </a:path>
                </a:pathLst>
              </a:custGeom>
              <a:solidFill>
                <a:srgbClr val="8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6" name="Line 3092"/>
              <p:cNvSpPr>
                <a:spLocks noChangeShapeType="1"/>
              </p:cNvSpPr>
              <p:nvPr/>
            </p:nvSpPr>
            <p:spPr bwMode="auto">
              <a:xfrm>
                <a:off x="3980" y="1751"/>
                <a:ext cx="3" cy="6"/>
              </a:xfrm>
              <a:prstGeom prst="line">
                <a:avLst/>
              </a:prstGeom>
              <a:noFill/>
              <a:ln w="0">
                <a:solidFill>
                  <a:srgbClr val="8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7" name="Freeform 3093"/>
              <p:cNvSpPr>
                <a:spLocks/>
              </p:cNvSpPr>
              <p:nvPr/>
            </p:nvSpPr>
            <p:spPr bwMode="auto">
              <a:xfrm>
                <a:off x="3991" y="1760"/>
                <a:ext cx="16" cy="15"/>
              </a:xfrm>
              <a:custGeom>
                <a:avLst/>
                <a:gdLst>
                  <a:gd name="T0" fmla="*/ 0 w 16"/>
                  <a:gd name="T1" fmla="*/ 0 h 15"/>
                  <a:gd name="T2" fmla="*/ 12 w 16"/>
                  <a:gd name="T3" fmla="*/ 9 h 15"/>
                  <a:gd name="T4" fmla="*/ 16 w 16"/>
                  <a:gd name="T5" fmla="*/ 15 h 15"/>
                  <a:gd name="T6" fmla="*/ 4 w 16"/>
                  <a:gd name="T7" fmla="*/ 6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12" y="9"/>
                    </a:lnTo>
                    <a:lnTo>
                      <a:pt x="16" y="15"/>
                    </a:lnTo>
                    <a:lnTo>
                      <a:pt x="4" y="6"/>
                    </a:lnTo>
                    <a:lnTo>
                      <a:pt x="0" y="0"/>
                    </a:lnTo>
                    <a:close/>
                  </a:path>
                </a:pathLst>
              </a:custGeom>
              <a:solidFill>
                <a:srgbClr val="8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68" name="Line 3094"/>
              <p:cNvSpPr>
                <a:spLocks noChangeShapeType="1"/>
              </p:cNvSpPr>
              <p:nvPr/>
            </p:nvSpPr>
            <p:spPr bwMode="auto">
              <a:xfrm>
                <a:off x="3991" y="1760"/>
                <a:ext cx="4" cy="6"/>
              </a:xfrm>
              <a:prstGeom prst="line">
                <a:avLst/>
              </a:prstGeom>
              <a:noFill/>
              <a:ln w="0">
                <a:solidFill>
                  <a:srgbClr val="8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69" name="Freeform 3095"/>
              <p:cNvSpPr>
                <a:spLocks/>
              </p:cNvSpPr>
              <p:nvPr/>
            </p:nvSpPr>
            <p:spPr bwMode="auto">
              <a:xfrm>
                <a:off x="4003" y="1769"/>
                <a:ext cx="15" cy="15"/>
              </a:xfrm>
              <a:custGeom>
                <a:avLst/>
                <a:gdLst>
                  <a:gd name="T0" fmla="*/ 0 w 15"/>
                  <a:gd name="T1" fmla="*/ 0 h 15"/>
                  <a:gd name="T2" fmla="*/ 12 w 15"/>
                  <a:gd name="T3" fmla="*/ 8 h 15"/>
                  <a:gd name="T4" fmla="*/ 15 w 15"/>
                  <a:gd name="T5" fmla="*/ 15 h 15"/>
                  <a:gd name="T6" fmla="*/ 4 w 15"/>
                  <a:gd name="T7" fmla="*/ 6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lnTo>
                      <a:pt x="12" y="8"/>
                    </a:lnTo>
                    <a:lnTo>
                      <a:pt x="15" y="15"/>
                    </a:lnTo>
                    <a:lnTo>
                      <a:pt x="4" y="6"/>
                    </a:lnTo>
                    <a:lnTo>
                      <a:pt x="0" y="0"/>
                    </a:lnTo>
                    <a:close/>
                  </a:path>
                </a:pathLst>
              </a:custGeom>
              <a:solidFill>
                <a:srgbClr val="8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0" name="Line 3096"/>
              <p:cNvSpPr>
                <a:spLocks noChangeShapeType="1"/>
              </p:cNvSpPr>
              <p:nvPr/>
            </p:nvSpPr>
            <p:spPr bwMode="auto">
              <a:xfrm>
                <a:off x="4003" y="1769"/>
                <a:ext cx="4" cy="6"/>
              </a:xfrm>
              <a:prstGeom prst="line">
                <a:avLst/>
              </a:prstGeom>
              <a:noFill/>
              <a:ln w="0">
                <a:solidFill>
                  <a:srgbClr val="8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1" name="Freeform 3097"/>
              <p:cNvSpPr>
                <a:spLocks/>
              </p:cNvSpPr>
              <p:nvPr/>
            </p:nvSpPr>
            <p:spPr bwMode="auto">
              <a:xfrm>
                <a:off x="4015" y="1777"/>
                <a:ext cx="15" cy="14"/>
              </a:xfrm>
              <a:custGeom>
                <a:avLst/>
                <a:gdLst>
                  <a:gd name="T0" fmla="*/ 0 w 15"/>
                  <a:gd name="T1" fmla="*/ 0 h 14"/>
                  <a:gd name="T2" fmla="*/ 11 w 15"/>
                  <a:gd name="T3" fmla="*/ 8 h 14"/>
                  <a:gd name="T4" fmla="*/ 15 w 15"/>
                  <a:gd name="T5" fmla="*/ 14 h 14"/>
                  <a:gd name="T6" fmla="*/ 3 w 15"/>
                  <a:gd name="T7" fmla="*/ 7 h 14"/>
                  <a:gd name="T8" fmla="*/ 0 w 15"/>
                  <a:gd name="T9" fmla="*/ 0 h 14"/>
                </a:gdLst>
                <a:ahLst/>
                <a:cxnLst>
                  <a:cxn ang="0">
                    <a:pos x="T0" y="T1"/>
                  </a:cxn>
                  <a:cxn ang="0">
                    <a:pos x="T2" y="T3"/>
                  </a:cxn>
                  <a:cxn ang="0">
                    <a:pos x="T4" y="T5"/>
                  </a:cxn>
                  <a:cxn ang="0">
                    <a:pos x="T6" y="T7"/>
                  </a:cxn>
                  <a:cxn ang="0">
                    <a:pos x="T8" y="T9"/>
                  </a:cxn>
                </a:cxnLst>
                <a:rect l="0" t="0" r="r" b="b"/>
                <a:pathLst>
                  <a:path w="15" h="14">
                    <a:moveTo>
                      <a:pt x="0" y="0"/>
                    </a:moveTo>
                    <a:lnTo>
                      <a:pt x="11" y="8"/>
                    </a:lnTo>
                    <a:lnTo>
                      <a:pt x="15" y="14"/>
                    </a:lnTo>
                    <a:lnTo>
                      <a:pt x="3" y="7"/>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2" name="Line 3098"/>
              <p:cNvSpPr>
                <a:spLocks noChangeShapeType="1"/>
              </p:cNvSpPr>
              <p:nvPr/>
            </p:nvSpPr>
            <p:spPr bwMode="auto">
              <a:xfrm>
                <a:off x="4015" y="1777"/>
                <a:ext cx="3" cy="7"/>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3" name="Freeform 3099"/>
              <p:cNvSpPr>
                <a:spLocks/>
              </p:cNvSpPr>
              <p:nvPr/>
            </p:nvSpPr>
            <p:spPr bwMode="auto">
              <a:xfrm>
                <a:off x="4026" y="1785"/>
                <a:ext cx="15" cy="14"/>
              </a:xfrm>
              <a:custGeom>
                <a:avLst/>
                <a:gdLst>
                  <a:gd name="T0" fmla="*/ 0 w 15"/>
                  <a:gd name="T1" fmla="*/ 0 h 14"/>
                  <a:gd name="T2" fmla="*/ 12 w 15"/>
                  <a:gd name="T3" fmla="*/ 8 h 14"/>
                  <a:gd name="T4" fmla="*/ 15 w 15"/>
                  <a:gd name="T5" fmla="*/ 14 h 14"/>
                  <a:gd name="T6" fmla="*/ 4 w 15"/>
                  <a:gd name="T7" fmla="*/ 6 h 14"/>
                  <a:gd name="T8" fmla="*/ 0 w 15"/>
                  <a:gd name="T9" fmla="*/ 0 h 14"/>
                </a:gdLst>
                <a:ahLst/>
                <a:cxnLst>
                  <a:cxn ang="0">
                    <a:pos x="T0" y="T1"/>
                  </a:cxn>
                  <a:cxn ang="0">
                    <a:pos x="T2" y="T3"/>
                  </a:cxn>
                  <a:cxn ang="0">
                    <a:pos x="T4" y="T5"/>
                  </a:cxn>
                  <a:cxn ang="0">
                    <a:pos x="T6" y="T7"/>
                  </a:cxn>
                  <a:cxn ang="0">
                    <a:pos x="T8" y="T9"/>
                  </a:cxn>
                </a:cxnLst>
                <a:rect l="0" t="0" r="r" b="b"/>
                <a:pathLst>
                  <a:path w="15" h="14">
                    <a:moveTo>
                      <a:pt x="0" y="0"/>
                    </a:moveTo>
                    <a:lnTo>
                      <a:pt x="12" y="8"/>
                    </a:lnTo>
                    <a:lnTo>
                      <a:pt x="15" y="14"/>
                    </a:lnTo>
                    <a:lnTo>
                      <a:pt x="4" y="6"/>
                    </a:lnTo>
                    <a:lnTo>
                      <a:pt x="0" y="0"/>
                    </a:lnTo>
                    <a:close/>
                  </a:path>
                </a:pathLst>
              </a:custGeom>
              <a:solidFill>
                <a:srgbClr val="9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4" name="Line 3100"/>
              <p:cNvSpPr>
                <a:spLocks noChangeShapeType="1"/>
              </p:cNvSpPr>
              <p:nvPr/>
            </p:nvSpPr>
            <p:spPr bwMode="auto">
              <a:xfrm>
                <a:off x="4026" y="1785"/>
                <a:ext cx="4" cy="6"/>
              </a:xfrm>
              <a:prstGeom prst="line">
                <a:avLst/>
              </a:prstGeom>
              <a:noFill/>
              <a:ln w="0">
                <a:solidFill>
                  <a:srgbClr val="9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5" name="Freeform 3101"/>
              <p:cNvSpPr>
                <a:spLocks/>
              </p:cNvSpPr>
              <p:nvPr/>
            </p:nvSpPr>
            <p:spPr bwMode="auto">
              <a:xfrm>
                <a:off x="4038" y="1793"/>
                <a:ext cx="14" cy="14"/>
              </a:xfrm>
              <a:custGeom>
                <a:avLst/>
                <a:gdLst>
                  <a:gd name="T0" fmla="*/ 0 w 14"/>
                  <a:gd name="T1" fmla="*/ 0 h 14"/>
                  <a:gd name="T2" fmla="*/ 11 w 14"/>
                  <a:gd name="T3" fmla="*/ 7 h 14"/>
                  <a:gd name="T4" fmla="*/ 14 w 14"/>
                  <a:gd name="T5" fmla="*/ 14 h 14"/>
                  <a:gd name="T6" fmla="*/ 3 w 14"/>
                  <a:gd name="T7" fmla="*/ 6 h 14"/>
                  <a:gd name="T8" fmla="*/ 0 w 14"/>
                  <a:gd name="T9" fmla="*/ 0 h 14"/>
                </a:gdLst>
                <a:ahLst/>
                <a:cxnLst>
                  <a:cxn ang="0">
                    <a:pos x="T0" y="T1"/>
                  </a:cxn>
                  <a:cxn ang="0">
                    <a:pos x="T2" y="T3"/>
                  </a:cxn>
                  <a:cxn ang="0">
                    <a:pos x="T4" y="T5"/>
                  </a:cxn>
                  <a:cxn ang="0">
                    <a:pos x="T6" y="T7"/>
                  </a:cxn>
                  <a:cxn ang="0">
                    <a:pos x="T8" y="T9"/>
                  </a:cxn>
                </a:cxnLst>
                <a:rect l="0" t="0" r="r" b="b"/>
                <a:pathLst>
                  <a:path w="14" h="14">
                    <a:moveTo>
                      <a:pt x="0" y="0"/>
                    </a:moveTo>
                    <a:lnTo>
                      <a:pt x="11" y="7"/>
                    </a:lnTo>
                    <a:lnTo>
                      <a:pt x="14" y="14"/>
                    </a:lnTo>
                    <a:lnTo>
                      <a:pt x="3" y="6"/>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6" name="Line 3102"/>
              <p:cNvSpPr>
                <a:spLocks noChangeShapeType="1"/>
              </p:cNvSpPr>
              <p:nvPr/>
            </p:nvSpPr>
            <p:spPr bwMode="auto">
              <a:xfrm>
                <a:off x="4038" y="1793"/>
                <a:ext cx="3" cy="6"/>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7" name="Freeform 3103"/>
              <p:cNvSpPr>
                <a:spLocks/>
              </p:cNvSpPr>
              <p:nvPr/>
            </p:nvSpPr>
            <p:spPr bwMode="auto">
              <a:xfrm>
                <a:off x="4049" y="1800"/>
                <a:ext cx="14" cy="14"/>
              </a:xfrm>
              <a:custGeom>
                <a:avLst/>
                <a:gdLst>
                  <a:gd name="T0" fmla="*/ 0 w 14"/>
                  <a:gd name="T1" fmla="*/ 0 h 14"/>
                  <a:gd name="T2" fmla="*/ 11 w 14"/>
                  <a:gd name="T3" fmla="*/ 7 h 14"/>
                  <a:gd name="T4" fmla="*/ 14 w 14"/>
                  <a:gd name="T5" fmla="*/ 14 h 14"/>
                  <a:gd name="T6" fmla="*/ 3 w 14"/>
                  <a:gd name="T7" fmla="*/ 7 h 14"/>
                  <a:gd name="T8" fmla="*/ 0 w 14"/>
                  <a:gd name="T9" fmla="*/ 0 h 14"/>
                </a:gdLst>
                <a:ahLst/>
                <a:cxnLst>
                  <a:cxn ang="0">
                    <a:pos x="T0" y="T1"/>
                  </a:cxn>
                  <a:cxn ang="0">
                    <a:pos x="T2" y="T3"/>
                  </a:cxn>
                  <a:cxn ang="0">
                    <a:pos x="T4" y="T5"/>
                  </a:cxn>
                  <a:cxn ang="0">
                    <a:pos x="T6" y="T7"/>
                  </a:cxn>
                  <a:cxn ang="0">
                    <a:pos x="T8" y="T9"/>
                  </a:cxn>
                </a:cxnLst>
                <a:rect l="0" t="0" r="r" b="b"/>
                <a:pathLst>
                  <a:path w="14" h="14">
                    <a:moveTo>
                      <a:pt x="0" y="0"/>
                    </a:moveTo>
                    <a:lnTo>
                      <a:pt x="11" y="7"/>
                    </a:lnTo>
                    <a:lnTo>
                      <a:pt x="14" y="14"/>
                    </a:lnTo>
                    <a:lnTo>
                      <a:pt x="3" y="7"/>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8" name="Line 3104"/>
              <p:cNvSpPr>
                <a:spLocks noChangeShapeType="1"/>
              </p:cNvSpPr>
              <p:nvPr/>
            </p:nvSpPr>
            <p:spPr bwMode="auto">
              <a:xfrm>
                <a:off x="4049" y="1800"/>
                <a:ext cx="3" cy="7"/>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79" name="Freeform 3105"/>
              <p:cNvSpPr>
                <a:spLocks/>
              </p:cNvSpPr>
              <p:nvPr/>
            </p:nvSpPr>
            <p:spPr bwMode="auto">
              <a:xfrm>
                <a:off x="4060" y="1807"/>
                <a:ext cx="14" cy="14"/>
              </a:xfrm>
              <a:custGeom>
                <a:avLst/>
                <a:gdLst>
                  <a:gd name="T0" fmla="*/ 0 w 14"/>
                  <a:gd name="T1" fmla="*/ 0 h 14"/>
                  <a:gd name="T2" fmla="*/ 11 w 14"/>
                  <a:gd name="T3" fmla="*/ 8 h 14"/>
                  <a:gd name="T4" fmla="*/ 14 w 14"/>
                  <a:gd name="T5" fmla="*/ 14 h 14"/>
                  <a:gd name="T6" fmla="*/ 3 w 14"/>
                  <a:gd name="T7" fmla="*/ 7 h 14"/>
                  <a:gd name="T8" fmla="*/ 0 w 14"/>
                  <a:gd name="T9" fmla="*/ 0 h 14"/>
                </a:gdLst>
                <a:ahLst/>
                <a:cxnLst>
                  <a:cxn ang="0">
                    <a:pos x="T0" y="T1"/>
                  </a:cxn>
                  <a:cxn ang="0">
                    <a:pos x="T2" y="T3"/>
                  </a:cxn>
                  <a:cxn ang="0">
                    <a:pos x="T4" y="T5"/>
                  </a:cxn>
                  <a:cxn ang="0">
                    <a:pos x="T6" y="T7"/>
                  </a:cxn>
                  <a:cxn ang="0">
                    <a:pos x="T8" y="T9"/>
                  </a:cxn>
                </a:cxnLst>
                <a:rect l="0" t="0" r="r" b="b"/>
                <a:pathLst>
                  <a:path w="14" h="14">
                    <a:moveTo>
                      <a:pt x="0" y="0"/>
                    </a:moveTo>
                    <a:lnTo>
                      <a:pt x="11" y="8"/>
                    </a:lnTo>
                    <a:lnTo>
                      <a:pt x="14" y="14"/>
                    </a:lnTo>
                    <a:lnTo>
                      <a:pt x="3" y="7"/>
                    </a:lnTo>
                    <a:lnTo>
                      <a:pt x="0" y="0"/>
                    </a:lnTo>
                    <a:close/>
                  </a:path>
                </a:pathLst>
              </a:custGeom>
              <a:solidFill>
                <a:srgbClr val="9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0" name="Line 3106"/>
              <p:cNvSpPr>
                <a:spLocks noChangeShapeType="1"/>
              </p:cNvSpPr>
              <p:nvPr/>
            </p:nvSpPr>
            <p:spPr bwMode="auto">
              <a:xfrm>
                <a:off x="4060" y="1807"/>
                <a:ext cx="3" cy="7"/>
              </a:xfrm>
              <a:prstGeom prst="line">
                <a:avLst/>
              </a:prstGeom>
              <a:noFill/>
              <a:ln w="0">
                <a:solidFill>
                  <a:srgbClr val="9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1" name="Freeform 3107"/>
              <p:cNvSpPr>
                <a:spLocks/>
              </p:cNvSpPr>
              <p:nvPr/>
            </p:nvSpPr>
            <p:spPr bwMode="auto">
              <a:xfrm>
                <a:off x="4071" y="1815"/>
                <a:ext cx="15" cy="13"/>
              </a:xfrm>
              <a:custGeom>
                <a:avLst/>
                <a:gdLst>
                  <a:gd name="T0" fmla="*/ 0 w 15"/>
                  <a:gd name="T1" fmla="*/ 0 h 13"/>
                  <a:gd name="T2" fmla="*/ 11 w 15"/>
                  <a:gd name="T3" fmla="*/ 7 h 13"/>
                  <a:gd name="T4" fmla="*/ 15 w 15"/>
                  <a:gd name="T5" fmla="*/ 13 h 13"/>
                  <a:gd name="T6" fmla="*/ 3 w 15"/>
                  <a:gd name="T7" fmla="*/ 6 h 13"/>
                  <a:gd name="T8" fmla="*/ 0 w 15"/>
                  <a:gd name="T9" fmla="*/ 0 h 13"/>
                </a:gdLst>
                <a:ahLst/>
                <a:cxnLst>
                  <a:cxn ang="0">
                    <a:pos x="T0" y="T1"/>
                  </a:cxn>
                  <a:cxn ang="0">
                    <a:pos x="T2" y="T3"/>
                  </a:cxn>
                  <a:cxn ang="0">
                    <a:pos x="T4" y="T5"/>
                  </a:cxn>
                  <a:cxn ang="0">
                    <a:pos x="T6" y="T7"/>
                  </a:cxn>
                  <a:cxn ang="0">
                    <a:pos x="T8" y="T9"/>
                  </a:cxn>
                </a:cxnLst>
                <a:rect l="0" t="0" r="r" b="b"/>
                <a:pathLst>
                  <a:path w="15" h="13">
                    <a:moveTo>
                      <a:pt x="0" y="0"/>
                    </a:moveTo>
                    <a:lnTo>
                      <a:pt x="11" y="7"/>
                    </a:lnTo>
                    <a:lnTo>
                      <a:pt x="15" y="13"/>
                    </a:lnTo>
                    <a:lnTo>
                      <a:pt x="3" y="6"/>
                    </a:lnTo>
                    <a:lnTo>
                      <a:pt x="0" y="0"/>
                    </a:lnTo>
                    <a:close/>
                  </a:path>
                </a:pathLst>
              </a:custGeom>
              <a:solidFill>
                <a:srgbClr val="9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2" name="Line 3108"/>
              <p:cNvSpPr>
                <a:spLocks noChangeShapeType="1"/>
              </p:cNvSpPr>
              <p:nvPr/>
            </p:nvSpPr>
            <p:spPr bwMode="auto">
              <a:xfrm>
                <a:off x="4071" y="1815"/>
                <a:ext cx="3" cy="6"/>
              </a:xfrm>
              <a:prstGeom prst="line">
                <a:avLst/>
              </a:prstGeom>
              <a:noFill/>
              <a:ln w="0">
                <a:solidFill>
                  <a:srgbClr val="9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3" name="Freeform 3109"/>
              <p:cNvSpPr>
                <a:spLocks/>
              </p:cNvSpPr>
              <p:nvPr/>
            </p:nvSpPr>
            <p:spPr bwMode="auto">
              <a:xfrm>
                <a:off x="4082" y="1822"/>
                <a:ext cx="16" cy="13"/>
              </a:xfrm>
              <a:custGeom>
                <a:avLst/>
                <a:gdLst>
                  <a:gd name="T0" fmla="*/ 0 w 16"/>
                  <a:gd name="T1" fmla="*/ 0 h 13"/>
                  <a:gd name="T2" fmla="*/ 12 w 16"/>
                  <a:gd name="T3" fmla="*/ 6 h 13"/>
                  <a:gd name="T4" fmla="*/ 16 w 16"/>
                  <a:gd name="T5" fmla="*/ 13 h 13"/>
                  <a:gd name="T6" fmla="*/ 4 w 16"/>
                  <a:gd name="T7" fmla="*/ 6 h 13"/>
                  <a:gd name="T8" fmla="*/ 0 w 16"/>
                  <a:gd name="T9" fmla="*/ 0 h 13"/>
                </a:gdLst>
                <a:ahLst/>
                <a:cxnLst>
                  <a:cxn ang="0">
                    <a:pos x="T0" y="T1"/>
                  </a:cxn>
                  <a:cxn ang="0">
                    <a:pos x="T2" y="T3"/>
                  </a:cxn>
                  <a:cxn ang="0">
                    <a:pos x="T4" y="T5"/>
                  </a:cxn>
                  <a:cxn ang="0">
                    <a:pos x="T6" y="T7"/>
                  </a:cxn>
                  <a:cxn ang="0">
                    <a:pos x="T8" y="T9"/>
                  </a:cxn>
                </a:cxnLst>
                <a:rect l="0" t="0" r="r" b="b"/>
                <a:pathLst>
                  <a:path w="16" h="13">
                    <a:moveTo>
                      <a:pt x="0" y="0"/>
                    </a:moveTo>
                    <a:lnTo>
                      <a:pt x="12" y="6"/>
                    </a:lnTo>
                    <a:lnTo>
                      <a:pt x="16" y="13"/>
                    </a:lnTo>
                    <a:lnTo>
                      <a:pt x="4" y="6"/>
                    </a:lnTo>
                    <a:lnTo>
                      <a:pt x="0" y="0"/>
                    </a:lnTo>
                    <a:close/>
                  </a:path>
                </a:pathLst>
              </a:custGeom>
              <a:solidFill>
                <a:srgbClr val="9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4" name="Line 3110"/>
              <p:cNvSpPr>
                <a:spLocks noChangeShapeType="1"/>
              </p:cNvSpPr>
              <p:nvPr/>
            </p:nvSpPr>
            <p:spPr bwMode="auto">
              <a:xfrm>
                <a:off x="4082" y="1822"/>
                <a:ext cx="4" cy="6"/>
              </a:xfrm>
              <a:prstGeom prst="line">
                <a:avLst/>
              </a:prstGeom>
              <a:noFill/>
              <a:ln w="0">
                <a:solidFill>
                  <a:srgbClr val="9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5" name="Freeform 3111"/>
              <p:cNvSpPr>
                <a:spLocks/>
              </p:cNvSpPr>
              <p:nvPr/>
            </p:nvSpPr>
            <p:spPr bwMode="auto">
              <a:xfrm>
                <a:off x="4094" y="1828"/>
                <a:ext cx="16" cy="13"/>
              </a:xfrm>
              <a:custGeom>
                <a:avLst/>
                <a:gdLst>
                  <a:gd name="T0" fmla="*/ 0 w 16"/>
                  <a:gd name="T1" fmla="*/ 0 h 13"/>
                  <a:gd name="T2" fmla="*/ 12 w 16"/>
                  <a:gd name="T3" fmla="*/ 6 h 13"/>
                  <a:gd name="T4" fmla="*/ 16 w 16"/>
                  <a:gd name="T5" fmla="*/ 13 h 13"/>
                  <a:gd name="T6" fmla="*/ 4 w 16"/>
                  <a:gd name="T7" fmla="*/ 7 h 13"/>
                  <a:gd name="T8" fmla="*/ 0 w 16"/>
                  <a:gd name="T9" fmla="*/ 0 h 13"/>
                </a:gdLst>
                <a:ahLst/>
                <a:cxnLst>
                  <a:cxn ang="0">
                    <a:pos x="T0" y="T1"/>
                  </a:cxn>
                  <a:cxn ang="0">
                    <a:pos x="T2" y="T3"/>
                  </a:cxn>
                  <a:cxn ang="0">
                    <a:pos x="T4" y="T5"/>
                  </a:cxn>
                  <a:cxn ang="0">
                    <a:pos x="T6" y="T7"/>
                  </a:cxn>
                  <a:cxn ang="0">
                    <a:pos x="T8" y="T9"/>
                  </a:cxn>
                </a:cxnLst>
                <a:rect l="0" t="0" r="r" b="b"/>
                <a:pathLst>
                  <a:path w="16" h="13">
                    <a:moveTo>
                      <a:pt x="0" y="0"/>
                    </a:moveTo>
                    <a:lnTo>
                      <a:pt x="12" y="6"/>
                    </a:lnTo>
                    <a:lnTo>
                      <a:pt x="16" y="13"/>
                    </a:lnTo>
                    <a:lnTo>
                      <a:pt x="4" y="7"/>
                    </a:lnTo>
                    <a:lnTo>
                      <a:pt x="0" y="0"/>
                    </a:lnTo>
                    <a:close/>
                  </a:path>
                </a:pathLst>
              </a:custGeom>
              <a:solidFill>
                <a:srgbClr val="9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6" name="Line 3112"/>
              <p:cNvSpPr>
                <a:spLocks noChangeShapeType="1"/>
              </p:cNvSpPr>
              <p:nvPr/>
            </p:nvSpPr>
            <p:spPr bwMode="auto">
              <a:xfrm>
                <a:off x="4094" y="1828"/>
                <a:ext cx="4" cy="7"/>
              </a:xfrm>
              <a:prstGeom prst="line">
                <a:avLst/>
              </a:prstGeom>
              <a:noFill/>
              <a:ln w="0">
                <a:solidFill>
                  <a:srgbClr val="9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7" name="Freeform 3113"/>
              <p:cNvSpPr>
                <a:spLocks/>
              </p:cNvSpPr>
              <p:nvPr/>
            </p:nvSpPr>
            <p:spPr bwMode="auto">
              <a:xfrm>
                <a:off x="4106" y="1834"/>
                <a:ext cx="16" cy="12"/>
              </a:xfrm>
              <a:custGeom>
                <a:avLst/>
                <a:gdLst>
                  <a:gd name="T0" fmla="*/ 0 w 16"/>
                  <a:gd name="T1" fmla="*/ 0 h 12"/>
                  <a:gd name="T2" fmla="*/ 13 w 16"/>
                  <a:gd name="T3" fmla="*/ 6 h 12"/>
                  <a:gd name="T4" fmla="*/ 16 w 16"/>
                  <a:gd name="T5" fmla="*/ 12 h 12"/>
                  <a:gd name="T6" fmla="*/ 4 w 16"/>
                  <a:gd name="T7" fmla="*/ 7 h 12"/>
                  <a:gd name="T8" fmla="*/ 0 w 16"/>
                  <a:gd name="T9" fmla="*/ 0 h 12"/>
                </a:gdLst>
                <a:ahLst/>
                <a:cxnLst>
                  <a:cxn ang="0">
                    <a:pos x="T0" y="T1"/>
                  </a:cxn>
                  <a:cxn ang="0">
                    <a:pos x="T2" y="T3"/>
                  </a:cxn>
                  <a:cxn ang="0">
                    <a:pos x="T4" y="T5"/>
                  </a:cxn>
                  <a:cxn ang="0">
                    <a:pos x="T6" y="T7"/>
                  </a:cxn>
                  <a:cxn ang="0">
                    <a:pos x="T8" y="T9"/>
                  </a:cxn>
                </a:cxnLst>
                <a:rect l="0" t="0" r="r" b="b"/>
                <a:pathLst>
                  <a:path w="16" h="12">
                    <a:moveTo>
                      <a:pt x="0" y="0"/>
                    </a:moveTo>
                    <a:lnTo>
                      <a:pt x="13" y="6"/>
                    </a:lnTo>
                    <a:lnTo>
                      <a:pt x="16" y="12"/>
                    </a:lnTo>
                    <a:lnTo>
                      <a:pt x="4" y="7"/>
                    </a:lnTo>
                    <a:lnTo>
                      <a:pt x="0" y="0"/>
                    </a:lnTo>
                    <a:close/>
                  </a:path>
                </a:pathLst>
              </a:cu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88" name="Line 3114"/>
              <p:cNvSpPr>
                <a:spLocks noChangeShapeType="1"/>
              </p:cNvSpPr>
              <p:nvPr/>
            </p:nvSpPr>
            <p:spPr bwMode="auto">
              <a:xfrm>
                <a:off x="4106" y="1834"/>
                <a:ext cx="4" cy="7"/>
              </a:xfrm>
              <a:prstGeom prst="line">
                <a:avLst/>
              </a:prstGeom>
              <a:noFill/>
              <a:ln w="0">
                <a:solidFill>
                  <a:srgbClr val="9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89" name="Freeform 3115"/>
              <p:cNvSpPr>
                <a:spLocks/>
              </p:cNvSpPr>
              <p:nvPr/>
            </p:nvSpPr>
            <p:spPr bwMode="auto">
              <a:xfrm>
                <a:off x="4119" y="1840"/>
                <a:ext cx="16" cy="12"/>
              </a:xfrm>
              <a:custGeom>
                <a:avLst/>
                <a:gdLst>
                  <a:gd name="T0" fmla="*/ 0 w 16"/>
                  <a:gd name="T1" fmla="*/ 0 h 12"/>
                  <a:gd name="T2" fmla="*/ 12 w 16"/>
                  <a:gd name="T3" fmla="*/ 5 h 12"/>
                  <a:gd name="T4" fmla="*/ 16 w 16"/>
                  <a:gd name="T5" fmla="*/ 12 h 12"/>
                  <a:gd name="T6" fmla="*/ 3 w 16"/>
                  <a:gd name="T7" fmla="*/ 6 h 12"/>
                  <a:gd name="T8" fmla="*/ 0 w 16"/>
                  <a:gd name="T9" fmla="*/ 0 h 12"/>
                </a:gdLst>
                <a:ahLst/>
                <a:cxnLst>
                  <a:cxn ang="0">
                    <a:pos x="T0" y="T1"/>
                  </a:cxn>
                  <a:cxn ang="0">
                    <a:pos x="T2" y="T3"/>
                  </a:cxn>
                  <a:cxn ang="0">
                    <a:pos x="T4" y="T5"/>
                  </a:cxn>
                  <a:cxn ang="0">
                    <a:pos x="T6" y="T7"/>
                  </a:cxn>
                  <a:cxn ang="0">
                    <a:pos x="T8" y="T9"/>
                  </a:cxn>
                </a:cxnLst>
                <a:rect l="0" t="0" r="r" b="b"/>
                <a:pathLst>
                  <a:path w="16" h="12">
                    <a:moveTo>
                      <a:pt x="0" y="0"/>
                    </a:moveTo>
                    <a:lnTo>
                      <a:pt x="12" y="5"/>
                    </a:lnTo>
                    <a:lnTo>
                      <a:pt x="16" y="12"/>
                    </a:lnTo>
                    <a:lnTo>
                      <a:pt x="3" y="6"/>
                    </a:lnTo>
                    <a:lnTo>
                      <a:pt x="0" y="0"/>
                    </a:lnTo>
                    <a:close/>
                  </a:path>
                </a:pathLst>
              </a:custGeom>
              <a:solidFill>
                <a:srgbClr val="9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0" name="Line 3116"/>
              <p:cNvSpPr>
                <a:spLocks noChangeShapeType="1"/>
              </p:cNvSpPr>
              <p:nvPr/>
            </p:nvSpPr>
            <p:spPr bwMode="auto">
              <a:xfrm>
                <a:off x="4119" y="1840"/>
                <a:ext cx="3" cy="6"/>
              </a:xfrm>
              <a:prstGeom prst="line">
                <a:avLst/>
              </a:prstGeom>
              <a:noFill/>
              <a:ln w="0">
                <a:solidFill>
                  <a:srgbClr val="9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1" name="Freeform 3117"/>
              <p:cNvSpPr>
                <a:spLocks/>
              </p:cNvSpPr>
              <p:nvPr/>
            </p:nvSpPr>
            <p:spPr bwMode="auto">
              <a:xfrm>
                <a:off x="4131" y="1845"/>
                <a:ext cx="16" cy="12"/>
              </a:xfrm>
              <a:custGeom>
                <a:avLst/>
                <a:gdLst>
                  <a:gd name="T0" fmla="*/ 0 w 16"/>
                  <a:gd name="T1" fmla="*/ 0 h 12"/>
                  <a:gd name="T2" fmla="*/ 12 w 16"/>
                  <a:gd name="T3" fmla="*/ 5 h 12"/>
                  <a:gd name="T4" fmla="*/ 16 w 16"/>
                  <a:gd name="T5" fmla="*/ 12 h 12"/>
                  <a:gd name="T6" fmla="*/ 4 w 16"/>
                  <a:gd name="T7" fmla="*/ 7 h 12"/>
                  <a:gd name="T8" fmla="*/ 0 w 16"/>
                  <a:gd name="T9" fmla="*/ 0 h 12"/>
                </a:gdLst>
                <a:ahLst/>
                <a:cxnLst>
                  <a:cxn ang="0">
                    <a:pos x="T0" y="T1"/>
                  </a:cxn>
                  <a:cxn ang="0">
                    <a:pos x="T2" y="T3"/>
                  </a:cxn>
                  <a:cxn ang="0">
                    <a:pos x="T4" y="T5"/>
                  </a:cxn>
                  <a:cxn ang="0">
                    <a:pos x="T6" y="T7"/>
                  </a:cxn>
                  <a:cxn ang="0">
                    <a:pos x="T8" y="T9"/>
                  </a:cxn>
                </a:cxnLst>
                <a:rect l="0" t="0" r="r" b="b"/>
                <a:pathLst>
                  <a:path w="16" h="12">
                    <a:moveTo>
                      <a:pt x="0" y="0"/>
                    </a:moveTo>
                    <a:lnTo>
                      <a:pt x="12" y="5"/>
                    </a:lnTo>
                    <a:lnTo>
                      <a:pt x="16" y="12"/>
                    </a:lnTo>
                    <a:lnTo>
                      <a:pt x="4" y="7"/>
                    </a:lnTo>
                    <a:lnTo>
                      <a:pt x="0" y="0"/>
                    </a:lnTo>
                    <a:close/>
                  </a:path>
                </a:pathLst>
              </a:custGeom>
              <a:solidFill>
                <a:srgbClr val="9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2" name="Line 3118"/>
              <p:cNvSpPr>
                <a:spLocks noChangeShapeType="1"/>
              </p:cNvSpPr>
              <p:nvPr/>
            </p:nvSpPr>
            <p:spPr bwMode="auto">
              <a:xfrm>
                <a:off x="4131" y="1845"/>
                <a:ext cx="4" cy="7"/>
              </a:xfrm>
              <a:prstGeom prst="line">
                <a:avLst/>
              </a:prstGeom>
              <a:noFill/>
              <a:ln w="0">
                <a:solidFill>
                  <a:srgbClr val="9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3" name="Freeform 3119"/>
              <p:cNvSpPr>
                <a:spLocks/>
              </p:cNvSpPr>
              <p:nvPr/>
            </p:nvSpPr>
            <p:spPr bwMode="auto">
              <a:xfrm>
                <a:off x="4143" y="1850"/>
                <a:ext cx="16" cy="11"/>
              </a:xfrm>
              <a:custGeom>
                <a:avLst/>
                <a:gdLst>
                  <a:gd name="T0" fmla="*/ 0 w 16"/>
                  <a:gd name="T1" fmla="*/ 0 h 11"/>
                  <a:gd name="T2" fmla="*/ 13 w 16"/>
                  <a:gd name="T3" fmla="*/ 5 h 11"/>
                  <a:gd name="T4" fmla="*/ 16 w 16"/>
                  <a:gd name="T5" fmla="*/ 11 h 11"/>
                  <a:gd name="T6" fmla="*/ 4 w 16"/>
                  <a:gd name="T7" fmla="*/ 7 h 11"/>
                  <a:gd name="T8" fmla="*/ 0 w 16"/>
                  <a:gd name="T9" fmla="*/ 0 h 11"/>
                </a:gdLst>
                <a:ahLst/>
                <a:cxnLst>
                  <a:cxn ang="0">
                    <a:pos x="T0" y="T1"/>
                  </a:cxn>
                  <a:cxn ang="0">
                    <a:pos x="T2" y="T3"/>
                  </a:cxn>
                  <a:cxn ang="0">
                    <a:pos x="T4" y="T5"/>
                  </a:cxn>
                  <a:cxn ang="0">
                    <a:pos x="T6" y="T7"/>
                  </a:cxn>
                  <a:cxn ang="0">
                    <a:pos x="T8" y="T9"/>
                  </a:cxn>
                </a:cxnLst>
                <a:rect l="0" t="0" r="r" b="b"/>
                <a:pathLst>
                  <a:path w="16" h="11">
                    <a:moveTo>
                      <a:pt x="0" y="0"/>
                    </a:moveTo>
                    <a:lnTo>
                      <a:pt x="13" y="5"/>
                    </a:lnTo>
                    <a:lnTo>
                      <a:pt x="16" y="11"/>
                    </a:lnTo>
                    <a:lnTo>
                      <a:pt x="4" y="7"/>
                    </a:lnTo>
                    <a:lnTo>
                      <a:pt x="0" y="0"/>
                    </a:lnTo>
                    <a:close/>
                  </a:path>
                </a:pathLst>
              </a:custGeom>
              <a:solidFill>
                <a:srgbClr val="9D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4" name="Line 3120"/>
              <p:cNvSpPr>
                <a:spLocks noChangeShapeType="1"/>
              </p:cNvSpPr>
              <p:nvPr/>
            </p:nvSpPr>
            <p:spPr bwMode="auto">
              <a:xfrm>
                <a:off x="4143" y="1850"/>
                <a:ext cx="4" cy="7"/>
              </a:xfrm>
              <a:prstGeom prst="line">
                <a:avLst/>
              </a:prstGeom>
              <a:noFill/>
              <a:ln w="0">
                <a:solidFill>
                  <a:srgbClr val="9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5" name="Freeform 3121"/>
              <p:cNvSpPr>
                <a:spLocks/>
              </p:cNvSpPr>
              <p:nvPr/>
            </p:nvSpPr>
            <p:spPr bwMode="auto">
              <a:xfrm>
                <a:off x="4156" y="1855"/>
                <a:ext cx="15" cy="10"/>
              </a:xfrm>
              <a:custGeom>
                <a:avLst/>
                <a:gdLst>
                  <a:gd name="T0" fmla="*/ 0 w 15"/>
                  <a:gd name="T1" fmla="*/ 0 h 10"/>
                  <a:gd name="T2" fmla="*/ 12 w 15"/>
                  <a:gd name="T3" fmla="*/ 4 h 10"/>
                  <a:gd name="T4" fmla="*/ 15 w 15"/>
                  <a:gd name="T5" fmla="*/ 10 h 10"/>
                  <a:gd name="T6" fmla="*/ 3 w 15"/>
                  <a:gd name="T7" fmla="*/ 6 h 10"/>
                  <a:gd name="T8" fmla="*/ 0 w 15"/>
                  <a:gd name="T9" fmla="*/ 0 h 10"/>
                </a:gdLst>
                <a:ahLst/>
                <a:cxnLst>
                  <a:cxn ang="0">
                    <a:pos x="T0" y="T1"/>
                  </a:cxn>
                  <a:cxn ang="0">
                    <a:pos x="T2" y="T3"/>
                  </a:cxn>
                  <a:cxn ang="0">
                    <a:pos x="T4" y="T5"/>
                  </a:cxn>
                  <a:cxn ang="0">
                    <a:pos x="T6" y="T7"/>
                  </a:cxn>
                  <a:cxn ang="0">
                    <a:pos x="T8" y="T9"/>
                  </a:cxn>
                </a:cxnLst>
                <a:rect l="0" t="0" r="r" b="b"/>
                <a:pathLst>
                  <a:path w="15" h="10">
                    <a:moveTo>
                      <a:pt x="0" y="0"/>
                    </a:moveTo>
                    <a:lnTo>
                      <a:pt x="12" y="4"/>
                    </a:lnTo>
                    <a:lnTo>
                      <a:pt x="15" y="10"/>
                    </a:lnTo>
                    <a:lnTo>
                      <a:pt x="3" y="6"/>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6" name="Line 3122"/>
              <p:cNvSpPr>
                <a:spLocks noChangeShapeType="1"/>
              </p:cNvSpPr>
              <p:nvPr/>
            </p:nvSpPr>
            <p:spPr bwMode="auto">
              <a:xfrm>
                <a:off x="4156" y="1855"/>
                <a:ext cx="3" cy="6"/>
              </a:xfrm>
              <a:prstGeom prst="line">
                <a:avLst/>
              </a:prstGeom>
              <a:noFill/>
              <a:ln w="0">
                <a:solidFill>
                  <a:srgbClr val="A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7" name="Freeform 3123"/>
              <p:cNvSpPr>
                <a:spLocks/>
              </p:cNvSpPr>
              <p:nvPr/>
            </p:nvSpPr>
            <p:spPr bwMode="auto">
              <a:xfrm>
                <a:off x="4168" y="1859"/>
                <a:ext cx="14" cy="10"/>
              </a:xfrm>
              <a:custGeom>
                <a:avLst/>
                <a:gdLst>
                  <a:gd name="T0" fmla="*/ 0 w 14"/>
                  <a:gd name="T1" fmla="*/ 0 h 10"/>
                  <a:gd name="T2" fmla="*/ 11 w 14"/>
                  <a:gd name="T3" fmla="*/ 4 h 10"/>
                  <a:gd name="T4" fmla="*/ 14 w 14"/>
                  <a:gd name="T5" fmla="*/ 10 h 10"/>
                  <a:gd name="T6" fmla="*/ 3 w 14"/>
                  <a:gd name="T7" fmla="*/ 6 h 10"/>
                  <a:gd name="T8" fmla="*/ 0 w 14"/>
                  <a:gd name="T9" fmla="*/ 0 h 10"/>
                </a:gdLst>
                <a:ahLst/>
                <a:cxnLst>
                  <a:cxn ang="0">
                    <a:pos x="T0" y="T1"/>
                  </a:cxn>
                  <a:cxn ang="0">
                    <a:pos x="T2" y="T3"/>
                  </a:cxn>
                  <a:cxn ang="0">
                    <a:pos x="T4" y="T5"/>
                  </a:cxn>
                  <a:cxn ang="0">
                    <a:pos x="T6" y="T7"/>
                  </a:cxn>
                  <a:cxn ang="0">
                    <a:pos x="T8" y="T9"/>
                  </a:cxn>
                </a:cxnLst>
                <a:rect l="0" t="0" r="r" b="b"/>
                <a:pathLst>
                  <a:path w="14" h="10">
                    <a:moveTo>
                      <a:pt x="0" y="0"/>
                    </a:moveTo>
                    <a:lnTo>
                      <a:pt x="11" y="4"/>
                    </a:lnTo>
                    <a:lnTo>
                      <a:pt x="14" y="10"/>
                    </a:lnTo>
                    <a:lnTo>
                      <a:pt x="3" y="6"/>
                    </a:lnTo>
                    <a:lnTo>
                      <a:pt x="0" y="0"/>
                    </a:lnTo>
                    <a:close/>
                  </a:path>
                </a:pathLst>
              </a:custGeom>
              <a:solidFill>
                <a:srgbClr val="A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98" name="Line 3124"/>
              <p:cNvSpPr>
                <a:spLocks noChangeShapeType="1"/>
              </p:cNvSpPr>
              <p:nvPr/>
            </p:nvSpPr>
            <p:spPr bwMode="auto">
              <a:xfrm>
                <a:off x="4168" y="1859"/>
                <a:ext cx="3" cy="6"/>
              </a:xfrm>
              <a:prstGeom prst="line">
                <a:avLst/>
              </a:prstGeom>
              <a:noFill/>
              <a:ln w="0">
                <a:solidFill>
                  <a:srgbClr val="A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199" name="Freeform 3125"/>
              <p:cNvSpPr>
                <a:spLocks/>
              </p:cNvSpPr>
              <p:nvPr/>
            </p:nvSpPr>
            <p:spPr bwMode="auto">
              <a:xfrm>
                <a:off x="4179" y="1863"/>
                <a:ext cx="14" cy="10"/>
              </a:xfrm>
              <a:custGeom>
                <a:avLst/>
                <a:gdLst>
                  <a:gd name="T0" fmla="*/ 0 w 14"/>
                  <a:gd name="T1" fmla="*/ 0 h 10"/>
                  <a:gd name="T2" fmla="*/ 11 w 14"/>
                  <a:gd name="T3" fmla="*/ 3 h 10"/>
                  <a:gd name="T4" fmla="*/ 14 w 14"/>
                  <a:gd name="T5" fmla="*/ 10 h 10"/>
                  <a:gd name="T6" fmla="*/ 3 w 14"/>
                  <a:gd name="T7" fmla="*/ 6 h 10"/>
                  <a:gd name="T8" fmla="*/ 0 w 14"/>
                  <a:gd name="T9" fmla="*/ 0 h 10"/>
                </a:gdLst>
                <a:ahLst/>
                <a:cxnLst>
                  <a:cxn ang="0">
                    <a:pos x="T0" y="T1"/>
                  </a:cxn>
                  <a:cxn ang="0">
                    <a:pos x="T2" y="T3"/>
                  </a:cxn>
                  <a:cxn ang="0">
                    <a:pos x="T4" y="T5"/>
                  </a:cxn>
                  <a:cxn ang="0">
                    <a:pos x="T6" y="T7"/>
                  </a:cxn>
                  <a:cxn ang="0">
                    <a:pos x="T8" y="T9"/>
                  </a:cxn>
                </a:cxnLst>
                <a:rect l="0" t="0" r="r" b="b"/>
                <a:pathLst>
                  <a:path w="14" h="10">
                    <a:moveTo>
                      <a:pt x="0" y="0"/>
                    </a:moveTo>
                    <a:lnTo>
                      <a:pt x="11" y="3"/>
                    </a:lnTo>
                    <a:lnTo>
                      <a:pt x="14" y="10"/>
                    </a:lnTo>
                    <a:lnTo>
                      <a:pt x="3"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0" name="Line 3126"/>
              <p:cNvSpPr>
                <a:spLocks noChangeShapeType="1"/>
              </p:cNvSpPr>
              <p:nvPr/>
            </p:nvSpPr>
            <p:spPr bwMode="auto">
              <a:xfrm>
                <a:off x="4179" y="1863"/>
                <a:ext cx="3"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1" name="Freeform 3127"/>
              <p:cNvSpPr>
                <a:spLocks/>
              </p:cNvSpPr>
              <p:nvPr/>
            </p:nvSpPr>
            <p:spPr bwMode="auto">
              <a:xfrm>
                <a:off x="4190" y="1866"/>
                <a:ext cx="14" cy="10"/>
              </a:xfrm>
              <a:custGeom>
                <a:avLst/>
                <a:gdLst>
                  <a:gd name="T0" fmla="*/ 0 w 14"/>
                  <a:gd name="T1" fmla="*/ 0 h 10"/>
                  <a:gd name="T2" fmla="*/ 10 w 14"/>
                  <a:gd name="T3" fmla="*/ 3 h 10"/>
                  <a:gd name="T4" fmla="*/ 14 w 14"/>
                  <a:gd name="T5" fmla="*/ 10 h 10"/>
                  <a:gd name="T6" fmla="*/ 3 w 14"/>
                  <a:gd name="T7" fmla="*/ 7 h 10"/>
                  <a:gd name="T8" fmla="*/ 0 w 14"/>
                  <a:gd name="T9" fmla="*/ 0 h 10"/>
                </a:gdLst>
                <a:ahLst/>
                <a:cxnLst>
                  <a:cxn ang="0">
                    <a:pos x="T0" y="T1"/>
                  </a:cxn>
                  <a:cxn ang="0">
                    <a:pos x="T2" y="T3"/>
                  </a:cxn>
                  <a:cxn ang="0">
                    <a:pos x="T4" y="T5"/>
                  </a:cxn>
                  <a:cxn ang="0">
                    <a:pos x="T6" y="T7"/>
                  </a:cxn>
                  <a:cxn ang="0">
                    <a:pos x="T8" y="T9"/>
                  </a:cxn>
                </a:cxnLst>
                <a:rect l="0" t="0" r="r" b="b"/>
                <a:pathLst>
                  <a:path w="14" h="10">
                    <a:moveTo>
                      <a:pt x="0" y="0"/>
                    </a:moveTo>
                    <a:lnTo>
                      <a:pt x="10" y="3"/>
                    </a:lnTo>
                    <a:lnTo>
                      <a:pt x="14" y="10"/>
                    </a:lnTo>
                    <a:lnTo>
                      <a:pt x="3" y="7"/>
                    </a:lnTo>
                    <a:lnTo>
                      <a:pt x="0" y="0"/>
                    </a:lnTo>
                    <a:close/>
                  </a:path>
                </a:pathLst>
              </a:custGeom>
              <a:solidFill>
                <a:srgbClr val="A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2" name="Line 3128"/>
              <p:cNvSpPr>
                <a:spLocks noChangeShapeType="1"/>
              </p:cNvSpPr>
              <p:nvPr/>
            </p:nvSpPr>
            <p:spPr bwMode="auto">
              <a:xfrm>
                <a:off x="4190" y="1866"/>
                <a:ext cx="3" cy="7"/>
              </a:xfrm>
              <a:prstGeom prst="line">
                <a:avLst/>
              </a:prstGeom>
              <a:noFill/>
              <a:ln w="0">
                <a:solidFill>
                  <a:srgbClr val="A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3" name="Freeform 3129"/>
              <p:cNvSpPr>
                <a:spLocks/>
              </p:cNvSpPr>
              <p:nvPr/>
            </p:nvSpPr>
            <p:spPr bwMode="auto">
              <a:xfrm>
                <a:off x="4200" y="1869"/>
                <a:ext cx="13" cy="10"/>
              </a:xfrm>
              <a:custGeom>
                <a:avLst/>
                <a:gdLst>
                  <a:gd name="T0" fmla="*/ 0 w 13"/>
                  <a:gd name="T1" fmla="*/ 0 h 10"/>
                  <a:gd name="T2" fmla="*/ 10 w 13"/>
                  <a:gd name="T3" fmla="*/ 3 h 10"/>
                  <a:gd name="T4" fmla="*/ 13 w 13"/>
                  <a:gd name="T5" fmla="*/ 10 h 10"/>
                  <a:gd name="T6" fmla="*/ 4 w 13"/>
                  <a:gd name="T7" fmla="*/ 7 h 10"/>
                  <a:gd name="T8" fmla="*/ 0 w 13"/>
                  <a:gd name="T9" fmla="*/ 0 h 10"/>
                </a:gdLst>
                <a:ahLst/>
                <a:cxnLst>
                  <a:cxn ang="0">
                    <a:pos x="T0" y="T1"/>
                  </a:cxn>
                  <a:cxn ang="0">
                    <a:pos x="T2" y="T3"/>
                  </a:cxn>
                  <a:cxn ang="0">
                    <a:pos x="T4" y="T5"/>
                  </a:cxn>
                  <a:cxn ang="0">
                    <a:pos x="T6" y="T7"/>
                  </a:cxn>
                  <a:cxn ang="0">
                    <a:pos x="T8" y="T9"/>
                  </a:cxn>
                </a:cxnLst>
                <a:rect l="0" t="0" r="r" b="b"/>
                <a:pathLst>
                  <a:path w="13" h="10">
                    <a:moveTo>
                      <a:pt x="0" y="0"/>
                    </a:moveTo>
                    <a:lnTo>
                      <a:pt x="10" y="3"/>
                    </a:lnTo>
                    <a:lnTo>
                      <a:pt x="13" y="10"/>
                    </a:lnTo>
                    <a:lnTo>
                      <a:pt x="4" y="7"/>
                    </a:lnTo>
                    <a:lnTo>
                      <a:pt x="0" y="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4" name="Line 3130"/>
              <p:cNvSpPr>
                <a:spLocks noChangeShapeType="1"/>
              </p:cNvSpPr>
              <p:nvPr/>
            </p:nvSpPr>
            <p:spPr bwMode="auto">
              <a:xfrm>
                <a:off x="4200" y="1869"/>
                <a:ext cx="4" cy="7"/>
              </a:xfrm>
              <a:prstGeom prst="line">
                <a:avLst/>
              </a:prstGeom>
              <a:noFill/>
              <a:ln w="0">
                <a:solidFill>
                  <a:srgbClr val="A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5" name="Freeform 3131"/>
              <p:cNvSpPr>
                <a:spLocks/>
              </p:cNvSpPr>
              <p:nvPr/>
            </p:nvSpPr>
            <p:spPr bwMode="auto">
              <a:xfrm>
                <a:off x="4210" y="1872"/>
                <a:ext cx="12" cy="9"/>
              </a:xfrm>
              <a:custGeom>
                <a:avLst/>
                <a:gdLst>
                  <a:gd name="T0" fmla="*/ 0 w 12"/>
                  <a:gd name="T1" fmla="*/ 0 h 9"/>
                  <a:gd name="T2" fmla="*/ 9 w 12"/>
                  <a:gd name="T3" fmla="*/ 3 h 9"/>
                  <a:gd name="T4" fmla="*/ 12 w 12"/>
                  <a:gd name="T5" fmla="*/ 9 h 9"/>
                  <a:gd name="T6" fmla="*/ 3 w 12"/>
                  <a:gd name="T7" fmla="*/ 7 h 9"/>
                  <a:gd name="T8" fmla="*/ 0 w 12"/>
                  <a:gd name="T9" fmla="*/ 0 h 9"/>
                </a:gdLst>
                <a:ahLst/>
                <a:cxnLst>
                  <a:cxn ang="0">
                    <a:pos x="T0" y="T1"/>
                  </a:cxn>
                  <a:cxn ang="0">
                    <a:pos x="T2" y="T3"/>
                  </a:cxn>
                  <a:cxn ang="0">
                    <a:pos x="T4" y="T5"/>
                  </a:cxn>
                  <a:cxn ang="0">
                    <a:pos x="T6" y="T7"/>
                  </a:cxn>
                  <a:cxn ang="0">
                    <a:pos x="T8" y="T9"/>
                  </a:cxn>
                </a:cxnLst>
                <a:rect l="0" t="0" r="r" b="b"/>
                <a:pathLst>
                  <a:path w="12" h="9">
                    <a:moveTo>
                      <a:pt x="0" y="0"/>
                    </a:moveTo>
                    <a:lnTo>
                      <a:pt x="9" y="3"/>
                    </a:lnTo>
                    <a:lnTo>
                      <a:pt x="12" y="9"/>
                    </a:lnTo>
                    <a:lnTo>
                      <a:pt x="3" y="7"/>
                    </a:lnTo>
                    <a:lnTo>
                      <a:pt x="0" y="0"/>
                    </a:lnTo>
                    <a:close/>
                  </a:path>
                </a:pathLst>
              </a:custGeom>
              <a:solidFill>
                <a:srgbClr val="A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6" name="Line 3132"/>
              <p:cNvSpPr>
                <a:spLocks noChangeShapeType="1"/>
              </p:cNvSpPr>
              <p:nvPr/>
            </p:nvSpPr>
            <p:spPr bwMode="auto">
              <a:xfrm>
                <a:off x="4210" y="1872"/>
                <a:ext cx="3" cy="7"/>
              </a:xfrm>
              <a:prstGeom prst="line">
                <a:avLst/>
              </a:prstGeom>
              <a:noFill/>
              <a:ln w="0">
                <a:solidFill>
                  <a:srgbClr val="A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7" name="Freeform 3133"/>
              <p:cNvSpPr>
                <a:spLocks/>
              </p:cNvSpPr>
              <p:nvPr/>
            </p:nvSpPr>
            <p:spPr bwMode="auto">
              <a:xfrm>
                <a:off x="4219" y="1875"/>
                <a:ext cx="7" cy="7"/>
              </a:xfrm>
              <a:custGeom>
                <a:avLst/>
                <a:gdLst>
                  <a:gd name="T0" fmla="*/ 0 w 7"/>
                  <a:gd name="T1" fmla="*/ 0 h 7"/>
                  <a:gd name="T2" fmla="*/ 4 w 7"/>
                  <a:gd name="T3" fmla="*/ 1 h 7"/>
                  <a:gd name="T4" fmla="*/ 7 w 7"/>
                  <a:gd name="T5" fmla="*/ 7 h 7"/>
                  <a:gd name="T6" fmla="*/ 3 w 7"/>
                  <a:gd name="T7" fmla="*/ 6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4" y="1"/>
                    </a:lnTo>
                    <a:lnTo>
                      <a:pt x="7" y="7"/>
                    </a:lnTo>
                    <a:lnTo>
                      <a:pt x="3" y="6"/>
                    </a:lnTo>
                    <a:lnTo>
                      <a:pt x="0" y="0"/>
                    </a:lnTo>
                    <a:close/>
                  </a:path>
                </a:pathLst>
              </a:custGeom>
              <a:solidFill>
                <a:srgbClr val="A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08" name="Line 3134"/>
              <p:cNvSpPr>
                <a:spLocks noChangeShapeType="1"/>
              </p:cNvSpPr>
              <p:nvPr/>
            </p:nvSpPr>
            <p:spPr bwMode="auto">
              <a:xfrm>
                <a:off x="4219" y="1875"/>
                <a:ext cx="3" cy="6"/>
              </a:xfrm>
              <a:prstGeom prst="line">
                <a:avLst/>
              </a:prstGeom>
              <a:noFill/>
              <a:ln w="0">
                <a:solidFill>
                  <a:srgbClr val="A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09" name="Freeform 3135"/>
              <p:cNvSpPr>
                <a:spLocks/>
              </p:cNvSpPr>
              <p:nvPr/>
            </p:nvSpPr>
            <p:spPr bwMode="auto">
              <a:xfrm>
                <a:off x="4223" y="1876"/>
                <a:ext cx="7" cy="8"/>
              </a:xfrm>
              <a:custGeom>
                <a:avLst/>
                <a:gdLst>
                  <a:gd name="T0" fmla="*/ 0 w 7"/>
                  <a:gd name="T1" fmla="*/ 0 h 8"/>
                  <a:gd name="T2" fmla="*/ 3 w 7"/>
                  <a:gd name="T3" fmla="*/ 1 h 8"/>
                  <a:gd name="T4" fmla="*/ 7 w 7"/>
                  <a:gd name="T5" fmla="*/ 8 h 8"/>
                  <a:gd name="T6" fmla="*/ 3 w 7"/>
                  <a:gd name="T7" fmla="*/ 6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3" y="1"/>
                    </a:lnTo>
                    <a:lnTo>
                      <a:pt x="7" y="8"/>
                    </a:lnTo>
                    <a:lnTo>
                      <a:pt x="3" y="6"/>
                    </a:lnTo>
                    <a:lnTo>
                      <a:pt x="0" y="0"/>
                    </a:lnTo>
                    <a:close/>
                  </a:path>
                </a:pathLst>
              </a:custGeom>
              <a:solidFill>
                <a:srgbClr val="A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0" name="Line 3136"/>
              <p:cNvSpPr>
                <a:spLocks noChangeShapeType="1"/>
              </p:cNvSpPr>
              <p:nvPr/>
            </p:nvSpPr>
            <p:spPr bwMode="auto">
              <a:xfrm>
                <a:off x="4223" y="1876"/>
                <a:ext cx="3" cy="6"/>
              </a:xfrm>
              <a:prstGeom prst="line">
                <a:avLst/>
              </a:prstGeom>
              <a:noFill/>
              <a:ln w="0">
                <a:solidFill>
                  <a:srgbClr val="A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1" name="Freeform 3137"/>
              <p:cNvSpPr>
                <a:spLocks/>
              </p:cNvSpPr>
              <p:nvPr/>
            </p:nvSpPr>
            <p:spPr bwMode="auto">
              <a:xfrm>
                <a:off x="4226" y="1877"/>
                <a:ext cx="7" cy="8"/>
              </a:xfrm>
              <a:custGeom>
                <a:avLst/>
                <a:gdLst>
                  <a:gd name="T0" fmla="*/ 0 w 7"/>
                  <a:gd name="T1" fmla="*/ 0 h 8"/>
                  <a:gd name="T2" fmla="*/ 4 w 7"/>
                  <a:gd name="T3" fmla="*/ 1 h 8"/>
                  <a:gd name="T4" fmla="*/ 7 w 7"/>
                  <a:gd name="T5" fmla="*/ 8 h 8"/>
                  <a:gd name="T6" fmla="*/ 4 w 7"/>
                  <a:gd name="T7" fmla="*/ 7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4" y="1"/>
                    </a:lnTo>
                    <a:lnTo>
                      <a:pt x="7" y="8"/>
                    </a:lnTo>
                    <a:lnTo>
                      <a:pt x="4" y="7"/>
                    </a:lnTo>
                    <a:lnTo>
                      <a:pt x="0" y="0"/>
                    </a:lnTo>
                    <a:close/>
                  </a:path>
                </a:pathLst>
              </a:custGeom>
              <a:solidFill>
                <a:srgbClr val="A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2" name="Line 3138"/>
              <p:cNvSpPr>
                <a:spLocks noChangeShapeType="1"/>
              </p:cNvSpPr>
              <p:nvPr/>
            </p:nvSpPr>
            <p:spPr bwMode="auto">
              <a:xfrm>
                <a:off x="4226" y="1877"/>
                <a:ext cx="4" cy="7"/>
              </a:xfrm>
              <a:prstGeom prst="line">
                <a:avLst/>
              </a:prstGeom>
              <a:noFill/>
              <a:ln w="0">
                <a:solidFill>
                  <a:srgbClr val="A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3" name="Freeform 3139"/>
              <p:cNvSpPr>
                <a:spLocks/>
              </p:cNvSpPr>
              <p:nvPr/>
            </p:nvSpPr>
            <p:spPr bwMode="auto">
              <a:xfrm>
                <a:off x="4230" y="1878"/>
                <a:ext cx="6" cy="8"/>
              </a:xfrm>
              <a:custGeom>
                <a:avLst/>
                <a:gdLst>
                  <a:gd name="T0" fmla="*/ 0 w 6"/>
                  <a:gd name="T1" fmla="*/ 0 h 8"/>
                  <a:gd name="T2" fmla="*/ 3 w 6"/>
                  <a:gd name="T3" fmla="*/ 2 h 8"/>
                  <a:gd name="T4" fmla="*/ 6 w 6"/>
                  <a:gd name="T5" fmla="*/ 8 h 8"/>
                  <a:gd name="T6" fmla="*/ 3 w 6"/>
                  <a:gd name="T7" fmla="*/ 7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3" y="2"/>
                    </a:lnTo>
                    <a:lnTo>
                      <a:pt x="6" y="8"/>
                    </a:lnTo>
                    <a:lnTo>
                      <a:pt x="3" y="7"/>
                    </a:lnTo>
                    <a:lnTo>
                      <a:pt x="0" y="0"/>
                    </a:lnTo>
                    <a:close/>
                  </a:path>
                </a:pathLst>
              </a:custGeom>
              <a:solidFill>
                <a:srgbClr val="9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4" name="Line 3140"/>
              <p:cNvSpPr>
                <a:spLocks noChangeShapeType="1"/>
              </p:cNvSpPr>
              <p:nvPr/>
            </p:nvSpPr>
            <p:spPr bwMode="auto">
              <a:xfrm>
                <a:off x="4230" y="1878"/>
                <a:ext cx="3" cy="7"/>
              </a:xfrm>
              <a:prstGeom prst="line">
                <a:avLst/>
              </a:prstGeom>
              <a:noFill/>
              <a:ln w="0">
                <a:solidFill>
                  <a:srgbClr val="9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5" name="Freeform 3141"/>
              <p:cNvSpPr>
                <a:spLocks/>
              </p:cNvSpPr>
              <p:nvPr/>
            </p:nvSpPr>
            <p:spPr bwMode="auto">
              <a:xfrm>
                <a:off x="4233" y="1880"/>
                <a:ext cx="6" cy="7"/>
              </a:xfrm>
              <a:custGeom>
                <a:avLst/>
                <a:gdLst>
                  <a:gd name="T0" fmla="*/ 0 w 6"/>
                  <a:gd name="T1" fmla="*/ 0 h 7"/>
                  <a:gd name="T2" fmla="*/ 2 w 6"/>
                  <a:gd name="T3" fmla="*/ 0 h 7"/>
                  <a:gd name="T4" fmla="*/ 6 w 6"/>
                  <a:gd name="T5" fmla="*/ 7 h 7"/>
                  <a:gd name="T6" fmla="*/ 3 w 6"/>
                  <a:gd name="T7" fmla="*/ 6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2" y="0"/>
                    </a:lnTo>
                    <a:lnTo>
                      <a:pt x="6" y="7"/>
                    </a:lnTo>
                    <a:lnTo>
                      <a:pt x="3" y="6"/>
                    </a:lnTo>
                    <a:lnTo>
                      <a:pt x="0" y="0"/>
                    </a:lnTo>
                    <a:close/>
                  </a:path>
                </a:pathLst>
              </a:custGeom>
              <a:solidFill>
                <a:srgbClr val="9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6" name="Line 3142"/>
              <p:cNvSpPr>
                <a:spLocks noChangeShapeType="1"/>
              </p:cNvSpPr>
              <p:nvPr/>
            </p:nvSpPr>
            <p:spPr bwMode="auto">
              <a:xfrm>
                <a:off x="4233" y="1880"/>
                <a:ext cx="3" cy="6"/>
              </a:xfrm>
              <a:prstGeom prst="line">
                <a:avLst/>
              </a:prstGeom>
              <a:noFill/>
              <a:ln w="0">
                <a:solidFill>
                  <a:srgbClr val="9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7" name="Freeform 3143"/>
              <p:cNvSpPr>
                <a:spLocks/>
              </p:cNvSpPr>
              <p:nvPr/>
            </p:nvSpPr>
            <p:spPr bwMode="auto">
              <a:xfrm>
                <a:off x="4235" y="1880"/>
                <a:ext cx="6" cy="8"/>
              </a:xfrm>
              <a:custGeom>
                <a:avLst/>
                <a:gdLst>
                  <a:gd name="T0" fmla="*/ 0 w 6"/>
                  <a:gd name="T1" fmla="*/ 0 h 8"/>
                  <a:gd name="T2" fmla="*/ 3 w 6"/>
                  <a:gd name="T3" fmla="*/ 2 h 8"/>
                  <a:gd name="T4" fmla="*/ 6 w 6"/>
                  <a:gd name="T5" fmla="*/ 8 h 8"/>
                  <a:gd name="T6" fmla="*/ 4 w 6"/>
                  <a:gd name="T7" fmla="*/ 7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lnTo>
                      <a:pt x="3" y="2"/>
                    </a:lnTo>
                    <a:lnTo>
                      <a:pt x="6" y="8"/>
                    </a:lnTo>
                    <a:lnTo>
                      <a:pt x="4" y="7"/>
                    </a:lnTo>
                    <a:lnTo>
                      <a:pt x="0" y="0"/>
                    </a:lnTo>
                    <a:close/>
                  </a:path>
                </a:pathLst>
              </a:custGeom>
              <a:solidFill>
                <a:srgbClr val="9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18" name="Line 3144"/>
              <p:cNvSpPr>
                <a:spLocks noChangeShapeType="1"/>
              </p:cNvSpPr>
              <p:nvPr/>
            </p:nvSpPr>
            <p:spPr bwMode="auto">
              <a:xfrm>
                <a:off x="4235" y="1880"/>
                <a:ext cx="4" cy="7"/>
              </a:xfrm>
              <a:prstGeom prst="line">
                <a:avLst/>
              </a:prstGeom>
              <a:noFill/>
              <a:ln w="0">
                <a:solidFill>
                  <a:srgbClr val="9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19" name="Freeform 3145"/>
              <p:cNvSpPr>
                <a:spLocks/>
              </p:cNvSpPr>
              <p:nvPr/>
            </p:nvSpPr>
            <p:spPr bwMode="auto">
              <a:xfrm>
                <a:off x="3566" y="746"/>
                <a:ext cx="707" cy="1136"/>
              </a:xfrm>
              <a:custGeom>
                <a:avLst/>
                <a:gdLst>
                  <a:gd name="T0" fmla="*/ 704 w 707"/>
                  <a:gd name="T1" fmla="*/ 1085 h 1136"/>
                  <a:gd name="T2" fmla="*/ 693 w 707"/>
                  <a:gd name="T3" fmla="*/ 1081 h 1136"/>
                  <a:gd name="T4" fmla="*/ 675 w 707"/>
                  <a:gd name="T5" fmla="*/ 1076 h 1136"/>
                  <a:gd name="T6" fmla="*/ 645 w 707"/>
                  <a:gd name="T7" fmla="*/ 1067 h 1136"/>
                  <a:gd name="T8" fmla="*/ 611 w 707"/>
                  <a:gd name="T9" fmla="*/ 1055 h 1136"/>
                  <a:gd name="T10" fmla="*/ 577 w 707"/>
                  <a:gd name="T11" fmla="*/ 1041 h 1136"/>
                  <a:gd name="T12" fmla="*/ 546 w 707"/>
                  <a:gd name="T13" fmla="*/ 1024 h 1136"/>
                  <a:gd name="T14" fmla="*/ 513 w 707"/>
                  <a:gd name="T15" fmla="*/ 1003 h 1136"/>
                  <a:gd name="T16" fmla="*/ 479 w 707"/>
                  <a:gd name="T17" fmla="*/ 980 h 1136"/>
                  <a:gd name="T18" fmla="*/ 446 w 707"/>
                  <a:gd name="T19" fmla="*/ 955 h 1136"/>
                  <a:gd name="T20" fmla="*/ 415 w 707"/>
                  <a:gd name="T21" fmla="*/ 926 h 1136"/>
                  <a:gd name="T22" fmla="*/ 387 w 707"/>
                  <a:gd name="T23" fmla="*/ 893 h 1136"/>
                  <a:gd name="T24" fmla="*/ 372 w 707"/>
                  <a:gd name="T25" fmla="*/ 869 h 1136"/>
                  <a:gd name="T26" fmla="*/ 354 w 707"/>
                  <a:gd name="T27" fmla="*/ 827 h 1136"/>
                  <a:gd name="T28" fmla="*/ 339 w 707"/>
                  <a:gd name="T29" fmla="*/ 780 h 1136"/>
                  <a:gd name="T30" fmla="*/ 324 w 707"/>
                  <a:gd name="T31" fmla="*/ 729 h 1136"/>
                  <a:gd name="T32" fmla="*/ 308 w 707"/>
                  <a:gd name="T33" fmla="*/ 677 h 1136"/>
                  <a:gd name="T34" fmla="*/ 288 w 707"/>
                  <a:gd name="T35" fmla="*/ 625 h 1136"/>
                  <a:gd name="T36" fmla="*/ 262 w 707"/>
                  <a:gd name="T37" fmla="*/ 577 h 1136"/>
                  <a:gd name="T38" fmla="*/ 233 w 707"/>
                  <a:gd name="T39" fmla="*/ 532 h 1136"/>
                  <a:gd name="T40" fmla="*/ 203 w 707"/>
                  <a:gd name="T41" fmla="*/ 487 h 1136"/>
                  <a:gd name="T42" fmla="*/ 184 w 707"/>
                  <a:gd name="T43" fmla="*/ 456 h 1136"/>
                  <a:gd name="T44" fmla="*/ 170 w 707"/>
                  <a:gd name="T45" fmla="*/ 431 h 1136"/>
                  <a:gd name="T46" fmla="*/ 157 w 707"/>
                  <a:gd name="T47" fmla="*/ 405 h 1136"/>
                  <a:gd name="T48" fmla="*/ 145 w 707"/>
                  <a:gd name="T49" fmla="*/ 377 h 1136"/>
                  <a:gd name="T50" fmla="*/ 134 w 707"/>
                  <a:gd name="T51" fmla="*/ 346 h 1136"/>
                  <a:gd name="T52" fmla="*/ 123 w 707"/>
                  <a:gd name="T53" fmla="*/ 311 h 1136"/>
                  <a:gd name="T54" fmla="*/ 105 w 707"/>
                  <a:gd name="T55" fmla="*/ 245 h 1136"/>
                  <a:gd name="T56" fmla="*/ 78 w 707"/>
                  <a:gd name="T57" fmla="*/ 137 h 1136"/>
                  <a:gd name="T58" fmla="*/ 66 w 707"/>
                  <a:gd name="T59" fmla="*/ 82 h 1136"/>
                  <a:gd name="T60" fmla="*/ 0 w 707"/>
                  <a:gd name="T61" fmla="*/ 117 h 1136"/>
                  <a:gd name="T62" fmla="*/ 28 w 707"/>
                  <a:gd name="T63" fmla="*/ 134 h 1136"/>
                  <a:gd name="T64" fmla="*/ 52 w 707"/>
                  <a:gd name="T65" fmla="*/ 242 h 1136"/>
                  <a:gd name="T66" fmla="*/ 73 w 707"/>
                  <a:gd name="T67" fmla="*/ 323 h 1136"/>
                  <a:gd name="T68" fmla="*/ 84 w 707"/>
                  <a:gd name="T69" fmla="*/ 360 h 1136"/>
                  <a:gd name="T70" fmla="*/ 95 w 707"/>
                  <a:gd name="T71" fmla="*/ 394 h 1136"/>
                  <a:gd name="T72" fmla="*/ 107 w 707"/>
                  <a:gd name="T73" fmla="*/ 424 h 1136"/>
                  <a:gd name="T74" fmla="*/ 120 w 707"/>
                  <a:gd name="T75" fmla="*/ 452 h 1136"/>
                  <a:gd name="T76" fmla="*/ 134 w 707"/>
                  <a:gd name="T77" fmla="*/ 478 h 1136"/>
                  <a:gd name="T78" fmla="*/ 148 w 707"/>
                  <a:gd name="T79" fmla="*/ 503 h 1136"/>
                  <a:gd name="T80" fmla="*/ 178 w 707"/>
                  <a:gd name="T81" fmla="*/ 549 h 1136"/>
                  <a:gd name="T82" fmla="*/ 206 w 707"/>
                  <a:gd name="T83" fmla="*/ 593 h 1136"/>
                  <a:gd name="T84" fmla="*/ 231 w 707"/>
                  <a:gd name="T85" fmla="*/ 638 h 1136"/>
                  <a:gd name="T86" fmla="*/ 252 w 707"/>
                  <a:gd name="T87" fmla="*/ 686 h 1136"/>
                  <a:gd name="T88" fmla="*/ 268 w 707"/>
                  <a:gd name="T89" fmla="*/ 736 h 1136"/>
                  <a:gd name="T90" fmla="*/ 282 w 707"/>
                  <a:gd name="T91" fmla="*/ 787 h 1136"/>
                  <a:gd name="T92" fmla="*/ 296 w 707"/>
                  <a:gd name="T93" fmla="*/ 838 h 1136"/>
                  <a:gd name="T94" fmla="*/ 315 w 707"/>
                  <a:gd name="T95" fmla="*/ 885 h 1136"/>
                  <a:gd name="T96" fmla="*/ 330 w 707"/>
                  <a:gd name="T97" fmla="*/ 914 h 1136"/>
                  <a:gd name="T98" fmla="*/ 358 w 707"/>
                  <a:gd name="T99" fmla="*/ 953 h 1136"/>
                  <a:gd name="T100" fmla="*/ 391 w 707"/>
                  <a:gd name="T101" fmla="*/ 986 h 1136"/>
                  <a:gd name="T102" fmla="*/ 425 w 707"/>
                  <a:gd name="T103" fmla="*/ 1014 h 1136"/>
                  <a:gd name="T104" fmla="*/ 460 w 707"/>
                  <a:gd name="T105" fmla="*/ 1039 h 1136"/>
                  <a:gd name="T106" fmla="*/ 494 w 707"/>
                  <a:gd name="T107" fmla="*/ 1061 h 1136"/>
                  <a:gd name="T108" fmla="*/ 528 w 707"/>
                  <a:gd name="T109" fmla="*/ 1082 h 1136"/>
                  <a:gd name="T110" fmla="*/ 565 w 707"/>
                  <a:gd name="T111" fmla="*/ 1099 h 1136"/>
                  <a:gd name="T112" fmla="*/ 602 w 707"/>
                  <a:gd name="T113" fmla="*/ 1113 h 1136"/>
                  <a:gd name="T114" fmla="*/ 634 w 707"/>
                  <a:gd name="T115" fmla="*/ 1123 h 1136"/>
                  <a:gd name="T116" fmla="*/ 657 w 707"/>
                  <a:gd name="T117" fmla="*/ 1130 h 1136"/>
                  <a:gd name="T118" fmla="*/ 667 w 707"/>
                  <a:gd name="T119" fmla="*/ 113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7" h="1136">
                    <a:moveTo>
                      <a:pt x="672" y="1136"/>
                    </a:moveTo>
                    <a:lnTo>
                      <a:pt x="707" y="1086"/>
                    </a:lnTo>
                    <a:lnTo>
                      <a:pt x="704" y="1085"/>
                    </a:lnTo>
                    <a:lnTo>
                      <a:pt x="700" y="1083"/>
                    </a:lnTo>
                    <a:lnTo>
                      <a:pt x="697" y="1082"/>
                    </a:lnTo>
                    <a:lnTo>
                      <a:pt x="693" y="1081"/>
                    </a:lnTo>
                    <a:lnTo>
                      <a:pt x="689" y="1080"/>
                    </a:lnTo>
                    <a:lnTo>
                      <a:pt x="684" y="1078"/>
                    </a:lnTo>
                    <a:lnTo>
                      <a:pt x="675" y="1076"/>
                    </a:lnTo>
                    <a:lnTo>
                      <a:pt x="665" y="1073"/>
                    </a:lnTo>
                    <a:lnTo>
                      <a:pt x="655" y="1070"/>
                    </a:lnTo>
                    <a:lnTo>
                      <a:pt x="645" y="1067"/>
                    </a:lnTo>
                    <a:lnTo>
                      <a:pt x="633" y="1063"/>
                    </a:lnTo>
                    <a:lnTo>
                      <a:pt x="622" y="1059"/>
                    </a:lnTo>
                    <a:lnTo>
                      <a:pt x="611" y="1055"/>
                    </a:lnTo>
                    <a:lnTo>
                      <a:pt x="599" y="1051"/>
                    </a:lnTo>
                    <a:lnTo>
                      <a:pt x="588" y="1046"/>
                    </a:lnTo>
                    <a:lnTo>
                      <a:pt x="577" y="1041"/>
                    </a:lnTo>
                    <a:lnTo>
                      <a:pt x="566" y="1036"/>
                    </a:lnTo>
                    <a:lnTo>
                      <a:pt x="556" y="1030"/>
                    </a:lnTo>
                    <a:lnTo>
                      <a:pt x="546" y="1024"/>
                    </a:lnTo>
                    <a:lnTo>
                      <a:pt x="536" y="1017"/>
                    </a:lnTo>
                    <a:lnTo>
                      <a:pt x="524" y="1010"/>
                    </a:lnTo>
                    <a:lnTo>
                      <a:pt x="513" y="1003"/>
                    </a:lnTo>
                    <a:lnTo>
                      <a:pt x="502" y="996"/>
                    </a:lnTo>
                    <a:lnTo>
                      <a:pt x="490" y="988"/>
                    </a:lnTo>
                    <a:lnTo>
                      <a:pt x="479" y="980"/>
                    </a:lnTo>
                    <a:lnTo>
                      <a:pt x="468" y="972"/>
                    </a:lnTo>
                    <a:lnTo>
                      <a:pt x="457" y="964"/>
                    </a:lnTo>
                    <a:lnTo>
                      <a:pt x="446" y="955"/>
                    </a:lnTo>
                    <a:lnTo>
                      <a:pt x="435" y="946"/>
                    </a:lnTo>
                    <a:lnTo>
                      <a:pt x="425" y="936"/>
                    </a:lnTo>
                    <a:lnTo>
                      <a:pt x="415" y="926"/>
                    </a:lnTo>
                    <a:lnTo>
                      <a:pt x="405" y="916"/>
                    </a:lnTo>
                    <a:lnTo>
                      <a:pt x="396" y="905"/>
                    </a:lnTo>
                    <a:lnTo>
                      <a:pt x="387" y="893"/>
                    </a:lnTo>
                    <a:lnTo>
                      <a:pt x="379" y="881"/>
                    </a:lnTo>
                    <a:lnTo>
                      <a:pt x="376" y="875"/>
                    </a:lnTo>
                    <a:lnTo>
                      <a:pt x="372" y="869"/>
                    </a:lnTo>
                    <a:lnTo>
                      <a:pt x="365" y="856"/>
                    </a:lnTo>
                    <a:lnTo>
                      <a:pt x="359" y="842"/>
                    </a:lnTo>
                    <a:lnTo>
                      <a:pt x="354" y="827"/>
                    </a:lnTo>
                    <a:lnTo>
                      <a:pt x="349" y="812"/>
                    </a:lnTo>
                    <a:lnTo>
                      <a:pt x="343" y="796"/>
                    </a:lnTo>
                    <a:lnTo>
                      <a:pt x="339" y="780"/>
                    </a:lnTo>
                    <a:lnTo>
                      <a:pt x="334" y="763"/>
                    </a:lnTo>
                    <a:lnTo>
                      <a:pt x="329" y="746"/>
                    </a:lnTo>
                    <a:lnTo>
                      <a:pt x="324" y="729"/>
                    </a:lnTo>
                    <a:lnTo>
                      <a:pt x="319" y="712"/>
                    </a:lnTo>
                    <a:lnTo>
                      <a:pt x="314" y="694"/>
                    </a:lnTo>
                    <a:lnTo>
                      <a:pt x="308" y="677"/>
                    </a:lnTo>
                    <a:lnTo>
                      <a:pt x="302" y="659"/>
                    </a:lnTo>
                    <a:lnTo>
                      <a:pt x="295" y="642"/>
                    </a:lnTo>
                    <a:lnTo>
                      <a:pt x="288" y="625"/>
                    </a:lnTo>
                    <a:lnTo>
                      <a:pt x="280" y="609"/>
                    </a:lnTo>
                    <a:lnTo>
                      <a:pt x="271" y="593"/>
                    </a:lnTo>
                    <a:lnTo>
                      <a:pt x="262" y="577"/>
                    </a:lnTo>
                    <a:lnTo>
                      <a:pt x="252" y="562"/>
                    </a:lnTo>
                    <a:lnTo>
                      <a:pt x="243" y="547"/>
                    </a:lnTo>
                    <a:lnTo>
                      <a:pt x="233" y="532"/>
                    </a:lnTo>
                    <a:lnTo>
                      <a:pt x="223" y="517"/>
                    </a:lnTo>
                    <a:lnTo>
                      <a:pt x="213" y="502"/>
                    </a:lnTo>
                    <a:lnTo>
                      <a:pt x="203" y="487"/>
                    </a:lnTo>
                    <a:lnTo>
                      <a:pt x="194" y="472"/>
                    </a:lnTo>
                    <a:lnTo>
                      <a:pt x="189" y="464"/>
                    </a:lnTo>
                    <a:lnTo>
                      <a:pt x="184" y="456"/>
                    </a:lnTo>
                    <a:lnTo>
                      <a:pt x="179" y="448"/>
                    </a:lnTo>
                    <a:lnTo>
                      <a:pt x="175" y="440"/>
                    </a:lnTo>
                    <a:lnTo>
                      <a:pt x="170" y="431"/>
                    </a:lnTo>
                    <a:lnTo>
                      <a:pt x="166" y="423"/>
                    </a:lnTo>
                    <a:lnTo>
                      <a:pt x="161" y="414"/>
                    </a:lnTo>
                    <a:lnTo>
                      <a:pt x="157" y="405"/>
                    </a:lnTo>
                    <a:lnTo>
                      <a:pt x="153" y="396"/>
                    </a:lnTo>
                    <a:lnTo>
                      <a:pt x="149" y="387"/>
                    </a:lnTo>
                    <a:lnTo>
                      <a:pt x="145" y="377"/>
                    </a:lnTo>
                    <a:lnTo>
                      <a:pt x="141" y="367"/>
                    </a:lnTo>
                    <a:lnTo>
                      <a:pt x="138" y="357"/>
                    </a:lnTo>
                    <a:lnTo>
                      <a:pt x="134" y="346"/>
                    </a:lnTo>
                    <a:lnTo>
                      <a:pt x="130" y="335"/>
                    </a:lnTo>
                    <a:lnTo>
                      <a:pt x="126" y="323"/>
                    </a:lnTo>
                    <a:lnTo>
                      <a:pt x="123" y="311"/>
                    </a:lnTo>
                    <a:lnTo>
                      <a:pt x="119" y="298"/>
                    </a:lnTo>
                    <a:lnTo>
                      <a:pt x="112" y="272"/>
                    </a:lnTo>
                    <a:lnTo>
                      <a:pt x="105" y="245"/>
                    </a:lnTo>
                    <a:lnTo>
                      <a:pt x="98" y="218"/>
                    </a:lnTo>
                    <a:lnTo>
                      <a:pt x="84" y="164"/>
                    </a:lnTo>
                    <a:lnTo>
                      <a:pt x="78" y="137"/>
                    </a:lnTo>
                    <a:lnTo>
                      <a:pt x="72" y="111"/>
                    </a:lnTo>
                    <a:lnTo>
                      <a:pt x="67" y="86"/>
                    </a:lnTo>
                    <a:lnTo>
                      <a:pt x="66" y="82"/>
                    </a:lnTo>
                    <a:lnTo>
                      <a:pt x="88" y="70"/>
                    </a:lnTo>
                    <a:lnTo>
                      <a:pt x="22" y="0"/>
                    </a:lnTo>
                    <a:lnTo>
                      <a:pt x="0" y="117"/>
                    </a:lnTo>
                    <a:lnTo>
                      <a:pt x="22" y="105"/>
                    </a:lnTo>
                    <a:lnTo>
                      <a:pt x="22" y="110"/>
                    </a:lnTo>
                    <a:lnTo>
                      <a:pt x="28" y="134"/>
                    </a:lnTo>
                    <a:lnTo>
                      <a:pt x="34" y="160"/>
                    </a:lnTo>
                    <a:lnTo>
                      <a:pt x="40" y="187"/>
                    </a:lnTo>
                    <a:lnTo>
                      <a:pt x="52" y="242"/>
                    </a:lnTo>
                    <a:lnTo>
                      <a:pt x="59" y="270"/>
                    </a:lnTo>
                    <a:lnTo>
                      <a:pt x="66" y="297"/>
                    </a:lnTo>
                    <a:lnTo>
                      <a:pt x="73" y="323"/>
                    </a:lnTo>
                    <a:lnTo>
                      <a:pt x="77" y="336"/>
                    </a:lnTo>
                    <a:lnTo>
                      <a:pt x="80" y="348"/>
                    </a:lnTo>
                    <a:lnTo>
                      <a:pt x="84" y="360"/>
                    </a:lnTo>
                    <a:lnTo>
                      <a:pt x="88" y="372"/>
                    </a:lnTo>
                    <a:lnTo>
                      <a:pt x="92" y="383"/>
                    </a:lnTo>
                    <a:lnTo>
                      <a:pt x="95" y="394"/>
                    </a:lnTo>
                    <a:lnTo>
                      <a:pt x="99" y="404"/>
                    </a:lnTo>
                    <a:lnTo>
                      <a:pt x="103" y="414"/>
                    </a:lnTo>
                    <a:lnTo>
                      <a:pt x="107" y="424"/>
                    </a:lnTo>
                    <a:lnTo>
                      <a:pt x="111" y="434"/>
                    </a:lnTo>
                    <a:lnTo>
                      <a:pt x="116" y="443"/>
                    </a:lnTo>
                    <a:lnTo>
                      <a:pt x="120" y="452"/>
                    </a:lnTo>
                    <a:lnTo>
                      <a:pt x="125" y="461"/>
                    </a:lnTo>
                    <a:lnTo>
                      <a:pt x="129" y="470"/>
                    </a:lnTo>
                    <a:lnTo>
                      <a:pt x="134" y="478"/>
                    </a:lnTo>
                    <a:lnTo>
                      <a:pt x="139" y="487"/>
                    </a:lnTo>
                    <a:lnTo>
                      <a:pt x="144" y="495"/>
                    </a:lnTo>
                    <a:lnTo>
                      <a:pt x="148" y="503"/>
                    </a:lnTo>
                    <a:lnTo>
                      <a:pt x="158" y="519"/>
                    </a:lnTo>
                    <a:lnTo>
                      <a:pt x="168" y="534"/>
                    </a:lnTo>
                    <a:lnTo>
                      <a:pt x="178" y="549"/>
                    </a:lnTo>
                    <a:lnTo>
                      <a:pt x="187" y="564"/>
                    </a:lnTo>
                    <a:lnTo>
                      <a:pt x="197" y="578"/>
                    </a:lnTo>
                    <a:lnTo>
                      <a:pt x="206" y="593"/>
                    </a:lnTo>
                    <a:lnTo>
                      <a:pt x="215" y="608"/>
                    </a:lnTo>
                    <a:lnTo>
                      <a:pt x="223" y="622"/>
                    </a:lnTo>
                    <a:lnTo>
                      <a:pt x="231" y="638"/>
                    </a:lnTo>
                    <a:lnTo>
                      <a:pt x="239" y="653"/>
                    </a:lnTo>
                    <a:lnTo>
                      <a:pt x="246" y="669"/>
                    </a:lnTo>
                    <a:lnTo>
                      <a:pt x="252" y="686"/>
                    </a:lnTo>
                    <a:lnTo>
                      <a:pt x="258" y="702"/>
                    </a:lnTo>
                    <a:lnTo>
                      <a:pt x="263" y="719"/>
                    </a:lnTo>
                    <a:lnTo>
                      <a:pt x="268" y="736"/>
                    </a:lnTo>
                    <a:lnTo>
                      <a:pt x="273" y="753"/>
                    </a:lnTo>
                    <a:lnTo>
                      <a:pt x="277" y="770"/>
                    </a:lnTo>
                    <a:lnTo>
                      <a:pt x="282" y="787"/>
                    </a:lnTo>
                    <a:lnTo>
                      <a:pt x="287" y="804"/>
                    </a:lnTo>
                    <a:lnTo>
                      <a:pt x="291" y="821"/>
                    </a:lnTo>
                    <a:lnTo>
                      <a:pt x="296" y="838"/>
                    </a:lnTo>
                    <a:lnTo>
                      <a:pt x="302" y="854"/>
                    </a:lnTo>
                    <a:lnTo>
                      <a:pt x="308" y="870"/>
                    </a:lnTo>
                    <a:lnTo>
                      <a:pt x="315" y="885"/>
                    </a:lnTo>
                    <a:lnTo>
                      <a:pt x="322" y="900"/>
                    </a:lnTo>
                    <a:lnTo>
                      <a:pt x="326" y="907"/>
                    </a:lnTo>
                    <a:lnTo>
                      <a:pt x="330" y="914"/>
                    </a:lnTo>
                    <a:lnTo>
                      <a:pt x="339" y="928"/>
                    </a:lnTo>
                    <a:lnTo>
                      <a:pt x="348" y="941"/>
                    </a:lnTo>
                    <a:lnTo>
                      <a:pt x="358" y="953"/>
                    </a:lnTo>
                    <a:lnTo>
                      <a:pt x="369" y="964"/>
                    </a:lnTo>
                    <a:lnTo>
                      <a:pt x="380" y="975"/>
                    </a:lnTo>
                    <a:lnTo>
                      <a:pt x="391" y="986"/>
                    </a:lnTo>
                    <a:lnTo>
                      <a:pt x="402" y="996"/>
                    </a:lnTo>
                    <a:lnTo>
                      <a:pt x="414" y="1005"/>
                    </a:lnTo>
                    <a:lnTo>
                      <a:pt x="425" y="1014"/>
                    </a:lnTo>
                    <a:lnTo>
                      <a:pt x="437" y="1023"/>
                    </a:lnTo>
                    <a:lnTo>
                      <a:pt x="449" y="1031"/>
                    </a:lnTo>
                    <a:lnTo>
                      <a:pt x="460" y="1039"/>
                    </a:lnTo>
                    <a:lnTo>
                      <a:pt x="472" y="1047"/>
                    </a:lnTo>
                    <a:lnTo>
                      <a:pt x="483" y="1054"/>
                    </a:lnTo>
                    <a:lnTo>
                      <a:pt x="494" y="1061"/>
                    </a:lnTo>
                    <a:lnTo>
                      <a:pt x="505" y="1069"/>
                    </a:lnTo>
                    <a:lnTo>
                      <a:pt x="516" y="1076"/>
                    </a:lnTo>
                    <a:lnTo>
                      <a:pt x="528" y="1082"/>
                    </a:lnTo>
                    <a:lnTo>
                      <a:pt x="540" y="1088"/>
                    </a:lnTo>
                    <a:lnTo>
                      <a:pt x="553" y="1094"/>
                    </a:lnTo>
                    <a:lnTo>
                      <a:pt x="565" y="1099"/>
                    </a:lnTo>
                    <a:lnTo>
                      <a:pt x="577" y="1104"/>
                    </a:lnTo>
                    <a:lnTo>
                      <a:pt x="590" y="1109"/>
                    </a:lnTo>
                    <a:lnTo>
                      <a:pt x="602" y="1113"/>
                    </a:lnTo>
                    <a:lnTo>
                      <a:pt x="613" y="1117"/>
                    </a:lnTo>
                    <a:lnTo>
                      <a:pt x="624" y="1120"/>
                    </a:lnTo>
                    <a:lnTo>
                      <a:pt x="634" y="1123"/>
                    </a:lnTo>
                    <a:lnTo>
                      <a:pt x="644" y="1126"/>
                    </a:lnTo>
                    <a:lnTo>
                      <a:pt x="653" y="1129"/>
                    </a:lnTo>
                    <a:lnTo>
                      <a:pt x="657" y="1130"/>
                    </a:lnTo>
                    <a:lnTo>
                      <a:pt x="660" y="1131"/>
                    </a:lnTo>
                    <a:lnTo>
                      <a:pt x="664" y="1132"/>
                    </a:lnTo>
                    <a:lnTo>
                      <a:pt x="667" y="1134"/>
                    </a:lnTo>
                    <a:lnTo>
                      <a:pt x="669" y="1134"/>
                    </a:lnTo>
                    <a:lnTo>
                      <a:pt x="672" y="11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20" name="Line 3146"/>
              <p:cNvSpPr>
                <a:spLocks noChangeShapeType="1"/>
              </p:cNvSpPr>
              <p:nvPr/>
            </p:nvSpPr>
            <p:spPr bwMode="auto">
              <a:xfrm flipV="1">
                <a:off x="4238" y="1832"/>
                <a:ext cx="35" cy="50"/>
              </a:xfrm>
              <a:prstGeom prst="line">
                <a:avLst/>
              </a:prstGeom>
              <a:noFill/>
              <a:ln w="7938">
                <a:solidFill>
                  <a:srgbClr val="FFB2B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1" name="Line 3147"/>
              <p:cNvSpPr>
                <a:spLocks noChangeShapeType="1"/>
              </p:cNvSpPr>
              <p:nvPr/>
            </p:nvSpPr>
            <p:spPr bwMode="auto">
              <a:xfrm flipH="1" flipV="1">
                <a:off x="4270" y="1831"/>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2" name="Line 3148"/>
              <p:cNvSpPr>
                <a:spLocks noChangeShapeType="1"/>
              </p:cNvSpPr>
              <p:nvPr/>
            </p:nvSpPr>
            <p:spPr bwMode="auto">
              <a:xfrm flipH="1" flipV="1">
                <a:off x="4266" y="1829"/>
                <a:ext cx="4"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3" name="Line 3149"/>
              <p:cNvSpPr>
                <a:spLocks noChangeShapeType="1"/>
              </p:cNvSpPr>
              <p:nvPr/>
            </p:nvSpPr>
            <p:spPr bwMode="auto">
              <a:xfrm flipH="1" flipV="1">
                <a:off x="4263" y="1828"/>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4" name="Line 3150"/>
              <p:cNvSpPr>
                <a:spLocks noChangeShapeType="1"/>
              </p:cNvSpPr>
              <p:nvPr/>
            </p:nvSpPr>
            <p:spPr bwMode="auto">
              <a:xfrm flipH="1" flipV="1">
                <a:off x="4259" y="182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5" name="Line 3151"/>
              <p:cNvSpPr>
                <a:spLocks noChangeShapeType="1"/>
              </p:cNvSpPr>
              <p:nvPr/>
            </p:nvSpPr>
            <p:spPr bwMode="auto">
              <a:xfrm flipH="1" flipV="1">
                <a:off x="4255" y="1826"/>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6" name="Line 3152"/>
              <p:cNvSpPr>
                <a:spLocks noChangeShapeType="1"/>
              </p:cNvSpPr>
              <p:nvPr/>
            </p:nvSpPr>
            <p:spPr bwMode="auto">
              <a:xfrm flipH="1" flipV="1">
                <a:off x="4250" y="1824"/>
                <a:ext cx="5"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7" name="Line 3153"/>
              <p:cNvSpPr>
                <a:spLocks noChangeShapeType="1"/>
              </p:cNvSpPr>
              <p:nvPr/>
            </p:nvSpPr>
            <p:spPr bwMode="auto">
              <a:xfrm flipH="1" flipV="1">
                <a:off x="4241" y="1822"/>
                <a:ext cx="9"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8" name="Line 3154"/>
              <p:cNvSpPr>
                <a:spLocks noChangeShapeType="1"/>
              </p:cNvSpPr>
              <p:nvPr/>
            </p:nvSpPr>
            <p:spPr bwMode="auto">
              <a:xfrm flipH="1" flipV="1">
                <a:off x="4231" y="1819"/>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29" name="Line 3155"/>
              <p:cNvSpPr>
                <a:spLocks noChangeShapeType="1"/>
              </p:cNvSpPr>
              <p:nvPr/>
            </p:nvSpPr>
            <p:spPr bwMode="auto">
              <a:xfrm flipH="1" flipV="1">
                <a:off x="4221" y="1816"/>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0" name="Line 3156"/>
              <p:cNvSpPr>
                <a:spLocks noChangeShapeType="1"/>
              </p:cNvSpPr>
              <p:nvPr/>
            </p:nvSpPr>
            <p:spPr bwMode="auto">
              <a:xfrm flipH="1" flipV="1">
                <a:off x="4211" y="1813"/>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1" name="Line 3157"/>
              <p:cNvSpPr>
                <a:spLocks noChangeShapeType="1"/>
              </p:cNvSpPr>
              <p:nvPr/>
            </p:nvSpPr>
            <p:spPr bwMode="auto">
              <a:xfrm flipH="1" flipV="1">
                <a:off x="4199" y="1809"/>
                <a:ext cx="12"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2" name="Line 3158"/>
              <p:cNvSpPr>
                <a:spLocks noChangeShapeType="1"/>
              </p:cNvSpPr>
              <p:nvPr/>
            </p:nvSpPr>
            <p:spPr bwMode="auto">
              <a:xfrm flipH="1" flipV="1">
                <a:off x="4188" y="1805"/>
                <a:ext cx="1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3" name="Line 3159"/>
              <p:cNvSpPr>
                <a:spLocks noChangeShapeType="1"/>
              </p:cNvSpPr>
              <p:nvPr/>
            </p:nvSpPr>
            <p:spPr bwMode="auto">
              <a:xfrm flipH="1" flipV="1">
                <a:off x="4177" y="1801"/>
                <a:ext cx="1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4" name="Line 3160"/>
              <p:cNvSpPr>
                <a:spLocks noChangeShapeType="1"/>
              </p:cNvSpPr>
              <p:nvPr/>
            </p:nvSpPr>
            <p:spPr bwMode="auto">
              <a:xfrm flipH="1" flipV="1">
                <a:off x="4165" y="1797"/>
                <a:ext cx="12"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5" name="Line 3161"/>
              <p:cNvSpPr>
                <a:spLocks noChangeShapeType="1"/>
              </p:cNvSpPr>
              <p:nvPr/>
            </p:nvSpPr>
            <p:spPr bwMode="auto">
              <a:xfrm flipH="1" flipV="1">
                <a:off x="4154" y="1792"/>
                <a:ext cx="1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6" name="Line 3162"/>
              <p:cNvSpPr>
                <a:spLocks noChangeShapeType="1"/>
              </p:cNvSpPr>
              <p:nvPr/>
            </p:nvSpPr>
            <p:spPr bwMode="auto">
              <a:xfrm flipH="1" flipV="1">
                <a:off x="4143" y="1787"/>
                <a:ext cx="1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7" name="Line 3163"/>
              <p:cNvSpPr>
                <a:spLocks noChangeShapeType="1"/>
              </p:cNvSpPr>
              <p:nvPr/>
            </p:nvSpPr>
            <p:spPr bwMode="auto">
              <a:xfrm flipH="1" flipV="1">
                <a:off x="4132" y="1782"/>
                <a:ext cx="11"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8" name="Line 3164"/>
              <p:cNvSpPr>
                <a:spLocks noChangeShapeType="1"/>
              </p:cNvSpPr>
              <p:nvPr/>
            </p:nvSpPr>
            <p:spPr bwMode="auto">
              <a:xfrm flipH="1" flipV="1">
                <a:off x="4122" y="1776"/>
                <a:ext cx="10"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39" name="Line 3165"/>
              <p:cNvSpPr>
                <a:spLocks noChangeShapeType="1"/>
              </p:cNvSpPr>
              <p:nvPr/>
            </p:nvSpPr>
            <p:spPr bwMode="auto">
              <a:xfrm flipH="1" flipV="1">
                <a:off x="4112" y="1770"/>
                <a:ext cx="10"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240" name="Line 3166"/>
              <p:cNvSpPr>
                <a:spLocks noChangeShapeType="1"/>
              </p:cNvSpPr>
              <p:nvPr/>
            </p:nvSpPr>
            <p:spPr bwMode="auto">
              <a:xfrm flipH="1" flipV="1">
                <a:off x="4102" y="1763"/>
                <a:ext cx="10"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881" name="Line 3167"/>
            <p:cNvSpPr>
              <a:spLocks noChangeShapeType="1"/>
            </p:cNvSpPr>
            <p:nvPr/>
          </p:nvSpPr>
          <p:spPr bwMode="auto">
            <a:xfrm flipH="1" flipV="1">
              <a:off x="4090" y="1756"/>
              <a:ext cx="12"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2" name="Line 3168"/>
            <p:cNvSpPr>
              <a:spLocks noChangeShapeType="1"/>
            </p:cNvSpPr>
            <p:nvPr/>
          </p:nvSpPr>
          <p:spPr bwMode="auto">
            <a:xfrm flipH="1" flipV="1">
              <a:off x="4079" y="1749"/>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3" name="Line 3169"/>
            <p:cNvSpPr>
              <a:spLocks noChangeShapeType="1"/>
            </p:cNvSpPr>
            <p:nvPr/>
          </p:nvSpPr>
          <p:spPr bwMode="auto">
            <a:xfrm flipH="1" flipV="1">
              <a:off x="4068" y="1742"/>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4" name="Line 3170"/>
            <p:cNvSpPr>
              <a:spLocks noChangeShapeType="1"/>
            </p:cNvSpPr>
            <p:nvPr/>
          </p:nvSpPr>
          <p:spPr bwMode="auto">
            <a:xfrm flipH="1" flipV="1">
              <a:off x="4056" y="1734"/>
              <a:ext cx="12"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5" name="Line 3171"/>
            <p:cNvSpPr>
              <a:spLocks noChangeShapeType="1"/>
            </p:cNvSpPr>
            <p:nvPr/>
          </p:nvSpPr>
          <p:spPr bwMode="auto">
            <a:xfrm flipH="1" flipV="1">
              <a:off x="4045" y="1726"/>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6" name="Line 3172"/>
            <p:cNvSpPr>
              <a:spLocks noChangeShapeType="1"/>
            </p:cNvSpPr>
            <p:nvPr/>
          </p:nvSpPr>
          <p:spPr bwMode="auto">
            <a:xfrm flipH="1" flipV="1">
              <a:off x="4034" y="1718"/>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7" name="Line 3173"/>
            <p:cNvSpPr>
              <a:spLocks noChangeShapeType="1"/>
            </p:cNvSpPr>
            <p:nvPr/>
          </p:nvSpPr>
          <p:spPr bwMode="auto">
            <a:xfrm flipH="1" flipV="1">
              <a:off x="4023" y="1710"/>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8" name="Line 3174"/>
            <p:cNvSpPr>
              <a:spLocks noChangeShapeType="1"/>
            </p:cNvSpPr>
            <p:nvPr/>
          </p:nvSpPr>
          <p:spPr bwMode="auto">
            <a:xfrm flipH="1" flipV="1">
              <a:off x="4012" y="1701"/>
              <a:ext cx="11"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89" name="Line 3175"/>
            <p:cNvSpPr>
              <a:spLocks noChangeShapeType="1"/>
            </p:cNvSpPr>
            <p:nvPr/>
          </p:nvSpPr>
          <p:spPr bwMode="auto">
            <a:xfrm flipH="1" flipV="1">
              <a:off x="4001" y="1692"/>
              <a:ext cx="11"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0" name="Line 3176"/>
            <p:cNvSpPr>
              <a:spLocks noChangeShapeType="1"/>
            </p:cNvSpPr>
            <p:nvPr/>
          </p:nvSpPr>
          <p:spPr bwMode="auto">
            <a:xfrm flipH="1" flipV="1">
              <a:off x="3991" y="1682"/>
              <a:ext cx="10" cy="1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1" name="Line 3177"/>
            <p:cNvSpPr>
              <a:spLocks noChangeShapeType="1"/>
            </p:cNvSpPr>
            <p:nvPr/>
          </p:nvSpPr>
          <p:spPr bwMode="auto">
            <a:xfrm flipH="1" flipV="1">
              <a:off x="3981" y="1672"/>
              <a:ext cx="10" cy="1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2" name="Line 3178"/>
            <p:cNvSpPr>
              <a:spLocks noChangeShapeType="1"/>
            </p:cNvSpPr>
            <p:nvPr/>
          </p:nvSpPr>
          <p:spPr bwMode="auto">
            <a:xfrm flipH="1" flipV="1">
              <a:off x="3971" y="1662"/>
              <a:ext cx="10" cy="1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3" name="Line 3179"/>
            <p:cNvSpPr>
              <a:spLocks noChangeShapeType="1"/>
            </p:cNvSpPr>
            <p:nvPr/>
          </p:nvSpPr>
          <p:spPr bwMode="auto">
            <a:xfrm flipH="1" flipV="1">
              <a:off x="3962" y="1651"/>
              <a:ext cx="9" cy="1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4" name="Line 3180"/>
            <p:cNvSpPr>
              <a:spLocks noChangeShapeType="1"/>
            </p:cNvSpPr>
            <p:nvPr/>
          </p:nvSpPr>
          <p:spPr bwMode="auto">
            <a:xfrm flipH="1" flipV="1">
              <a:off x="3953" y="1639"/>
              <a:ext cx="9" cy="1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5" name="Line 3181"/>
            <p:cNvSpPr>
              <a:spLocks noChangeShapeType="1"/>
            </p:cNvSpPr>
            <p:nvPr/>
          </p:nvSpPr>
          <p:spPr bwMode="auto">
            <a:xfrm flipH="1" flipV="1">
              <a:off x="3945" y="1627"/>
              <a:ext cx="8" cy="1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6" name="Line 3182"/>
            <p:cNvSpPr>
              <a:spLocks noChangeShapeType="1"/>
            </p:cNvSpPr>
            <p:nvPr/>
          </p:nvSpPr>
          <p:spPr bwMode="auto">
            <a:xfrm flipH="1" flipV="1">
              <a:off x="3942" y="1621"/>
              <a:ext cx="3"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7" name="Line 3183"/>
            <p:cNvSpPr>
              <a:spLocks noChangeShapeType="1"/>
            </p:cNvSpPr>
            <p:nvPr/>
          </p:nvSpPr>
          <p:spPr bwMode="auto">
            <a:xfrm flipH="1" flipV="1">
              <a:off x="3938" y="1615"/>
              <a:ext cx="4"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8" name="Line 3184"/>
            <p:cNvSpPr>
              <a:spLocks noChangeShapeType="1"/>
            </p:cNvSpPr>
            <p:nvPr/>
          </p:nvSpPr>
          <p:spPr bwMode="auto">
            <a:xfrm flipH="1" flipV="1">
              <a:off x="3931" y="1602"/>
              <a:ext cx="7" cy="1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99" name="Line 3185"/>
            <p:cNvSpPr>
              <a:spLocks noChangeShapeType="1"/>
            </p:cNvSpPr>
            <p:nvPr/>
          </p:nvSpPr>
          <p:spPr bwMode="auto">
            <a:xfrm flipH="1" flipV="1">
              <a:off x="3925" y="1588"/>
              <a:ext cx="6" cy="14"/>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0" name="Line 3186"/>
            <p:cNvSpPr>
              <a:spLocks noChangeShapeType="1"/>
            </p:cNvSpPr>
            <p:nvPr/>
          </p:nvSpPr>
          <p:spPr bwMode="auto">
            <a:xfrm flipH="1" flipV="1">
              <a:off x="3920" y="1573"/>
              <a:ext cx="5" cy="15"/>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1" name="Line 3187"/>
            <p:cNvSpPr>
              <a:spLocks noChangeShapeType="1"/>
            </p:cNvSpPr>
            <p:nvPr/>
          </p:nvSpPr>
          <p:spPr bwMode="auto">
            <a:xfrm flipH="1" flipV="1">
              <a:off x="3915" y="1558"/>
              <a:ext cx="5" cy="15"/>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2" name="Line 3188"/>
            <p:cNvSpPr>
              <a:spLocks noChangeShapeType="1"/>
            </p:cNvSpPr>
            <p:nvPr/>
          </p:nvSpPr>
          <p:spPr bwMode="auto">
            <a:xfrm flipH="1" flipV="1">
              <a:off x="3909" y="1542"/>
              <a:ext cx="6" cy="16"/>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3" name="Line 3189"/>
            <p:cNvSpPr>
              <a:spLocks noChangeShapeType="1"/>
            </p:cNvSpPr>
            <p:nvPr/>
          </p:nvSpPr>
          <p:spPr bwMode="auto">
            <a:xfrm flipH="1" flipV="1">
              <a:off x="3905" y="1526"/>
              <a:ext cx="4" cy="16"/>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4" name="Line 3190"/>
            <p:cNvSpPr>
              <a:spLocks noChangeShapeType="1"/>
            </p:cNvSpPr>
            <p:nvPr/>
          </p:nvSpPr>
          <p:spPr bwMode="auto">
            <a:xfrm flipH="1" flipV="1">
              <a:off x="3900" y="1509"/>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5" name="Line 3191"/>
            <p:cNvSpPr>
              <a:spLocks noChangeShapeType="1"/>
            </p:cNvSpPr>
            <p:nvPr/>
          </p:nvSpPr>
          <p:spPr bwMode="auto">
            <a:xfrm flipH="1" flipV="1">
              <a:off x="3895" y="1492"/>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6" name="Line 3192"/>
            <p:cNvSpPr>
              <a:spLocks noChangeShapeType="1"/>
            </p:cNvSpPr>
            <p:nvPr/>
          </p:nvSpPr>
          <p:spPr bwMode="auto">
            <a:xfrm flipH="1" flipV="1">
              <a:off x="3890" y="1475"/>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7" name="Line 3193"/>
            <p:cNvSpPr>
              <a:spLocks noChangeShapeType="1"/>
            </p:cNvSpPr>
            <p:nvPr/>
          </p:nvSpPr>
          <p:spPr bwMode="auto">
            <a:xfrm flipH="1" flipV="1">
              <a:off x="3885" y="1458"/>
              <a:ext cx="5" cy="1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8" name="Line 3194"/>
            <p:cNvSpPr>
              <a:spLocks noChangeShapeType="1"/>
            </p:cNvSpPr>
            <p:nvPr/>
          </p:nvSpPr>
          <p:spPr bwMode="auto">
            <a:xfrm flipH="1" flipV="1">
              <a:off x="3880" y="1440"/>
              <a:ext cx="5" cy="18"/>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09" name="Line 3195"/>
            <p:cNvSpPr>
              <a:spLocks noChangeShapeType="1"/>
            </p:cNvSpPr>
            <p:nvPr/>
          </p:nvSpPr>
          <p:spPr bwMode="auto">
            <a:xfrm flipH="1" flipV="1">
              <a:off x="3874" y="1423"/>
              <a:ext cx="6" cy="17"/>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0" name="Line 3196"/>
            <p:cNvSpPr>
              <a:spLocks noChangeShapeType="1"/>
            </p:cNvSpPr>
            <p:nvPr/>
          </p:nvSpPr>
          <p:spPr bwMode="auto">
            <a:xfrm flipH="1" flipV="1">
              <a:off x="3868" y="1405"/>
              <a:ext cx="6" cy="18"/>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1" name="Line 3197"/>
            <p:cNvSpPr>
              <a:spLocks noChangeShapeType="1"/>
            </p:cNvSpPr>
            <p:nvPr/>
          </p:nvSpPr>
          <p:spPr bwMode="auto">
            <a:xfrm flipH="1" flipV="1">
              <a:off x="3861" y="1388"/>
              <a:ext cx="7" cy="17"/>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2" name="Line 3198"/>
            <p:cNvSpPr>
              <a:spLocks noChangeShapeType="1"/>
            </p:cNvSpPr>
            <p:nvPr/>
          </p:nvSpPr>
          <p:spPr bwMode="auto">
            <a:xfrm flipH="1" flipV="1">
              <a:off x="3854" y="1371"/>
              <a:ext cx="7" cy="17"/>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3" name="Line 3199"/>
            <p:cNvSpPr>
              <a:spLocks noChangeShapeType="1"/>
            </p:cNvSpPr>
            <p:nvPr/>
          </p:nvSpPr>
          <p:spPr bwMode="auto">
            <a:xfrm flipH="1" flipV="1">
              <a:off x="3846" y="1355"/>
              <a:ext cx="8" cy="1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4" name="Line 3200"/>
            <p:cNvSpPr>
              <a:spLocks noChangeShapeType="1"/>
            </p:cNvSpPr>
            <p:nvPr/>
          </p:nvSpPr>
          <p:spPr bwMode="auto">
            <a:xfrm flipH="1" flipV="1">
              <a:off x="3837" y="1339"/>
              <a:ext cx="9" cy="1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5" name="Line 3201"/>
            <p:cNvSpPr>
              <a:spLocks noChangeShapeType="1"/>
            </p:cNvSpPr>
            <p:nvPr/>
          </p:nvSpPr>
          <p:spPr bwMode="auto">
            <a:xfrm flipH="1" flipV="1">
              <a:off x="3828" y="1323"/>
              <a:ext cx="9" cy="1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6" name="Line 3202"/>
            <p:cNvSpPr>
              <a:spLocks noChangeShapeType="1"/>
            </p:cNvSpPr>
            <p:nvPr/>
          </p:nvSpPr>
          <p:spPr bwMode="auto">
            <a:xfrm flipH="1" flipV="1">
              <a:off x="3818" y="1308"/>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7" name="Line 3203"/>
            <p:cNvSpPr>
              <a:spLocks noChangeShapeType="1"/>
            </p:cNvSpPr>
            <p:nvPr/>
          </p:nvSpPr>
          <p:spPr bwMode="auto">
            <a:xfrm flipH="1" flipV="1">
              <a:off x="3809" y="1293"/>
              <a:ext cx="9"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8" name="Line 3204"/>
            <p:cNvSpPr>
              <a:spLocks noChangeShapeType="1"/>
            </p:cNvSpPr>
            <p:nvPr/>
          </p:nvSpPr>
          <p:spPr bwMode="auto">
            <a:xfrm flipH="1" flipV="1">
              <a:off x="3799" y="1278"/>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19" name="Line 3205"/>
            <p:cNvSpPr>
              <a:spLocks noChangeShapeType="1"/>
            </p:cNvSpPr>
            <p:nvPr/>
          </p:nvSpPr>
          <p:spPr bwMode="auto">
            <a:xfrm flipH="1" flipV="1">
              <a:off x="3789" y="1263"/>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0" name="Line 3206"/>
            <p:cNvSpPr>
              <a:spLocks noChangeShapeType="1"/>
            </p:cNvSpPr>
            <p:nvPr/>
          </p:nvSpPr>
          <p:spPr bwMode="auto">
            <a:xfrm flipH="1" flipV="1">
              <a:off x="3779" y="1248"/>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1" name="Line 3207"/>
            <p:cNvSpPr>
              <a:spLocks noChangeShapeType="1"/>
            </p:cNvSpPr>
            <p:nvPr/>
          </p:nvSpPr>
          <p:spPr bwMode="auto">
            <a:xfrm flipH="1" flipV="1">
              <a:off x="3769" y="1233"/>
              <a:ext cx="10"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2" name="Line 3208"/>
            <p:cNvSpPr>
              <a:spLocks noChangeShapeType="1"/>
            </p:cNvSpPr>
            <p:nvPr/>
          </p:nvSpPr>
          <p:spPr bwMode="auto">
            <a:xfrm flipH="1" flipV="1">
              <a:off x="3760" y="1218"/>
              <a:ext cx="9" cy="1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3" name="Line 3209"/>
            <p:cNvSpPr>
              <a:spLocks noChangeShapeType="1"/>
            </p:cNvSpPr>
            <p:nvPr/>
          </p:nvSpPr>
          <p:spPr bwMode="auto">
            <a:xfrm flipH="1" flipV="1">
              <a:off x="3755" y="1210"/>
              <a:ext cx="5"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4" name="Line 3210"/>
            <p:cNvSpPr>
              <a:spLocks noChangeShapeType="1"/>
            </p:cNvSpPr>
            <p:nvPr/>
          </p:nvSpPr>
          <p:spPr bwMode="auto">
            <a:xfrm flipH="1" flipV="1">
              <a:off x="3750" y="1202"/>
              <a:ext cx="5"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5" name="Line 3211"/>
            <p:cNvSpPr>
              <a:spLocks noChangeShapeType="1"/>
            </p:cNvSpPr>
            <p:nvPr/>
          </p:nvSpPr>
          <p:spPr bwMode="auto">
            <a:xfrm flipH="1" flipV="1">
              <a:off x="3745" y="1194"/>
              <a:ext cx="5"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6" name="Line 3212"/>
            <p:cNvSpPr>
              <a:spLocks noChangeShapeType="1"/>
            </p:cNvSpPr>
            <p:nvPr/>
          </p:nvSpPr>
          <p:spPr bwMode="auto">
            <a:xfrm flipH="1" flipV="1">
              <a:off x="3741" y="1186"/>
              <a:ext cx="4"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7" name="Line 3213"/>
            <p:cNvSpPr>
              <a:spLocks noChangeShapeType="1"/>
            </p:cNvSpPr>
            <p:nvPr/>
          </p:nvSpPr>
          <p:spPr bwMode="auto">
            <a:xfrm flipH="1" flipV="1">
              <a:off x="3736" y="1177"/>
              <a:ext cx="5"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8" name="Line 3214"/>
            <p:cNvSpPr>
              <a:spLocks noChangeShapeType="1"/>
            </p:cNvSpPr>
            <p:nvPr/>
          </p:nvSpPr>
          <p:spPr bwMode="auto">
            <a:xfrm flipH="1" flipV="1">
              <a:off x="3732" y="1169"/>
              <a:ext cx="4"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29" name="Line 3215"/>
            <p:cNvSpPr>
              <a:spLocks noChangeShapeType="1"/>
            </p:cNvSpPr>
            <p:nvPr/>
          </p:nvSpPr>
          <p:spPr bwMode="auto">
            <a:xfrm flipH="1" flipV="1">
              <a:off x="3727" y="1160"/>
              <a:ext cx="5"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0" name="Line 3216"/>
            <p:cNvSpPr>
              <a:spLocks noChangeShapeType="1"/>
            </p:cNvSpPr>
            <p:nvPr/>
          </p:nvSpPr>
          <p:spPr bwMode="auto">
            <a:xfrm flipH="1" flipV="1">
              <a:off x="3723" y="1151"/>
              <a:ext cx="4"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1" name="Line 3217"/>
            <p:cNvSpPr>
              <a:spLocks noChangeShapeType="1"/>
            </p:cNvSpPr>
            <p:nvPr/>
          </p:nvSpPr>
          <p:spPr bwMode="auto">
            <a:xfrm flipH="1" flipV="1">
              <a:off x="3719" y="1142"/>
              <a:ext cx="4" cy="9"/>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2" name="Line 3218"/>
            <p:cNvSpPr>
              <a:spLocks noChangeShapeType="1"/>
            </p:cNvSpPr>
            <p:nvPr/>
          </p:nvSpPr>
          <p:spPr bwMode="auto">
            <a:xfrm flipH="1" flipV="1">
              <a:off x="3715" y="1133"/>
              <a:ext cx="4" cy="9"/>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3" name="Line 3219"/>
            <p:cNvSpPr>
              <a:spLocks noChangeShapeType="1"/>
            </p:cNvSpPr>
            <p:nvPr/>
          </p:nvSpPr>
          <p:spPr bwMode="auto">
            <a:xfrm flipH="1" flipV="1">
              <a:off x="3711" y="1123"/>
              <a:ext cx="4" cy="1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4" name="Line 3220"/>
            <p:cNvSpPr>
              <a:spLocks noChangeShapeType="1"/>
            </p:cNvSpPr>
            <p:nvPr/>
          </p:nvSpPr>
          <p:spPr bwMode="auto">
            <a:xfrm flipH="1" flipV="1">
              <a:off x="3707" y="1113"/>
              <a:ext cx="4" cy="1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5" name="Line 3221"/>
            <p:cNvSpPr>
              <a:spLocks noChangeShapeType="1"/>
            </p:cNvSpPr>
            <p:nvPr/>
          </p:nvSpPr>
          <p:spPr bwMode="auto">
            <a:xfrm flipH="1" flipV="1">
              <a:off x="3704" y="1103"/>
              <a:ext cx="3" cy="10"/>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6" name="Line 3222"/>
            <p:cNvSpPr>
              <a:spLocks noChangeShapeType="1"/>
            </p:cNvSpPr>
            <p:nvPr/>
          </p:nvSpPr>
          <p:spPr bwMode="auto">
            <a:xfrm flipH="1" flipV="1">
              <a:off x="3700" y="1092"/>
              <a:ext cx="4" cy="1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7" name="Line 3223"/>
            <p:cNvSpPr>
              <a:spLocks noChangeShapeType="1"/>
            </p:cNvSpPr>
            <p:nvPr/>
          </p:nvSpPr>
          <p:spPr bwMode="auto">
            <a:xfrm flipH="1" flipV="1">
              <a:off x="3696" y="1081"/>
              <a:ext cx="4" cy="11"/>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8" name="Line 3224"/>
            <p:cNvSpPr>
              <a:spLocks noChangeShapeType="1"/>
            </p:cNvSpPr>
            <p:nvPr/>
          </p:nvSpPr>
          <p:spPr bwMode="auto">
            <a:xfrm flipH="1" flipV="1">
              <a:off x="3692" y="1069"/>
              <a:ext cx="4" cy="12"/>
            </a:xfrm>
            <a:prstGeom prst="line">
              <a:avLst/>
            </a:prstGeom>
            <a:noFill/>
            <a:ln w="7938">
              <a:solidFill>
                <a:srgbClr val="FF0101"/>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39" name="Line 3225"/>
            <p:cNvSpPr>
              <a:spLocks noChangeShapeType="1"/>
            </p:cNvSpPr>
            <p:nvPr/>
          </p:nvSpPr>
          <p:spPr bwMode="auto">
            <a:xfrm flipH="1" flipV="1">
              <a:off x="3689" y="1057"/>
              <a:ext cx="3" cy="12"/>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0" name="Line 3226"/>
            <p:cNvSpPr>
              <a:spLocks noChangeShapeType="1"/>
            </p:cNvSpPr>
            <p:nvPr/>
          </p:nvSpPr>
          <p:spPr bwMode="auto">
            <a:xfrm flipH="1" flipV="1">
              <a:off x="3685" y="1044"/>
              <a:ext cx="4" cy="13"/>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1" name="Line 3227"/>
            <p:cNvSpPr>
              <a:spLocks noChangeShapeType="1"/>
            </p:cNvSpPr>
            <p:nvPr/>
          </p:nvSpPr>
          <p:spPr bwMode="auto">
            <a:xfrm flipH="1" flipV="1">
              <a:off x="3678" y="1018"/>
              <a:ext cx="7" cy="26"/>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2" name="Line 3228"/>
            <p:cNvSpPr>
              <a:spLocks noChangeShapeType="1"/>
            </p:cNvSpPr>
            <p:nvPr/>
          </p:nvSpPr>
          <p:spPr bwMode="auto">
            <a:xfrm flipH="1" flipV="1">
              <a:off x="3671" y="991"/>
              <a:ext cx="7" cy="2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3" name="Line 3229"/>
            <p:cNvSpPr>
              <a:spLocks noChangeShapeType="1"/>
            </p:cNvSpPr>
            <p:nvPr/>
          </p:nvSpPr>
          <p:spPr bwMode="auto">
            <a:xfrm flipH="1" flipV="1">
              <a:off x="3664" y="964"/>
              <a:ext cx="7" cy="27"/>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4" name="Line 3230"/>
            <p:cNvSpPr>
              <a:spLocks noChangeShapeType="1"/>
            </p:cNvSpPr>
            <p:nvPr/>
          </p:nvSpPr>
          <p:spPr bwMode="auto">
            <a:xfrm flipH="1" flipV="1">
              <a:off x="3650" y="910"/>
              <a:ext cx="14" cy="54"/>
            </a:xfrm>
            <a:prstGeom prst="line">
              <a:avLst/>
            </a:prstGeom>
            <a:noFill/>
            <a:ln w="7938">
              <a:solidFill>
                <a:srgbClr val="FF0202"/>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5" name="Line 3231"/>
            <p:cNvSpPr>
              <a:spLocks noChangeShapeType="1"/>
            </p:cNvSpPr>
            <p:nvPr/>
          </p:nvSpPr>
          <p:spPr bwMode="auto">
            <a:xfrm flipH="1" flipV="1">
              <a:off x="3644" y="883"/>
              <a:ext cx="6" cy="27"/>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6" name="Line 3232"/>
            <p:cNvSpPr>
              <a:spLocks noChangeShapeType="1"/>
            </p:cNvSpPr>
            <p:nvPr/>
          </p:nvSpPr>
          <p:spPr bwMode="auto">
            <a:xfrm flipH="1" flipV="1">
              <a:off x="3638" y="857"/>
              <a:ext cx="6" cy="26"/>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7" name="Line 3233"/>
            <p:cNvSpPr>
              <a:spLocks noChangeShapeType="1"/>
            </p:cNvSpPr>
            <p:nvPr/>
          </p:nvSpPr>
          <p:spPr bwMode="auto">
            <a:xfrm flipH="1" flipV="1">
              <a:off x="3633" y="832"/>
              <a:ext cx="5" cy="25"/>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8" name="Line 3234"/>
            <p:cNvSpPr>
              <a:spLocks noChangeShapeType="1"/>
            </p:cNvSpPr>
            <p:nvPr/>
          </p:nvSpPr>
          <p:spPr bwMode="auto">
            <a:xfrm flipH="1" flipV="1">
              <a:off x="3632" y="828"/>
              <a:ext cx="1" cy="4"/>
            </a:xfrm>
            <a:prstGeom prst="line">
              <a:avLst/>
            </a:prstGeom>
            <a:noFill/>
            <a:ln w="7938">
              <a:solidFill>
                <a:srgbClr val="FF0303"/>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49" name="Line 3235"/>
            <p:cNvSpPr>
              <a:spLocks noChangeShapeType="1"/>
            </p:cNvSpPr>
            <p:nvPr/>
          </p:nvSpPr>
          <p:spPr bwMode="auto">
            <a:xfrm flipV="1">
              <a:off x="3632" y="816"/>
              <a:ext cx="22" cy="12"/>
            </a:xfrm>
            <a:prstGeom prst="line">
              <a:avLst/>
            </a:prstGeom>
            <a:noFill/>
            <a:ln w="7938">
              <a:solidFill>
                <a:srgbClr val="FF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0" name="Line 3236"/>
            <p:cNvSpPr>
              <a:spLocks noChangeShapeType="1"/>
            </p:cNvSpPr>
            <p:nvPr/>
          </p:nvSpPr>
          <p:spPr bwMode="auto">
            <a:xfrm flipH="1" flipV="1">
              <a:off x="3588" y="746"/>
              <a:ext cx="66" cy="7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1" name="Line 3237"/>
            <p:cNvSpPr>
              <a:spLocks noChangeShapeType="1"/>
            </p:cNvSpPr>
            <p:nvPr/>
          </p:nvSpPr>
          <p:spPr bwMode="auto">
            <a:xfrm flipH="1">
              <a:off x="3566" y="746"/>
              <a:ext cx="22" cy="117"/>
            </a:xfrm>
            <a:prstGeom prst="line">
              <a:avLst/>
            </a:prstGeom>
            <a:noFill/>
            <a:ln w="7938">
              <a:solidFill>
                <a:srgbClr val="C50606"/>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2" name="Line 3238"/>
            <p:cNvSpPr>
              <a:spLocks noChangeShapeType="1"/>
            </p:cNvSpPr>
            <p:nvPr/>
          </p:nvSpPr>
          <p:spPr bwMode="auto">
            <a:xfrm flipV="1">
              <a:off x="3566" y="851"/>
              <a:ext cx="22" cy="12"/>
            </a:xfrm>
            <a:prstGeom prst="line">
              <a:avLst/>
            </a:prstGeom>
            <a:noFill/>
            <a:ln w="7938">
              <a:solidFill>
                <a:srgbClr val="FF0808"/>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3" name="Line 3239"/>
            <p:cNvSpPr>
              <a:spLocks noChangeShapeType="1"/>
            </p:cNvSpPr>
            <p:nvPr/>
          </p:nvSpPr>
          <p:spPr bwMode="auto">
            <a:xfrm>
              <a:off x="3588" y="851"/>
              <a:ext cx="0" cy="5"/>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4" name="Line 3240"/>
            <p:cNvSpPr>
              <a:spLocks noChangeShapeType="1"/>
            </p:cNvSpPr>
            <p:nvPr/>
          </p:nvSpPr>
          <p:spPr bwMode="auto">
            <a:xfrm>
              <a:off x="3588" y="856"/>
              <a:ext cx="6" cy="24"/>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5" name="Line 3241"/>
            <p:cNvSpPr>
              <a:spLocks noChangeShapeType="1"/>
            </p:cNvSpPr>
            <p:nvPr/>
          </p:nvSpPr>
          <p:spPr bwMode="auto">
            <a:xfrm>
              <a:off x="3594" y="880"/>
              <a:ext cx="6" cy="26"/>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6" name="Line 3242"/>
            <p:cNvSpPr>
              <a:spLocks noChangeShapeType="1"/>
            </p:cNvSpPr>
            <p:nvPr/>
          </p:nvSpPr>
          <p:spPr bwMode="auto">
            <a:xfrm>
              <a:off x="3600" y="906"/>
              <a:ext cx="6" cy="27"/>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7" name="Line 3243"/>
            <p:cNvSpPr>
              <a:spLocks noChangeShapeType="1"/>
            </p:cNvSpPr>
            <p:nvPr/>
          </p:nvSpPr>
          <p:spPr bwMode="auto">
            <a:xfrm>
              <a:off x="3606" y="933"/>
              <a:ext cx="12" cy="55"/>
            </a:xfrm>
            <a:prstGeom prst="line">
              <a:avLst/>
            </a:prstGeom>
            <a:noFill/>
            <a:ln w="7938">
              <a:solidFill>
                <a:srgbClr val="D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8" name="Line 3244"/>
            <p:cNvSpPr>
              <a:spLocks noChangeShapeType="1"/>
            </p:cNvSpPr>
            <p:nvPr/>
          </p:nvSpPr>
          <p:spPr bwMode="auto">
            <a:xfrm>
              <a:off x="3618" y="988"/>
              <a:ext cx="7" cy="28"/>
            </a:xfrm>
            <a:prstGeom prst="line">
              <a:avLst/>
            </a:prstGeom>
            <a:noFill/>
            <a:ln w="7938">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59" name="Line 3245"/>
            <p:cNvSpPr>
              <a:spLocks noChangeShapeType="1"/>
            </p:cNvSpPr>
            <p:nvPr/>
          </p:nvSpPr>
          <p:spPr bwMode="auto">
            <a:xfrm>
              <a:off x="3625" y="1016"/>
              <a:ext cx="7" cy="2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0" name="Line 3246"/>
            <p:cNvSpPr>
              <a:spLocks noChangeShapeType="1"/>
            </p:cNvSpPr>
            <p:nvPr/>
          </p:nvSpPr>
          <p:spPr bwMode="auto">
            <a:xfrm>
              <a:off x="3632" y="1043"/>
              <a:ext cx="7" cy="26"/>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1" name="Line 3247"/>
            <p:cNvSpPr>
              <a:spLocks noChangeShapeType="1"/>
            </p:cNvSpPr>
            <p:nvPr/>
          </p:nvSpPr>
          <p:spPr bwMode="auto">
            <a:xfrm>
              <a:off x="3639" y="1069"/>
              <a:ext cx="4" cy="13"/>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2" name="Line 3248"/>
            <p:cNvSpPr>
              <a:spLocks noChangeShapeType="1"/>
            </p:cNvSpPr>
            <p:nvPr/>
          </p:nvSpPr>
          <p:spPr bwMode="auto">
            <a:xfrm>
              <a:off x="3643" y="1082"/>
              <a:ext cx="3" cy="12"/>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3" name="Line 3249"/>
            <p:cNvSpPr>
              <a:spLocks noChangeShapeType="1"/>
            </p:cNvSpPr>
            <p:nvPr/>
          </p:nvSpPr>
          <p:spPr bwMode="auto">
            <a:xfrm>
              <a:off x="3646" y="1094"/>
              <a:ext cx="4" cy="12"/>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4" name="Line 3250"/>
            <p:cNvSpPr>
              <a:spLocks noChangeShapeType="1"/>
            </p:cNvSpPr>
            <p:nvPr/>
          </p:nvSpPr>
          <p:spPr bwMode="auto">
            <a:xfrm>
              <a:off x="3650" y="1106"/>
              <a:ext cx="4" cy="12"/>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5" name="Line 3251"/>
            <p:cNvSpPr>
              <a:spLocks noChangeShapeType="1"/>
            </p:cNvSpPr>
            <p:nvPr/>
          </p:nvSpPr>
          <p:spPr bwMode="auto">
            <a:xfrm>
              <a:off x="3654" y="1118"/>
              <a:ext cx="4" cy="11"/>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6" name="Line 3252"/>
            <p:cNvSpPr>
              <a:spLocks noChangeShapeType="1"/>
            </p:cNvSpPr>
            <p:nvPr/>
          </p:nvSpPr>
          <p:spPr bwMode="auto">
            <a:xfrm>
              <a:off x="3658" y="1129"/>
              <a:ext cx="3" cy="11"/>
            </a:xfrm>
            <a:prstGeom prst="line">
              <a:avLst/>
            </a:prstGeom>
            <a:noFill/>
            <a:ln w="7938">
              <a:solidFill>
                <a:srgbClr val="D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7" name="Line 3253"/>
            <p:cNvSpPr>
              <a:spLocks noChangeShapeType="1"/>
            </p:cNvSpPr>
            <p:nvPr/>
          </p:nvSpPr>
          <p:spPr bwMode="auto">
            <a:xfrm>
              <a:off x="3661" y="1140"/>
              <a:ext cx="4" cy="10"/>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8" name="Line 3254"/>
            <p:cNvSpPr>
              <a:spLocks noChangeShapeType="1"/>
            </p:cNvSpPr>
            <p:nvPr/>
          </p:nvSpPr>
          <p:spPr bwMode="auto">
            <a:xfrm>
              <a:off x="3665" y="1150"/>
              <a:ext cx="4" cy="10"/>
            </a:xfrm>
            <a:prstGeom prst="line">
              <a:avLst/>
            </a:prstGeom>
            <a:noFill/>
            <a:ln w="7938">
              <a:solidFill>
                <a:srgbClr val="D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69" name="Line 3255"/>
            <p:cNvSpPr>
              <a:spLocks noChangeShapeType="1"/>
            </p:cNvSpPr>
            <p:nvPr/>
          </p:nvSpPr>
          <p:spPr bwMode="auto">
            <a:xfrm>
              <a:off x="3669" y="1160"/>
              <a:ext cx="4" cy="10"/>
            </a:xfrm>
            <a:prstGeom prst="line">
              <a:avLst/>
            </a:prstGeom>
            <a:noFill/>
            <a:ln w="7938">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0" name="Line 3256"/>
            <p:cNvSpPr>
              <a:spLocks noChangeShapeType="1"/>
            </p:cNvSpPr>
            <p:nvPr/>
          </p:nvSpPr>
          <p:spPr bwMode="auto">
            <a:xfrm>
              <a:off x="3673" y="1170"/>
              <a:ext cx="4" cy="10"/>
            </a:xfrm>
            <a:prstGeom prst="line">
              <a:avLst/>
            </a:prstGeom>
            <a:noFill/>
            <a:ln w="7938">
              <a:solidFill>
                <a:srgbClr val="D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1" name="Line 3257"/>
            <p:cNvSpPr>
              <a:spLocks noChangeShapeType="1"/>
            </p:cNvSpPr>
            <p:nvPr/>
          </p:nvSpPr>
          <p:spPr bwMode="auto">
            <a:xfrm>
              <a:off x="3677" y="1180"/>
              <a:ext cx="5" cy="9"/>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2" name="Line 3258"/>
            <p:cNvSpPr>
              <a:spLocks noChangeShapeType="1"/>
            </p:cNvSpPr>
            <p:nvPr/>
          </p:nvSpPr>
          <p:spPr bwMode="auto">
            <a:xfrm>
              <a:off x="3682" y="1189"/>
              <a:ext cx="4" cy="9"/>
            </a:xfrm>
            <a:prstGeom prst="line">
              <a:avLst/>
            </a:prstGeom>
            <a:noFill/>
            <a:ln w="7938">
              <a:solidFill>
                <a:srgbClr val="E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3" name="Line 3259"/>
            <p:cNvSpPr>
              <a:spLocks noChangeShapeType="1"/>
            </p:cNvSpPr>
            <p:nvPr/>
          </p:nvSpPr>
          <p:spPr bwMode="auto">
            <a:xfrm>
              <a:off x="3686" y="1198"/>
              <a:ext cx="5" cy="9"/>
            </a:xfrm>
            <a:prstGeom prst="line">
              <a:avLst/>
            </a:prstGeom>
            <a:noFill/>
            <a:ln w="7938">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4" name="Line 3260"/>
            <p:cNvSpPr>
              <a:spLocks noChangeShapeType="1"/>
            </p:cNvSpPr>
            <p:nvPr/>
          </p:nvSpPr>
          <p:spPr bwMode="auto">
            <a:xfrm>
              <a:off x="3691" y="1207"/>
              <a:ext cx="4" cy="9"/>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5" name="Line 3261"/>
            <p:cNvSpPr>
              <a:spLocks noChangeShapeType="1"/>
            </p:cNvSpPr>
            <p:nvPr/>
          </p:nvSpPr>
          <p:spPr bwMode="auto">
            <a:xfrm>
              <a:off x="3695" y="1216"/>
              <a:ext cx="5" cy="8"/>
            </a:xfrm>
            <a:prstGeom prst="line">
              <a:avLst/>
            </a:prstGeom>
            <a:noFill/>
            <a:ln w="7938">
              <a:solidFill>
                <a:srgbClr val="E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6" name="Line 3262"/>
            <p:cNvSpPr>
              <a:spLocks noChangeShapeType="1"/>
            </p:cNvSpPr>
            <p:nvPr/>
          </p:nvSpPr>
          <p:spPr bwMode="auto">
            <a:xfrm>
              <a:off x="3700" y="1224"/>
              <a:ext cx="5" cy="9"/>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7" name="Line 3263"/>
            <p:cNvSpPr>
              <a:spLocks noChangeShapeType="1"/>
            </p:cNvSpPr>
            <p:nvPr/>
          </p:nvSpPr>
          <p:spPr bwMode="auto">
            <a:xfrm>
              <a:off x="3705" y="1233"/>
              <a:ext cx="5" cy="8"/>
            </a:xfrm>
            <a:prstGeom prst="line">
              <a:avLst/>
            </a:prstGeom>
            <a:noFill/>
            <a:ln w="7938">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8" name="Line 3264"/>
            <p:cNvSpPr>
              <a:spLocks noChangeShapeType="1"/>
            </p:cNvSpPr>
            <p:nvPr/>
          </p:nvSpPr>
          <p:spPr bwMode="auto">
            <a:xfrm>
              <a:off x="3710" y="1241"/>
              <a:ext cx="4" cy="8"/>
            </a:xfrm>
            <a:prstGeom prst="line">
              <a:avLst/>
            </a:prstGeom>
            <a:noFill/>
            <a:ln w="7938">
              <a:solidFill>
                <a:srgbClr val="E4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79" name="Line 3265"/>
            <p:cNvSpPr>
              <a:spLocks noChangeShapeType="1"/>
            </p:cNvSpPr>
            <p:nvPr/>
          </p:nvSpPr>
          <p:spPr bwMode="auto">
            <a:xfrm>
              <a:off x="3714" y="1249"/>
              <a:ext cx="10" cy="16"/>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0" name="Line 3266"/>
            <p:cNvSpPr>
              <a:spLocks noChangeShapeType="1"/>
            </p:cNvSpPr>
            <p:nvPr/>
          </p:nvSpPr>
          <p:spPr bwMode="auto">
            <a:xfrm>
              <a:off x="3724" y="1265"/>
              <a:ext cx="10" cy="15"/>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1" name="Line 3267"/>
            <p:cNvSpPr>
              <a:spLocks noChangeShapeType="1"/>
            </p:cNvSpPr>
            <p:nvPr/>
          </p:nvSpPr>
          <p:spPr bwMode="auto">
            <a:xfrm>
              <a:off x="3734" y="1280"/>
              <a:ext cx="10" cy="15"/>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2" name="Line 3268"/>
            <p:cNvSpPr>
              <a:spLocks noChangeShapeType="1"/>
            </p:cNvSpPr>
            <p:nvPr/>
          </p:nvSpPr>
          <p:spPr bwMode="auto">
            <a:xfrm>
              <a:off x="3744" y="1295"/>
              <a:ext cx="9" cy="15"/>
            </a:xfrm>
            <a:prstGeom prst="line">
              <a:avLst/>
            </a:prstGeom>
            <a:noFill/>
            <a:ln w="7938">
              <a:solidFill>
                <a:srgbClr val="E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3" name="Line 3269"/>
            <p:cNvSpPr>
              <a:spLocks noChangeShapeType="1"/>
            </p:cNvSpPr>
            <p:nvPr/>
          </p:nvSpPr>
          <p:spPr bwMode="auto">
            <a:xfrm>
              <a:off x="3753" y="1310"/>
              <a:ext cx="10" cy="14"/>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4" name="Line 3270"/>
            <p:cNvSpPr>
              <a:spLocks noChangeShapeType="1"/>
            </p:cNvSpPr>
            <p:nvPr/>
          </p:nvSpPr>
          <p:spPr bwMode="auto">
            <a:xfrm>
              <a:off x="3763" y="1324"/>
              <a:ext cx="9" cy="15"/>
            </a:xfrm>
            <a:prstGeom prst="line">
              <a:avLst/>
            </a:prstGeom>
            <a:noFill/>
            <a:ln w="7938">
              <a:solidFill>
                <a:srgbClr val="E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5" name="Line 3271"/>
            <p:cNvSpPr>
              <a:spLocks noChangeShapeType="1"/>
            </p:cNvSpPr>
            <p:nvPr/>
          </p:nvSpPr>
          <p:spPr bwMode="auto">
            <a:xfrm>
              <a:off x="3772" y="1339"/>
              <a:ext cx="9" cy="15"/>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6" name="Line 3272"/>
            <p:cNvSpPr>
              <a:spLocks noChangeShapeType="1"/>
            </p:cNvSpPr>
            <p:nvPr/>
          </p:nvSpPr>
          <p:spPr bwMode="auto">
            <a:xfrm>
              <a:off x="3781" y="1354"/>
              <a:ext cx="8" cy="14"/>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7" name="Line 3273"/>
            <p:cNvSpPr>
              <a:spLocks noChangeShapeType="1"/>
            </p:cNvSpPr>
            <p:nvPr/>
          </p:nvSpPr>
          <p:spPr bwMode="auto">
            <a:xfrm>
              <a:off x="3789" y="1368"/>
              <a:ext cx="8" cy="16"/>
            </a:xfrm>
            <a:prstGeom prst="line">
              <a:avLst/>
            </a:prstGeom>
            <a:noFill/>
            <a:ln w="7938">
              <a:solidFill>
                <a:srgbClr val="E1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8" name="Line 3274"/>
            <p:cNvSpPr>
              <a:spLocks noChangeShapeType="1"/>
            </p:cNvSpPr>
            <p:nvPr/>
          </p:nvSpPr>
          <p:spPr bwMode="auto">
            <a:xfrm>
              <a:off x="3797" y="1384"/>
              <a:ext cx="8" cy="15"/>
            </a:xfrm>
            <a:prstGeom prst="line">
              <a:avLst/>
            </a:prstGeom>
            <a:noFill/>
            <a:ln w="7938">
              <a:solidFill>
                <a:srgbClr val="D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89" name="Line 3275"/>
            <p:cNvSpPr>
              <a:spLocks noChangeShapeType="1"/>
            </p:cNvSpPr>
            <p:nvPr/>
          </p:nvSpPr>
          <p:spPr bwMode="auto">
            <a:xfrm>
              <a:off x="3805" y="1399"/>
              <a:ext cx="7" cy="16"/>
            </a:xfrm>
            <a:prstGeom prst="line">
              <a:avLst/>
            </a:prstGeom>
            <a:noFill/>
            <a:ln w="7938">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0" name="Line 3276"/>
            <p:cNvSpPr>
              <a:spLocks noChangeShapeType="1"/>
            </p:cNvSpPr>
            <p:nvPr/>
          </p:nvSpPr>
          <p:spPr bwMode="auto">
            <a:xfrm>
              <a:off x="3812" y="1415"/>
              <a:ext cx="6" cy="17"/>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1" name="Line 3277"/>
            <p:cNvSpPr>
              <a:spLocks noChangeShapeType="1"/>
            </p:cNvSpPr>
            <p:nvPr/>
          </p:nvSpPr>
          <p:spPr bwMode="auto">
            <a:xfrm>
              <a:off x="3818" y="1432"/>
              <a:ext cx="6" cy="16"/>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2" name="Line 3278"/>
            <p:cNvSpPr>
              <a:spLocks noChangeShapeType="1"/>
            </p:cNvSpPr>
            <p:nvPr/>
          </p:nvSpPr>
          <p:spPr bwMode="auto">
            <a:xfrm>
              <a:off x="3824" y="1448"/>
              <a:ext cx="5" cy="17"/>
            </a:xfrm>
            <a:prstGeom prst="line">
              <a:avLst/>
            </a:prstGeom>
            <a:noFill/>
            <a:ln w="7938">
              <a:solidFill>
                <a:srgbClr val="D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3" name="Line 3279"/>
            <p:cNvSpPr>
              <a:spLocks noChangeShapeType="1"/>
            </p:cNvSpPr>
            <p:nvPr/>
          </p:nvSpPr>
          <p:spPr bwMode="auto">
            <a:xfrm>
              <a:off x="3829" y="1465"/>
              <a:ext cx="5" cy="17"/>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4" name="Line 3280"/>
            <p:cNvSpPr>
              <a:spLocks noChangeShapeType="1"/>
            </p:cNvSpPr>
            <p:nvPr/>
          </p:nvSpPr>
          <p:spPr bwMode="auto">
            <a:xfrm>
              <a:off x="3834" y="1482"/>
              <a:ext cx="5"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5" name="Line 3281"/>
            <p:cNvSpPr>
              <a:spLocks noChangeShapeType="1"/>
            </p:cNvSpPr>
            <p:nvPr/>
          </p:nvSpPr>
          <p:spPr bwMode="auto">
            <a:xfrm>
              <a:off x="3839" y="1499"/>
              <a:ext cx="4"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6" name="Line 3282"/>
            <p:cNvSpPr>
              <a:spLocks noChangeShapeType="1"/>
            </p:cNvSpPr>
            <p:nvPr/>
          </p:nvSpPr>
          <p:spPr bwMode="auto">
            <a:xfrm>
              <a:off x="3843" y="1516"/>
              <a:ext cx="5" cy="17"/>
            </a:xfrm>
            <a:prstGeom prst="line">
              <a:avLst/>
            </a:prstGeom>
            <a:noFill/>
            <a:ln w="7938">
              <a:solidFill>
                <a:srgbClr val="D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7" name="Line 3283"/>
            <p:cNvSpPr>
              <a:spLocks noChangeShapeType="1"/>
            </p:cNvSpPr>
            <p:nvPr/>
          </p:nvSpPr>
          <p:spPr bwMode="auto">
            <a:xfrm>
              <a:off x="3848" y="1533"/>
              <a:ext cx="5"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8" name="Line 3284"/>
            <p:cNvSpPr>
              <a:spLocks noChangeShapeType="1"/>
            </p:cNvSpPr>
            <p:nvPr/>
          </p:nvSpPr>
          <p:spPr bwMode="auto">
            <a:xfrm>
              <a:off x="3853" y="1550"/>
              <a:ext cx="4" cy="17"/>
            </a:xfrm>
            <a:prstGeom prst="line">
              <a:avLst/>
            </a:prstGeom>
            <a:noFill/>
            <a:ln w="7938">
              <a:solidFill>
                <a:srgbClr val="D6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999" name="Line 3285"/>
            <p:cNvSpPr>
              <a:spLocks noChangeShapeType="1"/>
            </p:cNvSpPr>
            <p:nvPr/>
          </p:nvSpPr>
          <p:spPr bwMode="auto">
            <a:xfrm>
              <a:off x="3857" y="1567"/>
              <a:ext cx="5" cy="17"/>
            </a:xfrm>
            <a:prstGeom prst="line">
              <a:avLst/>
            </a:prstGeom>
            <a:noFill/>
            <a:ln w="7938">
              <a:solidFill>
                <a:srgbClr val="D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0" name="Line 3286"/>
            <p:cNvSpPr>
              <a:spLocks noChangeShapeType="1"/>
            </p:cNvSpPr>
            <p:nvPr/>
          </p:nvSpPr>
          <p:spPr bwMode="auto">
            <a:xfrm>
              <a:off x="3862" y="1584"/>
              <a:ext cx="6" cy="16"/>
            </a:xfrm>
            <a:prstGeom prst="line">
              <a:avLst/>
            </a:prstGeom>
            <a:noFill/>
            <a:ln w="7938">
              <a:solidFill>
                <a:srgbClr val="D9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1" name="Line 3287"/>
            <p:cNvSpPr>
              <a:spLocks noChangeShapeType="1"/>
            </p:cNvSpPr>
            <p:nvPr/>
          </p:nvSpPr>
          <p:spPr bwMode="auto">
            <a:xfrm>
              <a:off x="3868" y="1600"/>
              <a:ext cx="6" cy="16"/>
            </a:xfrm>
            <a:prstGeom prst="line">
              <a:avLst/>
            </a:prstGeom>
            <a:noFill/>
            <a:ln w="7938">
              <a:solidFill>
                <a:srgbClr val="D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2" name="Line 3288"/>
            <p:cNvSpPr>
              <a:spLocks noChangeShapeType="1"/>
            </p:cNvSpPr>
            <p:nvPr/>
          </p:nvSpPr>
          <p:spPr bwMode="auto">
            <a:xfrm>
              <a:off x="3874" y="1616"/>
              <a:ext cx="7" cy="15"/>
            </a:xfrm>
            <a:prstGeom prst="line">
              <a:avLst/>
            </a:prstGeom>
            <a:noFill/>
            <a:ln w="7938">
              <a:solidFill>
                <a:srgbClr val="DD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3" name="Line 3289"/>
            <p:cNvSpPr>
              <a:spLocks noChangeShapeType="1"/>
            </p:cNvSpPr>
            <p:nvPr/>
          </p:nvSpPr>
          <p:spPr bwMode="auto">
            <a:xfrm>
              <a:off x="3881" y="1631"/>
              <a:ext cx="7" cy="15"/>
            </a:xfrm>
            <a:prstGeom prst="line">
              <a:avLst/>
            </a:prstGeom>
            <a:noFill/>
            <a:ln w="7938">
              <a:solidFill>
                <a:srgbClr val="E0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4" name="Line 3290"/>
            <p:cNvSpPr>
              <a:spLocks noChangeShapeType="1"/>
            </p:cNvSpPr>
            <p:nvPr/>
          </p:nvSpPr>
          <p:spPr bwMode="auto">
            <a:xfrm>
              <a:off x="3888" y="1646"/>
              <a:ext cx="4" cy="7"/>
            </a:xfrm>
            <a:prstGeom prst="line">
              <a:avLst/>
            </a:prstGeom>
            <a:noFill/>
            <a:ln w="7938">
              <a:solidFill>
                <a:srgbClr val="E3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5" name="Line 3291"/>
            <p:cNvSpPr>
              <a:spLocks noChangeShapeType="1"/>
            </p:cNvSpPr>
            <p:nvPr/>
          </p:nvSpPr>
          <p:spPr bwMode="auto">
            <a:xfrm>
              <a:off x="3892" y="1653"/>
              <a:ext cx="4" cy="7"/>
            </a:xfrm>
            <a:prstGeom prst="line">
              <a:avLst/>
            </a:prstGeom>
            <a:noFill/>
            <a:ln w="7938">
              <a:solidFill>
                <a:srgbClr val="E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6" name="Line 3292"/>
            <p:cNvSpPr>
              <a:spLocks noChangeShapeType="1"/>
            </p:cNvSpPr>
            <p:nvPr/>
          </p:nvSpPr>
          <p:spPr bwMode="auto">
            <a:xfrm>
              <a:off x="3896" y="1660"/>
              <a:ext cx="9" cy="14"/>
            </a:xfrm>
            <a:prstGeom prst="line">
              <a:avLst/>
            </a:prstGeom>
            <a:noFill/>
            <a:ln w="7938">
              <a:solidFill>
                <a:srgbClr val="E8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7" name="Line 3293"/>
            <p:cNvSpPr>
              <a:spLocks noChangeShapeType="1"/>
            </p:cNvSpPr>
            <p:nvPr/>
          </p:nvSpPr>
          <p:spPr bwMode="auto">
            <a:xfrm>
              <a:off x="3905" y="1674"/>
              <a:ext cx="9" cy="13"/>
            </a:xfrm>
            <a:prstGeom prst="line">
              <a:avLst/>
            </a:prstGeom>
            <a:noFill/>
            <a:ln w="7938">
              <a:solidFill>
                <a:srgbClr val="EB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8" name="Line 3294"/>
            <p:cNvSpPr>
              <a:spLocks noChangeShapeType="1"/>
            </p:cNvSpPr>
            <p:nvPr/>
          </p:nvSpPr>
          <p:spPr bwMode="auto">
            <a:xfrm>
              <a:off x="3914" y="1687"/>
              <a:ext cx="10" cy="12"/>
            </a:xfrm>
            <a:prstGeom prst="line">
              <a:avLst/>
            </a:prstGeom>
            <a:noFill/>
            <a:ln w="7938">
              <a:solidFill>
                <a:srgbClr val="E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09" name="Line 3295"/>
            <p:cNvSpPr>
              <a:spLocks noChangeShapeType="1"/>
            </p:cNvSpPr>
            <p:nvPr/>
          </p:nvSpPr>
          <p:spPr bwMode="auto">
            <a:xfrm>
              <a:off x="3924" y="1699"/>
              <a:ext cx="11" cy="11"/>
            </a:xfrm>
            <a:prstGeom prst="line">
              <a:avLst/>
            </a:prstGeom>
            <a:noFill/>
            <a:ln w="7938">
              <a:solidFill>
                <a:srgbClr val="F2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0" name="Line 3296"/>
            <p:cNvSpPr>
              <a:spLocks noChangeShapeType="1"/>
            </p:cNvSpPr>
            <p:nvPr/>
          </p:nvSpPr>
          <p:spPr bwMode="auto">
            <a:xfrm>
              <a:off x="3935" y="1710"/>
              <a:ext cx="11" cy="11"/>
            </a:xfrm>
            <a:prstGeom prst="line">
              <a:avLst/>
            </a:prstGeom>
            <a:noFill/>
            <a:ln w="7938">
              <a:solidFill>
                <a:srgbClr val="F5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1" name="Line 3297"/>
            <p:cNvSpPr>
              <a:spLocks noChangeShapeType="1"/>
            </p:cNvSpPr>
            <p:nvPr/>
          </p:nvSpPr>
          <p:spPr bwMode="auto">
            <a:xfrm>
              <a:off x="3946" y="1721"/>
              <a:ext cx="11" cy="11"/>
            </a:xfrm>
            <a:prstGeom prst="line">
              <a:avLst/>
            </a:prstGeom>
            <a:noFill/>
            <a:ln w="7938">
              <a:solidFill>
                <a:srgbClr val="F7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2" name="Line 3298"/>
            <p:cNvSpPr>
              <a:spLocks noChangeShapeType="1"/>
            </p:cNvSpPr>
            <p:nvPr/>
          </p:nvSpPr>
          <p:spPr bwMode="auto">
            <a:xfrm>
              <a:off x="3957" y="1732"/>
              <a:ext cx="11" cy="10"/>
            </a:xfrm>
            <a:prstGeom prst="line">
              <a:avLst/>
            </a:prstGeom>
            <a:noFill/>
            <a:ln w="7938">
              <a:solidFill>
                <a:srgbClr val="FA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3" name="Line 3299"/>
            <p:cNvSpPr>
              <a:spLocks noChangeShapeType="1"/>
            </p:cNvSpPr>
            <p:nvPr/>
          </p:nvSpPr>
          <p:spPr bwMode="auto">
            <a:xfrm>
              <a:off x="3968" y="1742"/>
              <a:ext cx="12" cy="9"/>
            </a:xfrm>
            <a:prstGeom prst="line">
              <a:avLst/>
            </a:prstGeom>
            <a:noFill/>
            <a:ln w="7938">
              <a:solidFill>
                <a:srgbClr val="FC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4" name="Line 3300"/>
            <p:cNvSpPr>
              <a:spLocks noChangeShapeType="1"/>
            </p:cNvSpPr>
            <p:nvPr/>
          </p:nvSpPr>
          <p:spPr bwMode="auto">
            <a:xfrm>
              <a:off x="3980" y="1751"/>
              <a:ext cx="11" cy="9"/>
            </a:xfrm>
            <a:prstGeom prst="line">
              <a:avLst/>
            </a:prstGeom>
            <a:noFill/>
            <a:ln w="7938">
              <a:solidFill>
                <a:srgbClr val="FE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5" name="Line 3301"/>
            <p:cNvSpPr>
              <a:spLocks noChangeShapeType="1"/>
            </p:cNvSpPr>
            <p:nvPr/>
          </p:nvSpPr>
          <p:spPr bwMode="auto">
            <a:xfrm>
              <a:off x="3991" y="1760"/>
              <a:ext cx="12" cy="9"/>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6" name="Line 3302"/>
            <p:cNvSpPr>
              <a:spLocks noChangeShapeType="1"/>
            </p:cNvSpPr>
            <p:nvPr/>
          </p:nvSpPr>
          <p:spPr bwMode="auto">
            <a:xfrm>
              <a:off x="4003" y="1769"/>
              <a:ext cx="12"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7" name="Line 3303"/>
            <p:cNvSpPr>
              <a:spLocks noChangeShapeType="1"/>
            </p:cNvSpPr>
            <p:nvPr/>
          </p:nvSpPr>
          <p:spPr bwMode="auto">
            <a:xfrm>
              <a:off x="4015" y="1777"/>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8" name="Line 3304"/>
            <p:cNvSpPr>
              <a:spLocks noChangeShapeType="1"/>
            </p:cNvSpPr>
            <p:nvPr/>
          </p:nvSpPr>
          <p:spPr bwMode="auto">
            <a:xfrm>
              <a:off x="4026" y="1785"/>
              <a:ext cx="12"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19" name="Line 3305"/>
            <p:cNvSpPr>
              <a:spLocks noChangeShapeType="1"/>
            </p:cNvSpPr>
            <p:nvPr/>
          </p:nvSpPr>
          <p:spPr bwMode="auto">
            <a:xfrm>
              <a:off x="4038" y="1793"/>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0" name="Line 3306"/>
            <p:cNvSpPr>
              <a:spLocks noChangeShapeType="1"/>
            </p:cNvSpPr>
            <p:nvPr/>
          </p:nvSpPr>
          <p:spPr bwMode="auto">
            <a:xfrm>
              <a:off x="4049" y="1800"/>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1" name="Line 3307"/>
            <p:cNvSpPr>
              <a:spLocks noChangeShapeType="1"/>
            </p:cNvSpPr>
            <p:nvPr/>
          </p:nvSpPr>
          <p:spPr bwMode="auto">
            <a:xfrm>
              <a:off x="4060" y="1807"/>
              <a:ext cx="11" cy="8"/>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2" name="Line 3308"/>
            <p:cNvSpPr>
              <a:spLocks noChangeShapeType="1"/>
            </p:cNvSpPr>
            <p:nvPr/>
          </p:nvSpPr>
          <p:spPr bwMode="auto">
            <a:xfrm>
              <a:off x="4071" y="1815"/>
              <a:ext cx="11" cy="7"/>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3" name="Line 3309"/>
            <p:cNvSpPr>
              <a:spLocks noChangeShapeType="1"/>
            </p:cNvSpPr>
            <p:nvPr/>
          </p:nvSpPr>
          <p:spPr bwMode="auto">
            <a:xfrm>
              <a:off x="4082" y="1822"/>
              <a:ext cx="12"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4" name="Line 3310"/>
            <p:cNvSpPr>
              <a:spLocks noChangeShapeType="1"/>
            </p:cNvSpPr>
            <p:nvPr/>
          </p:nvSpPr>
          <p:spPr bwMode="auto">
            <a:xfrm>
              <a:off x="4094" y="1828"/>
              <a:ext cx="12"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5" name="Line 3311"/>
            <p:cNvSpPr>
              <a:spLocks noChangeShapeType="1"/>
            </p:cNvSpPr>
            <p:nvPr/>
          </p:nvSpPr>
          <p:spPr bwMode="auto">
            <a:xfrm>
              <a:off x="4106" y="1834"/>
              <a:ext cx="13" cy="6"/>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6" name="Line 3312"/>
            <p:cNvSpPr>
              <a:spLocks noChangeShapeType="1"/>
            </p:cNvSpPr>
            <p:nvPr/>
          </p:nvSpPr>
          <p:spPr bwMode="auto">
            <a:xfrm>
              <a:off x="4119" y="1840"/>
              <a:ext cx="12"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7" name="Line 3313"/>
            <p:cNvSpPr>
              <a:spLocks noChangeShapeType="1"/>
            </p:cNvSpPr>
            <p:nvPr/>
          </p:nvSpPr>
          <p:spPr bwMode="auto">
            <a:xfrm>
              <a:off x="4131" y="1845"/>
              <a:ext cx="12"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8" name="Line 3314"/>
            <p:cNvSpPr>
              <a:spLocks noChangeShapeType="1"/>
            </p:cNvSpPr>
            <p:nvPr/>
          </p:nvSpPr>
          <p:spPr bwMode="auto">
            <a:xfrm>
              <a:off x="4143" y="1850"/>
              <a:ext cx="13" cy="5"/>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29" name="Line 3315"/>
            <p:cNvSpPr>
              <a:spLocks noChangeShapeType="1"/>
            </p:cNvSpPr>
            <p:nvPr/>
          </p:nvSpPr>
          <p:spPr bwMode="auto">
            <a:xfrm>
              <a:off x="4156" y="1855"/>
              <a:ext cx="12"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0" name="Line 3316"/>
            <p:cNvSpPr>
              <a:spLocks noChangeShapeType="1"/>
            </p:cNvSpPr>
            <p:nvPr/>
          </p:nvSpPr>
          <p:spPr bwMode="auto">
            <a:xfrm>
              <a:off x="4168" y="1859"/>
              <a:ext cx="11" cy="4"/>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1" name="Line 3317"/>
            <p:cNvSpPr>
              <a:spLocks noChangeShapeType="1"/>
            </p:cNvSpPr>
            <p:nvPr/>
          </p:nvSpPr>
          <p:spPr bwMode="auto">
            <a:xfrm>
              <a:off x="4179" y="1863"/>
              <a:ext cx="11"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2" name="Line 3318"/>
            <p:cNvSpPr>
              <a:spLocks noChangeShapeType="1"/>
            </p:cNvSpPr>
            <p:nvPr/>
          </p:nvSpPr>
          <p:spPr bwMode="auto">
            <a:xfrm>
              <a:off x="4190" y="1866"/>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3" name="Line 3319"/>
            <p:cNvSpPr>
              <a:spLocks noChangeShapeType="1"/>
            </p:cNvSpPr>
            <p:nvPr/>
          </p:nvSpPr>
          <p:spPr bwMode="auto">
            <a:xfrm>
              <a:off x="4200" y="1869"/>
              <a:ext cx="10"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4" name="Line 3320"/>
            <p:cNvSpPr>
              <a:spLocks noChangeShapeType="1"/>
            </p:cNvSpPr>
            <p:nvPr/>
          </p:nvSpPr>
          <p:spPr bwMode="auto">
            <a:xfrm>
              <a:off x="4210" y="1872"/>
              <a:ext cx="9" cy="3"/>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5" name="Line 3321"/>
            <p:cNvSpPr>
              <a:spLocks noChangeShapeType="1"/>
            </p:cNvSpPr>
            <p:nvPr/>
          </p:nvSpPr>
          <p:spPr bwMode="auto">
            <a:xfrm>
              <a:off x="4219" y="1875"/>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6" name="Line 3322"/>
            <p:cNvSpPr>
              <a:spLocks noChangeShapeType="1"/>
            </p:cNvSpPr>
            <p:nvPr/>
          </p:nvSpPr>
          <p:spPr bwMode="auto">
            <a:xfrm>
              <a:off x="4223" y="1876"/>
              <a:ext cx="3"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7" name="Line 3323"/>
            <p:cNvSpPr>
              <a:spLocks noChangeShapeType="1"/>
            </p:cNvSpPr>
            <p:nvPr/>
          </p:nvSpPr>
          <p:spPr bwMode="auto">
            <a:xfrm>
              <a:off x="4226" y="1877"/>
              <a:ext cx="4" cy="1"/>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8" name="Line 3324"/>
            <p:cNvSpPr>
              <a:spLocks noChangeShapeType="1"/>
            </p:cNvSpPr>
            <p:nvPr/>
          </p:nvSpPr>
          <p:spPr bwMode="auto">
            <a:xfrm>
              <a:off x="4230" y="1878"/>
              <a:ext cx="3"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39" name="Line 3325"/>
            <p:cNvSpPr>
              <a:spLocks noChangeShapeType="1"/>
            </p:cNvSpPr>
            <p:nvPr/>
          </p:nvSpPr>
          <p:spPr bwMode="auto">
            <a:xfrm>
              <a:off x="4233" y="1880"/>
              <a:ext cx="2" cy="0"/>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3040" name="Line 3326"/>
            <p:cNvSpPr>
              <a:spLocks noChangeShapeType="1"/>
            </p:cNvSpPr>
            <p:nvPr/>
          </p:nvSpPr>
          <p:spPr bwMode="auto">
            <a:xfrm>
              <a:off x="4235" y="1880"/>
              <a:ext cx="3" cy="2"/>
            </a:xfrm>
            <a:prstGeom prst="line">
              <a:avLst/>
            </a:prstGeom>
            <a:noFill/>
            <a:ln w="7938">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3241" name="Rectangle 3327"/>
          <p:cNvSpPr>
            <a:spLocks noChangeArrowheads="1"/>
          </p:cNvSpPr>
          <p:nvPr/>
        </p:nvSpPr>
        <p:spPr bwMode="auto">
          <a:xfrm>
            <a:off x="378400" y="5837210"/>
            <a:ext cx="1619250" cy="182563"/>
          </a:xfrm>
          <a:prstGeom prst="rect">
            <a:avLst/>
          </a:prstGeom>
          <a:solidFill>
            <a:srgbClr val="FF3300"/>
          </a:solidFill>
          <a:ln>
            <a:noFill/>
          </a:ln>
          <a:extLst>
            <a:ext uri="{91240B29-F687-4F45-9708-019B960494DF}">
              <a14:hiddenLine xmlns:a14="http://schemas.microsoft.com/office/drawing/2010/main" w="9525">
                <a:solidFill>
                  <a:schemeClr val="bg1"/>
                </a:solidFill>
                <a:miter lim="800000"/>
                <a:headEnd/>
                <a:tailEnd/>
              </a14:hiddenLine>
            </a:ext>
          </a:extLst>
        </p:spPr>
        <p:txBody>
          <a:bodyPr lIns="0" tIns="0" rIns="0" bIns="0"/>
          <a:lstStyle/>
          <a:p>
            <a:pPr algn="ctr"/>
            <a:r>
              <a:rPr lang="it-IT" altLang="it-IT" sz="1200" dirty="0" smtClean="0"/>
              <a:t>Modo </a:t>
            </a:r>
            <a:r>
              <a:rPr lang="it-IT" altLang="it-IT" sz="1200" b="1" dirty="0" smtClean="0"/>
              <a:t>ANTICICLONICO</a:t>
            </a:r>
            <a:endParaRPr lang="it-IT" altLang="it-IT" sz="2400" b="1" dirty="0">
              <a:latin typeface="Times New Roman" panose="02020603050405020304" pitchFamily="18" charset="0"/>
            </a:endParaRPr>
          </a:p>
        </p:txBody>
      </p:sp>
      <p:sp>
        <p:nvSpPr>
          <p:cNvPr id="3242" name="Rectangle 3328"/>
          <p:cNvSpPr>
            <a:spLocks noChangeArrowheads="1"/>
          </p:cNvSpPr>
          <p:nvPr/>
        </p:nvSpPr>
        <p:spPr bwMode="auto">
          <a:xfrm>
            <a:off x="2412847" y="5838798"/>
            <a:ext cx="1635125" cy="182562"/>
          </a:xfrm>
          <a:prstGeom prst="rect">
            <a:avLst/>
          </a:prstGeom>
          <a:solidFill>
            <a:srgbClr val="0000FF"/>
          </a:solidFill>
          <a:ln>
            <a:noFill/>
          </a:ln>
          <a:extLst>
            <a:ext uri="{91240B29-F687-4F45-9708-019B960494DF}">
              <a14:hiddenLine xmlns:a14="http://schemas.microsoft.com/office/drawing/2010/main" w="9525">
                <a:solidFill>
                  <a:schemeClr val="bg1"/>
                </a:solidFill>
                <a:miter lim="800000"/>
                <a:headEnd/>
                <a:tailEnd/>
              </a14:hiddenLine>
            </a:ext>
          </a:extLst>
        </p:spPr>
        <p:txBody>
          <a:bodyPr lIns="0" tIns="0" rIns="0" bIns="0"/>
          <a:lstStyle/>
          <a:p>
            <a:pPr algn="ctr"/>
            <a:r>
              <a:rPr lang="it-IT" altLang="it-IT" sz="1200" dirty="0" smtClean="0"/>
              <a:t>Modo </a:t>
            </a:r>
            <a:r>
              <a:rPr lang="it-IT" altLang="it-IT" sz="1200" b="1" dirty="0" smtClean="0"/>
              <a:t>CICLONICO</a:t>
            </a:r>
            <a:endParaRPr lang="it-IT" altLang="it-IT" sz="2400" b="1" dirty="0">
              <a:latin typeface="Times New Roman" panose="02020603050405020304" pitchFamily="18" charset="0"/>
            </a:endParaRPr>
          </a:p>
        </p:txBody>
      </p:sp>
      <p:grpSp>
        <p:nvGrpSpPr>
          <p:cNvPr id="3243" name="Group 3329"/>
          <p:cNvGrpSpPr>
            <a:grpSpLocks/>
          </p:cNvGrpSpPr>
          <p:nvPr/>
        </p:nvGrpSpPr>
        <p:grpSpPr bwMode="auto">
          <a:xfrm>
            <a:off x="487938" y="4394173"/>
            <a:ext cx="1149350" cy="919162"/>
            <a:chOff x="1629" y="1161"/>
            <a:chExt cx="724" cy="579"/>
          </a:xfrm>
        </p:grpSpPr>
        <p:sp>
          <p:nvSpPr>
            <p:cNvPr id="3244" name="Freeform 3330"/>
            <p:cNvSpPr>
              <a:spLocks/>
            </p:cNvSpPr>
            <p:nvPr/>
          </p:nvSpPr>
          <p:spPr bwMode="auto">
            <a:xfrm>
              <a:off x="1762" y="1161"/>
              <a:ext cx="591" cy="434"/>
            </a:xfrm>
            <a:custGeom>
              <a:avLst/>
              <a:gdLst>
                <a:gd name="T0" fmla="*/ 5617 w 8883"/>
                <a:gd name="T1" fmla="*/ 4355 h 6533"/>
                <a:gd name="T2" fmla="*/ 3439 w 8883"/>
                <a:gd name="T3" fmla="*/ 2178 h 6533"/>
                <a:gd name="T4" fmla="*/ 1720 w 8883"/>
                <a:gd name="T5" fmla="*/ 3020 h 6533"/>
                <a:gd name="T6" fmla="*/ 0 w 8883"/>
                <a:gd name="T7" fmla="*/ 1684 h 6533"/>
                <a:gd name="T8" fmla="*/ 3439 w 8883"/>
                <a:gd name="T9" fmla="*/ 0 h 6533"/>
                <a:gd name="T10" fmla="*/ 7794 w 8883"/>
                <a:gd name="T11" fmla="*/ 4355 h 6533"/>
                <a:gd name="T12" fmla="*/ 7794 w 8883"/>
                <a:gd name="T13" fmla="*/ 4355 h 6533"/>
                <a:gd name="T14" fmla="*/ 8883 w 8883"/>
                <a:gd name="T15" fmla="*/ 4355 h 6533"/>
                <a:gd name="T16" fmla="*/ 6706 w 8883"/>
                <a:gd name="T17" fmla="*/ 6533 h 6533"/>
                <a:gd name="T18" fmla="*/ 4528 w 8883"/>
                <a:gd name="T19" fmla="*/ 4355 h 6533"/>
                <a:gd name="T20" fmla="*/ 5617 w 8883"/>
                <a:gd name="T21" fmla="*/ 4355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83" h="6533">
                  <a:moveTo>
                    <a:pt x="5617" y="4355"/>
                  </a:moveTo>
                  <a:cubicBezTo>
                    <a:pt x="5617" y="3153"/>
                    <a:pt x="4642" y="2178"/>
                    <a:pt x="3439" y="2178"/>
                  </a:cubicBezTo>
                  <a:cubicBezTo>
                    <a:pt x="2767" y="2178"/>
                    <a:pt x="2132" y="2488"/>
                    <a:pt x="1720" y="3020"/>
                  </a:cubicBezTo>
                  <a:lnTo>
                    <a:pt x="0" y="1684"/>
                  </a:lnTo>
                  <a:cubicBezTo>
                    <a:pt x="825" y="622"/>
                    <a:pt x="2094" y="0"/>
                    <a:pt x="3439" y="0"/>
                  </a:cubicBezTo>
                  <a:cubicBezTo>
                    <a:pt x="5844" y="0"/>
                    <a:pt x="7794" y="1950"/>
                    <a:pt x="7794" y="4355"/>
                  </a:cubicBezTo>
                  <a:lnTo>
                    <a:pt x="7794" y="4355"/>
                  </a:lnTo>
                  <a:lnTo>
                    <a:pt x="8883" y="4355"/>
                  </a:lnTo>
                  <a:lnTo>
                    <a:pt x="6706" y="6533"/>
                  </a:lnTo>
                  <a:lnTo>
                    <a:pt x="4528" y="4355"/>
                  </a:lnTo>
                  <a:lnTo>
                    <a:pt x="5617" y="4355"/>
                  </a:lnTo>
                  <a:close/>
                </a:path>
              </a:pathLst>
            </a:custGeom>
            <a:solidFill>
              <a:srgbClr val="FF3300">
                <a:alpha val="25000"/>
              </a:srgbClr>
            </a:solidFill>
            <a:ln w="0">
              <a:solidFill>
                <a:srgbClr val="000000"/>
              </a:solidFill>
              <a:prstDash val="solid"/>
              <a:round/>
              <a:headEnd/>
              <a:tailEnd/>
            </a:ln>
          </p:spPr>
          <p:txBody>
            <a:bodyPr/>
            <a:lstStyle/>
            <a:p>
              <a:endParaRPr lang="it-IT"/>
            </a:p>
          </p:txBody>
        </p:sp>
        <p:sp>
          <p:nvSpPr>
            <p:cNvPr id="3245" name="Freeform 3331"/>
            <p:cNvSpPr>
              <a:spLocks/>
            </p:cNvSpPr>
            <p:nvPr/>
          </p:nvSpPr>
          <p:spPr bwMode="auto">
            <a:xfrm>
              <a:off x="1629" y="1306"/>
              <a:ext cx="581" cy="434"/>
            </a:xfrm>
            <a:custGeom>
              <a:avLst/>
              <a:gdLst>
                <a:gd name="T0" fmla="*/ 3266 w 8738"/>
                <a:gd name="T1" fmla="*/ 2177 h 6533"/>
                <a:gd name="T2" fmla="*/ 5443 w 8738"/>
                <a:gd name="T3" fmla="*/ 4355 h 6533"/>
                <a:gd name="T4" fmla="*/ 7091 w 8738"/>
                <a:gd name="T5" fmla="*/ 3602 h 6533"/>
                <a:gd name="T6" fmla="*/ 8738 w 8738"/>
                <a:gd name="T7" fmla="*/ 5026 h 6533"/>
                <a:gd name="T8" fmla="*/ 5443 w 8738"/>
                <a:gd name="T9" fmla="*/ 6532 h 6533"/>
                <a:gd name="T10" fmla="*/ 1089 w 8738"/>
                <a:gd name="T11" fmla="*/ 2178 h 6533"/>
                <a:gd name="T12" fmla="*/ 1088 w 8738"/>
                <a:gd name="T13" fmla="*/ 2177 h 6533"/>
                <a:gd name="T14" fmla="*/ 0 w 8738"/>
                <a:gd name="T15" fmla="*/ 2177 h 6533"/>
                <a:gd name="T16" fmla="*/ 2177 w 8738"/>
                <a:gd name="T17" fmla="*/ 0 h 6533"/>
                <a:gd name="T18" fmla="*/ 4355 w 8738"/>
                <a:gd name="T19" fmla="*/ 2177 h 6533"/>
                <a:gd name="T20" fmla="*/ 3266 w 8738"/>
                <a:gd name="T21" fmla="*/ 2177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38" h="6533">
                  <a:moveTo>
                    <a:pt x="3266" y="2177"/>
                  </a:moveTo>
                  <a:cubicBezTo>
                    <a:pt x="3266" y="3380"/>
                    <a:pt x="4241" y="4355"/>
                    <a:pt x="5443" y="4355"/>
                  </a:cubicBezTo>
                  <a:cubicBezTo>
                    <a:pt x="6076" y="4355"/>
                    <a:pt x="6677" y="4080"/>
                    <a:pt x="7091" y="3602"/>
                  </a:cubicBezTo>
                  <a:lnTo>
                    <a:pt x="8738" y="5026"/>
                  </a:lnTo>
                  <a:cubicBezTo>
                    <a:pt x="7911" y="5983"/>
                    <a:pt x="6708" y="6533"/>
                    <a:pt x="5443" y="6532"/>
                  </a:cubicBezTo>
                  <a:cubicBezTo>
                    <a:pt x="3039" y="6532"/>
                    <a:pt x="1089" y="4583"/>
                    <a:pt x="1089" y="2178"/>
                  </a:cubicBezTo>
                  <a:lnTo>
                    <a:pt x="1088" y="2177"/>
                  </a:lnTo>
                  <a:lnTo>
                    <a:pt x="0" y="2177"/>
                  </a:lnTo>
                  <a:lnTo>
                    <a:pt x="2177" y="0"/>
                  </a:lnTo>
                  <a:lnTo>
                    <a:pt x="4355" y="2177"/>
                  </a:lnTo>
                  <a:lnTo>
                    <a:pt x="3266" y="2177"/>
                  </a:lnTo>
                  <a:close/>
                </a:path>
              </a:pathLst>
            </a:custGeom>
            <a:solidFill>
              <a:srgbClr val="FF0000">
                <a:alpha val="25000"/>
              </a:srgbClr>
            </a:solidFill>
            <a:ln w="0">
              <a:solidFill>
                <a:srgbClr val="000000"/>
              </a:solidFill>
              <a:prstDash val="solid"/>
              <a:round/>
              <a:headEnd/>
              <a:tailEnd/>
            </a:ln>
          </p:spPr>
          <p:txBody>
            <a:bodyPr/>
            <a:lstStyle/>
            <a:p>
              <a:endParaRPr lang="it-IT"/>
            </a:p>
          </p:txBody>
        </p:sp>
      </p:grpSp>
      <p:grpSp>
        <p:nvGrpSpPr>
          <p:cNvPr id="3246" name="Group 3332"/>
          <p:cNvGrpSpPr>
            <a:grpSpLocks/>
          </p:cNvGrpSpPr>
          <p:nvPr/>
        </p:nvGrpSpPr>
        <p:grpSpPr bwMode="auto">
          <a:xfrm>
            <a:off x="2530322" y="4394173"/>
            <a:ext cx="1149350" cy="919162"/>
            <a:chOff x="3243" y="1161"/>
            <a:chExt cx="724" cy="579"/>
          </a:xfrm>
        </p:grpSpPr>
        <p:sp>
          <p:nvSpPr>
            <p:cNvPr id="3247" name="Freeform 3333"/>
            <p:cNvSpPr>
              <a:spLocks/>
            </p:cNvSpPr>
            <p:nvPr/>
          </p:nvSpPr>
          <p:spPr bwMode="auto">
            <a:xfrm>
              <a:off x="3243" y="1161"/>
              <a:ext cx="591" cy="435"/>
            </a:xfrm>
            <a:custGeom>
              <a:avLst/>
              <a:gdLst>
                <a:gd name="T0" fmla="*/ 1633 w 4442"/>
                <a:gd name="T1" fmla="*/ 2178 h 3267"/>
                <a:gd name="T2" fmla="*/ 2722 w 4442"/>
                <a:gd name="T3" fmla="*/ 1089 h 3267"/>
                <a:gd name="T4" fmla="*/ 3582 w 4442"/>
                <a:gd name="T5" fmla="*/ 1510 h 3267"/>
                <a:gd name="T6" fmla="*/ 4442 w 4442"/>
                <a:gd name="T7" fmla="*/ 842 h 3267"/>
                <a:gd name="T8" fmla="*/ 2722 w 4442"/>
                <a:gd name="T9" fmla="*/ 0 h 3267"/>
                <a:gd name="T10" fmla="*/ 545 w 4442"/>
                <a:gd name="T11" fmla="*/ 2178 h 3267"/>
                <a:gd name="T12" fmla="*/ 544 w 4442"/>
                <a:gd name="T13" fmla="*/ 2178 h 3267"/>
                <a:gd name="T14" fmla="*/ 0 w 4442"/>
                <a:gd name="T15" fmla="*/ 2178 h 3267"/>
                <a:gd name="T16" fmla="*/ 1089 w 4442"/>
                <a:gd name="T17" fmla="*/ 3267 h 3267"/>
                <a:gd name="T18" fmla="*/ 2178 w 4442"/>
                <a:gd name="T19" fmla="*/ 2178 h 3267"/>
                <a:gd name="T20" fmla="*/ 1633 w 4442"/>
                <a:gd name="T21" fmla="*/ 2178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2" h="3267">
                  <a:moveTo>
                    <a:pt x="1633" y="2178"/>
                  </a:moveTo>
                  <a:cubicBezTo>
                    <a:pt x="1633" y="1577"/>
                    <a:pt x="2121" y="1089"/>
                    <a:pt x="2722" y="1089"/>
                  </a:cubicBezTo>
                  <a:cubicBezTo>
                    <a:pt x="3058" y="1089"/>
                    <a:pt x="3376" y="1244"/>
                    <a:pt x="3582" y="1510"/>
                  </a:cubicBezTo>
                  <a:lnTo>
                    <a:pt x="4442" y="842"/>
                  </a:lnTo>
                  <a:cubicBezTo>
                    <a:pt x="4029" y="311"/>
                    <a:pt x="3395" y="0"/>
                    <a:pt x="2722" y="0"/>
                  </a:cubicBezTo>
                  <a:cubicBezTo>
                    <a:pt x="1520" y="0"/>
                    <a:pt x="545" y="975"/>
                    <a:pt x="545" y="2178"/>
                  </a:cubicBezTo>
                  <a:lnTo>
                    <a:pt x="544" y="2178"/>
                  </a:lnTo>
                  <a:lnTo>
                    <a:pt x="0" y="2178"/>
                  </a:lnTo>
                  <a:lnTo>
                    <a:pt x="1089" y="3267"/>
                  </a:lnTo>
                  <a:lnTo>
                    <a:pt x="2178" y="2178"/>
                  </a:lnTo>
                  <a:lnTo>
                    <a:pt x="1633" y="2178"/>
                  </a:lnTo>
                  <a:close/>
                </a:path>
              </a:pathLst>
            </a:custGeom>
            <a:solidFill>
              <a:srgbClr val="00CCFF">
                <a:alpha val="25000"/>
              </a:srgbClr>
            </a:solidFill>
            <a:ln w="3175" cmpd="sng">
              <a:solidFill>
                <a:srgbClr val="000000"/>
              </a:solidFill>
              <a:prstDash val="solid"/>
              <a:round/>
              <a:headEnd/>
              <a:tailEnd/>
            </a:ln>
          </p:spPr>
          <p:txBody>
            <a:bodyPr/>
            <a:lstStyle/>
            <a:p>
              <a:endParaRPr lang="it-IT"/>
            </a:p>
          </p:txBody>
        </p:sp>
        <p:sp>
          <p:nvSpPr>
            <p:cNvPr id="3248" name="Freeform 3334"/>
            <p:cNvSpPr>
              <a:spLocks/>
            </p:cNvSpPr>
            <p:nvPr/>
          </p:nvSpPr>
          <p:spPr bwMode="auto">
            <a:xfrm>
              <a:off x="3386" y="1306"/>
              <a:ext cx="581" cy="434"/>
            </a:xfrm>
            <a:custGeom>
              <a:avLst/>
              <a:gdLst>
                <a:gd name="T0" fmla="*/ 2736 w 4369"/>
                <a:gd name="T1" fmla="*/ 1089 h 3267"/>
                <a:gd name="T2" fmla="*/ 1647 w 4369"/>
                <a:gd name="T3" fmla="*/ 2178 h 3267"/>
                <a:gd name="T4" fmla="*/ 823 w 4369"/>
                <a:gd name="T5" fmla="*/ 1801 h 3267"/>
                <a:gd name="T6" fmla="*/ 0 w 4369"/>
                <a:gd name="T7" fmla="*/ 2513 h 3267"/>
                <a:gd name="T8" fmla="*/ 1647 w 4369"/>
                <a:gd name="T9" fmla="*/ 3266 h 3267"/>
                <a:gd name="T10" fmla="*/ 3824 w 4369"/>
                <a:gd name="T11" fmla="*/ 1089 h 3267"/>
                <a:gd name="T12" fmla="*/ 3824 w 4369"/>
                <a:gd name="T13" fmla="*/ 1089 h 3267"/>
                <a:gd name="T14" fmla="*/ 4369 w 4369"/>
                <a:gd name="T15" fmla="*/ 1089 h 3267"/>
                <a:gd name="T16" fmla="*/ 3280 w 4369"/>
                <a:gd name="T17" fmla="*/ 0 h 3267"/>
                <a:gd name="T18" fmla="*/ 2191 w 4369"/>
                <a:gd name="T19" fmla="*/ 1089 h 3267"/>
                <a:gd name="T20" fmla="*/ 2736 w 4369"/>
                <a:gd name="T21" fmla="*/ 1089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9" h="3267">
                  <a:moveTo>
                    <a:pt x="2736" y="1089"/>
                  </a:moveTo>
                  <a:cubicBezTo>
                    <a:pt x="2736" y="1690"/>
                    <a:pt x="2248" y="2178"/>
                    <a:pt x="1647" y="2178"/>
                  </a:cubicBezTo>
                  <a:cubicBezTo>
                    <a:pt x="1331" y="2178"/>
                    <a:pt x="1030" y="2040"/>
                    <a:pt x="823" y="1801"/>
                  </a:cubicBezTo>
                  <a:lnTo>
                    <a:pt x="0" y="2513"/>
                  </a:lnTo>
                  <a:cubicBezTo>
                    <a:pt x="413" y="2992"/>
                    <a:pt x="1014" y="3267"/>
                    <a:pt x="1647" y="3266"/>
                  </a:cubicBezTo>
                  <a:cubicBezTo>
                    <a:pt x="2849" y="3266"/>
                    <a:pt x="3824" y="2292"/>
                    <a:pt x="3824" y="1089"/>
                  </a:cubicBezTo>
                  <a:lnTo>
                    <a:pt x="3824" y="1089"/>
                  </a:lnTo>
                  <a:lnTo>
                    <a:pt x="4369" y="1089"/>
                  </a:lnTo>
                  <a:lnTo>
                    <a:pt x="3280" y="0"/>
                  </a:lnTo>
                  <a:lnTo>
                    <a:pt x="2191" y="1089"/>
                  </a:lnTo>
                  <a:lnTo>
                    <a:pt x="2736" y="1089"/>
                  </a:lnTo>
                  <a:close/>
                </a:path>
              </a:pathLst>
            </a:custGeom>
            <a:solidFill>
              <a:srgbClr val="00CCFF">
                <a:alpha val="25000"/>
              </a:srgbClr>
            </a:solidFill>
            <a:ln w="3175" cmpd="sng">
              <a:solidFill>
                <a:srgbClr val="000000"/>
              </a:solidFill>
              <a:prstDash val="solid"/>
              <a:round/>
              <a:headEnd/>
              <a:tailEnd/>
            </a:ln>
          </p:spPr>
          <p:txBody>
            <a:bodyPr/>
            <a:lstStyle/>
            <a:p>
              <a:endParaRPr lang="it-IT"/>
            </a:p>
          </p:txBody>
        </p:sp>
      </p:grpSp>
      <p:sp>
        <p:nvSpPr>
          <p:cNvPr id="3249" name="Line 3373"/>
          <p:cNvSpPr>
            <a:spLocks noChangeShapeType="1"/>
          </p:cNvSpPr>
          <p:nvPr/>
        </p:nvSpPr>
        <p:spPr bwMode="auto">
          <a:xfrm>
            <a:off x="2116713" y="4678335"/>
            <a:ext cx="369887"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50" name="Line 3374"/>
          <p:cNvSpPr>
            <a:spLocks noChangeShapeType="1"/>
          </p:cNvSpPr>
          <p:nvPr/>
        </p:nvSpPr>
        <p:spPr bwMode="auto">
          <a:xfrm>
            <a:off x="2116713" y="4794223"/>
            <a:ext cx="369887" cy="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54" name="CasellaDiTesto 3253"/>
          <p:cNvSpPr txBox="1"/>
          <p:nvPr/>
        </p:nvSpPr>
        <p:spPr>
          <a:xfrm>
            <a:off x="1361819" y="3352902"/>
            <a:ext cx="1543545" cy="315784"/>
          </a:xfrm>
          <a:prstGeom prst="rect">
            <a:avLst/>
          </a:prstGeom>
          <a:noFill/>
          <a:ln>
            <a:noFill/>
          </a:ln>
        </p:spPr>
        <p:txBody>
          <a:bodyPr wrap="square" lIns="36000" tIns="36000" rIns="36000" bIns="36000" rtlCol="0" anchor="ctr" anchorCtr="0">
            <a:noAutofit/>
          </a:bodyPr>
          <a:lstStyle/>
          <a:p>
            <a:pPr algn="ctr"/>
            <a:r>
              <a:rPr lang="it-IT" sz="2200" b="1" cap="small" dirty="0" err="1" smtClean="0"/>
              <a:t>BiOS</a:t>
            </a:r>
            <a:r>
              <a:rPr lang="it-IT" sz="2200" b="1" cap="small" dirty="0" smtClean="0"/>
              <a:t> </a:t>
            </a:r>
            <a:r>
              <a:rPr lang="it-IT" sz="2000" b="1" cap="small" dirty="0" smtClean="0"/>
              <a:t>(2010)</a:t>
            </a:r>
            <a:endParaRPr lang="it-IT" sz="2000" b="1" cap="small" dirty="0"/>
          </a:p>
        </p:txBody>
      </p:sp>
      <p:pic>
        <p:nvPicPr>
          <p:cNvPr id="3255" name="Immagine 3254"/>
          <p:cNvPicPr>
            <a:picLocks noChangeAspect="1"/>
          </p:cNvPicPr>
          <p:nvPr/>
        </p:nvPicPr>
        <p:blipFill>
          <a:blip r:embed="rId4"/>
          <a:stretch>
            <a:fillRect/>
          </a:stretch>
        </p:blipFill>
        <p:spPr>
          <a:xfrm>
            <a:off x="1492149" y="619278"/>
            <a:ext cx="4856573" cy="2521682"/>
          </a:xfrm>
          <a:prstGeom prst="rect">
            <a:avLst/>
          </a:prstGeom>
        </p:spPr>
      </p:pic>
      <p:pic>
        <p:nvPicPr>
          <p:cNvPr id="3252" name="Immagine 32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25" y="44530"/>
            <a:ext cx="1434523" cy="1787550"/>
          </a:xfrm>
          <a:prstGeom prst="rect">
            <a:avLst/>
          </a:prstGeom>
        </p:spPr>
      </p:pic>
      <p:pic>
        <p:nvPicPr>
          <p:cNvPr id="3256" name="Immagine 3255"/>
          <p:cNvPicPr>
            <a:picLocks noChangeAspect="1"/>
          </p:cNvPicPr>
          <p:nvPr/>
        </p:nvPicPr>
        <p:blipFill>
          <a:blip r:embed="rId6"/>
          <a:stretch>
            <a:fillRect/>
          </a:stretch>
        </p:blipFill>
        <p:spPr>
          <a:xfrm>
            <a:off x="4490793" y="4040161"/>
            <a:ext cx="4329797" cy="1943068"/>
          </a:xfrm>
          <a:prstGeom prst="rect">
            <a:avLst/>
          </a:prstGeom>
        </p:spPr>
      </p:pic>
      <p:sp>
        <p:nvSpPr>
          <p:cNvPr id="3257" name="CasellaDiTesto 3256"/>
          <p:cNvSpPr txBox="1"/>
          <p:nvPr/>
        </p:nvSpPr>
        <p:spPr>
          <a:xfrm>
            <a:off x="2133591" y="131315"/>
            <a:ext cx="3366666" cy="315784"/>
          </a:xfrm>
          <a:prstGeom prst="rect">
            <a:avLst/>
          </a:prstGeom>
          <a:noFill/>
          <a:ln>
            <a:noFill/>
          </a:ln>
        </p:spPr>
        <p:txBody>
          <a:bodyPr wrap="square" lIns="36000" tIns="36000" rIns="36000" bIns="36000" rtlCol="0" anchor="ctr" anchorCtr="0">
            <a:noAutofit/>
          </a:bodyPr>
          <a:lstStyle/>
          <a:p>
            <a:pPr algn="ctr"/>
            <a:r>
              <a:rPr lang="it-IT" sz="2200" b="1" cap="small" dirty="0" smtClean="0"/>
              <a:t>Ingressioni Adriatiche </a:t>
            </a:r>
            <a:r>
              <a:rPr lang="it-IT" sz="2000" b="1" cap="small" dirty="0"/>
              <a:t>(1953)</a:t>
            </a:r>
          </a:p>
        </p:txBody>
      </p:sp>
      <p:grpSp>
        <p:nvGrpSpPr>
          <p:cNvPr id="3258" name="Gruppo 3257"/>
          <p:cNvGrpSpPr/>
          <p:nvPr/>
        </p:nvGrpSpPr>
        <p:grpSpPr>
          <a:xfrm>
            <a:off x="0" y="6182906"/>
            <a:ext cx="9144000" cy="684619"/>
            <a:chOff x="0" y="6182906"/>
            <a:chExt cx="9144000" cy="684619"/>
          </a:xfrm>
        </p:grpSpPr>
        <p:cxnSp>
          <p:nvCxnSpPr>
            <p:cNvPr id="3259" name="Connettore 1 3258"/>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60"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3261" name="Immagine 3260"/>
            <p:cNvPicPr>
              <a:picLocks noChangeAspect="1"/>
            </p:cNvPicPr>
            <p:nvPr/>
          </p:nvPicPr>
          <p:blipFill rotWithShape="1">
            <a:blip r:embed="rId7"/>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pic>
        <p:nvPicPr>
          <p:cNvPr id="3262" name="Immagine 3261"/>
          <p:cNvPicPr>
            <a:picLocks noChangeAspect="1"/>
          </p:cNvPicPr>
          <p:nvPr/>
        </p:nvPicPr>
        <p:blipFill rotWithShape="1">
          <a:blip r:embed="rId8"/>
          <a:srcRect l="39447" t="27795" r="32841" b="26101"/>
          <a:stretch/>
        </p:blipFill>
        <p:spPr>
          <a:xfrm>
            <a:off x="6348722" y="619278"/>
            <a:ext cx="1421998" cy="1441532"/>
          </a:xfrm>
          <a:prstGeom prst="rect">
            <a:avLst/>
          </a:prstGeom>
        </p:spPr>
      </p:pic>
      <p:sp>
        <p:nvSpPr>
          <p:cNvPr id="3263" name="Freccia a destra con strisce 3262"/>
          <p:cNvSpPr/>
          <p:nvPr/>
        </p:nvSpPr>
        <p:spPr>
          <a:xfrm rot="14435961">
            <a:off x="6971162" y="1338825"/>
            <a:ext cx="209039" cy="45719"/>
          </a:xfrm>
          <a:prstGeom prst="stripedRightArrow">
            <a:avLst>
              <a:gd name="adj1" fmla="val 50000"/>
              <a:gd name="adj2" fmla="val 947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269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324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3246"/>
                                        </p:tgtEl>
                                        <p:attrNameLst>
                                          <p:attrName>r</p:attrName>
                                        </p:attrNameLst>
                                      </p:cBhvr>
                                    </p:animRot>
                                  </p:childTnLst>
                                </p:cTn>
                              </p:par>
                              <p:par>
                                <p:cTn id="9" presetID="22" presetClass="entr" presetSubtype="4" repeatCount="indefinite" fill="hold" grpId="0" nodeType="withEffect">
                                  <p:stCondLst>
                                    <p:cond delay="0"/>
                                  </p:stCondLst>
                                  <p:childTnLst>
                                    <p:set>
                                      <p:cBhvr>
                                        <p:cTn id="10" dur="1" fill="hold">
                                          <p:stCondLst>
                                            <p:cond delay="0"/>
                                          </p:stCondLst>
                                        </p:cTn>
                                        <p:tgtEl>
                                          <p:spTgt spid="3263"/>
                                        </p:tgtEl>
                                        <p:attrNameLst>
                                          <p:attrName>style.visibility</p:attrName>
                                        </p:attrNameLst>
                                      </p:cBhvr>
                                      <p:to>
                                        <p:strVal val="visible"/>
                                      </p:to>
                                    </p:set>
                                    <p:animEffect transition="in" filter="wipe(down)">
                                      <p:cBhvr>
                                        <p:cTn id="11" dur="1000"/>
                                        <p:tgtEl>
                                          <p:spTgt spid="3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b="10818"/>
          <a:stretch/>
        </p:blipFill>
        <p:spPr>
          <a:xfrm>
            <a:off x="-1460" y="1240783"/>
            <a:ext cx="9144000" cy="5572687"/>
          </a:xfrm>
          <a:prstGeom prst="rect">
            <a:avLst/>
          </a:prstGeom>
        </p:spPr>
      </p:pic>
      <p:pic>
        <p:nvPicPr>
          <p:cNvPr id="5" name="Immagin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9401" y="4570426"/>
            <a:ext cx="1906805" cy="803322"/>
          </a:xfrm>
          <a:prstGeom prst="rect">
            <a:avLst/>
          </a:prstGeom>
        </p:spPr>
      </p:pic>
      <p:pic>
        <p:nvPicPr>
          <p:cNvPr id="9" name="Immagin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9391"/>
          <a:stretch/>
        </p:blipFill>
        <p:spPr>
          <a:xfrm>
            <a:off x="4674522" y="3967661"/>
            <a:ext cx="441901" cy="432000"/>
          </a:xfrm>
          <a:prstGeom prst="rect">
            <a:avLst/>
          </a:prstGeom>
        </p:spPr>
      </p:pic>
      <p:pic>
        <p:nvPicPr>
          <p:cNvPr id="12" name="Immagin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9391"/>
          <a:stretch/>
        </p:blipFill>
        <p:spPr>
          <a:xfrm>
            <a:off x="6732300" y="4869260"/>
            <a:ext cx="441902" cy="432000"/>
          </a:xfrm>
          <a:prstGeom prst="rect">
            <a:avLst/>
          </a:prstGeom>
        </p:spPr>
      </p:pic>
      <p:pic>
        <p:nvPicPr>
          <p:cNvPr id="30" name="Immagin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730" r="100000"/>
                    </a14:imgEffect>
                  </a14:imgLayer>
                </a14:imgProps>
              </a:ext>
              <a:ext uri="{28A0092B-C50C-407E-A947-70E740481C1C}">
                <a14:useLocalDpi xmlns:a14="http://schemas.microsoft.com/office/drawing/2010/main" val="0"/>
              </a:ext>
            </a:extLst>
          </a:blip>
          <a:stretch>
            <a:fillRect/>
          </a:stretch>
        </p:blipFill>
        <p:spPr>
          <a:xfrm>
            <a:off x="4518135" y="3175800"/>
            <a:ext cx="312774" cy="720000"/>
          </a:xfrm>
          <a:prstGeom prst="rect">
            <a:avLst/>
          </a:prstGeom>
        </p:spPr>
      </p:pic>
      <p:pic>
        <p:nvPicPr>
          <p:cNvPr id="31" name="Immagin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730" r="100000"/>
                    </a14:imgEffect>
                  </a14:imgLayer>
                </a14:imgProps>
              </a:ext>
              <a:ext uri="{28A0092B-C50C-407E-A947-70E740481C1C}">
                <a14:useLocalDpi xmlns:a14="http://schemas.microsoft.com/office/drawing/2010/main" val="0"/>
              </a:ext>
            </a:extLst>
          </a:blip>
          <a:stretch>
            <a:fillRect/>
          </a:stretch>
        </p:blipFill>
        <p:spPr>
          <a:xfrm>
            <a:off x="3870540" y="2621827"/>
            <a:ext cx="312774" cy="720000"/>
          </a:xfrm>
          <a:prstGeom prst="rect">
            <a:avLst/>
          </a:prstGeom>
        </p:spPr>
      </p:pic>
      <p:pic>
        <p:nvPicPr>
          <p:cNvPr id="32" name="Immagine 3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9391"/>
          <a:stretch/>
        </p:blipFill>
        <p:spPr>
          <a:xfrm>
            <a:off x="2565231" y="3573020"/>
            <a:ext cx="441901" cy="432000"/>
          </a:xfrm>
          <a:prstGeom prst="rect">
            <a:avLst/>
          </a:prstGeom>
        </p:spPr>
      </p:pic>
      <p:pic>
        <p:nvPicPr>
          <p:cNvPr id="33" name="Immagine 3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9391"/>
          <a:stretch/>
        </p:blipFill>
        <p:spPr>
          <a:xfrm flipH="1">
            <a:off x="3541607" y="3740126"/>
            <a:ext cx="441902" cy="432000"/>
          </a:xfrm>
          <a:prstGeom prst="rect">
            <a:avLst/>
          </a:prstGeom>
        </p:spPr>
      </p:pic>
      <p:sp>
        <p:nvSpPr>
          <p:cNvPr id="35" name="CasellaDiTesto 34"/>
          <p:cNvSpPr txBox="1"/>
          <p:nvPr/>
        </p:nvSpPr>
        <p:spPr>
          <a:xfrm>
            <a:off x="3203810" y="5464272"/>
            <a:ext cx="2448340" cy="197038"/>
          </a:xfrm>
          <a:prstGeom prst="rect">
            <a:avLst/>
          </a:prstGeom>
          <a:solidFill>
            <a:schemeClr val="tx1"/>
          </a:solidFill>
          <a:effectLst>
            <a:outerShdw blurRad="50800" dist="38100" dir="2700000" algn="tl" rotWithShape="0">
              <a:prstClr val="black">
                <a:alpha val="40000"/>
              </a:prstClr>
            </a:outerShdw>
          </a:effectLst>
        </p:spPr>
        <p:txBody>
          <a:bodyPr wrap="none" lIns="36000" rtlCol="0" anchor="ctr" anchorCtr="0">
            <a:noAutofit/>
          </a:bodyPr>
          <a:lstStyle/>
          <a:p>
            <a:pPr algn="just"/>
            <a:r>
              <a:rPr lang="it-IT" sz="1400" dirty="0" smtClean="0">
                <a:solidFill>
                  <a:srgbClr val="0000FF"/>
                </a:solidFill>
              </a:rPr>
              <a:t>Nave oceanografica OGS </a:t>
            </a:r>
            <a:r>
              <a:rPr lang="it-IT" sz="1400" dirty="0" err="1" smtClean="0">
                <a:solidFill>
                  <a:srgbClr val="0000FF"/>
                </a:solidFill>
              </a:rPr>
              <a:t>Explora</a:t>
            </a:r>
            <a:endParaRPr lang="it-IT" sz="1400" dirty="0">
              <a:solidFill>
                <a:srgbClr val="0000FF"/>
              </a:solidFill>
            </a:endParaRPr>
          </a:p>
        </p:txBody>
      </p:sp>
      <p:sp>
        <p:nvSpPr>
          <p:cNvPr id="36" name="CasellaDiTesto 35"/>
          <p:cNvSpPr txBox="1"/>
          <p:nvPr/>
        </p:nvSpPr>
        <p:spPr>
          <a:xfrm>
            <a:off x="4932050" y="3594563"/>
            <a:ext cx="2664370" cy="194487"/>
          </a:xfrm>
          <a:prstGeom prst="rect">
            <a:avLst/>
          </a:prstGeom>
          <a:solidFill>
            <a:schemeClr val="tx1"/>
          </a:solidFill>
          <a:effectLst>
            <a:outerShdw blurRad="50800" dist="38100" dir="2700000" algn="tl" rotWithShape="0">
              <a:prstClr val="black">
                <a:alpha val="40000"/>
              </a:prstClr>
            </a:outerShdw>
          </a:effectLst>
        </p:spPr>
        <p:txBody>
          <a:bodyPr wrap="none" rtlCol="0" anchor="ctr" anchorCtr="0">
            <a:noAutofit/>
          </a:bodyPr>
          <a:lstStyle/>
          <a:p>
            <a:pPr algn="ctr"/>
            <a:r>
              <a:rPr lang="it-IT" sz="1400" dirty="0" smtClean="0">
                <a:solidFill>
                  <a:srgbClr val="0000FF"/>
                </a:solidFill>
              </a:rPr>
              <a:t>Sistema osservativo SAILOR/E2M3A</a:t>
            </a:r>
            <a:endParaRPr lang="it-IT" sz="1400" dirty="0">
              <a:solidFill>
                <a:srgbClr val="0000FF"/>
              </a:solidFill>
            </a:endParaRPr>
          </a:p>
        </p:txBody>
      </p:sp>
      <p:sp>
        <p:nvSpPr>
          <p:cNvPr id="37" name="CasellaDiTesto 36"/>
          <p:cNvSpPr txBox="1"/>
          <p:nvPr/>
        </p:nvSpPr>
        <p:spPr>
          <a:xfrm>
            <a:off x="1043510" y="3018483"/>
            <a:ext cx="2781896" cy="194487"/>
          </a:xfrm>
          <a:prstGeom prst="rect">
            <a:avLst/>
          </a:prstGeom>
          <a:solidFill>
            <a:schemeClr val="tx1"/>
          </a:solidFill>
          <a:effectLst>
            <a:outerShdw blurRad="50800" dist="38100" dir="2700000" algn="tl" rotWithShape="0">
              <a:prstClr val="black">
                <a:alpha val="40000"/>
              </a:prstClr>
            </a:outerShdw>
          </a:effectLst>
        </p:spPr>
        <p:txBody>
          <a:bodyPr wrap="none" rtlCol="0" anchor="ctr" anchorCtr="0">
            <a:noAutofit/>
          </a:bodyPr>
          <a:lstStyle/>
          <a:p>
            <a:pPr algn="ctr"/>
            <a:r>
              <a:rPr lang="it-IT" sz="1400" dirty="0" smtClean="0">
                <a:solidFill>
                  <a:srgbClr val="0000FF"/>
                </a:solidFill>
              </a:rPr>
              <a:t>Sistema osservativo MAMBO/C1-LTER</a:t>
            </a:r>
            <a:endParaRPr lang="it-IT" sz="1400" dirty="0">
              <a:solidFill>
                <a:srgbClr val="0000FF"/>
              </a:solidFill>
            </a:endParaRPr>
          </a:p>
        </p:txBody>
      </p:sp>
      <p:grpSp>
        <p:nvGrpSpPr>
          <p:cNvPr id="41" name="Gruppo 40"/>
          <p:cNvGrpSpPr/>
          <p:nvPr/>
        </p:nvGrpSpPr>
        <p:grpSpPr>
          <a:xfrm>
            <a:off x="5292100" y="4282059"/>
            <a:ext cx="2376330" cy="659151"/>
            <a:chOff x="6228230" y="5661310"/>
            <a:chExt cx="2376330" cy="659151"/>
          </a:xfrm>
          <a:effectLst>
            <a:outerShdw blurRad="50800" dist="38100" dir="2700000" algn="tl" rotWithShape="0">
              <a:prstClr val="black">
                <a:alpha val="40000"/>
              </a:prstClr>
            </a:outerShdw>
          </a:effectLst>
        </p:grpSpPr>
        <p:pic>
          <p:nvPicPr>
            <p:cNvPr id="38" name="Picture 22" descr="euroar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8633" y="5897111"/>
              <a:ext cx="595927" cy="399271"/>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p:cNvSpPr txBox="1"/>
            <p:nvPr/>
          </p:nvSpPr>
          <p:spPr>
            <a:xfrm>
              <a:off x="6228230" y="5661310"/>
              <a:ext cx="2376330" cy="176151"/>
            </a:xfrm>
            <a:prstGeom prst="rect">
              <a:avLst/>
            </a:prstGeom>
            <a:solidFill>
              <a:schemeClr val="tx1"/>
            </a:solidFill>
          </p:spPr>
          <p:txBody>
            <a:bodyPr wrap="none" rtlCol="0" anchor="ctr" anchorCtr="0">
              <a:noAutofit/>
            </a:bodyPr>
            <a:lstStyle/>
            <a:p>
              <a:pPr algn="ctr"/>
              <a:r>
                <a:rPr lang="it-IT" sz="1400" dirty="0" smtClean="0">
                  <a:solidFill>
                    <a:srgbClr val="0000FF"/>
                  </a:solidFill>
                </a:rPr>
                <a:t>Flotta di Boe Profilanti </a:t>
              </a:r>
              <a:r>
                <a:rPr lang="it-IT" sz="1400" dirty="0" err="1" smtClean="0">
                  <a:solidFill>
                    <a:srgbClr val="0000FF"/>
                  </a:solidFill>
                </a:rPr>
                <a:t>ArgoItaly</a:t>
              </a:r>
              <a:endParaRPr lang="it-IT" sz="1400" dirty="0">
                <a:solidFill>
                  <a:srgbClr val="0000FF"/>
                </a:solidFill>
              </a:endParaRPr>
            </a:p>
          </p:txBody>
        </p:sp>
        <p:pic>
          <p:nvPicPr>
            <p:cNvPr id="40" name="Picture 9" descr="argocolorsm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848" y="5873030"/>
              <a:ext cx="451960" cy="447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uppo 45"/>
          <p:cNvGrpSpPr/>
          <p:nvPr/>
        </p:nvGrpSpPr>
        <p:grpSpPr>
          <a:xfrm>
            <a:off x="4091013" y="3383129"/>
            <a:ext cx="2594595" cy="2256359"/>
            <a:chOff x="4091013" y="3383129"/>
            <a:chExt cx="2594595" cy="2256359"/>
          </a:xfrm>
        </p:grpSpPr>
        <p:pic>
          <p:nvPicPr>
            <p:cNvPr id="42" name="Immagine 96"/>
            <p:cNvPicPr>
              <a:picLocks noChangeAspect="1"/>
            </p:cNvPicPr>
            <p:nvPr/>
          </p:nvPicPr>
          <p:blipFill>
            <a:blip r:embed="rId9" cstate="print">
              <a:clrChange>
                <a:clrFrom>
                  <a:srgbClr val="9AD9EA"/>
                </a:clrFrom>
                <a:clrTo>
                  <a:srgbClr val="9AD9EA">
                    <a:alpha val="0"/>
                  </a:srgbClr>
                </a:clrTo>
              </a:clrChange>
              <a:extLst>
                <a:ext uri="{28A0092B-C50C-407E-A947-70E740481C1C}">
                  <a14:useLocalDpi xmlns:a14="http://schemas.microsoft.com/office/drawing/2010/main" val="0"/>
                </a:ext>
              </a:extLst>
            </a:blip>
            <a:srcRect/>
            <a:stretch>
              <a:fillRect/>
            </a:stretch>
          </p:blipFill>
          <p:spPr bwMode="auto">
            <a:xfrm rot="2847086">
              <a:off x="4003769" y="3470373"/>
              <a:ext cx="445043" cy="27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magine 96"/>
            <p:cNvPicPr>
              <a:picLocks noChangeAspect="1"/>
            </p:cNvPicPr>
            <p:nvPr/>
          </p:nvPicPr>
          <p:blipFill>
            <a:blip r:embed="rId10" cstate="print">
              <a:clrChange>
                <a:clrFrom>
                  <a:srgbClr val="9AD9EA"/>
                </a:clrFrom>
                <a:clrTo>
                  <a:srgbClr val="9AD9EA">
                    <a:alpha val="0"/>
                  </a:srgbClr>
                </a:clrTo>
              </a:clrChange>
              <a:extLst>
                <a:ext uri="{28A0092B-C50C-407E-A947-70E740481C1C}">
                  <a14:useLocalDpi xmlns:a14="http://schemas.microsoft.com/office/drawing/2010/main" val="0"/>
                </a:ext>
              </a:extLst>
            </a:blip>
            <a:srcRect/>
            <a:stretch>
              <a:fillRect/>
            </a:stretch>
          </p:blipFill>
          <p:spPr bwMode="auto">
            <a:xfrm rot="21338846" flipH="1">
              <a:off x="6096942" y="5281620"/>
              <a:ext cx="588666" cy="35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CasellaDiTesto 46"/>
          <p:cNvSpPr txBox="1"/>
          <p:nvPr/>
        </p:nvSpPr>
        <p:spPr>
          <a:xfrm>
            <a:off x="6228230" y="5733320"/>
            <a:ext cx="1218648" cy="193118"/>
          </a:xfrm>
          <a:prstGeom prst="rect">
            <a:avLst/>
          </a:prstGeom>
          <a:solidFill>
            <a:schemeClr val="tx1"/>
          </a:solidFill>
        </p:spPr>
        <p:txBody>
          <a:bodyPr wrap="none" rtlCol="0" anchor="ctr" anchorCtr="0">
            <a:noAutofit/>
          </a:bodyPr>
          <a:lstStyle/>
          <a:p>
            <a:pPr algn="ctr"/>
            <a:r>
              <a:rPr lang="it-IT" sz="1400" dirty="0" smtClean="0">
                <a:solidFill>
                  <a:srgbClr val="0000FF"/>
                </a:solidFill>
              </a:rPr>
              <a:t>Flotta di </a:t>
            </a:r>
            <a:r>
              <a:rPr lang="it-IT" sz="1400" dirty="0" err="1" smtClean="0">
                <a:solidFill>
                  <a:srgbClr val="0000FF"/>
                </a:solidFill>
              </a:rPr>
              <a:t>Glider</a:t>
            </a:r>
            <a:endParaRPr lang="it-IT" sz="1400" dirty="0">
              <a:solidFill>
                <a:srgbClr val="0000FF"/>
              </a:solidFill>
            </a:endParaRPr>
          </a:p>
        </p:txBody>
      </p:sp>
      <p:grpSp>
        <p:nvGrpSpPr>
          <p:cNvPr id="48" name="Gruppo 47"/>
          <p:cNvGrpSpPr/>
          <p:nvPr/>
        </p:nvGrpSpPr>
        <p:grpSpPr>
          <a:xfrm>
            <a:off x="1691600" y="188550"/>
            <a:ext cx="5760800" cy="1222619"/>
            <a:chOff x="1691600" y="92375"/>
            <a:chExt cx="5760800" cy="1222619"/>
          </a:xfrm>
        </p:grpSpPr>
        <p:sp>
          <p:nvSpPr>
            <p:cNvPr id="49" name="CasellaDiTesto 48"/>
            <p:cNvSpPr txBox="1"/>
            <p:nvPr/>
          </p:nvSpPr>
          <p:spPr>
            <a:xfrm>
              <a:off x="1691600" y="620610"/>
              <a:ext cx="5760800" cy="694384"/>
            </a:xfrm>
            <a:prstGeom prst="rect">
              <a:avLst/>
            </a:prstGeom>
            <a:noFill/>
          </p:spPr>
          <p:txBody>
            <a:bodyPr wrap="square" rtlCol="0">
              <a:noAutofit/>
            </a:bodyPr>
            <a:lstStyle/>
            <a:p>
              <a:pPr algn="ctr">
                <a:lnSpc>
                  <a:spcPts val="2500"/>
                </a:lnSpc>
              </a:pPr>
              <a:r>
                <a:rPr lang="it-IT" sz="2800" b="1" cap="small" dirty="0">
                  <a:effectLst>
                    <a:outerShdw blurRad="50800" dist="38100" dir="2700000" algn="tl" rotWithShape="0">
                      <a:schemeClr val="tx1">
                        <a:alpha val="40000"/>
                      </a:schemeClr>
                    </a:outerShdw>
                  </a:effectLst>
                </a:rPr>
                <a:t>Oceanografia del </a:t>
              </a:r>
              <a:r>
                <a:rPr lang="it-IT" sz="2800" b="1" cap="small" dirty="0" smtClean="0">
                  <a:effectLst>
                    <a:outerShdw blurRad="50800" dist="38100" dir="2700000" algn="tl" rotWithShape="0">
                      <a:schemeClr val="tx1">
                        <a:alpha val="40000"/>
                      </a:schemeClr>
                    </a:outerShdw>
                  </a:effectLst>
                </a:rPr>
                <a:t>Mediterraneo:</a:t>
              </a:r>
            </a:p>
            <a:p>
              <a:pPr algn="ctr">
                <a:lnSpc>
                  <a:spcPts val="2500"/>
                </a:lnSpc>
              </a:pPr>
              <a:r>
                <a:rPr lang="it-IT" sz="2800" b="1" cap="small" dirty="0" smtClean="0">
                  <a:effectLst>
                    <a:outerShdw blurRad="50800" dist="38100" dir="2700000" algn="tl" rotWithShape="0">
                      <a:schemeClr val="tx1">
                        <a:alpha val="40000"/>
                      </a:schemeClr>
                    </a:outerShdw>
                  </a:effectLst>
                </a:rPr>
                <a:t>approcci </a:t>
              </a:r>
              <a:r>
                <a:rPr lang="it-IT" sz="2800" b="1" cap="small" dirty="0">
                  <a:effectLst>
                    <a:outerShdw blurRad="50800" dist="38100" dir="2700000" algn="tl" rotWithShape="0">
                      <a:schemeClr val="tx1">
                        <a:alpha val="40000"/>
                      </a:schemeClr>
                    </a:outerShdw>
                  </a:effectLst>
                </a:rPr>
                <a:t>innovativi per nuovi risultati</a:t>
              </a:r>
            </a:p>
          </p:txBody>
        </p:sp>
        <p:grpSp>
          <p:nvGrpSpPr>
            <p:cNvPr id="50" name="Gruppo 49"/>
            <p:cNvGrpSpPr/>
            <p:nvPr/>
          </p:nvGrpSpPr>
          <p:grpSpPr>
            <a:xfrm>
              <a:off x="2760194" y="92375"/>
              <a:ext cx="3756076" cy="592138"/>
              <a:chOff x="2967588" y="92375"/>
              <a:chExt cx="3756076" cy="592138"/>
            </a:xfrm>
          </p:grpSpPr>
          <p:sp>
            <p:nvSpPr>
              <p:cNvPr id="51" name="CasellaDiTesto 50"/>
              <p:cNvSpPr txBox="1"/>
              <p:nvPr/>
            </p:nvSpPr>
            <p:spPr>
              <a:xfrm>
                <a:off x="2967588" y="188550"/>
                <a:ext cx="3756076" cy="369332"/>
              </a:xfrm>
              <a:prstGeom prst="rect">
                <a:avLst/>
              </a:prstGeom>
              <a:solidFill>
                <a:srgbClr val="0066FF"/>
              </a:solidFill>
            </p:spPr>
            <p:txBody>
              <a:bodyPr wrap="square" rtlCol="0">
                <a:spAutoFit/>
              </a:bodyPr>
              <a:lstStyle/>
              <a:p>
                <a:r>
                  <a:rPr lang="it-IT" dirty="0" smtClean="0"/>
                  <a:t>Il Blu di  OGS      : la Ricerca </a:t>
                </a:r>
                <a:r>
                  <a:rPr lang="it-IT" dirty="0"/>
                  <a:t>per il </a:t>
                </a:r>
                <a:r>
                  <a:rPr lang="it-IT" dirty="0" smtClean="0"/>
                  <a:t>Mare</a:t>
                </a:r>
                <a:endParaRPr lang="it-IT" b="1" cap="small" dirty="0"/>
              </a:p>
            </p:txBody>
          </p:sp>
          <p:pic>
            <p:nvPicPr>
              <p:cNvPr id="52" name="Picture 14" descr="OGS_logo_TRASPARENTE_gerin"/>
              <p:cNvPicPr>
                <a:picLocks noChangeAspect="1" noChangeArrowheads="1"/>
              </p:cNvPicPr>
              <p:nvPr/>
            </p:nvPicPr>
            <p:blipFill>
              <a:blip r:embed="rId11" cstate="print">
                <a:lum bright="-6000" contrast="12000"/>
                <a:extLst>
                  <a:ext uri="{28A0092B-C50C-407E-A947-70E740481C1C}">
                    <a14:useLocalDpi xmlns:a14="http://schemas.microsoft.com/office/drawing/2010/main" val="0"/>
                  </a:ext>
                </a:extLst>
              </a:blip>
              <a:srcRect/>
              <a:stretch>
                <a:fillRect/>
              </a:stretch>
            </p:blipFill>
            <p:spPr bwMode="auto">
              <a:xfrm>
                <a:off x="3800603" y="92375"/>
                <a:ext cx="760412" cy="5921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pic>
        <p:nvPicPr>
          <p:cNvPr id="7" name="Immagin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903" y="1042253"/>
            <a:ext cx="1526193" cy="657959"/>
          </a:xfrm>
          <a:prstGeom prst="rect">
            <a:avLst/>
          </a:prstGeom>
        </p:spPr>
      </p:pic>
      <p:grpSp>
        <p:nvGrpSpPr>
          <p:cNvPr id="81" name="Gruppo 80"/>
          <p:cNvGrpSpPr/>
          <p:nvPr/>
        </p:nvGrpSpPr>
        <p:grpSpPr>
          <a:xfrm>
            <a:off x="395420" y="4496112"/>
            <a:ext cx="2088290" cy="2029318"/>
            <a:chOff x="421443" y="4458210"/>
            <a:chExt cx="2088290" cy="2029318"/>
          </a:xfrm>
        </p:grpSpPr>
        <p:pic>
          <p:nvPicPr>
            <p:cNvPr id="79" name="Immagine 78"/>
            <p:cNvPicPr>
              <a:picLocks noChangeAspect="1"/>
            </p:cNvPicPr>
            <p:nvPr/>
          </p:nvPicPr>
          <p:blipFill rotWithShape="1">
            <a:blip r:embed="rId13"/>
            <a:srcRect l="7952"/>
            <a:stretch/>
          </p:blipFill>
          <p:spPr>
            <a:xfrm>
              <a:off x="421443" y="4458210"/>
              <a:ext cx="2088290" cy="2029318"/>
            </a:xfrm>
            <a:prstGeom prst="rect">
              <a:avLst/>
            </a:prstGeom>
            <a:effectLst>
              <a:outerShdw blurRad="50800" dist="38100" dir="2700000" algn="tl" rotWithShape="0">
                <a:prstClr val="black">
                  <a:alpha val="40000"/>
                </a:prstClr>
              </a:outerShdw>
            </a:effectLst>
          </p:spPr>
        </p:pic>
        <p:sp>
          <p:nvSpPr>
            <p:cNvPr id="80" name="CasellaDiTesto 79"/>
            <p:cNvSpPr txBox="1"/>
            <p:nvPr/>
          </p:nvSpPr>
          <p:spPr>
            <a:xfrm>
              <a:off x="467430" y="4701619"/>
              <a:ext cx="630500" cy="184666"/>
            </a:xfrm>
            <a:prstGeom prst="rect">
              <a:avLst/>
            </a:prstGeom>
            <a:solidFill>
              <a:schemeClr val="tx1"/>
            </a:solidFill>
          </p:spPr>
          <p:txBody>
            <a:bodyPr wrap="square" lIns="0" tIns="0" rIns="0" bIns="0" rtlCol="0">
              <a:spAutoFit/>
            </a:bodyPr>
            <a:lstStyle/>
            <a:p>
              <a:pPr algn="ctr"/>
              <a:r>
                <a:rPr lang="it-IT" sz="1200" b="1" cap="small" dirty="0" err="1" smtClean="0">
                  <a:solidFill>
                    <a:schemeClr val="bg1"/>
                  </a:solidFill>
                </a:rPr>
                <a:t>Buoy</a:t>
              </a:r>
              <a:r>
                <a:rPr lang="it-IT" sz="1200" b="1" cap="small" dirty="0" smtClean="0">
                  <a:solidFill>
                    <a:schemeClr val="bg1"/>
                  </a:solidFill>
                </a:rPr>
                <a:t> data</a:t>
              </a:r>
              <a:endParaRPr lang="it-IT" sz="1200" b="1" cap="small" dirty="0">
                <a:solidFill>
                  <a:schemeClr val="bg1"/>
                </a:solidFill>
              </a:endParaRPr>
            </a:p>
          </p:txBody>
        </p:sp>
      </p:grpSp>
    </p:spTree>
    <p:extLst>
      <p:ext uri="{BB962C8B-B14F-4D97-AF65-F5344CB8AC3E}">
        <p14:creationId xmlns:p14="http://schemas.microsoft.com/office/powerpoint/2010/main" val="12903439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3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000"/>
                                        <p:tgtEl>
                                          <p:spTgt spid="35"/>
                                        </p:tgtEl>
                                      </p:cBhvr>
                                    </p:animEffect>
                                  </p:childTnLst>
                                </p:cTn>
                              </p:par>
                            </p:childTnLst>
                          </p:cTn>
                        </p:par>
                        <p:par>
                          <p:cTn id="16" fill="hold">
                            <p:stCondLst>
                              <p:cond delay="2000"/>
                            </p:stCondLst>
                            <p:childTnLst>
                              <p:par>
                                <p:cTn id="17" presetID="32" presetClass="emph" presetSubtype="0" repeatCount="indefinite" fill="hold" nodeType="after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0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000"/>
                                        <p:tgtEl>
                                          <p:spTgt spid="36"/>
                                        </p:tgtEl>
                                      </p:cBhvr>
                                    </p:animEffect>
                                  </p:childTnLst>
                                </p:cTn>
                              </p:par>
                            </p:childTnLst>
                          </p:cTn>
                        </p:par>
                        <p:par>
                          <p:cTn id="31" fill="hold">
                            <p:stCondLst>
                              <p:cond delay="2000"/>
                            </p:stCondLst>
                            <p:childTnLst>
                              <p:par>
                                <p:cTn id="32" presetID="32" presetClass="emph" presetSubtype="0" repeatCount="indefinite" fill="hold" nodeType="afterEffect">
                                  <p:stCondLst>
                                    <p:cond delay="0"/>
                                  </p:stCondLst>
                                  <p:childTnLst>
                                    <p:animRot by="120000">
                                      <p:cBhvr>
                                        <p:cTn id="33" dur="300" fill="hold">
                                          <p:stCondLst>
                                            <p:cond delay="0"/>
                                          </p:stCondLst>
                                        </p:cTn>
                                        <p:tgtEl>
                                          <p:spTgt spid="30"/>
                                        </p:tgtEl>
                                        <p:attrNameLst>
                                          <p:attrName>r</p:attrName>
                                        </p:attrNameLst>
                                      </p:cBhvr>
                                    </p:animRot>
                                    <p:animRot by="-240000">
                                      <p:cBhvr>
                                        <p:cTn id="34" dur="600" fill="hold">
                                          <p:stCondLst>
                                            <p:cond delay="600"/>
                                          </p:stCondLst>
                                        </p:cTn>
                                        <p:tgtEl>
                                          <p:spTgt spid="30"/>
                                        </p:tgtEl>
                                        <p:attrNameLst>
                                          <p:attrName>r</p:attrName>
                                        </p:attrNameLst>
                                      </p:cBhvr>
                                    </p:animRot>
                                    <p:animRot by="240000">
                                      <p:cBhvr>
                                        <p:cTn id="35" dur="600" fill="hold">
                                          <p:stCondLst>
                                            <p:cond delay="1200"/>
                                          </p:stCondLst>
                                        </p:cTn>
                                        <p:tgtEl>
                                          <p:spTgt spid="30"/>
                                        </p:tgtEl>
                                        <p:attrNameLst>
                                          <p:attrName>r</p:attrName>
                                        </p:attrNameLst>
                                      </p:cBhvr>
                                    </p:animRot>
                                    <p:animRot by="-240000">
                                      <p:cBhvr>
                                        <p:cTn id="36" dur="600" fill="hold">
                                          <p:stCondLst>
                                            <p:cond delay="1800"/>
                                          </p:stCondLst>
                                        </p:cTn>
                                        <p:tgtEl>
                                          <p:spTgt spid="30"/>
                                        </p:tgtEl>
                                        <p:attrNameLst>
                                          <p:attrName>r</p:attrName>
                                        </p:attrNameLst>
                                      </p:cBhvr>
                                    </p:animRot>
                                    <p:animRot by="120000">
                                      <p:cBhvr>
                                        <p:cTn id="37" dur="600" fill="hold">
                                          <p:stCondLst>
                                            <p:cond delay="2400"/>
                                          </p:stCondLst>
                                        </p:cTn>
                                        <p:tgtEl>
                                          <p:spTgt spid="30"/>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2000"/>
                                        <p:tgtEl>
                                          <p:spTgt spid="37"/>
                                        </p:tgtEl>
                                      </p:cBhvr>
                                    </p:animEffect>
                                  </p:childTnLst>
                                </p:cTn>
                              </p:par>
                            </p:childTnLst>
                          </p:cTn>
                        </p:par>
                        <p:par>
                          <p:cTn id="46" fill="hold">
                            <p:stCondLst>
                              <p:cond delay="2000"/>
                            </p:stCondLst>
                            <p:childTnLst>
                              <p:par>
                                <p:cTn id="47" presetID="32" presetClass="emph" presetSubtype="0" repeatCount="indefinite" fill="hold" nodeType="afterEffect">
                                  <p:stCondLst>
                                    <p:cond delay="0"/>
                                  </p:stCondLst>
                                  <p:childTnLst>
                                    <p:animRot by="120000">
                                      <p:cBhvr>
                                        <p:cTn id="48" dur="300" fill="hold">
                                          <p:stCondLst>
                                            <p:cond delay="0"/>
                                          </p:stCondLst>
                                        </p:cTn>
                                        <p:tgtEl>
                                          <p:spTgt spid="31"/>
                                        </p:tgtEl>
                                        <p:attrNameLst>
                                          <p:attrName>r</p:attrName>
                                        </p:attrNameLst>
                                      </p:cBhvr>
                                    </p:animRot>
                                    <p:animRot by="-240000">
                                      <p:cBhvr>
                                        <p:cTn id="49" dur="600" fill="hold">
                                          <p:stCondLst>
                                            <p:cond delay="600"/>
                                          </p:stCondLst>
                                        </p:cTn>
                                        <p:tgtEl>
                                          <p:spTgt spid="31"/>
                                        </p:tgtEl>
                                        <p:attrNameLst>
                                          <p:attrName>r</p:attrName>
                                        </p:attrNameLst>
                                      </p:cBhvr>
                                    </p:animRot>
                                    <p:animRot by="240000">
                                      <p:cBhvr>
                                        <p:cTn id="50" dur="600" fill="hold">
                                          <p:stCondLst>
                                            <p:cond delay="1200"/>
                                          </p:stCondLst>
                                        </p:cTn>
                                        <p:tgtEl>
                                          <p:spTgt spid="31"/>
                                        </p:tgtEl>
                                        <p:attrNameLst>
                                          <p:attrName>r</p:attrName>
                                        </p:attrNameLst>
                                      </p:cBhvr>
                                    </p:animRot>
                                    <p:animRot by="-240000">
                                      <p:cBhvr>
                                        <p:cTn id="51" dur="600" fill="hold">
                                          <p:stCondLst>
                                            <p:cond delay="1800"/>
                                          </p:stCondLst>
                                        </p:cTn>
                                        <p:tgtEl>
                                          <p:spTgt spid="31"/>
                                        </p:tgtEl>
                                        <p:attrNameLst>
                                          <p:attrName>r</p:attrName>
                                        </p:attrNameLst>
                                      </p:cBhvr>
                                    </p:animRot>
                                    <p:animRot by="120000">
                                      <p:cBhvr>
                                        <p:cTn id="52" dur="600" fill="hold">
                                          <p:stCondLst>
                                            <p:cond delay="2400"/>
                                          </p:stCondLst>
                                        </p:cTn>
                                        <p:tgtEl>
                                          <p:spTgt spid="31"/>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0"/>
                                        <p:tgtEl>
                                          <p:spTgt spid="12"/>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2000"/>
                                        <p:tgtEl>
                                          <p:spTgt spid="41"/>
                                        </p:tgtEl>
                                      </p:cBhvr>
                                    </p:animEffec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12"/>
                                        </p:tgtEl>
                                        <p:attrNameLst>
                                          <p:attrName>r</p:attrName>
                                        </p:attrNameLst>
                                      </p:cBhvr>
                                    </p:animRot>
                                    <p:animRot by="-240000">
                                      <p:cBhvr>
                                        <p:cTn id="63" dur="600" fill="hold">
                                          <p:stCondLst>
                                            <p:cond delay="600"/>
                                          </p:stCondLst>
                                        </p:cTn>
                                        <p:tgtEl>
                                          <p:spTgt spid="12"/>
                                        </p:tgtEl>
                                        <p:attrNameLst>
                                          <p:attrName>r</p:attrName>
                                        </p:attrNameLst>
                                      </p:cBhvr>
                                    </p:animRot>
                                    <p:animRot by="240000">
                                      <p:cBhvr>
                                        <p:cTn id="64" dur="600" fill="hold">
                                          <p:stCondLst>
                                            <p:cond delay="1200"/>
                                          </p:stCondLst>
                                        </p:cTn>
                                        <p:tgtEl>
                                          <p:spTgt spid="12"/>
                                        </p:tgtEl>
                                        <p:attrNameLst>
                                          <p:attrName>r</p:attrName>
                                        </p:attrNameLst>
                                      </p:cBhvr>
                                    </p:animRot>
                                    <p:animRot by="-240000">
                                      <p:cBhvr>
                                        <p:cTn id="65" dur="600" fill="hold">
                                          <p:stCondLst>
                                            <p:cond delay="1800"/>
                                          </p:stCondLst>
                                        </p:cTn>
                                        <p:tgtEl>
                                          <p:spTgt spid="12"/>
                                        </p:tgtEl>
                                        <p:attrNameLst>
                                          <p:attrName>r</p:attrName>
                                        </p:attrNameLst>
                                      </p:cBhvr>
                                    </p:animRot>
                                    <p:animRot by="120000">
                                      <p:cBhvr>
                                        <p:cTn id="66" dur="600" fill="hold">
                                          <p:stCondLst>
                                            <p:cond delay="2400"/>
                                          </p:stCondLst>
                                        </p:cTn>
                                        <p:tgtEl>
                                          <p:spTgt spid="12"/>
                                        </p:tgtEl>
                                        <p:attrNameLst>
                                          <p:attrName>r</p:attrName>
                                        </p:attrNameLst>
                                      </p:cBhvr>
                                    </p:animRot>
                                  </p:childTnLst>
                                </p:cTn>
                              </p:par>
                              <p:par>
                                <p:cTn id="67" presetID="10"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2000"/>
                                        <p:tgtEl>
                                          <p:spTgt spid="9"/>
                                        </p:tgtEl>
                                      </p:cBhvr>
                                    </p:animEffec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9"/>
                                        </p:tgtEl>
                                        <p:attrNameLst>
                                          <p:attrName>r</p:attrName>
                                        </p:attrNameLst>
                                      </p:cBhvr>
                                    </p:animRot>
                                    <p:animRot by="-240000">
                                      <p:cBhvr>
                                        <p:cTn id="72" dur="600" fill="hold">
                                          <p:stCondLst>
                                            <p:cond delay="600"/>
                                          </p:stCondLst>
                                        </p:cTn>
                                        <p:tgtEl>
                                          <p:spTgt spid="9"/>
                                        </p:tgtEl>
                                        <p:attrNameLst>
                                          <p:attrName>r</p:attrName>
                                        </p:attrNameLst>
                                      </p:cBhvr>
                                    </p:animRot>
                                    <p:animRot by="240000">
                                      <p:cBhvr>
                                        <p:cTn id="73" dur="600" fill="hold">
                                          <p:stCondLst>
                                            <p:cond delay="1200"/>
                                          </p:stCondLst>
                                        </p:cTn>
                                        <p:tgtEl>
                                          <p:spTgt spid="9"/>
                                        </p:tgtEl>
                                        <p:attrNameLst>
                                          <p:attrName>r</p:attrName>
                                        </p:attrNameLst>
                                      </p:cBhvr>
                                    </p:animRot>
                                    <p:animRot by="-240000">
                                      <p:cBhvr>
                                        <p:cTn id="74" dur="600" fill="hold">
                                          <p:stCondLst>
                                            <p:cond delay="1800"/>
                                          </p:stCondLst>
                                        </p:cTn>
                                        <p:tgtEl>
                                          <p:spTgt spid="9"/>
                                        </p:tgtEl>
                                        <p:attrNameLst>
                                          <p:attrName>r</p:attrName>
                                        </p:attrNameLst>
                                      </p:cBhvr>
                                    </p:animRot>
                                    <p:animRot by="120000">
                                      <p:cBhvr>
                                        <p:cTn id="75" dur="600" fill="hold">
                                          <p:stCondLst>
                                            <p:cond delay="2400"/>
                                          </p:stCondLst>
                                        </p:cTn>
                                        <p:tgtEl>
                                          <p:spTgt spid="9"/>
                                        </p:tgtEl>
                                        <p:attrNameLst>
                                          <p:attrName>r</p:attrName>
                                        </p:attrNameLst>
                                      </p:cBhvr>
                                    </p:animRot>
                                  </p:childTnLst>
                                </p:cTn>
                              </p:par>
                              <p:par>
                                <p:cTn id="76" presetID="10" presetClass="entr" presetSubtype="0"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2000"/>
                                        <p:tgtEl>
                                          <p:spTgt spid="32"/>
                                        </p:tgtEl>
                                      </p:cBhvr>
                                    </p:animEffec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32"/>
                                        </p:tgtEl>
                                        <p:attrNameLst>
                                          <p:attrName>r</p:attrName>
                                        </p:attrNameLst>
                                      </p:cBhvr>
                                    </p:animRot>
                                    <p:animRot by="-240000">
                                      <p:cBhvr>
                                        <p:cTn id="81" dur="600" fill="hold">
                                          <p:stCondLst>
                                            <p:cond delay="600"/>
                                          </p:stCondLst>
                                        </p:cTn>
                                        <p:tgtEl>
                                          <p:spTgt spid="32"/>
                                        </p:tgtEl>
                                        <p:attrNameLst>
                                          <p:attrName>r</p:attrName>
                                        </p:attrNameLst>
                                      </p:cBhvr>
                                    </p:animRot>
                                    <p:animRot by="240000">
                                      <p:cBhvr>
                                        <p:cTn id="82" dur="600" fill="hold">
                                          <p:stCondLst>
                                            <p:cond delay="1200"/>
                                          </p:stCondLst>
                                        </p:cTn>
                                        <p:tgtEl>
                                          <p:spTgt spid="32"/>
                                        </p:tgtEl>
                                        <p:attrNameLst>
                                          <p:attrName>r</p:attrName>
                                        </p:attrNameLst>
                                      </p:cBhvr>
                                    </p:animRot>
                                    <p:animRot by="-240000">
                                      <p:cBhvr>
                                        <p:cTn id="83" dur="600" fill="hold">
                                          <p:stCondLst>
                                            <p:cond delay="1800"/>
                                          </p:stCondLst>
                                        </p:cTn>
                                        <p:tgtEl>
                                          <p:spTgt spid="32"/>
                                        </p:tgtEl>
                                        <p:attrNameLst>
                                          <p:attrName>r</p:attrName>
                                        </p:attrNameLst>
                                      </p:cBhvr>
                                    </p:animRot>
                                    <p:animRot by="120000">
                                      <p:cBhvr>
                                        <p:cTn id="84" dur="600" fill="hold">
                                          <p:stCondLst>
                                            <p:cond delay="2400"/>
                                          </p:stCondLst>
                                        </p:cTn>
                                        <p:tgtEl>
                                          <p:spTgt spid="32"/>
                                        </p:tgtEl>
                                        <p:attrNameLst>
                                          <p:attrName>r</p:attrName>
                                        </p:attrNameLst>
                                      </p:cBhvr>
                                    </p:animRot>
                                  </p:childTnLst>
                                </p:cTn>
                              </p:par>
                              <p:par>
                                <p:cTn id="85" presetID="10"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2000"/>
                                        <p:tgtEl>
                                          <p:spTgt spid="33"/>
                                        </p:tgtEl>
                                      </p:cBhvr>
                                    </p:animEffec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33"/>
                                        </p:tgtEl>
                                        <p:attrNameLst>
                                          <p:attrName>r</p:attrName>
                                        </p:attrNameLst>
                                      </p:cBhvr>
                                    </p:animRot>
                                    <p:animRot by="-240000">
                                      <p:cBhvr>
                                        <p:cTn id="90" dur="600" fill="hold">
                                          <p:stCondLst>
                                            <p:cond delay="600"/>
                                          </p:stCondLst>
                                        </p:cTn>
                                        <p:tgtEl>
                                          <p:spTgt spid="33"/>
                                        </p:tgtEl>
                                        <p:attrNameLst>
                                          <p:attrName>r</p:attrName>
                                        </p:attrNameLst>
                                      </p:cBhvr>
                                    </p:animRot>
                                    <p:animRot by="240000">
                                      <p:cBhvr>
                                        <p:cTn id="91" dur="600" fill="hold">
                                          <p:stCondLst>
                                            <p:cond delay="1200"/>
                                          </p:stCondLst>
                                        </p:cTn>
                                        <p:tgtEl>
                                          <p:spTgt spid="33"/>
                                        </p:tgtEl>
                                        <p:attrNameLst>
                                          <p:attrName>r</p:attrName>
                                        </p:attrNameLst>
                                      </p:cBhvr>
                                    </p:animRot>
                                    <p:animRot by="-240000">
                                      <p:cBhvr>
                                        <p:cTn id="92" dur="600" fill="hold">
                                          <p:stCondLst>
                                            <p:cond delay="1800"/>
                                          </p:stCondLst>
                                        </p:cTn>
                                        <p:tgtEl>
                                          <p:spTgt spid="33"/>
                                        </p:tgtEl>
                                        <p:attrNameLst>
                                          <p:attrName>r</p:attrName>
                                        </p:attrNameLst>
                                      </p:cBhvr>
                                    </p:animRot>
                                    <p:animRot by="120000">
                                      <p:cBhvr>
                                        <p:cTn id="93" dur="600" fill="hold">
                                          <p:stCondLst>
                                            <p:cond delay="2400"/>
                                          </p:stCondLst>
                                        </p:cTn>
                                        <p:tgtEl>
                                          <p:spTgt spid="33"/>
                                        </p:tgtEl>
                                        <p:attrNameLst>
                                          <p:attrName>r</p:attrName>
                                        </p:attrNameLst>
                                      </p:cBhvr>
                                    </p:animRo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2000"/>
                                        <p:tgtEl>
                                          <p:spTgt spid="4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2000"/>
                                        <p:tgtEl>
                                          <p:spTgt spid="47"/>
                                        </p:tgtEl>
                                      </p:cBhvr>
                                    </p:animEffect>
                                  </p:childTnLst>
                                </p:cTn>
                              </p:par>
                            </p:childTnLst>
                          </p:cTn>
                        </p:par>
                        <p:par>
                          <p:cTn id="102" fill="hold">
                            <p:stCondLst>
                              <p:cond delay="2000"/>
                            </p:stCondLst>
                            <p:childTnLst>
                              <p:par>
                                <p:cTn id="103" presetID="26" presetClass="emph" presetSubtype="0" repeatCount="indefinite" fill="hold" nodeType="afterEffect">
                                  <p:stCondLst>
                                    <p:cond delay="0"/>
                                  </p:stCondLst>
                                  <p:childTnLst>
                                    <p:animEffect transition="out" filter="fade">
                                      <p:cBhvr>
                                        <p:cTn id="104" dur="3000" tmFilter="0, 0; .2, .5; .8, .5; 1, 0"/>
                                        <p:tgtEl>
                                          <p:spTgt spid="46"/>
                                        </p:tgtEl>
                                      </p:cBhvr>
                                    </p:animEffect>
                                    <p:animScale>
                                      <p:cBhvr>
                                        <p:cTn id="105" dur="1500" autoRev="1" fill="hold"/>
                                        <p:tgtEl>
                                          <p:spTgt spid="46"/>
                                        </p:tgtEl>
                                      </p:cBhvr>
                                      <p:by x="105000" y="105000"/>
                                    </p:animScale>
                                  </p:childTnLst>
                                </p:cTn>
                              </p:par>
                            </p:childTnLst>
                          </p:cTn>
                        </p:par>
                        <p:par>
                          <p:cTn id="106" fill="hold">
                            <p:stCondLst>
                              <p:cond delay="5000"/>
                            </p:stCondLst>
                            <p:childTnLst>
                              <p:par>
                                <p:cTn id="107" presetID="10" presetClass="entr" presetSubtype="0" fill="hold" nodeType="afterEffect">
                                  <p:stCondLst>
                                    <p:cond delay="0"/>
                                  </p:stCondLst>
                                  <p:childTnLst>
                                    <p:set>
                                      <p:cBhvr>
                                        <p:cTn id="108" dur="1" fill="hold">
                                          <p:stCondLst>
                                            <p:cond delay="0"/>
                                          </p:stCondLst>
                                        </p:cTn>
                                        <p:tgtEl>
                                          <p:spTgt spid="81"/>
                                        </p:tgtEl>
                                        <p:attrNameLst>
                                          <p:attrName>style.visibility</p:attrName>
                                        </p:attrNameLst>
                                      </p:cBhvr>
                                      <p:to>
                                        <p:strVal val="visible"/>
                                      </p:to>
                                    </p:set>
                                    <p:animEffect transition="in" filter="fade">
                                      <p:cBhvr>
                                        <p:cTn id="109" dur="500"/>
                                        <p:tgtEl>
                                          <p:spTgt spid="81"/>
                                        </p:tgtEl>
                                      </p:cBhvr>
                                    </p:animEffect>
                                  </p:childTnLst>
                                </p:cTn>
                              </p:par>
                            </p:childTnLst>
                          </p:cTn>
                        </p:par>
                      </p:childTnLst>
                    </p:cTn>
                  </p:par>
                  <p:par>
                    <p:cTn id="110" fill="hold">
                      <p:stCondLst>
                        <p:cond delay="indefinite"/>
                      </p:stCondLst>
                      <p:childTnLst>
                        <p:par>
                          <p:cTn id="111" fill="hold">
                            <p:stCondLst>
                              <p:cond delay="0"/>
                            </p:stCondLst>
                            <p:childTnLst>
                              <p:par>
                                <p:cTn id="112" presetID="44" presetClass="path" presetSubtype="0" repeatCount="indefinite" fill="hold" nodeType="clickEffect">
                                  <p:stCondLst>
                                    <p:cond delay="0"/>
                                  </p:stCondLst>
                                  <p:childTnLst>
                                    <p:animMotion origin="layout" path="M 0.02708 0.17407 C 0.13645 0.15162 0.25069 0.11481 0.35277 0.09491 C 0.45468 0.075 0.53975 0.05394 0.63836 0.05417 C 0.73663 0.0544 0.8743 0.08171 0.94357 0.0963 C 1.05347 0.11806 1.14652 0.15162 1.25677 0.17407 " pathEditMode="relative" rAng="0" ptsTypes="AAAAA">
                                      <p:cBhvr>
                                        <p:cTn id="113" dur="10000" fill="hold"/>
                                        <p:tgtEl>
                                          <p:spTgt spid="7"/>
                                        </p:tgtEl>
                                        <p:attrNameLst>
                                          <p:attrName>ppt_x</p:attrName>
                                          <p:attrName>ppt_y</p:attrName>
                                        </p:attrNameLst>
                                      </p:cBhvr>
                                      <p:rCtr x="61476" y="-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ttangolo 14"/>
          <p:cNvSpPr/>
          <p:nvPr/>
        </p:nvSpPr>
        <p:spPr>
          <a:xfrm>
            <a:off x="0" y="0"/>
            <a:ext cx="9144000"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p:nvPicPr>
        <p:blipFill>
          <a:blip r:embed="rId2"/>
          <a:stretch>
            <a:fillRect/>
          </a:stretch>
        </p:blipFill>
        <p:spPr>
          <a:xfrm>
            <a:off x="1165419" y="207298"/>
            <a:ext cx="6822015" cy="4157832"/>
          </a:xfrm>
          <a:prstGeom prst="rect">
            <a:avLst/>
          </a:prstGeom>
        </p:spPr>
      </p:pic>
      <p:sp>
        <p:nvSpPr>
          <p:cNvPr id="2" name="CasellaDiTesto 3"/>
          <p:cNvSpPr txBox="1">
            <a:spLocks noChangeArrowheads="1"/>
          </p:cNvSpPr>
          <p:nvPr/>
        </p:nvSpPr>
        <p:spPr bwMode="auto">
          <a:xfrm>
            <a:off x="2762205" y="5199208"/>
            <a:ext cx="363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it-IT" altLang="it-IT" sz="2400" dirty="0" smtClean="0">
                <a:solidFill>
                  <a:srgbClr val="0066FF"/>
                </a:solidFill>
              </a:rPr>
              <a:t>Giuseppe Civitarese</a:t>
            </a:r>
            <a:endParaRPr lang="it-IT" altLang="it-IT" sz="2400" dirty="0">
              <a:solidFill>
                <a:srgbClr val="0066FF"/>
              </a:solidFill>
            </a:endParaRPr>
          </a:p>
        </p:txBody>
      </p:sp>
      <p:sp>
        <p:nvSpPr>
          <p:cNvPr id="9" name="CasellaDiTesto 8"/>
          <p:cNvSpPr txBox="1"/>
          <p:nvPr/>
        </p:nvSpPr>
        <p:spPr>
          <a:xfrm>
            <a:off x="827480" y="4404353"/>
            <a:ext cx="7504664" cy="880690"/>
          </a:xfrm>
          <a:prstGeom prst="rect">
            <a:avLst/>
          </a:prstGeom>
          <a:noFill/>
        </p:spPr>
        <p:txBody>
          <a:bodyPr wrap="square" rtlCol="0">
            <a:spAutoFit/>
          </a:bodyPr>
          <a:lstStyle/>
          <a:p>
            <a:pPr algn="ctr">
              <a:lnSpc>
                <a:spcPts val="3000"/>
              </a:lnSpc>
            </a:pPr>
            <a:r>
              <a:rPr lang="it-IT" sz="3600" b="1" cap="small" dirty="0">
                <a:solidFill>
                  <a:srgbClr val="0066FF"/>
                </a:solidFill>
                <a:effectLst>
                  <a:outerShdw blurRad="50800" dist="38100" dir="2700000" algn="tl" rotWithShape="0">
                    <a:prstClr val="black">
                      <a:alpha val="40000"/>
                    </a:prstClr>
                  </a:outerShdw>
                </a:effectLst>
              </a:rPr>
              <a:t>Oceanografia del </a:t>
            </a:r>
            <a:r>
              <a:rPr lang="it-IT" sz="3600" b="1" cap="small" dirty="0" smtClean="0">
                <a:solidFill>
                  <a:srgbClr val="0066FF"/>
                </a:solidFill>
                <a:effectLst>
                  <a:outerShdw blurRad="50800" dist="38100" dir="2700000" algn="tl" rotWithShape="0">
                    <a:prstClr val="black">
                      <a:alpha val="40000"/>
                    </a:prstClr>
                  </a:outerShdw>
                </a:effectLst>
              </a:rPr>
              <a:t>Mediterraneo:</a:t>
            </a:r>
          </a:p>
          <a:p>
            <a:pPr algn="ctr">
              <a:lnSpc>
                <a:spcPts val="3000"/>
              </a:lnSpc>
            </a:pPr>
            <a:r>
              <a:rPr lang="it-IT" sz="3600" b="1" cap="small" dirty="0" smtClean="0">
                <a:solidFill>
                  <a:srgbClr val="0066FF"/>
                </a:solidFill>
                <a:effectLst>
                  <a:outerShdw blurRad="50800" dist="38100" dir="2700000" algn="tl" rotWithShape="0">
                    <a:prstClr val="black">
                      <a:alpha val="40000"/>
                    </a:prstClr>
                  </a:outerShdw>
                </a:effectLst>
              </a:rPr>
              <a:t>approcci </a:t>
            </a:r>
            <a:r>
              <a:rPr lang="it-IT" sz="3600" b="1" cap="small" dirty="0">
                <a:solidFill>
                  <a:srgbClr val="0066FF"/>
                </a:solidFill>
                <a:effectLst>
                  <a:outerShdw blurRad="50800" dist="38100" dir="2700000" algn="tl" rotWithShape="0">
                    <a:prstClr val="black">
                      <a:alpha val="40000"/>
                    </a:prstClr>
                  </a:outerShdw>
                </a:effectLst>
              </a:rPr>
              <a:t>innovativi per nuovi risultati</a:t>
            </a:r>
          </a:p>
        </p:txBody>
      </p:sp>
      <p:cxnSp>
        <p:nvCxnSpPr>
          <p:cNvPr id="10" name="Connettore 1 9"/>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12" name="Immagine 11"/>
          <p:cNvPicPr>
            <a:picLocks noChangeAspect="1"/>
          </p:cNvPicPr>
          <p:nvPr/>
        </p:nvPicPr>
        <p:blipFill rotWithShape="1">
          <a:blip r:embed="rId3"/>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sp>
        <p:nvSpPr>
          <p:cNvPr id="16" name="CasellaDiTesto 15"/>
          <p:cNvSpPr txBox="1"/>
          <p:nvPr/>
        </p:nvSpPr>
        <p:spPr>
          <a:xfrm>
            <a:off x="626963" y="2420860"/>
            <a:ext cx="3167277" cy="369332"/>
          </a:xfrm>
          <a:prstGeom prst="rect">
            <a:avLst/>
          </a:prstGeom>
          <a:noFill/>
        </p:spPr>
        <p:txBody>
          <a:bodyPr wrap="none" rtlCol="0">
            <a:spAutoFit/>
          </a:bodyPr>
          <a:lstStyle/>
          <a:p>
            <a:r>
              <a:rPr lang="it-IT" cap="small" dirty="0" smtClean="0">
                <a:latin typeface="Arial" panose="020B0604020202020204" pitchFamily="34" charset="0"/>
                <a:cs typeface="Arial" panose="020B0604020202020204" pitchFamily="34" charset="0"/>
              </a:rPr>
              <a:t>Area Centro-Mediterranea</a:t>
            </a:r>
            <a:endParaRPr lang="it-IT" cap="sm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11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6" presetClass="emph" presetSubtype="0" fill="hold" nodeType="withEffect">
                                  <p:stCondLst>
                                    <p:cond delay="0"/>
                                  </p:stCondLst>
                                  <p:childTnLst>
                                    <p:animScale>
                                      <p:cBhvr>
                                        <p:cTn id="9" dur="2000" fill="hold"/>
                                        <p:tgtEl>
                                          <p:spTgt spid="13"/>
                                        </p:tgtEl>
                                      </p:cBhvr>
                                      <p:by x="55000" y="55000"/>
                                    </p:animScale>
                                  </p:childTnLst>
                                </p:cTn>
                              </p:par>
                              <p:par>
                                <p:cTn id="10" presetID="42" presetClass="path" presetSubtype="0" fill="hold" nodeType="withEffect">
                                  <p:stCondLst>
                                    <p:cond delay="0"/>
                                  </p:stCondLst>
                                  <p:childTnLst>
                                    <p:animMotion origin="layout" path="M 2.77778E-6 -3.33333E-6 L -0.27604 -0.14838 " pathEditMode="relative" rAng="0" ptsTypes="AA">
                                      <p:cBhvr>
                                        <p:cTn id="11" dur="2000" fill="hold"/>
                                        <p:tgtEl>
                                          <p:spTgt spid="13"/>
                                        </p:tgtEl>
                                        <p:attrNameLst>
                                          <p:attrName>ppt_x</p:attrName>
                                          <p:attrName>ppt_y</p:attrName>
                                        </p:attrNameLst>
                                      </p:cBhvr>
                                      <p:rCtr x="-13802" y="-7431"/>
                                    </p:animMotion>
                                  </p:childTnLst>
                                </p:cTn>
                              </p:par>
                              <p:par>
                                <p:cTn id="12" presetID="10" presetClass="exit" presetSubtype="0" fill="hold" grpId="0" nodeType="withEffect">
                                  <p:stCondLst>
                                    <p:cond delay="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179390" y="116540"/>
            <a:ext cx="3780317" cy="2304000"/>
          </a:xfrm>
          <a:prstGeom prst="rect">
            <a:avLst/>
          </a:prstGeom>
        </p:spPr>
      </p:pic>
      <p:sp>
        <p:nvSpPr>
          <p:cNvPr id="5" name="CasellaDiTesto 4"/>
          <p:cNvSpPr txBox="1"/>
          <p:nvPr/>
        </p:nvSpPr>
        <p:spPr>
          <a:xfrm>
            <a:off x="626963" y="2420860"/>
            <a:ext cx="3167277" cy="369332"/>
          </a:xfrm>
          <a:prstGeom prst="rect">
            <a:avLst/>
          </a:prstGeom>
          <a:noFill/>
        </p:spPr>
        <p:txBody>
          <a:bodyPr wrap="none" rtlCol="0">
            <a:spAutoFit/>
          </a:bodyPr>
          <a:lstStyle/>
          <a:p>
            <a:r>
              <a:rPr lang="it-IT" cap="small" dirty="0" smtClean="0">
                <a:latin typeface="Arial" panose="020B0604020202020204" pitchFamily="34" charset="0"/>
                <a:cs typeface="Arial" panose="020B0604020202020204" pitchFamily="34" charset="0"/>
              </a:rPr>
              <a:t>Area Centro-Mediterranea</a:t>
            </a:r>
            <a:endParaRPr lang="it-IT" cap="small" dirty="0">
              <a:latin typeface="Arial" panose="020B0604020202020204" pitchFamily="34" charset="0"/>
              <a:cs typeface="Arial" panose="020B0604020202020204" pitchFamily="34" charset="0"/>
            </a:endParaRPr>
          </a:p>
        </p:txBody>
      </p:sp>
      <p:sp>
        <p:nvSpPr>
          <p:cNvPr id="6" name="CasellaDiTesto 5"/>
          <p:cNvSpPr txBox="1"/>
          <p:nvPr/>
        </p:nvSpPr>
        <p:spPr>
          <a:xfrm>
            <a:off x="4031502" y="3354265"/>
            <a:ext cx="1668790" cy="492443"/>
          </a:xfrm>
          <a:prstGeom prst="rect">
            <a:avLst/>
          </a:prstGeom>
          <a:noFill/>
        </p:spPr>
        <p:txBody>
          <a:bodyPr wrap="none" rtlCol="0">
            <a:spAutoFit/>
          </a:bodyPr>
          <a:lstStyle/>
          <a:p>
            <a:pPr algn="ctr"/>
            <a:r>
              <a:rPr lang="it-IT" sz="1400" dirty="0" smtClean="0">
                <a:latin typeface="Arial" panose="020B0604020202020204" pitchFamily="34" charset="0"/>
                <a:cs typeface="Arial" panose="020B0604020202020204" pitchFamily="34" charset="0"/>
              </a:rPr>
              <a:t>Dr. </a:t>
            </a:r>
            <a:r>
              <a:rPr lang="it-IT" sz="1400" dirty="0" err="1" smtClean="0">
                <a:latin typeface="Arial" panose="020B0604020202020204" pitchFamily="34" charset="0"/>
                <a:cs typeface="Arial" panose="020B0604020202020204" pitchFamily="34" charset="0"/>
              </a:rPr>
              <a:t>Miljenko</a:t>
            </a:r>
            <a:r>
              <a:rPr lang="it-IT" sz="1400" dirty="0" smtClean="0">
                <a:latin typeface="Arial" panose="020B0604020202020204" pitchFamily="34" charset="0"/>
                <a:cs typeface="Arial" panose="020B0604020202020204" pitchFamily="34" charset="0"/>
              </a:rPr>
              <a:t> </a:t>
            </a:r>
            <a:r>
              <a:rPr lang="it-IT" sz="1400" dirty="0" err="1" smtClean="0">
                <a:latin typeface="Arial" panose="020B0604020202020204" pitchFamily="34" charset="0"/>
                <a:cs typeface="Arial" panose="020B0604020202020204" pitchFamily="34" charset="0"/>
              </a:rPr>
              <a:t>Buljan</a:t>
            </a:r>
            <a:endParaRPr lang="it-IT" sz="1400" dirty="0" smtClean="0">
              <a:latin typeface="Arial" panose="020B0604020202020204" pitchFamily="34" charset="0"/>
              <a:cs typeface="Arial" panose="020B0604020202020204" pitchFamily="34" charset="0"/>
            </a:endParaRPr>
          </a:p>
          <a:p>
            <a:pPr algn="ctr"/>
            <a:r>
              <a:rPr lang="it-IT" sz="1200" dirty="0" smtClean="0">
                <a:latin typeface="Arial" panose="020B0604020202020204" pitchFamily="34" charset="0"/>
                <a:cs typeface="Arial" panose="020B0604020202020204" pitchFamily="34" charset="0"/>
              </a:rPr>
              <a:t>(1911-1980)</a:t>
            </a:r>
            <a:endParaRPr lang="it-IT" sz="1200" dirty="0">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291" y="776640"/>
            <a:ext cx="4264010" cy="5313354"/>
          </a:xfrm>
          <a:prstGeom prst="rect">
            <a:avLst/>
          </a:prstGeom>
        </p:spPr>
      </p:pic>
      <p:cxnSp>
        <p:nvCxnSpPr>
          <p:cNvPr id="10" name="Connettore 1 9"/>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12" name="Immagine 11"/>
          <p:cNvPicPr>
            <a:picLocks noChangeAspect="1"/>
          </p:cNvPicPr>
          <p:nvPr/>
        </p:nvPicPr>
        <p:blipFill rotWithShape="1">
          <a:blip r:embed="rId4"/>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757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5E-6 -2.96296E-6 L 0.03628 -0.2419 " pathEditMode="relative" rAng="0" ptsTypes="AA">
                                      <p:cBhvr>
                                        <p:cTn id="6" dur="2000" fill="hold"/>
                                        <p:tgtEl>
                                          <p:spTgt spid="3"/>
                                        </p:tgtEl>
                                        <p:attrNameLst>
                                          <p:attrName>ppt_x</p:attrName>
                                          <p:attrName>ppt_y</p:attrName>
                                        </p:attrNameLst>
                                      </p:cBhvr>
                                      <p:rCtr x="1806" y="-12106"/>
                                    </p:animMotion>
                                  </p:childTnLst>
                                </p:cTn>
                              </p:par>
                              <p:par>
                                <p:cTn id="7" presetID="6" presetClass="emph" presetSubtype="0" fill="hold" nodeType="withEffect">
                                  <p:stCondLst>
                                    <p:cond delay="0"/>
                                  </p:stCondLst>
                                  <p:childTnLst>
                                    <p:animScale>
                                      <p:cBhvr>
                                        <p:cTn id="8" dur="2000" fill="hold"/>
                                        <p:tgtEl>
                                          <p:spTgt spid="3"/>
                                        </p:tgtEl>
                                      </p:cBhvr>
                                      <p:by x="60000" y="6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p:cNvPicPr>
            <a:picLocks noChangeAspect="1"/>
          </p:cNvPicPr>
          <p:nvPr/>
        </p:nvPicPr>
        <p:blipFill>
          <a:blip r:embed="rId2"/>
          <a:stretch>
            <a:fillRect/>
          </a:stretch>
        </p:blipFill>
        <p:spPr>
          <a:xfrm>
            <a:off x="179390" y="116540"/>
            <a:ext cx="3780317" cy="230400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070" y="1713480"/>
            <a:ext cx="3384470" cy="4975027"/>
          </a:xfrm>
          <a:prstGeom prst="rect">
            <a:avLst/>
          </a:prstGeom>
        </p:spPr>
      </p:pic>
      <p:pic>
        <p:nvPicPr>
          <p:cNvPr id="33" name="Immagine 32"/>
          <p:cNvPicPr>
            <a:picLocks noChangeAspect="1"/>
          </p:cNvPicPr>
          <p:nvPr/>
        </p:nvPicPr>
        <p:blipFill rotWithShape="1">
          <a:blip r:embed="rId4"/>
          <a:srcRect l="39447" t="27795" r="32841" b="26101"/>
          <a:stretch/>
        </p:blipFill>
        <p:spPr>
          <a:xfrm>
            <a:off x="6483352" y="4005419"/>
            <a:ext cx="2534218" cy="2569030"/>
          </a:xfrm>
          <a:prstGeom prst="rect">
            <a:avLst/>
          </a:prstGeom>
        </p:spPr>
      </p:pic>
      <p:sp>
        <p:nvSpPr>
          <p:cNvPr id="7" name="TextBox 12"/>
          <p:cNvSpPr txBox="1"/>
          <p:nvPr/>
        </p:nvSpPr>
        <p:spPr>
          <a:xfrm>
            <a:off x="654777" y="6112427"/>
            <a:ext cx="816726" cy="338554"/>
          </a:xfrm>
          <a:prstGeom prst="rect">
            <a:avLst/>
          </a:prstGeom>
          <a:noFill/>
        </p:spPr>
        <p:txBody>
          <a:bodyPr wrap="square" rtlCol="0">
            <a:spAutoFit/>
          </a:bodyPr>
          <a:lstStyle/>
          <a:p>
            <a:pPr algn="ctr"/>
            <a:r>
              <a:rPr lang="it-IT" sz="1600" dirty="0" smtClean="0">
                <a:latin typeface="Arial" panose="020B0604020202020204" pitchFamily="34" charset="0"/>
                <a:cs typeface="Arial" panose="020B0604020202020204" pitchFamily="34" charset="0"/>
              </a:rPr>
              <a:t>1875</a:t>
            </a:r>
            <a:endParaRPr lang="it-IT" sz="1600" dirty="0">
              <a:latin typeface="Arial" panose="020B0604020202020204" pitchFamily="34" charset="0"/>
              <a:cs typeface="Arial" panose="020B0604020202020204" pitchFamily="34" charset="0"/>
            </a:endParaRPr>
          </a:p>
        </p:txBody>
      </p:sp>
      <p:sp>
        <p:nvSpPr>
          <p:cNvPr id="8" name="TextBox 13"/>
          <p:cNvSpPr txBox="1"/>
          <p:nvPr/>
        </p:nvSpPr>
        <p:spPr>
          <a:xfrm>
            <a:off x="4755393" y="6095691"/>
            <a:ext cx="816726" cy="338554"/>
          </a:xfrm>
          <a:prstGeom prst="rect">
            <a:avLst/>
          </a:prstGeom>
          <a:noFill/>
        </p:spPr>
        <p:txBody>
          <a:bodyPr wrap="square" rtlCol="0">
            <a:spAutoFit/>
          </a:bodyPr>
          <a:lstStyle/>
          <a:p>
            <a:pPr algn="ctr"/>
            <a:r>
              <a:rPr lang="it-IT" sz="1600" dirty="0" smtClean="0">
                <a:latin typeface="Arial" panose="020B0604020202020204" pitchFamily="34" charset="0"/>
                <a:cs typeface="Arial" panose="020B0604020202020204" pitchFamily="34" charset="0"/>
              </a:rPr>
              <a:t>1948</a:t>
            </a:r>
            <a:endParaRPr lang="it-IT" sz="1600" dirty="0">
              <a:latin typeface="Arial" panose="020B0604020202020204" pitchFamily="34" charset="0"/>
              <a:cs typeface="Arial" panose="020B0604020202020204" pitchFamily="34" charset="0"/>
            </a:endParaRPr>
          </a:p>
        </p:txBody>
      </p:sp>
      <p:sp>
        <p:nvSpPr>
          <p:cNvPr id="9" name="TextBox 14"/>
          <p:cNvSpPr txBox="1"/>
          <p:nvPr/>
        </p:nvSpPr>
        <p:spPr>
          <a:xfrm>
            <a:off x="4229395" y="6097727"/>
            <a:ext cx="816726" cy="338554"/>
          </a:xfrm>
          <a:prstGeom prst="rect">
            <a:avLst/>
          </a:prstGeom>
          <a:noFill/>
        </p:spPr>
        <p:txBody>
          <a:bodyPr wrap="square" rtlCol="0">
            <a:spAutoFit/>
          </a:bodyPr>
          <a:lstStyle/>
          <a:p>
            <a:pPr algn="ctr"/>
            <a:r>
              <a:rPr lang="it-IT" sz="1600" dirty="0" smtClean="0">
                <a:latin typeface="Arial" panose="020B0604020202020204" pitchFamily="34" charset="0"/>
                <a:cs typeface="Arial" panose="020B0604020202020204" pitchFamily="34" charset="0"/>
              </a:rPr>
              <a:t>1939</a:t>
            </a:r>
            <a:endParaRPr lang="it-IT" sz="1600" dirty="0">
              <a:latin typeface="Arial" panose="020B0604020202020204" pitchFamily="34" charset="0"/>
              <a:cs typeface="Arial" panose="020B0604020202020204" pitchFamily="34" charset="0"/>
            </a:endParaRPr>
          </a:p>
        </p:txBody>
      </p:sp>
      <p:sp>
        <p:nvSpPr>
          <p:cNvPr id="10" name="TextBox 15"/>
          <p:cNvSpPr txBox="1"/>
          <p:nvPr/>
        </p:nvSpPr>
        <p:spPr>
          <a:xfrm>
            <a:off x="3730452" y="6097727"/>
            <a:ext cx="816726" cy="338554"/>
          </a:xfrm>
          <a:prstGeom prst="rect">
            <a:avLst/>
          </a:prstGeom>
          <a:noFill/>
        </p:spPr>
        <p:txBody>
          <a:bodyPr wrap="square" rtlCol="0">
            <a:spAutoFit/>
          </a:bodyPr>
          <a:lstStyle/>
          <a:p>
            <a:pPr algn="ctr"/>
            <a:r>
              <a:rPr lang="it-IT" sz="1600" dirty="0" smtClean="0">
                <a:latin typeface="Arial" panose="020B0604020202020204" pitchFamily="34" charset="0"/>
                <a:cs typeface="Arial" panose="020B0604020202020204" pitchFamily="34" charset="0"/>
              </a:rPr>
              <a:t>1930</a:t>
            </a:r>
            <a:endParaRPr lang="it-IT" sz="1600" dirty="0">
              <a:latin typeface="Arial" panose="020B0604020202020204" pitchFamily="34" charset="0"/>
              <a:cs typeface="Arial" panose="020B0604020202020204" pitchFamily="34" charset="0"/>
            </a:endParaRPr>
          </a:p>
        </p:txBody>
      </p:sp>
      <p:sp>
        <p:nvSpPr>
          <p:cNvPr id="11" name="TextBox 16"/>
          <p:cNvSpPr txBox="1"/>
          <p:nvPr/>
        </p:nvSpPr>
        <p:spPr>
          <a:xfrm>
            <a:off x="2721732" y="6095691"/>
            <a:ext cx="816726" cy="338554"/>
          </a:xfrm>
          <a:prstGeom prst="rect">
            <a:avLst/>
          </a:prstGeom>
          <a:noFill/>
        </p:spPr>
        <p:txBody>
          <a:bodyPr wrap="square" rtlCol="0">
            <a:spAutoFit/>
          </a:bodyPr>
          <a:lstStyle/>
          <a:p>
            <a:pPr algn="ctr"/>
            <a:r>
              <a:rPr lang="it-IT" sz="1600" dirty="0" smtClean="0">
                <a:latin typeface="Arial" panose="020B0604020202020204" pitchFamily="34" charset="0"/>
                <a:cs typeface="Arial" panose="020B0604020202020204" pitchFamily="34" charset="0"/>
              </a:rPr>
              <a:t>1912</a:t>
            </a:r>
            <a:endParaRPr lang="it-IT" sz="1600" dirty="0">
              <a:latin typeface="Arial" panose="020B0604020202020204" pitchFamily="34" charset="0"/>
              <a:cs typeface="Arial" panose="020B0604020202020204" pitchFamily="34" charset="0"/>
            </a:endParaRPr>
          </a:p>
        </p:txBody>
      </p:sp>
      <p:sp>
        <p:nvSpPr>
          <p:cNvPr id="12" name="Freeform 26"/>
          <p:cNvSpPr/>
          <p:nvPr/>
        </p:nvSpPr>
        <p:spPr>
          <a:xfrm>
            <a:off x="822511" y="4329789"/>
            <a:ext cx="4877781" cy="1515000"/>
          </a:xfrm>
          <a:custGeom>
            <a:avLst/>
            <a:gdLst>
              <a:gd name="connsiteX0" fmla="*/ 0 w 6311348"/>
              <a:gd name="connsiteY0" fmla="*/ 2176670 h 2176670"/>
              <a:gd name="connsiteX1" fmla="*/ 327992 w 6311348"/>
              <a:gd name="connsiteY1" fmla="*/ 0 h 2176670"/>
              <a:gd name="connsiteX2" fmla="*/ 646044 w 6311348"/>
              <a:gd name="connsiteY2" fmla="*/ 2166730 h 2176670"/>
              <a:gd name="connsiteX3" fmla="*/ 993913 w 6311348"/>
              <a:gd name="connsiteY3" fmla="*/ 19878 h 2176670"/>
              <a:gd name="connsiteX4" fmla="*/ 1321905 w 6311348"/>
              <a:gd name="connsiteY4" fmla="*/ 2156791 h 2176670"/>
              <a:gd name="connsiteX5" fmla="*/ 1639957 w 6311348"/>
              <a:gd name="connsiteY5" fmla="*/ 0 h 2176670"/>
              <a:gd name="connsiteX6" fmla="*/ 1977887 w 6311348"/>
              <a:gd name="connsiteY6" fmla="*/ 2166730 h 2176670"/>
              <a:gd name="connsiteX7" fmla="*/ 2315818 w 6311348"/>
              <a:gd name="connsiteY7" fmla="*/ 19878 h 2176670"/>
              <a:gd name="connsiteX8" fmla="*/ 2643809 w 6311348"/>
              <a:gd name="connsiteY8" fmla="*/ 2156791 h 2176670"/>
              <a:gd name="connsiteX9" fmla="*/ 2981740 w 6311348"/>
              <a:gd name="connsiteY9" fmla="*/ 9939 h 2176670"/>
              <a:gd name="connsiteX10" fmla="*/ 3319670 w 6311348"/>
              <a:gd name="connsiteY10" fmla="*/ 2166730 h 2176670"/>
              <a:gd name="connsiteX11" fmla="*/ 3637722 w 6311348"/>
              <a:gd name="connsiteY11" fmla="*/ 9939 h 2176670"/>
              <a:gd name="connsiteX12" fmla="*/ 3965713 w 6311348"/>
              <a:gd name="connsiteY12" fmla="*/ 2166730 h 2176670"/>
              <a:gd name="connsiteX13" fmla="*/ 4293705 w 6311348"/>
              <a:gd name="connsiteY13" fmla="*/ 0 h 2176670"/>
              <a:gd name="connsiteX14" fmla="*/ 4631635 w 6311348"/>
              <a:gd name="connsiteY14" fmla="*/ 2166730 h 2176670"/>
              <a:gd name="connsiteX15" fmla="*/ 4939748 w 6311348"/>
              <a:gd name="connsiteY15" fmla="*/ 9939 h 2176670"/>
              <a:gd name="connsiteX16" fmla="*/ 5287618 w 6311348"/>
              <a:gd name="connsiteY16" fmla="*/ 2166730 h 2176670"/>
              <a:gd name="connsiteX17" fmla="*/ 5615609 w 6311348"/>
              <a:gd name="connsiteY17" fmla="*/ 9939 h 2176670"/>
              <a:gd name="connsiteX18" fmla="*/ 5943600 w 6311348"/>
              <a:gd name="connsiteY18" fmla="*/ 2166730 h 2176670"/>
              <a:gd name="connsiteX19" fmla="*/ 6311348 w 6311348"/>
              <a:gd name="connsiteY19" fmla="*/ 0 h 21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11348" h="2176670">
                <a:moveTo>
                  <a:pt x="0" y="2176670"/>
                </a:moveTo>
                <a:cubicBezTo>
                  <a:pt x="110159" y="1089163"/>
                  <a:pt x="220318" y="1657"/>
                  <a:pt x="327992" y="0"/>
                </a:cubicBezTo>
                <a:cubicBezTo>
                  <a:pt x="435666" y="-1657"/>
                  <a:pt x="535057" y="2163417"/>
                  <a:pt x="646044" y="2166730"/>
                </a:cubicBezTo>
                <a:cubicBezTo>
                  <a:pt x="757031" y="2170043"/>
                  <a:pt x="881270" y="21534"/>
                  <a:pt x="993913" y="19878"/>
                </a:cubicBezTo>
                <a:cubicBezTo>
                  <a:pt x="1106556" y="18222"/>
                  <a:pt x="1214231" y="2160104"/>
                  <a:pt x="1321905" y="2156791"/>
                </a:cubicBezTo>
                <a:cubicBezTo>
                  <a:pt x="1429579" y="2153478"/>
                  <a:pt x="1530627" y="-1656"/>
                  <a:pt x="1639957" y="0"/>
                </a:cubicBezTo>
                <a:cubicBezTo>
                  <a:pt x="1749287" y="1656"/>
                  <a:pt x="1865244" y="2163417"/>
                  <a:pt x="1977887" y="2166730"/>
                </a:cubicBezTo>
                <a:cubicBezTo>
                  <a:pt x="2090530" y="2170043"/>
                  <a:pt x="2204831" y="21534"/>
                  <a:pt x="2315818" y="19878"/>
                </a:cubicBezTo>
                <a:cubicBezTo>
                  <a:pt x="2426805" y="18221"/>
                  <a:pt x="2532822" y="2158447"/>
                  <a:pt x="2643809" y="2156791"/>
                </a:cubicBezTo>
                <a:cubicBezTo>
                  <a:pt x="2754796" y="2155134"/>
                  <a:pt x="2869097" y="8283"/>
                  <a:pt x="2981740" y="9939"/>
                </a:cubicBezTo>
                <a:cubicBezTo>
                  <a:pt x="3094383" y="11595"/>
                  <a:pt x="3210340" y="2166730"/>
                  <a:pt x="3319670" y="2166730"/>
                </a:cubicBezTo>
                <a:cubicBezTo>
                  <a:pt x="3429000" y="2166730"/>
                  <a:pt x="3530048" y="9939"/>
                  <a:pt x="3637722" y="9939"/>
                </a:cubicBezTo>
                <a:cubicBezTo>
                  <a:pt x="3745396" y="9939"/>
                  <a:pt x="3856383" y="2168386"/>
                  <a:pt x="3965713" y="2166730"/>
                </a:cubicBezTo>
                <a:cubicBezTo>
                  <a:pt x="4075043" y="2165074"/>
                  <a:pt x="4182718" y="0"/>
                  <a:pt x="4293705" y="0"/>
                </a:cubicBezTo>
                <a:cubicBezTo>
                  <a:pt x="4404692" y="0"/>
                  <a:pt x="4523961" y="2165074"/>
                  <a:pt x="4631635" y="2166730"/>
                </a:cubicBezTo>
                <a:cubicBezTo>
                  <a:pt x="4739309" y="2168386"/>
                  <a:pt x="4830418" y="9939"/>
                  <a:pt x="4939748" y="9939"/>
                </a:cubicBezTo>
                <a:cubicBezTo>
                  <a:pt x="5049078" y="9939"/>
                  <a:pt x="5174975" y="2166730"/>
                  <a:pt x="5287618" y="2166730"/>
                </a:cubicBezTo>
                <a:cubicBezTo>
                  <a:pt x="5400261" y="2166730"/>
                  <a:pt x="5506279" y="9939"/>
                  <a:pt x="5615609" y="9939"/>
                </a:cubicBezTo>
                <a:cubicBezTo>
                  <a:pt x="5724939" y="9939"/>
                  <a:pt x="5827644" y="2168386"/>
                  <a:pt x="5943600" y="2166730"/>
                </a:cubicBezTo>
                <a:cubicBezTo>
                  <a:pt x="6059556" y="2165074"/>
                  <a:pt x="6185452" y="1082537"/>
                  <a:pt x="6311348"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3" name="Oval 29"/>
          <p:cNvSpPr/>
          <p:nvPr/>
        </p:nvSpPr>
        <p:spPr>
          <a:xfrm>
            <a:off x="959946" y="4195305"/>
            <a:ext cx="200481" cy="2004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4" name="Oval 30"/>
          <p:cNvSpPr/>
          <p:nvPr/>
        </p:nvSpPr>
        <p:spPr>
          <a:xfrm>
            <a:off x="3026000" y="4195305"/>
            <a:ext cx="200481" cy="2004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5" name="Oval 31"/>
          <p:cNvSpPr/>
          <p:nvPr/>
        </p:nvSpPr>
        <p:spPr>
          <a:xfrm>
            <a:off x="4035556" y="4193289"/>
            <a:ext cx="200481" cy="2004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6" name="Oval 32"/>
          <p:cNvSpPr/>
          <p:nvPr/>
        </p:nvSpPr>
        <p:spPr>
          <a:xfrm>
            <a:off x="4537518" y="4192359"/>
            <a:ext cx="200481" cy="2004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7" name="Oval 33"/>
          <p:cNvSpPr/>
          <p:nvPr/>
        </p:nvSpPr>
        <p:spPr>
          <a:xfrm>
            <a:off x="5057831" y="4200994"/>
            <a:ext cx="200481" cy="2004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21" name="Gruppo 20"/>
          <p:cNvGrpSpPr/>
          <p:nvPr/>
        </p:nvGrpSpPr>
        <p:grpSpPr>
          <a:xfrm>
            <a:off x="157481" y="3789050"/>
            <a:ext cx="5782709" cy="2306641"/>
            <a:chOff x="157481" y="3789050"/>
            <a:chExt cx="5782709" cy="2306641"/>
          </a:xfrm>
        </p:grpSpPr>
        <p:cxnSp>
          <p:nvCxnSpPr>
            <p:cNvPr id="5" name="Straight Arrow Connector 4"/>
            <p:cNvCxnSpPr/>
            <p:nvPr/>
          </p:nvCxnSpPr>
          <p:spPr>
            <a:xfrm flipV="1">
              <a:off x="638152" y="3789050"/>
              <a:ext cx="0" cy="23066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6"/>
            <p:cNvCxnSpPr/>
            <p:nvPr/>
          </p:nvCxnSpPr>
          <p:spPr>
            <a:xfrm>
              <a:off x="638152" y="6093370"/>
              <a:ext cx="530203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34"/>
            <p:cNvSpPr txBox="1"/>
            <p:nvPr/>
          </p:nvSpPr>
          <p:spPr>
            <a:xfrm rot="16200000">
              <a:off x="-360098" y="4738687"/>
              <a:ext cx="1512211" cy="477054"/>
            </a:xfrm>
            <a:prstGeom prst="rect">
              <a:avLst/>
            </a:prstGeom>
            <a:noFill/>
          </p:spPr>
          <p:txBody>
            <a:bodyPr wrap="square" rtlCol="0">
              <a:spAutoFit/>
            </a:bodyPr>
            <a:lstStyle/>
            <a:p>
              <a:pPr algn="ctr">
                <a:lnSpc>
                  <a:spcPts val="1500"/>
                </a:lnSpc>
              </a:pPr>
              <a:r>
                <a:rPr lang="it-IT" sz="2200" dirty="0" smtClean="0">
                  <a:latin typeface="Arial" panose="020B0604020202020204" pitchFamily="34" charset="0"/>
                  <a:cs typeface="Arial" panose="020B0604020202020204" pitchFamily="34" charset="0"/>
                </a:rPr>
                <a:t>SALINITA’</a:t>
              </a:r>
            </a:p>
            <a:p>
              <a:pPr algn="ctr">
                <a:lnSpc>
                  <a:spcPts val="1500"/>
                </a:lnSpc>
              </a:pPr>
              <a:r>
                <a:rPr lang="it-IT" sz="1600" dirty="0" smtClean="0">
                  <a:latin typeface="Arial" panose="020B0604020202020204" pitchFamily="34" charset="0"/>
                  <a:cs typeface="Arial" panose="020B0604020202020204" pitchFamily="34" charset="0"/>
                </a:rPr>
                <a:t>(e nutrienti)</a:t>
              </a:r>
              <a:endParaRPr lang="it-IT" sz="1600" dirty="0">
                <a:latin typeface="Arial" panose="020B0604020202020204" pitchFamily="34" charset="0"/>
                <a:cs typeface="Arial" panose="020B0604020202020204" pitchFamily="34" charset="0"/>
              </a:endParaRPr>
            </a:p>
          </p:txBody>
        </p:sp>
      </p:grpSp>
      <p:sp>
        <p:nvSpPr>
          <p:cNvPr id="19" name="Left Brace 36"/>
          <p:cNvSpPr/>
          <p:nvPr/>
        </p:nvSpPr>
        <p:spPr>
          <a:xfrm rot="5400000">
            <a:off x="1756897" y="3948979"/>
            <a:ext cx="150357" cy="467254"/>
          </a:xfrm>
          <a:prstGeom prst="leftBrace">
            <a:avLst>
              <a:gd name="adj1" fmla="val 8819"/>
              <a:gd name="adj2" fmla="val 4676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endParaRPr lang="it-IT" sz="2400"/>
          </a:p>
        </p:txBody>
      </p:sp>
      <p:sp>
        <p:nvSpPr>
          <p:cNvPr id="20" name="TextBox 37"/>
          <p:cNvSpPr txBox="1"/>
          <p:nvPr/>
        </p:nvSpPr>
        <p:spPr>
          <a:xfrm>
            <a:off x="1363986" y="3747468"/>
            <a:ext cx="936130" cy="369332"/>
          </a:xfrm>
          <a:prstGeom prst="rect">
            <a:avLst/>
          </a:prstGeom>
          <a:noFill/>
        </p:spPr>
        <p:txBody>
          <a:bodyPr wrap="square" rtlCol="0">
            <a:spAutoFit/>
          </a:bodyPr>
          <a:lstStyle/>
          <a:p>
            <a:pPr algn="ctr"/>
            <a:r>
              <a:rPr lang="it-IT" i="1" dirty="0" smtClean="0"/>
              <a:t>~ 9 anni</a:t>
            </a:r>
            <a:endParaRPr lang="it-IT" i="1" dirty="0"/>
          </a:p>
        </p:txBody>
      </p:sp>
      <p:sp>
        <p:nvSpPr>
          <p:cNvPr id="23" name="CasellaDiTesto 22"/>
          <p:cNvSpPr txBox="1"/>
          <p:nvPr/>
        </p:nvSpPr>
        <p:spPr>
          <a:xfrm>
            <a:off x="4031502" y="3354265"/>
            <a:ext cx="1668790" cy="492443"/>
          </a:xfrm>
          <a:prstGeom prst="rect">
            <a:avLst/>
          </a:prstGeom>
          <a:noFill/>
        </p:spPr>
        <p:txBody>
          <a:bodyPr wrap="none" rtlCol="0">
            <a:spAutoFit/>
          </a:bodyPr>
          <a:lstStyle/>
          <a:p>
            <a:pPr algn="ctr"/>
            <a:r>
              <a:rPr lang="it-IT" sz="1400" dirty="0" smtClean="0">
                <a:latin typeface="Arial" panose="020B0604020202020204" pitchFamily="34" charset="0"/>
                <a:cs typeface="Arial" panose="020B0604020202020204" pitchFamily="34" charset="0"/>
              </a:rPr>
              <a:t>Dr. </a:t>
            </a:r>
            <a:r>
              <a:rPr lang="it-IT" sz="1400" dirty="0" err="1" smtClean="0">
                <a:latin typeface="Arial" panose="020B0604020202020204" pitchFamily="34" charset="0"/>
                <a:cs typeface="Arial" panose="020B0604020202020204" pitchFamily="34" charset="0"/>
              </a:rPr>
              <a:t>Miljenko</a:t>
            </a:r>
            <a:r>
              <a:rPr lang="it-IT" sz="1400" dirty="0" smtClean="0">
                <a:latin typeface="Arial" panose="020B0604020202020204" pitchFamily="34" charset="0"/>
                <a:cs typeface="Arial" panose="020B0604020202020204" pitchFamily="34" charset="0"/>
              </a:rPr>
              <a:t> </a:t>
            </a:r>
            <a:r>
              <a:rPr lang="it-IT" sz="1400" dirty="0" err="1" smtClean="0">
                <a:latin typeface="Arial" panose="020B0604020202020204" pitchFamily="34" charset="0"/>
                <a:cs typeface="Arial" panose="020B0604020202020204" pitchFamily="34" charset="0"/>
              </a:rPr>
              <a:t>Buljan</a:t>
            </a:r>
            <a:endParaRPr lang="it-IT" sz="1400" dirty="0" smtClean="0">
              <a:latin typeface="Arial" panose="020B0604020202020204" pitchFamily="34" charset="0"/>
              <a:cs typeface="Arial" panose="020B0604020202020204" pitchFamily="34" charset="0"/>
            </a:endParaRPr>
          </a:p>
          <a:p>
            <a:pPr algn="ctr"/>
            <a:r>
              <a:rPr lang="it-IT" sz="1200" dirty="0" smtClean="0">
                <a:latin typeface="Arial" panose="020B0604020202020204" pitchFamily="34" charset="0"/>
                <a:cs typeface="Arial" panose="020B0604020202020204" pitchFamily="34" charset="0"/>
              </a:rPr>
              <a:t>(1911-1980)</a:t>
            </a:r>
            <a:endParaRPr lang="it-IT" sz="1200" dirty="0">
              <a:latin typeface="Arial" panose="020B0604020202020204" pitchFamily="34" charset="0"/>
              <a:cs typeface="Arial" panose="020B0604020202020204" pitchFamily="34" charset="0"/>
            </a:endParaRPr>
          </a:p>
        </p:txBody>
      </p:sp>
      <p:sp>
        <p:nvSpPr>
          <p:cNvPr id="27" name="CasellaDiTesto 26"/>
          <p:cNvSpPr txBox="1"/>
          <p:nvPr/>
        </p:nvSpPr>
        <p:spPr>
          <a:xfrm>
            <a:off x="626963" y="2420860"/>
            <a:ext cx="3167277" cy="369332"/>
          </a:xfrm>
          <a:prstGeom prst="rect">
            <a:avLst/>
          </a:prstGeom>
          <a:noFill/>
        </p:spPr>
        <p:txBody>
          <a:bodyPr wrap="none" rtlCol="0">
            <a:spAutoFit/>
          </a:bodyPr>
          <a:lstStyle/>
          <a:p>
            <a:r>
              <a:rPr lang="it-IT" cap="small" dirty="0" smtClean="0">
                <a:latin typeface="Arial" panose="020B0604020202020204" pitchFamily="34" charset="0"/>
                <a:cs typeface="Arial" panose="020B0604020202020204" pitchFamily="34" charset="0"/>
              </a:rPr>
              <a:t>Area Centro-Mediterranea</a:t>
            </a:r>
            <a:endParaRPr lang="it-IT" cap="small" dirty="0">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894" y="184276"/>
            <a:ext cx="2535936" cy="3160014"/>
          </a:xfrm>
          <a:prstGeom prst="rect">
            <a:avLst/>
          </a:prstGeom>
          <a:effectLst>
            <a:outerShdw blurRad="50800" dist="38100" dir="2700000" algn="tl" rotWithShape="0">
              <a:prstClr val="black">
                <a:alpha val="40000"/>
              </a:prstClr>
            </a:outerShdw>
          </a:effectLst>
        </p:spPr>
      </p:pic>
      <p:sp>
        <p:nvSpPr>
          <p:cNvPr id="22" name="CasellaDiTesto 21"/>
          <p:cNvSpPr txBox="1"/>
          <p:nvPr/>
        </p:nvSpPr>
        <p:spPr>
          <a:xfrm>
            <a:off x="1742681" y="4859059"/>
            <a:ext cx="2767118" cy="442035"/>
          </a:xfrm>
          <a:prstGeom prst="rect">
            <a:avLst/>
          </a:prstGeom>
          <a:solidFill>
            <a:schemeClr val="tx1">
              <a:alpha val="75000"/>
            </a:schemeClr>
          </a:solidFill>
        </p:spPr>
        <p:txBody>
          <a:bodyPr wrap="square" lIns="36000" tIns="36000" rIns="36000" bIns="36000" rtlCol="0">
            <a:spAutoFit/>
          </a:bodyPr>
          <a:lstStyle/>
          <a:p>
            <a:pPr algn="ctr"/>
            <a:r>
              <a:rPr lang="it-IT" sz="2400" b="1" cap="small" dirty="0" smtClean="0">
                <a:solidFill>
                  <a:srgbClr val="FF0000"/>
                </a:solidFill>
              </a:rPr>
              <a:t>Ingressioni adriatiche</a:t>
            </a:r>
            <a:endParaRPr lang="it-IT" sz="2400" b="1" cap="small" dirty="0">
              <a:solidFill>
                <a:srgbClr val="FF0000"/>
              </a:solidFill>
            </a:endParaRPr>
          </a:p>
        </p:txBody>
      </p:sp>
      <p:sp>
        <p:nvSpPr>
          <p:cNvPr id="3" name="Freccia a destra con strisce 2"/>
          <p:cNvSpPr/>
          <p:nvPr/>
        </p:nvSpPr>
        <p:spPr>
          <a:xfrm rot="14435961">
            <a:off x="7491402" y="5231439"/>
            <a:ext cx="585592" cy="144836"/>
          </a:xfrm>
          <a:prstGeom prst="stripedRightArrow">
            <a:avLst>
              <a:gd name="adj1" fmla="val 50000"/>
              <a:gd name="adj2" fmla="val 947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4" name="Gruppo 23"/>
          <p:cNvGrpSpPr/>
          <p:nvPr/>
        </p:nvGrpSpPr>
        <p:grpSpPr>
          <a:xfrm>
            <a:off x="0" y="6182906"/>
            <a:ext cx="9144000" cy="684619"/>
            <a:chOff x="0" y="6182906"/>
            <a:chExt cx="9144000" cy="684619"/>
          </a:xfrm>
        </p:grpSpPr>
        <p:cxnSp>
          <p:nvCxnSpPr>
            <p:cNvPr id="35" name="Connettore 1 34"/>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6"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37" name="Immagine 36"/>
            <p:cNvPicPr>
              <a:picLocks noChangeAspect="1"/>
            </p:cNvPicPr>
            <p:nvPr/>
          </p:nvPicPr>
          <p:blipFill rotWithShape="1">
            <a:blip r:embed="rId6"/>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sp>
        <p:nvSpPr>
          <p:cNvPr id="38" name="CasellaDiTesto 37"/>
          <p:cNvSpPr txBox="1"/>
          <p:nvPr/>
        </p:nvSpPr>
        <p:spPr>
          <a:xfrm>
            <a:off x="7484150" y="3704075"/>
            <a:ext cx="504070" cy="209945"/>
          </a:xfrm>
          <a:prstGeom prst="rect">
            <a:avLst/>
          </a:prstGeom>
          <a:solidFill>
            <a:srgbClr val="CCB091"/>
          </a:solidFill>
        </p:spPr>
        <p:txBody>
          <a:bodyPr wrap="none" lIns="36000" tIns="36000" rIns="36000" bIns="36000" rtlCol="0" anchor="ctr" anchorCtr="0">
            <a:noAutofit/>
          </a:bodyPr>
          <a:lstStyle/>
          <a:p>
            <a:pPr algn="ctr"/>
            <a:r>
              <a:rPr lang="it-IT" b="1" dirty="0" smtClean="0">
                <a:solidFill>
                  <a:srgbClr val="886546"/>
                </a:solidFill>
              </a:rPr>
              <a:t>1953</a:t>
            </a:r>
            <a:endParaRPr lang="it-IT" b="1" dirty="0">
              <a:solidFill>
                <a:srgbClr val="886546"/>
              </a:solidFill>
            </a:endParaRPr>
          </a:p>
        </p:txBody>
      </p:sp>
    </p:spTree>
    <p:extLst>
      <p:ext uri="{BB962C8B-B14F-4D97-AF65-F5344CB8AC3E}">
        <p14:creationId xmlns:p14="http://schemas.microsoft.com/office/powerpoint/2010/main" val="76912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path" presetSubtype="0" fill="hold" nodeType="afterEffect">
                                  <p:stCondLst>
                                    <p:cond delay="0"/>
                                  </p:stCondLst>
                                  <p:childTnLst>
                                    <p:animMotion origin="layout" path="M 4.44444E-6 0 L 0.12847 -0.31204 " pathEditMode="relative" rAng="0" ptsTypes="AA">
                                      <p:cBhvr>
                                        <p:cTn id="10" dur="2000" fill="hold"/>
                                        <p:tgtEl>
                                          <p:spTgt spid="4"/>
                                        </p:tgtEl>
                                        <p:attrNameLst>
                                          <p:attrName>ppt_x</p:attrName>
                                          <p:attrName>ppt_y</p:attrName>
                                        </p:attrNameLst>
                                      </p:cBhvr>
                                      <p:rCtr x="6424" y="-15602"/>
                                    </p:animMotion>
                                  </p:childTnLst>
                                </p:cTn>
                              </p:par>
                              <p:par>
                                <p:cTn id="11" presetID="6" presetClass="emph" presetSubtype="0" fill="hold" nodeType="withEffect">
                                  <p:stCondLst>
                                    <p:cond delay="0"/>
                                  </p:stCondLst>
                                  <p:childTnLst>
                                    <p:animScale>
                                      <p:cBhvr>
                                        <p:cTn id="12" dur="2000" fill="hold"/>
                                        <p:tgtEl>
                                          <p:spTgt spid="4"/>
                                        </p:tgtEl>
                                      </p:cBhvr>
                                      <p:by x="75000" y="75000"/>
                                    </p:animScale>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fltVal val="0"/>
                                          </p:val>
                                        </p:tav>
                                        <p:tav tm="100000">
                                          <p:val>
                                            <p:strVal val="#ppt_w"/>
                                          </p:val>
                                        </p:tav>
                                      </p:tavLst>
                                    </p:anim>
                                    <p:anim calcmode="lin" valueType="num">
                                      <p:cBhvr>
                                        <p:cTn id="17" dur="500" fill="hold"/>
                                        <p:tgtEl>
                                          <p:spTgt spid="38"/>
                                        </p:tgtEl>
                                        <p:attrNameLst>
                                          <p:attrName>ppt_h</p:attrName>
                                        </p:attrNameLst>
                                      </p:cBhvr>
                                      <p:tavLst>
                                        <p:tav tm="0">
                                          <p:val>
                                            <p:fltVal val="0"/>
                                          </p:val>
                                        </p:tav>
                                        <p:tav tm="100000">
                                          <p:val>
                                            <p:strVal val="#ppt_h"/>
                                          </p:val>
                                        </p:tav>
                                      </p:tavLst>
                                    </p:anim>
                                    <p:animEffect transition="in" filter="fade">
                                      <p:cBhvr>
                                        <p:cTn id="18" dur="500"/>
                                        <p:tgtEl>
                                          <p:spTgt spid="38"/>
                                        </p:tgtEl>
                                      </p:cBhvr>
                                    </p:animEffect>
                                  </p:childTnLst>
                                </p:cTn>
                              </p:par>
                              <p:par>
                                <p:cTn id="19" presetID="10" presetClass="exit" presetSubtype="0" fill="hold" nodeType="withEffect">
                                  <p:stCondLst>
                                    <p:cond delay="0"/>
                                  </p:stCondLst>
                                  <p:childTnLst>
                                    <p:animEffect transition="out" filter="fade">
                                      <p:cBhvr>
                                        <p:cTn id="20" dur="2000"/>
                                        <p:tgtEl>
                                          <p:spTgt spid="24"/>
                                        </p:tgtEl>
                                      </p:cBhvr>
                                    </p:animEffect>
                                    <p:set>
                                      <p:cBhvr>
                                        <p:cTn id="21" dur="1" fill="hold">
                                          <p:stCondLst>
                                            <p:cond delay="1999"/>
                                          </p:stCondLst>
                                        </p:cTn>
                                        <p:tgtEl>
                                          <p:spTgt spid="2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4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5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6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p:stCondLst>
                              <p:cond delay="6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7000"/>
                            </p:stCondLst>
                            <p:childTnLst>
                              <p:par>
                                <p:cTn id="46" presetID="22" presetClass="entr" presetSubtype="8"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par>
                          <p:cTn id="49" fill="hold">
                            <p:stCondLst>
                              <p:cond delay="75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80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par>
                          <p:cTn id="57" fill="hold">
                            <p:stCondLst>
                              <p:cond delay="85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par>
                          <p:cTn id="61" fill="hold">
                            <p:stCondLst>
                              <p:cond delay="9000"/>
                            </p:stCondLst>
                            <p:childTnLst>
                              <p:par>
                                <p:cTn id="62" presetID="2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8000"/>
                                        <p:tgtEl>
                                          <p:spTgt spid="12"/>
                                        </p:tgtEl>
                                      </p:cBhvr>
                                    </p:animEffect>
                                  </p:childTnLst>
                                </p:cTn>
                              </p:par>
                            </p:childTnLst>
                          </p:cTn>
                        </p:par>
                        <p:par>
                          <p:cTn id="70" fill="hold">
                            <p:stCondLst>
                              <p:cond delay="8000"/>
                            </p:stCondLst>
                            <p:childTnLst>
                              <p:par>
                                <p:cTn id="71" presetID="22" presetClass="entr" presetSubtype="4"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500"/>
                                        <p:tgtEl>
                                          <p:spTgt spid="19"/>
                                        </p:tgtEl>
                                      </p:cBhvr>
                                    </p:animEffect>
                                  </p:childTnLst>
                                </p:cTn>
                              </p:par>
                            </p:childTnLst>
                          </p:cTn>
                        </p:par>
                        <p:par>
                          <p:cTn id="74" fill="hold">
                            <p:stCondLst>
                              <p:cond delay="8500"/>
                            </p:stCondLst>
                            <p:childTnLst>
                              <p:par>
                                <p:cTn id="75" presetID="22" presetClass="entr" presetSubtype="4"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2000"/>
                                        <p:tgtEl>
                                          <p:spTgt spid="22"/>
                                        </p:tgtEl>
                                      </p:cBhvr>
                                    </p:animEffect>
                                  </p:childTnLst>
                                </p:cTn>
                              </p:par>
                              <p:par>
                                <p:cTn id="87" presetID="22" presetClass="entr" presetSubtype="4" repeatCount="indefinite"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wipe(down)">
                                      <p:cBhvr>
                                        <p:cTn id="8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3" grpId="0" animBg="1"/>
      <p:bldP spid="14" grpId="0" animBg="1"/>
      <p:bldP spid="15" grpId="0" animBg="1"/>
      <p:bldP spid="16" grpId="0" animBg="1"/>
      <p:bldP spid="17" grpId="0" animBg="1"/>
      <p:bldP spid="19" grpId="0" animBg="1"/>
      <p:bldP spid="20" grpId="0"/>
      <p:bldP spid="22" grpId="0" animBg="1"/>
      <p:bldP spid="3"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485859" y="1053000"/>
            <a:ext cx="5084845" cy="2376000"/>
          </a:xfrm>
          <a:prstGeom prst="rect">
            <a:avLst/>
          </a:prstGeom>
        </p:spPr>
      </p:pic>
      <p:sp>
        <p:nvSpPr>
          <p:cNvPr id="20" name="Rectangle 21"/>
          <p:cNvSpPr/>
          <p:nvPr/>
        </p:nvSpPr>
        <p:spPr>
          <a:xfrm>
            <a:off x="3563860" y="3645030"/>
            <a:ext cx="5184720" cy="1569660"/>
          </a:xfrm>
          <a:prstGeom prst="rect">
            <a:avLst/>
          </a:prstGeom>
        </p:spPr>
        <p:txBody>
          <a:bodyPr wrap="square">
            <a:spAutoFit/>
          </a:bodyPr>
          <a:lstStyle/>
          <a:p>
            <a:pPr algn="just"/>
            <a:r>
              <a:rPr lang="en-US" sz="1600" i="1" dirty="0">
                <a:solidFill>
                  <a:schemeClr val="accent6"/>
                </a:solidFill>
                <a:latin typeface="Times New Roman" pitchFamily="18" charset="0"/>
                <a:cs typeface="Times New Roman" pitchFamily="18" charset="0"/>
              </a:rPr>
              <a:t>“In the Adriatic, if we want to make a general study of the biology of that sea, it will not be out of place to know when, in which years, were the catches and researches carried out, as it seems that </a:t>
            </a:r>
            <a:r>
              <a:rPr lang="en-US" sz="1600" b="1" i="1" u="sng" dirty="0">
                <a:solidFill>
                  <a:schemeClr val="accent6"/>
                </a:solidFill>
                <a:latin typeface="Times New Roman" pitchFamily="18" charset="0"/>
                <a:cs typeface="Times New Roman" pitchFamily="18" charset="0"/>
              </a:rPr>
              <a:t>the ingressions leave a marked impression on both the quantitative and qualitative composition of populations</a:t>
            </a:r>
            <a:r>
              <a:rPr lang="en-US" sz="1600" i="1" dirty="0" smtClean="0">
                <a:solidFill>
                  <a:schemeClr val="accent6"/>
                </a:solidFill>
                <a:latin typeface="Times New Roman" pitchFamily="18" charset="0"/>
                <a:cs typeface="Times New Roman" pitchFamily="18" charset="0"/>
              </a:rPr>
              <a:t>” (</a:t>
            </a:r>
            <a:r>
              <a:rPr lang="en-US" sz="1600" i="1" dirty="0">
                <a:solidFill>
                  <a:schemeClr val="accent6"/>
                </a:solidFill>
                <a:latin typeface="Times New Roman" pitchFamily="18" charset="0"/>
                <a:cs typeface="Times New Roman" pitchFamily="18" charset="0"/>
              </a:rPr>
              <a:t>M. </a:t>
            </a:r>
            <a:r>
              <a:rPr lang="en-US" sz="1600" i="1" dirty="0" err="1">
                <a:solidFill>
                  <a:schemeClr val="accent6"/>
                </a:solidFill>
                <a:latin typeface="Times New Roman" pitchFamily="18" charset="0"/>
                <a:cs typeface="Times New Roman" pitchFamily="18" charset="0"/>
              </a:rPr>
              <a:t>Buljan</a:t>
            </a:r>
            <a:r>
              <a:rPr lang="en-US" sz="1600" i="1" dirty="0">
                <a:solidFill>
                  <a:schemeClr val="accent6"/>
                </a:solidFill>
                <a:latin typeface="Times New Roman" pitchFamily="18" charset="0"/>
                <a:cs typeface="Times New Roman" pitchFamily="18" charset="0"/>
              </a:rPr>
              <a:t>, </a:t>
            </a:r>
            <a:r>
              <a:rPr lang="en-US" sz="1600" i="1" dirty="0" smtClean="0">
                <a:solidFill>
                  <a:schemeClr val="accent6"/>
                </a:solidFill>
                <a:latin typeface="Times New Roman" pitchFamily="18" charset="0"/>
                <a:cs typeface="Times New Roman" pitchFamily="18" charset="0"/>
              </a:rPr>
              <a:t>1953)</a:t>
            </a:r>
            <a:endParaRPr lang="en-US" sz="1600" dirty="0">
              <a:solidFill>
                <a:schemeClr val="accent6"/>
              </a:solidFill>
              <a:latin typeface="Times New Roman" pitchFamily="18" charset="0"/>
              <a:cs typeface="Times New Roman" pitchFamily="18" charset="0"/>
            </a:endParaRPr>
          </a:p>
        </p:txBody>
      </p:sp>
      <p:grpSp>
        <p:nvGrpSpPr>
          <p:cNvPr id="2" name="Gruppo 1"/>
          <p:cNvGrpSpPr/>
          <p:nvPr/>
        </p:nvGrpSpPr>
        <p:grpSpPr>
          <a:xfrm>
            <a:off x="539440" y="1018542"/>
            <a:ext cx="2808390" cy="4128214"/>
            <a:chOff x="539440" y="1018542"/>
            <a:chExt cx="2808390" cy="4128214"/>
          </a:xfrm>
        </p:grpSpPr>
        <p:pic>
          <p:nvPicPr>
            <p:cNvPr id="19" name="Immagin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40" y="1018542"/>
              <a:ext cx="2808390" cy="4128214"/>
            </a:xfrm>
            <a:prstGeom prst="rect">
              <a:avLst/>
            </a:prstGeom>
          </p:spPr>
        </p:pic>
        <p:sp>
          <p:nvSpPr>
            <p:cNvPr id="6" name="CasellaDiTesto 5"/>
            <p:cNvSpPr txBox="1"/>
            <p:nvPr/>
          </p:nvSpPr>
          <p:spPr>
            <a:xfrm>
              <a:off x="1676745" y="4914439"/>
              <a:ext cx="504070" cy="209945"/>
            </a:xfrm>
            <a:prstGeom prst="rect">
              <a:avLst/>
            </a:prstGeom>
            <a:solidFill>
              <a:srgbClr val="CCB091"/>
            </a:solidFill>
          </p:spPr>
          <p:txBody>
            <a:bodyPr wrap="none" lIns="36000" tIns="36000" rIns="36000" bIns="36000" rtlCol="0" anchor="ctr" anchorCtr="0">
              <a:noAutofit/>
            </a:bodyPr>
            <a:lstStyle/>
            <a:p>
              <a:pPr algn="ctr"/>
              <a:r>
                <a:rPr lang="it-IT" b="1" dirty="0" smtClean="0">
                  <a:solidFill>
                    <a:srgbClr val="886546"/>
                  </a:solidFill>
                </a:rPr>
                <a:t>1953</a:t>
              </a:r>
              <a:endParaRPr lang="it-IT" b="1" dirty="0">
                <a:solidFill>
                  <a:srgbClr val="886546"/>
                </a:solidFill>
              </a:endParaRPr>
            </a:p>
          </p:txBody>
        </p:sp>
      </p:grpSp>
      <p:grpSp>
        <p:nvGrpSpPr>
          <p:cNvPr id="9" name="Gruppo 8"/>
          <p:cNvGrpSpPr/>
          <p:nvPr/>
        </p:nvGrpSpPr>
        <p:grpSpPr>
          <a:xfrm>
            <a:off x="0" y="6182906"/>
            <a:ext cx="9144000" cy="684619"/>
            <a:chOff x="0" y="6182906"/>
            <a:chExt cx="9144000" cy="684619"/>
          </a:xfrm>
        </p:grpSpPr>
        <p:cxnSp>
          <p:nvCxnSpPr>
            <p:cNvPr id="10" name="Connettore 1 9"/>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12" name="Immagine 11"/>
            <p:cNvPicPr>
              <a:picLocks noChangeAspect="1"/>
            </p:cNvPicPr>
            <p:nvPr/>
          </p:nvPicPr>
          <p:blipFill rotWithShape="1">
            <a:blip r:embed="rId4"/>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61204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3000" fill="hold"/>
                                        <p:tgtEl>
                                          <p:spTgt spid="20"/>
                                        </p:tgtEl>
                                        <p:attrNameLst>
                                          <p:attrName>ppt_w</p:attrName>
                                        </p:attrNameLst>
                                      </p:cBhvr>
                                      <p:tavLst>
                                        <p:tav tm="0">
                                          <p:val>
                                            <p:fltVal val="0"/>
                                          </p:val>
                                        </p:tav>
                                        <p:tav tm="100000">
                                          <p:val>
                                            <p:strVal val="#ppt_w"/>
                                          </p:val>
                                        </p:tav>
                                      </p:tavLst>
                                    </p:anim>
                                    <p:anim calcmode="lin" valueType="num">
                                      <p:cBhvr>
                                        <p:cTn id="8" dur="3000" fill="hold"/>
                                        <p:tgtEl>
                                          <p:spTgt spid="20"/>
                                        </p:tgtEl>
                                        <p:attrNameLst>
                                          <p:attrName>ppt_h</p:attrName>
                                        </p:attrNameLst>
                                      </p:cBhvr>
                                      <p:tavLst>
                                        <p:tav tm="0">
                                          <p:val>
                                            <p:fltVal val="0"/>
                                          </p:val>
                                        </p:tav>
                                        <p:tav tm="100000">
                                          <p:val>
                                            <p:strVal val="#ppt_h"/>
                                          </p:val>
                                        </p:tav>
                                      </p:tavLst>
                                    </p:anim>
                                    <p:animEffect transition="in" filter="fade">
                                      <p:cBhvr>
                                        <p:cTn id="9"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59300" y="620610"/>
            <a:ext cx="5110868" cy="2520000"/>
          </a:xfrm>
          <a:prstGeom prst="rect">
            <a:avLst/>
          </a:prstGeom>
        </p:spPr>
      </p:pic>
      <p:sp>
        <p:nvSpPr>
          <p:cNvPr id="4" name="CasellaDiTesto 3"/>
          <p:cNvSpPr txBox="1"/>
          <p:nvPr/>
        </p:nvSpPr>
        <p:spPr>
          <a:xfrm>
            <a:off x="467430" y="-27480"/>
            <a:ext cx="8281150" cy="584775"/>
          </a:xfrm>
          <a:prstGeom prst="rect">
            <a:avLst/>
          </a:prstGeom>
          <a:noFill/>
          <a:ln>
            <a:noFill/>
          </a:ln>
        </p:spPr>
        <p:txBody>
          <a:bodyPr wrap="square" rtlCol="0">
            <a:spAutoFit/>
          </a:bodyPr>
          <a:lstStyle/>
          <a:p>
            <a:pPr algn="ctr"/>
            <a:r>
              <a:rPr lang="it-IT" sz="3200" b="1" cap="small" dirty="0" smtClean="0"/>
              <a:t>Circolazione “stazionaria” del Mediterraneo</a:t>
            </a:r>
            <a:endParaRPr lang="it-IT" sz="3200" b="1" cap="small" dirty="0"/>
          </a:p>
        </p:txBody>
      </p:sp>
      <p:pic>
        <p:nvPicPr>
          <p:cNvPr id="3" name="Immagine 2"/>
          <p:cNvPicPr>
            <a:picLocks noChangeAspect="1"/>
          </p:cNvPicPr>
          <p:nvPr/>
        </p:nvPicPr>
        <p:blipFill>
          <a:blip r:embed="rId3"/>
          <a:stretch>
            <a:fillRect/>
          </a:stretch>
        </p:blipFill>
        <p:spPr>
          <a:xfrm>
            <a:off x="3483720" y="3501010"/>
            <a:ext cx="5192850" cy="2520000"/>
          </a:xfrm>
          <a:prstGeom prst="rect">
            <a:avLst/>
          </a:prstGeom>
        </p:spPr>
      </p:pic>
      <p:sp>
        <p:nvSpPr>
          <p:cNvPr id="5" name="CasellaDiTesto 4"/>
          <p:cNvSpPr txBox="1"/>
          <p:nvPr/>
        </p:nvSpPr>
        <p:spPr>
          <a:xfrm>
            <a:off x="5577983" y="2881464"/>
            <a:ext cx="1512210" cy="369332"/>
          </a:xfrm>
          <a:prstGeom prst="rect">
            <a:avLst/>
          </a:prstGeom>
          <a:noFill/>
        </p:spPr>
        <p:txBody>
          <a:bodyPr wrap="square" rtlCol="0">
            <a:spAutoFit/>
          </a:bodyPr>
          <a:lstStyle/>
          <a:p>
            <a:pPr algn="ctr"/>
            <a:r>
              <a:rPr lang="it-IT" i="1" dirty="0" smtClean="0"/>
              <a:t>Nielsen, 1912</a:t>
            </a:r>
            <a:endParaRPr lang="it-IT" i="1" dirty="0"/>
          </a:p>
        </p:txBody>
      </p:sp>
      <p:sp>
        <p:nvSpPr>
          <p:cNvPr id="6" name="CasellaDiTesto 5"/>
          <p:cNvSpPr txBox="1"/>
          <p:nvPr/>
        </p:nvSpPr>
        <p:spPr>
          <a:xfrm>
            <a:off x="1539450" y="5709597"/>
            <a:ext cx="1889620" cy="369332"/>
          </a:xfrm>
          <a:prstGeom prst="rect">
            <a:avLst/>
          </a:prstGeom>
          <a:noFill/>
        </p:spPr>
        <p:txBody>
          <a:bodyPr wrap="none" rtlCol="0">
            <a:spAutoFit/>
          </a:bodyPr>
          <a:lstStyle/>
          <a:p>
            <a:r>
              <a:rPr lang="it-IT" i="1" dirty="0" err="1" smtClean="0"/>
              <a:t>Ovchinnikov</a:t>
            </a:r>
            <a:r>
              <a:rPr lang="it-IT" i="1" dirty="0" smtClean="0"/>
              <a:t>, 1966</a:t>
            </a:r>
            <a:endParaRPr lang="it-IT" i="1" dirty="0"/>
          </a:p>
        </p:txBody>
      </p:sp>
      <p:sp>
        <p:nvSpPr>
          <p:cNvPr id="7" name="CasellaDiTesto 6"/>
          <p:cNvSpPr txBox="1"/>
          <p:nvPr/>
        </p:nvSpPr>
        <p:spPr>
          <a:xfrm>
            <a:off x="2476242" y="3148085"/>
            <a:ext cx="844527" cy="369332"/>
          </a:xfrm>
          <a:prstGeom prst="rect">
            <a:avLst/>
          </a:prstGeom>
          <a:noFill/>
        </p:spPr>
        <p:txBody>
          <a:bodyPr wrap="none" rtlCol="0">
            <a:spAutoFit/>
          </a:bodyPr>
          <a:lstStyle/>
          <a:p>
            <a:r>
              <a:rPr lang="it-IT" b="1" dirty="0" smtClean="0"/>
              <a:t>ESTATE</a:t>
            </a:r>
            <a:endParaRPr lang="it-IT" b="1" dirty="0"/>
          </a:p>
        </p:txBody>
      </p:sp>
      <p:sp>
        <p:nvSpPr>
          <p:cNvPr id="8" name="CasellaDiTesto 7"/>
          <p:cNvSpPr txBox="1"/>
          <p:nvPr/>
        </p:nvSpPr>
        <p:spPr>
          <a:xfrm>
            <a:off x="5608127" y="6044745"/>
            <a:ext cx="1083951" cy="369332"/>
          </a:xfrm>
          <a:prstGeom prst="rect">
            <a:avLst/>
          </a:prstGeom>
          <a:noFill/>
        </p:spPr>
        <p:txBody>
          <a:bodyPr wrap="none" rtlCol="0">
            <a:spAutoFit/>
          </a:bodyPr>
          <a:lstStyle/>
          <a:p>
            <a:r>
              <a:rPr lang="it-IT" b="1" dirty="0" smtClean="0"/>
              <a:t>INVERNO</a:t>
            </a:r>
            <a:endParaRPr lang="it-IT" b="1" dirty="0"/>
          </a:p>
        </p:txBody>
      </p:sp>
      <p:grpSp>
        <p:nvGrpSpPr>
          <p:cNvPr id="9" name="Gruppo 8"/>
          <p:cNvGrpSpPr/>
          <p:nvPr/>
        </p:nvGrpSpPr>
        <p:grpSpPr>
          <a:xfrm>
            <a:off x="0" y="6182906"/>
            <a:ext cx="9144000" cy="684619"/>
            <a:chOff x="0" y="6182906"/>
            <a:chExt cx="9144000" cy="684619"/>
          </a:xfrm>
        </p:grpSpPr>
        <p:cxnSp>
          <p:nvCxnSpPr>
            <p:cNvPr id="10" name="Connettore 1 9"/>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12" name="Immagine 11"/>
            <p:cNvPicPr>
              <a:picLocks noChangeAspect="1"/>
            </p:cNvPicPr>
            <p:nvPr/>
          </p:nvPicPr>
          <p:blipFill rotWithShape="1">
            <a:blip r:embed="rId4"/>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303616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5940190" y="284523"/>
            <a:ext cx="3096430" cy="3046988"/>
          </a:xfrm>
          <a:prstGeom prst="rect">
            <a:avLst/>
          </a:prstGeom>
          <a:noFill/>
        </p:spPr>
        <p:txBody>
          <a:bodyPr wrap="square" rtlCol="0">
            <a:spAutoFit/>
          </a:bodyPr>
          <a:lstStyle/>
          <a:p>
            <a:r>
              <a:rPr lang="it-IT" sz="1600" dirty="0" smtClean="0"/>
              <a:t>Il Mediterraneo è definito un </a:t>
            </a:r>
            <a:r>
              <a:rPr lang="it-IT" sz="1600" b="1" dirty="0" smtClean="0">
                <a:solidFill>
                  <a:srgbClr val="00B0F0"/>
                </a:solidFill>
              </a:rPr>
              <a:t>bacino di concentrazione</a:t>
            </a:r>
            <a:r>
              <a:rPr lang="it-IT" sz="1600" dirty="0" smtClean="0"/>
              <a:t>, dove l’evaporazione prevale sulle precipitazioni e sull’apporto dei fiumi.</a:t>
            </a:r>
          </a:p>
          <a:p>
            <a:endParaRPr lang="it-IT" sz="1600" dirty="0"/>
          </a:p>
          <a:p>
            <a:r>
              <a:rPr lang="it-IT" sz="1600" dirty="0" smtClean="0"/>
              <a:t>Il risultato è una </a:t>
            </a:r>
            <a:r>
              <a:rPr lang="it-IT" sz="1600" b="1" dirty="0" smtClean="0">
                <a:solidFill>
                  <a:srgbClr val="00B0F0"/>
                </a:solidFill>
              </a:rPr>
              <a:t>circolazione </a:t>
            </a:r>
            <a:r>
              <a:rPr lang="it-IT" sz="1600" b="1" dirty="0" err="1" smtClean="0">
                <a:solidFill>
                  <a:srgbClr val="00B0F0"/>
                </a:solidFill>
              </a:rPr>
              <a:t>antiestuarina</a:t>
            </a:r>
            <a:r>
              <a:rPr lang="it-IT" sz="1600" dirty="0" smtClean="0"/>
              <a:t>, con l’acqua atlantica (AW) che entra superficialmente attraverso Gibilterra, e l’acqua levantina (LIW) che esce a quote più profonde.</a:t>
            </a:r>
            <a:endParaRPr lang="it-IT" sz="1600" dirty="0"/>
          </a:p>
        </p:txBody>
      </p:sp>
      <p:pic>
        <p:nvPicPr>
          <p:cNvPr id="1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00" y="260560"/>
            <a:ext cx="5616780" cy="310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e 19"/>
          <p:cNvSpPr>
            <a:spLocks noChangeAspect="1"/>
          </p:cNvSpPr>
          <p:nvPr/>
        </p:nvSpPr>
        <p:spPr>
          <a:xfrm>
            <a:off x="2123660" y="620610"/>
            <a:ext cx="216000" cy="21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a:spLocks noChangeAspect="1"/>
          </p:cNvSpPr>
          <p:nvPr/>
        </p:nvSpPr>
        <p:spPr>
          <a:xfrm>
            <a:off x="3131800" y="514508"/>
            <a:ext cx="216000" cy="21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251400" y="3573020"/>
            <a:ext cx="5616781" cy="923330"/>
          </a:xfrm>
          <a:prstGeom prst="rect">
            <a:avLst/>
          </a:prstGeom>
          <a:noFill/>
        </p:spPr>
        <p:txBody>
          <a:bodyPr wrap="square" rtlCol="0">
            <a:spAutoFit/>
          </a:bodyPr>
          <a:lstStyle/>
          <a:p>
            <a:r>
              <a:rPr lang="it-IT" dirty="0" smtClean="0"/>
              <a:t>Le zone di formazione di acqua densa sono anche i punti d’inizio della </a:t>
            </a:r>
            <a:r>
              <a:rPr lang="it-IT" b="1" dirty="0" smtClean="0">
                <a:solidFill>
                  <a:srgbClr val="00B0F0"/>
                </a:solidFill>
              </a:rPr>
              <a:t>cella di circolazione termoalina chiusa</a:t>
            </a:r>
            <a:r>
              <a:rPr lang="it-IT" dirty="0" smtClean="0"/>
              <a:t>, che coinvolge gli strati più profondi del Mediterraneo.</a:t>
            </a:r>
            <a:endParaRPr lang="it-IT" dirty="0"/>
          </a:p>
        </p:txBody>
      </p:sp>
      <p:grpSp>
        <p:nvGrpSpPr>
          <p:cNvPr id="7" name="Gruppo 6"/>
          <p:cNvGrpSpPr/>
          <p:nvPr/>
        </p:nvGrpSpPr>
        <p:grpSpPr>
          <a:xfrm>
            <a:off x="0" y="6182906"/>
            <a:ext cx="9144000" cy="684619"/>
            <a:chOff x="0" y="6182906"/>
            <a:chExt cx="9144000" cy="684619"/>
          </a:xfrm>
        </p:grpSpPr>
        <p:cxnSp>
          <p:nvCxnSpPr>
            <p:cNvPr id="8" name="Connettore 1 7"/>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10" name="Immagine 9"/>
            <p:cNvPicPr>
              <a:picLocks noChangeAspect="1"/>
            </p:cNvPicPr>
            <p:nvPr/>
          </p:nvPicPr>
          <p:blipFill rotWithShape="1">
            <a:blip r:embed="rId3"/>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775980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6" presetClass="emph" presetSubtype="0" repeatCount="indefinite" fill="hold" grpId="0" nodeType="withEffect">
                                  <p:stCondLst>
                                    <p:cond delay="0"/>
                                  </p:stCondLst>
                                  <p:childTnLst>
                                    <p:animScale>
                                      <p:cBhvr>
                                        <p:cTn id="15" dur="2000" fill="hold"/>
                                        <p:tgtEl>
                                          <p:spTgt spid="20"/>
                                        </p:tgtEl>
                                      </p:cBhvr>
                                      <p:by x="150000" y="150000"/>
                                    </p:animScale>
                                  </p:childTnLst>
                                </p:cTn>
                              </p:par>
                              <p:par>
                                <p:cTn id="16" presetID="6" presetClass="emph" presetSubtype="0" repeatCount="indefinite" fill="hold" grpId="0" nodeType="withEffect">
                                  <p:stCondLst>
                                    <p:cond delay="0"/>
                                  </p:stCondLst>
                                  <p:childTnLst>
                                    <p:animScale>
                                      <p:cBhvr>
                                        <p:cTn id="17"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00" y="260560"/>
            <a:ext cx="5616780" cy="310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10" y="3592872"/>
            <a:ext cx="5616780" cy="310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e 10"/>
          <p:cNvSpPr>
            <a:spLocks noChangeAspect="1"/>
          </p:cNvSpPr>
          <p:nvPr/>
        </p:nvSpPr>
        <p:spPr>
          <a:xfrm>
            <a:off x="7070310" y="4293120"/>
            <a:ext cx="216000" cy="21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Per 11"/>
          <p:cNvSpPr/>
          <p:nvPr/>
        </p:nvSpPr>
        <p:spPr>
          <a:xfrm>
            <a:off x="5918090" y="3690750"/>
            <a:ext cx="742200" cy="742200"/>
          </a:xfrm>
          <a:prstGeom prst="mathMultiply">
            <a:avLst>
              <a:gd name="adj1" fmla="val 1608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251400" y="3967952"/>
            <a:ext cx="2808390" cy="1754326"/>
          </a:xfrm>
          <a:prstGeom prst="rect">
            <a:avLst/>
          </a:prstGeom>
          <a:noFill/>
        </p:spPr>
        <p:txBody>
          <a:bodyPr wrap="square" rtlCol="0">
            <a:spAutoFit/>
          </a:bodyPr>
          <a:lstStyle/>
          <a:p>
            <a:r>
              <a:rPr lang="it-IT" b="1" dirty="0" smtClean="0"/>
              <a:t>(1992-1997)</a:t>
            </a:r>
          </a:p>
          <a:p>
            <a:r>
              <a:rPr lang="it-IT" dirty="0" smtClean="0"/>
              <a:t>Durante il </a:t>
            </a:r>
            <a:r>
              <a:rPr lang="it-IT" b="1" dirty="0" smtClean="0">
                <a:solidFill>
                  <a:srgbClr val="00B0F0"/>
                </a:solidFill>
              </a:rPr>
              <a:t>Transiente del Mediterraneo Orientale</a:t>
            </a:r>
            <a:r>
              <a:rPr lang="it-IT" dirty="0" smtClean="0">
                <a:solidFill>
                  <a:srgbClr val="00B0F0"/>
                </a:solidFill>
              </a:rPr>
              <a:t> </a:t>
            </a:r>
            <a:r>
              <a:rPr lang="it-IT" dirty="0" smtClean="0"/>
              <a:t>la zona di formazione di acqua densa passò dal Mare Adriatico al Mare Egeo.</a:t>
            </a:r>
            <a:endParaRPr lang="it-IT" dirty="0"/>
          </a:p>
        </p:txBody>
      </p:sp>
      <p:sp>
        <p:nvSpPr>
          <p:cNvPr id="15" name="Ovale 14"/>
          <p:cNvSpPr>
            <a:spLocks noChangeAspect="1"/>
          </p:cNvSpPr>
          <p:nvPr/>
        </p:nvSpPr>
        <p:spPr>
          <a:xfrm>
            <a:off x="2123660" y="620610"/>
            <a:ext cx="216000" cy="21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a:spLocks noChangeAspect="1"/>
          </p:cNvSpPr>
          <p:nvPr/>
        </p:nvSpPr>
        <p:spPr>
          <a:xfrm>
            <a:off x="3131800" y="512610"/>
            <a:ext cx="216000" cy="21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a:spLocks noChangeAspect="1"/>
          </p:cNvSpPr>
          <p:nvPr/>
        </p:nvSpPr>
        <p:spPr>
          <a:xfrm>
            <a:off x="5076070" y="4005080"/>
            <a:ext cx="216000" cy="21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6368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6" presetClass="emph" presetSubtype="0" repeatCount="indefinite" fill="hold" grpId="0" nodeType="withEffect">
                                  <p:stCondLst>
                                    <p:cond delay="0"/>
                                  </p:stCondLst>
                                  <p:childTnLst>
                                    <p:animScale>
                                      <p:cBhvr>
                                        <p:cTn id="9" dur="2000" fill="hold"/>
                                        <p:tgtEl>
                                          <p:spTgt spid="15"/>
                                        </p:tgtEl>
                                      </p:cBhvr>
                                      <p:by x="150000" y="150000"/>
                                    </p:animScale>
                                  </p:childTnLst>
                                </p:cTn>
                              </p:par>
                              <p:par>
                                <p:cTn id="10" presetID="6" presetClass="emph" presetSubtype="0" repeatCount="indefinite" fill="hold" grpId="0" nodeType="withEffect">
                                  <p:stCondLst>
                                    <p:cond delay="0"/>
                                  </p:stCondLst>
                                  <p:childTnLst>
                                    <p:animScale>
                                      <p:cBhvr>
                                        <p:cTn id="11" dur="2000" fill="hold"/>
                                        <p:tgtEl>
                                          <p:spTgt spid="16"/>
                                        </p:tgtEl>
                                      </p:cBhvr>
                                      <p:by x="150000" y="150000"/>
                                    </p:animScale>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6" presetClass="emph" presetSubtype="0" repeatCount="indefinite" fill="hold" grpId="1" nodeType="withEffect">
                                  <p:stCondLst>
                                    <p:cond delay="0"/>
                                  </p:stCondLst>
                                  <p:childTnLst>
                                    <p:animScale>
                                      <p:cBhvr>
                                        <p:cTn id="25" dur="2000" fill="hold"/>
                                        <p:tgtEl>
                                          <p:spTgt spid="11"/>
                                        </p:tgtEl>
                                      </p:cBhvr>
                                      <p:by x="150000" y="150000"/>
                                    </p:animScale>
                                  </p:childTnLst>
                                </p:cTn>
                              </p:par>
                              <p:par>
                                <p:cTn id="26" presetID="10" presetClass="entr"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6" presetClass="emph" presetSubtype="0" repeatCount="indefinite" fill="hold" grpId="0" nodeType="withEffect">
                                  <p:stCondLst>
                                    <p:cond delay="0"/>
                                  </p:stCondLst>
                                  <p:childTnLst>
                                    <p:animScale>
                                      <p:cBhvr>
                                        <p:cTn id="30"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p:bldP spid="15" grpId="0" animBg="1"/>
      <p:bldP spid="15" grpId="1" animBg="1"/>
      <p:bldP spid="16" grpId="0" animBg="1"/>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2">
            <a:extLst>
              <a:ext uri="{28A0092B-C50C-407E-A947-70E740481C1C}">
                <a14:useLocalDpi xmlns:a14="http://schemas.microsoft.com/office/drawing/2010/main" val="0"/>
              </a:ext>
            </a:extLst>
          </a:blip>
          <a:srcRect l="11412"/>
          <a:stretch/>
        </p:blipFill>
        <p:spPr>
          <a:xfrm>
            <a:off x="611450" y="1065373"/>
            <a:ext cx="8100490" cy="3632548"/>
          </a:xfrm>
          <a:prstGeom prst="rect">
            <a:avLst/>
          </a:prstGeom>
        </p:spPr>
      </p:pic>
      <p:sp>
        <p:nvSpPr>
          <p:cNvPr id="7" name="Figura a mano libera 6"/>
          <p:cNvSpPr/>
          <p:nvPr/>
        </p:nvSpPr>
        <p:spPr>
          <a:xfrm>
            <a:off x="2057400" y="1819686"/>
            <a:ext cx="5353050" cy="1758714"/>
          </a:xfrm>
          <a:custGeom>
            <a:avLst/>
            <a:gdLst>
              <a:gd name="connsiteX0" fmla="*/ 0 w 5353050"/>
              <a:gd name="connsiteY0" fmla="*/ 1231610 h 1719609"/>
              <a:gd name="connsiteX1" fmla="*/ 328613 w 5353050"/>
              <a:gd name="connsiteY1" fmla="*/ 988723 h 1719609"/>
              <a:gd name="connsiteX2" fmla="*/ 919163 w 5353050"/>
              <a:gd name="connsiteY2" fmla="*/ 264823 h 1719609"/>
              <a:gd name="connsiteX3" fmla="*/ 1271588 w 5353050"/>
              <a:gd name="connsiteY3" fmla="*/ 26698 h 1719609"/>
              <a:gd name="connsiteX4" fmla="*/ 1833563 w 5353050"/>
              <a:gd name="connsiteY4" fmla="*/ 79085 h 1719609"/>
              <a:gd name="connsiteX5" fmla="*/ 2443163 w 5353050"/>
              <a:gd name="connsiteY5" fmla="*/ 679160 h 1719609"/>
              <a:gd name="connsiteX6" fmla="*/ 2890838 w 5353050"/>
              <a:gd name="connsiteY6" fmla="*/ 1341148 h 1719609"/>
              <a:gd name="connsiteX7" fmla="*/ 3343275 w 5353050"/>
              <a:gd name="connsiteY7" fmla="*/ 1712623 h 1719609"/>
              <a:gd name="connsiteX8" fmla="*/ 3748088 w 5353050"/>
              <a:gd name="connsiteY8" fmla="*/ 1536410 h 1719609"/>
              <a:gd name="connsiteX9" fmla="*/ 4081463 w 5353050"/>
              <a:gd name="connsiteY9" fmla="*/ 969673 h 1719609"/>
              <a:gd name="connsiteX10" fmla="*/ 4557713 w 5353050"/>
              <a:gd name="connsiteY10" fmla="*/ 674398 h 1719609"/>
              <a:gd name="connsiteX11" fmla="*/ 5048250 w 5353050"/>
              <a:gd name="connsiteY11" fmla="*/ 774410 h 1719609"/>
              <a:gd name="connsiteX12" fmla="*/ 5353050 w 5353050"/>
              <a:gd name="connsiteY12" fmla="*/ 1536410 h 1719609"/>
              <a:gd name="connsiteX0" fmla="*/ 0 w 5353050"/>
              <a:gd name="connsiteY0" fmla="*/ 1231610 h 1720064"/>
              <a:gd name="connsiteX1" fmla="*/ 328613 w 5353050"/>
              <a:gd name="connsiteY1" fmla="*/ 988723 h 1720064"/>
              <a:gd name="connsiteX2" fmla="*/ 919163 w 5353050"/>
              <a:gd name="connsiteY2" fmla="*/ 264823 h 1720064"/>
              <a:gd name="connsiteX3" fmla="*/ 1271588 w 5353050"/>
              <a:gd name="connsiteY3" fmla="*/ 26698 h 1720064"/>
              <a:gd name="connsiteX4" fmla="*/ 1833563 w 5353050"/>
              <a:gd name="connsiteY4" fmla="*/ 79085 h 1720064"/>
              <a:gd name="connsiteX5" fmla="*/ 2443163 w 5353050"/>
              <a:gd name="connsiteY5" fmla="*/ 679160 h 1720064"/>
              <a:gd name="connsiteX6" fmla="*/ 2890838 w 5353050"/>
              <a:gd name="connsiteY6" fmla="*/ 1341148 h 1720064"/>
              <a:gd name="connsiteX7" fmla="*/ 3343275 w 5353050"/>
              <a:gd name="connsiteY7" fmla="*/ 1712623 h 1720064"/>
              <a:gd name="connsiteX8" fmla="*/ 3748088 w 5353050"/>
              <a:gd name="connsiteY8" fmla="*/ 1536410 h 1720064"/>
              <a:gd name="connsiteX9" fmla="*/ 4157663 w 5353050"/>
              <a:gd name="connsiteY9" fmla="*/ 922048 h 1720064"/>
              <a:gd name="connsiteX10" fmla="*/ 4557713 w 5353050"/>
              <a:gd name="connsiteY10" fmla="*/ 674398 h 1720064"/>
              <a:gd name="connsiteX11" fmla="*/ 5048250 w 5353050"/>
              <a:gd name="connsiteY11" fmla="*/ 774410 h 1720064"/>
              <a:gd name="connsiteX12" fmla="*/ 5353050 w 5353050"/>
              <a:gd name="connsiteY12" fmla="*/ 1536410 h 1720064"/>
              <a:gd name="connsiteX0" fmla="*/ 0 w 5353050"/>
              <a:gd name="connsiteY0" fmla="*/ 1231610 h 1720064"/>
              <a:gd name="connsiteX1" fmla="*/ 328613 w 5353050"/>
              <a:gd name="connsiteY1" fmla="*/ 988723 h 1720064"/>
              <a:gd name="connsiteX2" fmla="*/ 919163 w 5353050"/>
              <a:gd name="connsiteY2" fmla="*/ 264823 h 1720064"/>
              <a:gd name="connsiteX3" fmla="*/ 1271588 w 5353050"/>
              <a:gd name="connsiteY3" fmla="*/ 26698 h 1720064"/>
              <a:gd name="connsiteX4" fmla="*/ 1833563 w 5353050"/>
              <a:gd name="connsiteY4" fmla="*/ 79085 h 1720064"/>
              <a:gd name="connsiteX5" fmla="*/ 2443163 w 5353050"/>
              <a:gd name="connsiteY5" fmla="*/ 679160 h 1720064"/>
              <a:gd name="connsiteX6" fmla="*/ 2890838 w 5353050"/>
              <a:gd name="connsiteY6" fmla="*/ 1341148 h 1720064"/>
              <a:gd name="connsiteX7" fmla="*/ 3343275 w 5353050"/>
              <a:gd name="connsiteY7" fmla="*/ 1712623 h 1720064"/>
              <a:gd name="connsiteX8" fmla="*/ 3748088 w 5353050"/>
              <a:gd name="connsiteY8" fmla="*/ 1536410 h 1720064"/>
              <a:gd name="connsiteX9" fmla="*/ 4157663 w 5353050"/>
              <a:gd name="connsiteY9" fmla="*/ 922048 h 1720064"/>
              <a:gd name="connsiteX10" fmla="*/ 4614863 w 5353050"/>
              <a:gd name="connsiteY10" fmla="*/ 636298 h 1720064"/>
              <a:gd name="connsiteX11" fmla="*/ 5048250 w 5353050"/>
              <a:gd name="connsiteY11" fmla="*/ 774410 h 1720064"/>
              <a:gd name="connsiteX12" fmla="*/ 5353050 w 5353050"/>
              <a:gd name="connsiteY12" fmla="*/ 1536410 h 1720064"/>
              <a:gd name="connsiteX0" fmla="*/ 0 w 5353050"/>
              <a:gd name="connsiteY0" fmla="*/ 1216773 h 1705227"/>
              <a:gd name="connsiteX1" fmla="*/ 328613 w 5353050"/>
              <a:gd name="connsiteY1" fmla="*/ 973886 h 1705227"/>
              <a:gd name="connsiteX2" fmla="*/ 919163 w 5353050"/>
              <a:gd name="connsiteY2" fmla="*/ 249986 h 1705227"/>
              <a:gd name="connsiteX3" fmla="*/ 1271588 w 5353050"/>
              <a:gd name="connsiteY3" fmla="*/ 11861 h 1705227"/>
              <a:gd name="connsiteX4" fmla="*/ 1833563 w 5353050"/>
              <a:gd name="connsiteY4" fmla="*/ 102348 h 1705227"/>
              <a:gd name="connsiteX5" fmla="*/ 2443163 w 5353050"/>
              <a:gd name="connsiteY5" fmla="*/ 664323 h 1705227"/>
              <a:gd name="connsiteX6" fmla="*/ 2890838 w 5353050"/>
              <a:gd name="connsiteY6" fmla="*/ 1326311 h 1705227"/>
              <a:gd name="connsiteX7" fmla="*/ 3343275 w 5353050"/>
              <a:gd name="connsiteY7" fmla="*/ 1697786 h 1705227"/>
              <a:gd name="connsiteX8" fmla="*/ 3748088 w 5353050"/>
              <a:gd name="connsiteY8" fmla="*/ 1521573 h 1705227"/>
              <a:gd name="connsiteX9" fmla="*/ 4157663 w 5353050"/>
              <a:gd name="connsiteY9" fmla="*/ 907211 h 1705227"/>
              <a:gd name="connsiteX10" fmla="*/ 4614863 w 5353050"/>
              <a:gd name="connsiteY10" fmla="*/ 621461 h 1705227"/>
              <a:gd name="connsiteX11" fmla="*/ 5048250 w 5353050"/>
              <a:gd name="connsiteY11" fmla="*/ 759573 h 1705227"/>
              <a:gd name="connsiteX12" fmla="*/ 5353050 w 5353050"/>
              <a:gd name="connsiteY12" fmla="*/ 1521573 h 1705227"/>
              <a:gd name="connsiteX0" fmla="*/ 0 w 5353050"/>
              <a:gd name="connsiteY0" fmla="*/ 1241862 h 1730316"/>
              <a:gd name="connsiteX1" fmla="*/ 328613 w 5353050"/>
              <a:gd name="connsiteY1" fmla="*/ 998975 h 1730316"/>
              <a:gd name="connsiteX2" fmla="*/ 919163 w 5353050"/>
              <a:gd name="connsiteY2" fmla="*/ 275075 h 1730316"/>
              <a:gd name="connsiteX3" fmla="*/ 1271588 w 5353050"/>
              <a:gd name="connsiteY3" fmla="*/ 36950 h 1730316"/>
              <a:gd name="connsiteX4" fmla="*/ 1876426 w 5353050"/>
              <a:gd name="connsiteY4" fmla="*/ 70287 h 1730316"/>
              <a:gd name="connsiteX5" fmla="*/ 2443163 w 5353050"/>
              <a:gd name="connsiteY5" fmla="*/ 689412 h 1730316"/>
              <a:gd name="connsiteX6" fmla="*/ 2890838 w 5353050"/>
              <a:gd name="connsiteY6" fmla="*/ 1351400 h 1730316"/>
              <a:gd name="connsiteX7" fmla="*/ 3343275 w 5353050"/>
              <a:gd name="connsiteY7" fmla="*/ 1722875 h 1730316"/>
              <a:gd name="connsiteX8" fmla="*/ 3748088 w 5353050"/>
              <a:gd name="connsiteY8" fmla="*/ 1546662 h 1730316"/>
              <a:gd name="connsiteX9" fmla="*/ 4157663 w 5353050"/>
              <a:gd name="connsiteY9" fmla="*/ 932300 h 1730316"/>
              <a:gd name="connsiteX10" fmla="*/ 4614863 w 5353050"/>
              <a:gd name="connsiteY10" fmla="*/ 646550 h 1730316"/>
              <a:gd name="connsiteX11" fmla="*/ 5048250 w 5353050"/>
              <a:gd name="connsiteY11" fmla="*/ 784662 h 1730316"/>
              <a:gd name="connsiteX12" fmla="*/ 5353050 w 5353050"/>
              <a:gd name="connsiteY12" fmla="*/ 1546662 h 1730316"/>
              <a:gd name="connsiteX0" fmla="*/ 0 w 5353050"/>
              <a:gd name="connsiteY0" fmla="*/ 1270386 h 1758840"/>
              <a:gd name="connsiteX1" fmla="*/ 328613 w 5353050"/>
              <a:gd name="connsiteY1" fmla="*/ 1027499 h 1758840"/>
              <a:gd name="connsiteX2" fmla="*/ 919163 w 5353050"/>
              <a:gd name="connsiteY2" fmla="*/ 303599 h 1758840"/>
              <a:gd name="connsiteX3" fmla="*/ 1392238 w 5353050"/>
              <a:gd name="connsiteY3" fmla="*/ 21024 h 1758840"/>
              <a:gd name="connsiteX4" fmla="*/ 1876426 w 5353050"/>
              <a:gd name="connsiteY4" fmla="*/ 98811 h 1758840"/>
              <a:gd name="connsiteX5" fmla="*/ 2443163 w 5353050"/>
              <a:gd name="connsiteY5" fmla="*/ 717936 h 1758840"/>
              <a:gd name="connsiteX6" fmla="*/ 2890838 w 5353050"/>
              <a:gd name="connsiteY6" fmla="*/ 1379924 h 1758840"/>
              <a:gd name="connsiteX7" fmla="*/ 3343275 w 5353050"/>
              <a:gd name="connsiteY7" fmla="*/ 1751399 h 1758840"/>
              <a:gd name="connsiteX8" fmla="*/ 3748088 w 5353050"/>
              <a:gd name="connsiteY8" fmla="*/ 1575186 h 1758840"/>
              <a:gd name="connsiteX9" fmla="*/ 4157663 w 5353050"/>
              <a:gd name="connsiteY9" fmla="*/ 960824 h 1758840"/>
              <a:gd name="connsiteX10" fmla="*/ 4614863 w 5353050"/>
              <a:gd name="connsiteY10" fmla="*/ 675074 h 1758840"/>
              <a:gd name="connsiteX11" fmla="*/ 5048250 w 5353050"/>
              <a:gd name="connsiteY11" fmla="*/ 813186 h 1758840"/>
              <a:gd name="connsiteX12" fmla="*/ 5353050 w 5353050"/>
              <a:gd name="connsiteY12" fmla="*/ 1575186 h 1758840"/>
              <a:gd name="connsiteX0" fmla="*/ 0 w 5353050"/>
              <a:gd name="connsiteY0" fmla="*/ 1270386 h 1758840"/>
              <a:gd name="connsiteX1" fmla="*/ 328613 w 5353050"/>
              <a:gd name="connsiteY1" fmla="*/ 1027499 h 1758840"/>
              <a:gd name="connsiteX2" fmla="*/ 919163 w 5353050"/>
              <a:gd name="connsiteY2" fmla="*/ 303599 h 1758840"/>
              <a:gd name="connsiteX3" fmla="*/ 1392238 w 5353050"/>
              <a:gd name="connsiteY3" fmla="*/ 21024 h 1758840"/>
              <a:gd name="connsiteX4" fmla="*/ 1876426 w 5353050"/>
              <a:gd name="connsiteY4" fmla="*/ 98811 h 1758840"/>
              <a:gd name="connsiteX5" fmla="*/ 2443163 w 5353050"/>
              <a:gd name="connsiteY5" fmla="*/ 717936 h 1758840"/>
              <a:gd name="connsiteX6" fmla="*/ 2890838 w 5353050"/>
              <a:gd name="connsiteY6" fmla="*/ 1379924 h 1758840"/>
              <a:gd name="connsiteX7" fmla="*/ 3343275 w 5353050"/>
              <a:gd name="connsiteY7" fmla="*/ 1751399 h 1758840"/>
              <a:gd name="connsiteX8" fmla="*/ 3748088 w 5353050"/>
              <a:gd name="connsiteY8" fmla="*/ 1575186 h 1758840"/>
              <a:gd name="connsiteX9" fmla="*/ 4157663 w 5353050"/>
              <a:gd name="connsiteY9" fmla="*/ 960824 h 1758840"/>
              <a:gd name="connsiteX10" fmla="*/ 4678363 w 5353050"/>
              <a:gd name="connsiteY10" fmla="*/ 668724 h 1758840"/>
              <a:gd name="connsiteX11" fmla="*/ 5048250 w 5353050"/>
              <a:gd name="connsiteY11" fmla="*/ 813186 h 1758840"/>
              <a:gd name="connsiteX12" fmla="*/ 5353050 w 5353050"/>
              <a:gd name="connsiteY12" fmla="*/ 1575186 h 1758840"/>
              <a:gd name="connsiteX0" fmla="*/ 0 w 5353050"/>
              <a:gd name="connsiteY0" fmla="*/ 1270386 h 1758840"/>
              <a:gd name="connsiteX1" fmla="*/ 328613 w 5353050"/>
              <a:gd name="connsiteY1" fmla="*/ 1027499 h 1758840"/>
              <a:gd name="connsiteX2" fmla="*/ 919163 w 5353050"/>
              <a:gd name="connsiteY2" fmla="*/ 303599 h 1758840"/>
              <a:gd name="connsiteX3" fmla="*/ 1392238 w 5353050"/>
              <a:gd name="connsiteY3" fmla="*/ 21024 h 1758840"/>
              <a:gd name="connsiteX4" fmla="*/ 1876426 w 5353050"/>
              <a:gd name="connsiteY4" fmla="*/ 98811 h 1758840"/>
              <a:gd name="connsiteX5" fmla="*/ 2443163 w 5353050"/>
              <a:gd name="connsiteY5" fmla="*/ 717936 h 1758840"/>
              <a:gd name="connsiteX6" fmla="*/ 2890838 w 5353050"/>
              <a:gd name="connsiteY6" fmla="*/ 1379924 h 1758840"/>
              <a:gd name="connsiteX7" fmla="*/ 3343275 w 5353050"/>
              <a:gd name="connsiteY7" fmla="*/ 1751399 h 1758840"/>
              <a:gd name="connsiteX8" fmla="*/ 3748088 w 5353050"/>
              <a:gd name="connsiteY8" fmla="*/ 1575186 h 1758840"/>
              <a:gd name="connsiteX9" fmla="*/ 4157663 w 5353050"/>
              <a:gd name="connsiteY9" fmla="*/ 960824 h 1758840"/>
              <a:gd name="connsiteX10" fmla="*/ 4678363 w 5353050"/>
              <a:gd name="connsiteY10" fmla="*/ 668724 h 1758840"/>
              <a:gd name="connsiteX11" fmla="*/ 5048250 w 5353050"/>
              <a:gd name="connsiteY11" fmla="*/ 813186 h 1758840"/>
              <a:gd name="connsiteX12" fmla="*/ 5353050 w 5353050"/>
              <a:gd name="connsiteY12" fmla="*/ 1575186 h 1758840"/>
              <a:gd name="connsiteX0" fmla="*/ 0 w 5353050"/>
              <a:gd name="connsiteY0" fmla="*/ 1270386 h 1758840"/>
              <a:gd name="connsiteX1" fmla="*/ 328613 w 5353050"/>
              <a:gd name="connsiteY1" fmla="*/ 1027499 h 1758840"/>
              <a:gd name="connsiteX2" fmla="*/ 919163 w 5353050"/>
              <a:gd name="connsiteY2" fmla="*/ 303599 h 1758840"/>
              <a:gd name="connsiteX3" fmla="*/ 1392238 w 5353050"/>
              <a:gd name="connsiteY3" fmla="*/ 21024 h 1758840"/>
              <a:gd name="connsiteX4" fmla="*/ 1876426 w 5353050"/>
              <a:gd name="connsiteY4" fmla="*/ 98811 h 1758840"/>
              <a:gd name="connsiteX5" fmla="*/ 2443163 w 5353050"/>
              <a:gd name="connsiteY5" fmla="*/ 717936 h 1758840"/>
              <a:gd name="connsiteX6" fmla="*/ 2890838 w 5353050"/>
              <a:gd name="connsiteY6" fmla="*/ 1379924 h 1758840"/>
              <a:gd name="connsiteX7" fmla="*/ 3343275 w 5353050"/>
              <a:gd name="connsiteY7" fmla="*/ 1751399 h 1758840"/>
              <a:gd name="connsiteX8" fmla="*/ 3748088 w 5353050"/>
              <a:gd name="connsiteY8" fmla="*/ 1575186 h 1758840"/>
              <a:gd name="connsiteX9" fmla="*/ 4157663 w 5353050"/>
              <a:gd name="connsiteY9" fmla="*/ 960824 h 1758840"/>
              <a:gd name="connsiteX10" fmla="*/ 4678363 w 5353050"/>
              <a:gd name="connsiteY10" fmla="*/ 668724 h 1758840"/>
              <a:gd name="connsiteX11" fmla="*/ 5048250 w 5353050"/>
              <a:gd name="connsiteY11" fmla="*/ 813186 h 1758840"/>
              <a:gd name="connsiteX12" fmla="*/ 5353050 w 5353050"/>
              <a:gd name="connsiteY12" fmla="*/ 1575186 h 1758840"/>
              <a:gd name="connsiteX0" fmla="*/ 0 w 5353050"/>
              <a:gd name="connsiteY0" fmla="*/ 1270386 h 1758840"/>
              <a:gd name="connsiteX1" fmla="*/ 328613 w 5353050"/>
              <a:gd name="connsiteY1" fmla="*/ 1027499 h 1758840"/>
              <a:gd name="connsiteX2" fmla="*/ 919163 w 5353050"/>
              <a:gd name="connsiteY2" fmla="*/ 303599 h 1758840"/>
              <a:gd name="connsiteX3" fmla="*/ 1392238 w 5353050"/>
              <a:gd name="connsiteY3" fmla="*/ 21024 h 1758840"/>
              <a:gd name="connsiteX4" fmla="*/ 1876426 w 5353050"/>
              <a:gd name="connsiteY4" fmla="*/ 98811 h 1758840"/>
              <a:gd name="connsiteX5" fmla="*/ 2443163 w 5353050"/>
              <a:gd name="connsiteY5" fmla="*/ 717936 h 1758840"/>
              <a:gd name="connsiteX6" fmla="*/ 2890838 w 5353050"/>
              <a:gd name="connsiteY6" fmla="*/ 1379924 h 1758840"/>
              <a:gd name="connsiteX7" fmla="*/ 3343275 w 5353050"/>
              <a:gd name="connsiteY7" fmla="*/ 1751399 h 1758840"/>
              <a:gd name="connsiteX8" fmla="*/ 3748088 w 5353050"/>
              <a:gd name="connsiteY8" fmla="*/ 1575186 h 1758840"/>
              <a:gd name="connsiteX9" fmla="*/ 4157663 w 5353050"/>
              <a:gd name="connsiteY9" fmla="*/ 960824 h 1758840"/>
              <a:gd name="connsiteX10" fmla="*/ 4678363 w 5353050"/>
              <a:gd name="connsiteY10" fmla="*/ 668724 h 1758840"/>
              <a:gd name="connsiteX11" fmla="*/ 5041900 w 5353050"/>
              <a:gd name="connsiteY11" fmla="*/ 857636 h 1758840"/>
              <a:gd name="connsiteX12" fmla="*/ 5353050 w 5353050"/>
              <a:gd name="connsiteY12" fmla="*/ 1575186 h 1758840"/>
              <a:gd name="connsiteX0" fmla="*/ 0 w 5353050"/>
              <a:gd name="connsiteY0" fmla="*/ 1270386 h 1758840"/>
              <a:gd name="connsiteX1" fmla="*/ 328613 w 5353050"/>
              <a:gd name="connsiteY1" fmla="*/ 1027499 h 1758840"/>
              <a:gd name="connsiteX2" fmla="*/ 919163 w 5353050"/>
              <a:gd name="connsiteY2" fmla="*/ 303599 h 1758840"/>
              <a:gd name="connsiteX3" fmla="*/ 1392238 w 5353050"/>
              <a:gd name="connsiteY3" fmla="*/ 21024 h 1758840"/>
              <a:gd name="connsiteX4" fmla="*/ 1876426 w 5353050"/>
              <a:gd name="connsiteY4" fmla="*/ 98811 h 1758840"/>
              <a:gd name="connsiteX5" fmla="*/ 2443163 w 5353050"/>
              <a:gd name="connsiteY5" fmla="*/ 717936 h 1758840"/>
              <a:gd name="connsiteX6" fmla="*/ 2890838 w 5353050"/>
              <a:gd name="connsiteY6" fmla="*/ 1379924 h 1758840"/>
              <a:gd name="connsiteX7" fmla="*/ 3343275 w 5353050"/>
              <a:gd name="connsiteY7" fmla="*/ 1751399 h 1758840"/>
              <a:gd name="connsiteX8" fmla="*/ 3748088 w 5353050"/>
              <a:gd name="connsiteY8" fmla="*/ 1575186 h 1758840"/>
              <a:gd name="connsiteX9" fmla="*/ 4157663 w 5353050"/>
              <a:gd name="connsiteY9" fmla="*/ 960824 h 1758840"/>
              <a:gd name="connsiteX10" fmla="*/ 4678363 w 5353050"/>
              <a:gd name="connsiteY10" fmla="*/ 668724 h 1758840"/>
              <a:gd name="connsiteX11" fmla="*/ 5041900 w 5353050"/>
              <a:gd name="connsiteY11" fmla="*/ 857636 h 1758840"/>
              <a:gd name="connsiteX12" fmla="*/ 5353050 w 5353050"/>
              <a:gd name="connsiteY12" fmla="*/ 1575186 h 1758840"/>
              <a:gd name="connsiteX0" fmla="*/ 0 w 5353050"/>
              <a:gd name="connsiteY0" fmla="*/ 1270386 h 1758714"/>
              <a:gd name="connsiteX1" fmla="*/ 328613 w 5353050"/>
              <a:gd name="connsiteY1" fmla="*/ 1027499 h 1758714"/>
              <a:gd name="connsiteX2" fmla="*/ 919163 w 5353050"/>
              <a:gd name="connsiteY2" fmla="*/ 303599 h 1758714"/>
              <a:gd name="connsiteX3" fmla="*/ 1392238 w 5353050"/>
              <a:gd name="connsiteY3" fmla="*/ 21024 h 1758714"/>
              <a:gd name="connsiteX4" fmla="*/ 1876426 w 5353050"/>
              <a:gd name="connsiteY4" fmla="*/ 98811 h 1758714"/>
              <a:gd name="connsiteX5" fmla="*/ 2443163 w 5353050"/>
              <a:gd name="connsiteY5" fmla="*/ 717936 h 1758714"/>
              <a:gd name="connsiteX6" fmla="*/ 2890838 w 5353050"/>
              <a:gd name="connsiteY6" fmla="*/ 1379924 h 1758714"/>
              <a:gd name="connsiteX7" fmla="*/ 3343275 w 5353050"/>
              <a:gd name="connsiteY7" fmla="*/ 1751399 h 1758714"/>
              <a:gd name="connsiteX8" fmla="*/ 3748088 w 5353050"/>
              <a:gd name="connsiteY8" fmla="*/ 1575186 h 1758714"/>
              <a:gd name="connsiteX9" fmla="*/ 4164013 w 5353050"/>
              <a:gd name="connsiteY9" fmla="*/ 973524 h 1758714"/>
              <a:gd name="connsiteX10" fmla="*/ 4678363 w 5353050"/>
              <a:gd name="connsiteY10" fmla="*/ 668724 h 1758714"/>
              <a:gd name="connsiteX11" fmla="*/ 5041900 w 5353050"/>
              <a:gd name="connsiteY11" fmla="*/ 857636 h 1758714"/>
              <a:gd name="connsiteX12" fmla="*/ 5353050 w 5353050"/>
              <a:gd name="connsiteY12" fmla="*/ 1575186 h 175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53050" h="1758714">
                <a:moveTo>
                  <a:pt x="0" y="1270386"/>
                </a:moveTo>
                <a:cubicBezTo>
                  <a:pt x="87709" y="1229508"/>
                  <a:pt x="175419" y="1188630"/>
                  <a:pt x="328613" y="1027499"/>
                </a:cubicBezTo>
                <a:cubicBezTo>
                  <a:pt x="481807" y="866368"/>
                  <a:pt x="741892" y="471345"/>
                  <a:pt x="919163" y="303599"/>
                </a:cubicBezTo>
                <a:cubicBezTo>
                  <a:pt x="1096434" y="135853"/>
                  <a:pt x="1232694" y="55155"/>
                  <a:pt x="1392238" y="21024"/>
                </a:cubicBezTo>
                <a:cubicBezTo>
                  <a:pt x="1551782" y="-13107"/>
                  <a:pt x="1701272" y="-17341"/>
                  <a:pt x="1876426" y="98811"/>
                </a:cubicBezTo>
                <a:cubicBezTo>
                  <a:pt x="2051580" y="214963"/>
                  <a:pt x="2274094" y="504417"/>
                  <a:pt x="2443163" y="717936"/>
                </a:cubicBezTo>
                <a:cubicBezTo>
                  <a:pt x="2612232" y="931455"/>
                  <a:pt x="2740819" y="1207680"/>
                  <a:pt x="2890838" y="1379924"/>
                </a:cubicBezTo>
                <a:cubicBezTo>
                  <a:pt x="3040857" y="1552168"/>
                  <a:pt x="3200400" y="1718855"/>
                  <a:pt x="3343275" y="1751399"/>
                </a:cubicBezTo>
                <a:cubicBezTo>
                  <a:pt x="3486150" y="1783943"/>
                  <a:pt x="3611298" y="1704832"/>
                  <a:pt x="3748088" y="1575186"/>
                </a:cubicBezTo>
                <a:cubicBezTo>
                  <a:pt x="3884878" y="1445540"/>
                  <a:pt x="4008967" y="1130951"/>
                  <a:pt x="4164013" y="973524"/>
                </a:cubicBezTo>
                <a:cubicBezTo>
                  <a:pt x="4319059" y="816097"/>
                  <a:pt x="4532049" y="688039"/>
                  <a:pt x="4678363" y="668724"/>
                </a:cubicBezTo>
                <a:cubicBezTo>
                  <a:pt x="4824677" y="649409"/>
                  <a:pt x="4942152" y="700209"/>
                  <a:pt x="5041900" y="857636"/>
                </a:cubicBezTo>
                <a:cubicBezTo>
                  <a:pt x="5141648" y="1015063"/>
                  <a:pt x="5266928" y="1266020"/>
                  <a:pt x="5353050" y="1575186"/>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5148080" y="881391"/>
            <a:ext cx="2448340" cy="381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539440" y="44530"/>
            <a:ext cx="8172500" cy="873957"/>
          </a:xfrm>
          <a:prstGeom prst="rect">
            <a:avLst/>
          </a:prstGeom>
          <a:noFill/>
        </p:spPr>
        <p:txBody>
          <a:bodyPr wrap="square" rtlCol="0">
            <a:spAutoFit/>
          </a:bodyPr>
          <a:lstStyle/>
          <a:p>
            <a:pPr algn="ctr">
              <a:lnSpc>
                <a:spcPts val="3000"/>
              </a:lnSpc>
            </a:pPr>
            <a:r>
              <a:rPr lang="it-IT" sz="3200" b="1" cap="small" dirty="0" smtClean="0"/>
              <a:t>Proprietà oceanografiche medie in Sud Adriatico negli ultimi 30 anni </a:t>
            </a:r>
            <a:endParaRPr lang="it-IT" sz="3200" b="1" cap="small" dirty="0"/>
          </a:p>
        </p:txBody>
      </p:sp>
      <p:sp>
        <p:nvSpPr>
          <p:cNvPr id="4" name="CasellaDiTesto 3"/>
          <p:cNvSpPr txBox="1"/>
          <p:nvPr/>
        </p:nvSpPr>
        <p:spPr>
          <a:xfrm>
            <a:off x="1267160" y="1128007"/>
            <a:ext cx="1944270" cy="738664"/>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it-IT" sz="1400" b="1" dirty="0" smtClean="0">
                <a:solidFill>
                  <a:srgbClr val="FF0000"/>
                </a:solidFill>
              </a:rPr>
              <a:t>Salinità in Sud Adriatico</a:t>
            </a:r>
          </a:p>
          <a:p>
            <a:r>
              <a:rPr lang="it-IT" sz="1400" b="1" dirty="0" smtClean="0">
                <a:solidFill>
                  <a:srgbClr val="00B0F0"/>
                </a:solidFill>
              </a:rPr>
              <a:t>Nitrato nel Mare Ionio</a:t>
            </a:r>
          </a:p>
          <a:p>
            <a:r>
              <a:rPr lang="it-IT" sz="1400" b="1" dirty="0" smtClean="0">
                <a:solidFill>
                  <a:srgbClr val="0000FF"/>
                </a:solidFill>
              </a:rPr>
              <a:t>Nitrato in Sud Adriatico</a:t>
            </a:r>
            <a:endParaRPr lang="it-IT" sz="1400" b="1" dirty="0">
              <a:solidFill>
                <a:srgbClr val="0000FF"/>
              </a:solidFill>
            </a:endParaRPr>
          </a:p>
        </p:txBody>
      </p:sp>
      <p:sp>
        <p:nvSpPr>
          <p:cNvPr id="6" name="CasellaDiTesto 5"/>
          <p:cNvSpPr txBox="1"/>
          <p:nvPr/>
        </p:nvSpPr>
        <p:spPr>
          <a:xfrm>
            <a:off x="486480" y="4797190"/>
            <a:ext cx="8569190" cy="1631216"/>
          </a:xfrm>
          <a:prstGeom prst="rect">
            <a:avLst/>
          </a:prstGeom>
          <a:noFill/>
        </p:spPr>
        <p:txBody>
          <a:bodyPr wrap="square" rtlCol="0">
            <a:spAutoFit/>
          </a:bodyPr>
          <a:lstStyle/>
          <a:p>
            <a:pPr algn="just"/>
            <a:r>
              <a:rPr lang="it-IT" sz="2000" dirty="0" smtClean="0"/>
              <a:t>Dovevamo trovare un meccanismo che spiegasse le seguenti osservazioni:</a:t>
            </a:r>
          </a:p>
          <a:p>
            <a:pPr marL="285750" lvl="0" indent="-285750" algn="just">
              <a:buFont typeface="Arial" panose="020B0604020202020204" pitchFamily="34" charset="0"/>
              <a:buChar char="•"/>
            </a:pPr>
            <a:r>
              <a:rPr lang="it-IT" sz="2000" dirty="0"/>
              <a:t>l</a:t>
            </a:r>
            <a:r>
              <a:rPr lang="it-IT" sz="2000" dirty="0" smtClean="0"/>
              <a:t>’andamento </a:t>
            </a:r>
            <a:r>
              <a:rPr lang="it-IT" sz="2000" dirty="0"/>
              <a:t>ciclico della salinità in Sud Adriatico;</a:t>
            </a:r>
          </a:p>
          <a:p>
            <a:pPr marL="285750" lvl="0" indent="-285750" algn="just">
              <a:buFont typeface="Arial" panose="020B0604020202020204" pitchFamily="34" charset="0"/>
              <a:buChar char="•"/>
            </a:pPr>
            <a:r>
              <a:rPr lang="it-IT" sz="2000" dirty="0"/>
              <a:t>l</a:t>
            </a:r>
            <a:r>
              <a:rPr lang="it-IT" sz="2000" dirty="0" smtClean="0"/>
              <a:t>’andamento </a:t>
            </a:r>
            <a:r>
              <a:rPr lang="it-IT" sz="2000" dirty="0"/>
              <a:t>ciclico dei nutrienti in Sud Adriatico, in controfase con la </a:t>
            </a:r>
            <a:r>
              <a:rPr lang="it-IT" sz="2000" dirty="0" smtClean="0"/>
              <a:t>salinità;</a:t>
            </a:r>
          </a:p>
          <a:p>
            <a:pPr marL="285750" lvl="0" indent="-285750" algn="just">
              <a:buFont typeface="Arial" panose="020B0604020202020204" pitchFamily="34" charset="0"/>
              <a:buChar char="•"/>
            </a:pPr>
            <a:r>
              <a:rPr lang="it-IT" sz="2000" dirty="0"/>
              <a:t>i</a:t>
            </a:r>
            <a:r>
              <a:rPr lang="it-IT" sz="2000" dirty="0" smtClean="0"/>
              <a:t>l tutto non connesso con l’evento del Transiente;</a:t>
            </a:r>
          </a:p>
          <a:p>
            <a:pPr marL="285750" lvl="0" indent="-285750" algn="just">
              <a:buFont typeface="Arial" panose="020B0604020202020204" pitchFamily="34" charset="0"/>
              <a:buChar char="•"/>
            </a:pPr>
            <a:r>
              <a:rPr lang="it-IT" sz="2000" dirty="0"/>
              <a:t>l</a:t>
            </a:r>
            <a:r>
              <a:rPr lang="it-IT" sz="2000" dirty="0" smtClean="0"/>
              <a:t>o «</a:t>
            </a:r>
            <a:r>
              <a:rPr lang="it-IT" sz="2000" dirty="0" err="1" smtClean="0"/>
              <a:t>switch</a:t>
            </a:r>
            <a:r>
              <a:rPr lang="it-IT" sz="2000" dirty="0" smtClean="0"/>
              <a:t>» tra Adriatico ed Egeo</a:t>
            </a:r>
            <a:endParaRPr lang="it-IT" sz="2000" dirty="0"/>
          </a:p>
        </p:txBody>
      </p:sp>
      <p:grpSp>
        <p:nvGrpSpPr>
          <p:cNvPr id="8" name="Gruppo 7"/>
          <p:cNvGrpSpPr/>
          <p:nvPr/>
        </p:nvGrpSpPr>
        <p:grpSpPr>
          <a:xfrm>
            <a:off x="0" y="6182906"/>
            <a:ext cx="9144000" cy="684619"/>
            <a:chOff x="0" y="6182906"/>
            <a:chExt cx="9144000" cy="684619"/>
          </a:xfrm>
        </p:grpSpPr>
        <p:cxnSp>
          <p:nvCxnSpPr>
            <p:cNvPr id="9" name="Connettore 1 8"/>
            <p:cNvCxnSpPr>
              <a:cxnSpLocks noChangeShapeType="1"/>
            </p:cNvCxnSpPr>
            <p:nvPr/>
          </p:nvCxnSpPr>
          <p:spPr bwMode="auto">
            <a:xfrm flipH="1">
              <a:off x="1068388" y="6478588"/>
              <a:ext cx="8075612" cy="0"/>
            </a:xfrm>
            <a:prstGeom prst="line">
              <a:avLst/>
            </a:prstGeom>
            <a:noFill/>
            <a:ln w="25400">
              <a:solidFill>
                <a:srgbClr val="00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CasellaDiTesto 3"/>
            <p:cNvSpPr txBox="1">
              <a:spLocks noChangeArrowheads="1"/>
            </p:cNvSpPr>
            <p:nvPr/>
          </p:nvSpPr>
          <p:spPr bwMode="auto">
            <a:xfrm>
              <a:off x="6283325" y="6497638"/>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900">
                  <a:solidFill>
                    <a:srgbClr val="0066FF"/>
                  </a:solidFill>
                  <a:latin typeface="HandelGotDLig" pitchFamily="34" charset="0"/>
                </a:rPr>
                <a:t>Istituto Nazionale </a:t>
              </a:r>
            </a:p>
            <a:p>
              <a:pPr eaLnBrk="1" hangingPunct="1">
                <a:spcBef>
                  <a:spcPct val="0"/>
                </a:spcBef>
                <a:buFontTx/>
                <a:buNone/>
              </a:pPr>
              <a:r>
                <a:rPr lang="it-IT" altLang="it-IT" sz="900">
                  <a:solidFill>
                    <a:srgbClr val="0066FF"/>
                  </a:solidFill>
                  <a:latin typeface="HandelGotDLig" pitchFamily="34" charset="0"/>
                </a:rPr>
                <a:t>di Oceanografia e di Geofisica Sperimentale</a:t>
              </a:r>
            </a:p>
          </p:txBody>
        </p:sp>
        <p:pic>
          <p:nvPicPr>
            <p:cNvPr id="12" name="Immagine 11"/>
            <p:cNvPicPr>
              <a:picLocks noChangeAspect="1"/>
            </p:cNvPicPr>
            <p:nvPr/>
          </p:nvPicPr>
          <p:blipFill rotWithShape="1">
            <a:blip r:embed="rId3"/>
            <a:srcRect l="1285" r="1512"/>
            <a:stretch/>
          </p:blipFill>
          <p:spPr>
            <a:xfrm>
              <a:off x="0" y="6182906"/>
              <a:ext cx="3851900" cy="591363"/>
            </a:xfrm>
            <a:prstGeom prst="rect">
              <a:avLst/>
            </a:prstGeom>
            <a:effectLst>
              <a:outerShdw blurRad="50800" dist="38100" dir="2700000" algn="tl" rotWithShape="0">
                <a:prstClr val="black">
                  <a:alpha val="40000"/>
                </a:prstClr>
              </a:outerShdw>
            </a:effectLst>
          </p:spPr>
        </p:pic>
      </p:grpSp>
      <p:cxnSp>
        <p:nvCxnSpPr>
          <p:cNvPr id="14" name="Connettore 2 13"/>
          <p:cNvCxnSpPr/>
          <p:nvPr/>
        </p:nvCxnSpPr>
        <p:spPr>
          <a:xfrm flipV="1">
            <a:off x="1763610" y="2060810"/>
            <a:ext cx="1224170" cy="1080150"/>
          </a:xfrm>
          <a:prstGeom prst="straightConnector1">
            <a:avLst/>
          </a:prstGeom>
          <a:ln w="254000">
            <a:solidFill>
              <a:schemeClr val="bg1">
                <a:alpha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223077" y="2580838"/>
            <a:ext cx="540533" cy="1015663"/>
          </a:xfrm>
          <a:prstGeom prst="rect">
            <a:avLst/>
          </a:prstGeom>
          <a:noFill/>
        </p:spPr>
        <p:txBody>
          <a:bodyPr wrap="none" rtlCol="0">
            <a:spAutoFit/>
          </a:bodyPr>
          <a:lstStyle/>
          <a:p>
            <a:r>
              <a:rPr lang="it-IT" sz="6000" b="1" dirty="0" smtClean="0">
                <a:solidFill>
                  <a:schemeClr val="bg1"/>
                </a:solidFill>
              </a:rPr>
              <a:t>?</a:t>
            </a:r>
            <a:endParaRPr lang="it-IT" sz="6000" b="1" dirty="0">
              <a:solidFill>
                <a:schemeClr val="bg1"/>
              </a:solidFill>
            </a:endParaRPr>
          </a:p>
        </p:txBody>
      </p:sp>
    </p:spTree>
    <p:extLst>
      <p:ext uri="{BB962C8B-B14F-4D97-AF65-F5344CB8AC3E}">
        <p14:creationId xmlns:p14="http://schemas.microsoft.com/office/powerpoint/2010/main" val="35335931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xit" presetSubtype="0" fill="hold" nodeType="with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5" grpId="0"/>
    </p:bldLst>
  </p:timing>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15073</TotalTime>
  <Words>993</Words>
  <Application>Microsoft Office PowerPoint</Application>
  <PresentationFormat>Presentazione su schermo (4:3)</PresentationFormat>
  <Paragraphs>191</Paragraphs>
  <Slides>18</Slides>
  <Notes>4</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18</vt:i4>
      </vt:variant>
    </vt:vector>
  </HeadingPairs>
  <TitlesOfParts>
    <vt:vector size="29" baseType="lpstr">
      <vt:lpstr>MS PGothic</vt:lpstr>
      <vt:lpstr>Arial</vt:lpstr>
      <vt:lpstr>Arial Black</vt:lpstr>
      <vt:lpstr>Calibri</vt:lpstr>
      <vt:lpstr>Calibri Light</vt:lpstr>
      <vt:lpstr>Georgia</vt:lpstr>
      <vt:lpstr>HandelGotDLig</vt:lpstr>
      <vt:lpstr>Tahoma</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c:creator>
  <cp:lastModifiedBy>user-admin</cp:lastModifiedBy>
  <cp:revision>200</cp:revision>
  <cp:lastPrinted>2016-10-13T14:15:54Z</cp:lastPrinted>
  <dcterms:created xsi:type="dcterms:W3CDTF">2016-09-21T08:20:46Z</dcterms:created>
  <dcterms:modified xsi:type="dcterms:W3CDTF">2016-10-17T06:40:53Z</dcterms:modified>
</cp:coreProperties>
</file>