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9" r:id="rId2"/>
    <p:sldId id="303" r:id="rId3"/>
    <p:sldId id="285" r:id="rId4"/>
    <p:sldId id="286" r:id="rId5"/>
    <p:sldId id="287" r:id="rId6"/>
    <p:sldId id="261" r:id="rId7"/>
    <p:sldId id="290" r:id="rId8"/>
    <p:sldId id="263" r:id="rId9"/>
    <p:sldId id="293" r:id="rId10"/>
    <p:sldId id="256" r:id="rId11"/>
    <p:sldId id="272" r:id="rId12"/>
    <p:sldId id="270" r:id="rId13"/>
    <p:sldId id="277" r:id="rId14"/>
    <p:sldId id="278" r:id="rId15"/>
    <p:sldId id="297" r:id="rId16"/>
    <p:sldId id="298" r:id="rId17"/>
    <p:sldId id="265" r:id="rId18"/>
    <p:sldId id="302" r:id="rId19"/>
    <p:sldId id="273" r:id="rId20"/>
    <p:sldId id="276" r:id="rId21"/>
    <p:sldId id="289" r:id="rId22"/>
    <p:sldId id="301" r:id="rId23"/>
    <p:sldId id="294" r:id="rId2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5" autoAdjust="0"/>
    <p:restoredTop sz="94686" autoAdjust="0"/>
  </p:normalViewPr>
  <p:slideViewPr>
    <p:cSldViewPr snapToGrid="0">
      <p:cViewPr varScale="1">
        <p:scale>
          <a:sx n="74" d="100"/>
          <a:sy n="74" d="100"/>
        </p:scale>
        <p:origin x="86" y="3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Regime%20shift%20test%20v6-1%20Template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0"/>
            </a:pPr>
            <a:r>
              <a:rPr lang="it-IT" dirty="0" err="1" smtClean="0"/>
              <a:t>Shifts</a:t>
            </a:r>
            <a:r>
              <a:rPr lang="it-IT" dirty="0" smtClean="0"/>
              <a:t> in the </a:t>
            </a:r>
            <a:r>
              <a:rPr lang="it-IT" dirty="0" err="1" smtClean="0"/>
              <a:t>mean</a:t>
            </a:r>
            <a:r>
              <a:rPr lang="it-IT" dirty="0" smtClean="0"/>
              <a:t> for </a:t>
            </a:r>
            <a:r>
              <a:rPr lang="it-IT" dirty="0" err="1" smtClean="0"/>
              <a:t>Qyear</a:t>
            </a:r>
            <a:r>
              <a:rPr lang="it-IT" dirty="0" smtClean="0"/>
              <a:t> km3 y-1, 1950-2015</a:t>
            </a:r>
          </a:p>
          <a:p>
            <a:pPr>
              <a:defRPr sz="1200" b="0"/>
            </a:pPr>
            <a:r>
              <a:rPr lang="it-IT" dirty="0" smtClean="0"/>
              <a:t>Target </a:t>
            </a:r>
            <a:r>
              <a:rPr lang="it-IT" dirty="0"/>
              <a:t>p = 0.06, </a:t>
            </a:r>
            <a:r>
              <a:rPr lang="it-IT" dirty="0" err="1"/>
              <a:t>cutoff</a:t>
            </a:r>
            <a:r>
              <a:rPr lang="it-IT" dirty="0"/>
              <a:t> </a:t>
            </a:r>
            <a:r>
              <a:rPr lang="it-IT" dirty="0" err="1"/>
              <a:t>length</a:t>
            </a:r>
            <a:r>
              <a:rPr lang="it-IT" dirty="0"/>
              <a:t> = 10, </a:t>
            </a:r>
            <a:r>
              <a:rPr lang="it-IT" dirty="0" err="1"/>
              <a:t>tuning</a:t>
            </a:r>
            <a:r>
              <a:rPr lang="it-IT" dirty="0"/>
              <a:t> </a:t>
            </a:r>
            <a:r>
              <a:rPr lang="it-IT" dirty="0" err="1"/>
              <a:t>constant</a:t>
            </a:r>
            <a:r>
              <a:rPr lang="it-IT" dirty="0"/>
              <a:t> = </a:t>
            </a:r>
            <a:r>
              <a:rPr lang="it-IT" dirty="0" smtClean="0"/>
              <a:t>1</a:t>
            </a:r>
            <a:endParaRPr lang="it-IT" dirty="0"/>
          </a:p>
        </c:rich>
      </c:tx>
      <c:layout>
        <c:manualLayout>
          <c:xMode val="edge"/>
          <c:yMode val="edge"/>
          <c:x val="0.32303139117340446"/>
          <c:y val="4.3807535532926233E-2"/>
        </c:manualLayout>
      </c:layout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Qyear km3 y-1</c:v>
          </c:tx>
          <c:cat>
            <c:numRef>
              <c:f>'Qyear km3 y-1M'!$A$2:$A$67</c:f>
              <c:numCache>
                <c:formatCode>General</c:formatCode>
                <c:ptCount val="66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</c:numCache>
            </c:numRef>
          </c:cat>
          <c:val>
            <c:numRef>
              <c:f>'Qyear km3 y-1M'!$B$2:$B$67</c:f>
              <c:numCache>
                <c:formatCode>General</c:formatCode>
                <c:ptCount val="66"/>
                <c:pt idx="0">
                  <c:v>32.189356799999999</c:v>
                </c:pt>
                <c:pt idx="1">
                  <c:v>69.426720000000003</c:v>
                </c:pt>
                <c:pt idx="2">
                  <c:v>35.020511999999997</c:v>
                </c:pt>
                <c:pt idx="3">
                  <c:v>43.321132800000001</c:v>
                </c:pt>
                <c:pt idx="4">
                  <c:v>47.454422399999999</c:v>
                </c:pt>
                <c:pt idx="5">
                  <c:v>33.311865599999997</c:v>
                </c:pt>
                <c:pt idx="6">
                  <c:v>38.610691199999998</c:v>
                </c:pt>
                <c:pt idx="7">
                  <c:v>43.724188800000007</c:v>
                </c:pt>
                <c:pt idx="8">
                  <c:v>41.478307200000003</c:v>
                </c:pt>
                <c:pt idx="9">
                  <c:v>59.896281600000002</c:v>
                </c:pt>
                <c:pt idx="10">
                  <c:v>82.709856000000002</c:v>
                </c:pt>
                <c:pt idx="11">
                  <c:v>41.892336</c:v>
                </c:pt>
                <c:pt idx="12">
                  <c:v>33.737990400000001</c:v>
                </c:pt>
                <c:pt idx="13">
                  <c:v>62.457695999999999</c:v>
                </c:pt>
                <c:pt idx="14">
                  <c:v>43.343251199999997</c:v>
                </c:pt>
                <c:pt idx="15">
                  <c:v>40.865644799999998</c:v>
                </c:pt>
                <c:pt idx="16">
                  <c:v>49.471862399999999</c:v>
                </c:pt>
                <c:pt idx="17">
                  <c:v>35.178537599999999</c:v>
                </c:pt>
                <c:pt idx="18">
                  <c:v>50.167123199999999</c:v>
                </c:pt>
                <c:pt idx="19">
                  <c:v>44.5512096</c:v>
                </c:pt>
                <c:pt idx="20">
                  <c:v>33.550329599999998</c:v>
                </c:pt>
                <c:pt idx="21">
                  <c:v>42.186787199999998</c:v>
                </c:pt>
                <c:pt idx="22">
                  <c:v>57.880223999999998</c:v>
                </c:pt>
                <c:pt idx="23">
                  <c:v>39.015216000000002</c:v>
                </c:pt>
                <c:pt idx="24">
                  <c:v>45.487785600000002</c:v>
                </c:pt>
                <c:pt idx="25">
                  <c:v>53.293766399999996</c:v>
                </c:pt>
                <c:pt idx="26">
                  <c:v>55.650931200000002</c:v>
                </c:pt>
                <c:pt idx="27">
                  <c:v>81.123551999999989</c:v>
                </c:pt>
                <c:pt idx="28">
                  <c:v>55.244851200000006</c:v>
                </c:pt>
                <c:pt idx="29">
                  <c:v>49.176460800000001</c:v>
                </c:pt>
                <c:pt idx="30">
                  <c:v>50.164531199999999</c:v>
                </c:pt>
                <c:pt idx="31">
                  <c:v>49.490611200000004</c:v>
                </c:pt>
                <c:pt idx="32">
                  <c:v>48.694435200000001</c:v>
                </c:pt>
                <c:pt idx="33">
                  <c:v>46.200758399999998</c:v>
                </c:pt>
                <c:pt idx="34">
                  <c:v>52.220505599999996</c:v>
                </c:pt>
                <c:pt idx="35">
                  <c:v>44.639942399999995</c:v>
                </c:pt>
                <c:pt idx="36">
                  <c:v>48.845203199999993</c:v>
                </c:pt>
                <c:pt idx="37">
                  <c:v>42.937430399999997</c:v>
                </c:pt>
                <c:pt idx="38">
                  <c:v>49.243507199999996</c:v>
                </c:pt>
                <c:pt idx="39">
                  <c:v>36.2710656</c:v>
                </c:pt>
                <c:pt idx="40">
                  <c:v>28.568419200000001</c:v>
                </c:pt>
                <c:pt idx="41">
                  <c:v>44.577216000000007</c:v>
                </c:pt>
                <c:pt idx="42">
                  <c:v>50.307004800000001</c:v>
                </c:pt>
                <c:pt idx="43">
                  <c:v>57.881174399999992</c:v>
                </c:pt>
                <c:pt idx="44">
                  <c:v>59.698252800000006</c:v>
                </c:pt>
                <c:pt idx="45">
                  <c:v>44.999712000000002</c:v>
                </c:pt>
                <c:pt idx="46">
                  <c:v>58.9372416</c:v>
                </c:pt>
                <c:pt idx="47">
                  <c:v>43.349817599999994</c:v>
                </c:pt>
                <c:pt idx="48">
                  <c:v>39.3895008</c:v>
                </c:pt>
                <c:pt idx="49">
                  <c:v>46.024934399999992</c:v>
                </c:pt>
                <c:pt idx="50">
                  <c:v>62.192793600000002</c:v>
                </c:pt>
                <c:pt idx="51">
                  <c:v>53.982892800000002</c:v>
                </c:pt>
                <c:pt idx="52">
                  <c:v>59.016729599999998</c:v>
                </c:pt>
                <c:pt idx="53">
                  <c:v>30.537907200000003</c:v>
                </c:pt>
                <c:pt idx="54">
                  <c:v>38.566540799999999</c:v>
                </c:pt>
                <c:pt idx="55">
                  <c:v>26.867376</c:v>
                </c:pt>
                <c:pt idx="56">
                  <c:v>29.037312</c:v>
                </c:pt>
                <c:pt idx="57">
                  <c:v>26.236051199999999</c:v>
                </c:pt>
                <c:pt idx="58">
                  <c:v>44.253561599999998</c:v>
                </c:pt>
                <c:pt idx="59">
                  <c:v>55.8499968</c:v>
                </c:pt>
                <c:pt idx="60">
                  <c:v>59.936457599999997</c:v>
                </c:pt>
                <c:pt idx="61">
                  <c:v>43.169759999999997</c:v>
                </c:pt>
                <c:pt idx="62">
                  <c:v>35.753963068800005</c:v>
                </c:pt>
                <c:pt idx="63">
                  <c:v>57.255246143999997</c:v>
                </c:pt>
                <c:pt idx="64">
                  <c:v>74.872818115200005</c:v>
                </c:pt>
                <c:pt idx="65">
                  <c:v>40.976545023041481</c:v>
                </c:pt>
              </c:numCache>
            </c:numRef>
          </c:val>
          <c:smooth val="0"/>
        </c:ser>
        <c:ser>
          <c:idx val="1"/>
          <c:order val="1"/>
          <c:tx>
            <c:v>Weighted</c:v>
          </c:tx>
          <c:spPr>
            <a:ln w="25400"/>
          </c:spPr>
          <c:marker>
            <c:symbol val="none"/>
          </c:marker>
          <c:cat>
            <c:numRef>
              <c:f>'Qyear km3 y-1M'!$A$2:$A$67</c:f>
              <c:numCache>
                <c:formatCode>General</c:formatCode>
                <c:ptCount val="66"/>
                <c:pt idx="0">
                  <c:v>1950</c:v>
                </c:pt>
                <c:pt idx="1">
                  <c:v>1951</c:v>
                </c:pt>
                <c:pt idx="2">
                  <c:v>1952</c:v>
                </c:pt>
                <c:pt idx="3">
                  <c:v>1953</c:v>
                </c:pt>
                <c:pt idx="4">
                  <c:v>1954</c:v>
                </c:pt>
                <c:pt idx="5">
                  <c:v>1955</c:v>
                </c:pt>
                <c:pt idx="6">
                  <c:v>1956</c:v>
                </c:pt>
                <c:pt idx="7">
                  <c:v>1957</c:v>
                </c:pt>
                <c:pt idx="8">
                  <c:v>1958</c:v>
                </c:pt>
                <c:pt idx="9">
                  <c:v>1959</c:v>
                </c:pt>
                <c:pt idx="10">
                  <c:v>1960</c:v>
                </c:pt>
                <c:pt idx="11">
                  <c:v>1961</c:v>
                </c:pt>
                <c:pt idx="12">
                  <c:v>1962</c:v>
                </c:pt>
                <c:pt idx="13">
                  <c:v>1963</c:v>
                </c:pt>
                <c:pt idx="14">
                  <c:v>1964</c:v>
                </c:pt>
                <c:pt idx="15">
                  <c:v>1965</c:v>
                </c:pt>
                <c:pt idx="16">
                  <c:v>1966</c:v>
                </c:pt>
                <c:pt idx="17">
                  <c:v>1967</c:v>
                </c:pt>
                <c:pt idx="18">
                  <c:v>1968</c:v>
                </c:pt>
                <c:pt idx="19">
                  <c:v>1969</c:v>
                </c:pt>
                <c:pt idx="20">
                  <c:v>1970</c:v>
                </c:pt>
                <c:pt idx="21">
                  <c:v>1971</c:v>
                </c:pt>
                <c:pt idx="22">
                  <c:v>1972</c:v>
                </c:pt>
                <c:pt idx="23">
                  <c:v>1973</c:v>
                </c:pt>
                <c:pt idx="24">
                  <c:v>1974</c:v>
                </c:pt>
                <c:pt idx="25">
                  <c:v>1975</c:v>
                </c:pt>
                <c:pt idx="26">
                  <c:v>1976</c:v>
                </c:pt>
                <c:pt idx="27">
                  <c:v>1977</c:v>
                </c:pt>
                <c:pt idx="28">
                  <c:v>1978</c:v>
                </c:pt>
                <c:pt idx="29">
                  <c:v>1979</c:v>
                </c:pt>
                <c:pt idx="30">
                  <c:v>1980</c:v>
                </c:pt>
                <c:pt idx="31">
                  <c:v>1981</c:v>
                </c:pt>
                <c:pt idx="32">
                  <c:v>1982</c:v>
                </c:pt>
                <c:pt idx="33">
                  <c:v>1983</c:v>
                </c:pt>
                <c:pt idx="34">
                  <c:v>1984</c:v>
                </c:pt>
                <c:pt idx="35">
                  <c:v>1985</c:v>
                </c:pt>
                <c:pt idx="36">
                  <c:v>1986</c:v>
                </c:pt>
                <c:pt idx="37">
                  <c:v>1987</c:v>
                </c:pt>
                <c:pt idx="38">
                  <c:v>1988</c:v>
                </c:pt>
                <c:pt idx="39">
                  <c:v>1989</c:v>
                </c:pt>
                <c:pt idx="40">
                  <c:v>1990</c:v>
                </c:pt>
                <c:pt idx="41">
                  <c:v>1991</c:v>
                </c:pt>
                <c:pt idx="42">
                  <c:v>1992</c:v>
                </c:pt>
                <c:pt idx="43">
                  <c:v>1993</c:v>
                </c:pt>
                <c:pt idx="44">
                  <c:v>1994</c:v>
                </c:pt>
                <c:pt idx="45">
                  <c:v>1995</c:v>
                </c:pt>
                <c:pt idx="46">
                  <c:v>1996</c:v>
                </c:pt>
                <c:pt idx="47">
                  <c:v>1997</c:v>
                </c:pt>
                <c:pt idx="48">
                  <c:v>1998</c:v>
                </c:pt>
                <c:pt idx="49">
                  <c:v>1999</c:v>
                </c:pt>
                <c:pt idx="50">
                  <c:v>2000</c:v>
                </c:pt>
                <c:pt idx="51">
                  <c:v>2001</c:v>
                </c:pt>
                <c:pt idx="52">
                  <c:v>2002</c:v>
                </c:pt>
                <c:pt idx="53">
                  <c:v>2003</c:v>
                </c:pt>
                <c:pt idx="54">
                  <c:v>2004</c:v>
                </c:pt>
                <c:pt idx="55">
                  <c:v>2005</c:v>
                </c:pt>
                <c:pt idx="56">
                  <c:v>2006</c:v>
                </c:pt>
                <c:pt idx="57">
                  <c:v>2007</c:v>
                </c:pt>
                <c:pt idx="58">
                  <c:v>2008</c:v>
                </c:pt>
                <c:pt idx="59">
                  <c:v>2009</c:v>
                </c:pt>
                <c:pt idx="60">
                  <c:v>2010</c:v>
                </c:pt>
                <c:pt idx="61">
                  <c:v>2011</c:v>
                </c:pt>
                <c:pt idx="62">
                  <c:v>2012</c:v>
                </c:pt>
                <c:pt idx="63">
                  <c:v>2013</c:v>
                </c:pt>
                <c:pt idx="64">
                  <c:v>2014</c:v>
                </c:pt>
                <c:pt idx="65">
                  <c:v>2015</c:v>
                </c:pt>
              </c:numCache>
            </c:numRef>
          </c:cat>
          <c:val>
            <c:numLit>
              <c:formatCode>General</c:formatCode>
              <c:ptCount val="66"/>
              <c:pt idx="0">
                <c:v>47.359052737416036</c:v>
              </c:pt>
              <c:pt idx="1">
                <c:v>47.359052737416036</c:v>
              </c:pt>
              <c:pt idx="2">
                <c:v>47.359052737416036</c:v>
              </c:pt>
              <c:pt idx="3">
                <c:v>47.359052737416036</c:v>
              </c:pt>
              <c:pt idx="4">
                <c:v>47.359052737416036</c:v>
              </c:pt>
              <c:pt idx="5">
                <c:v>47.359052737416036</c:v>
              </c:pt>
              <c:pt idx="6">
                <c:v>47.359052737416036</c:v>
              </c:pt>
              <c:pt idx="7">
                <c:v>47.359052737416036</c:v>
              </c:pt>
              <c:pt idx="8">
                <c:v>47.359052737416036</c:v>
              </c:pt>
              <c:pt idx="9">
                <c:v>47.359052737416036</c:v>
              </c:pt>
              <c:pt idx="10">
                <c:v>47.359052737416036</c:v>
              </c:pt>
              <c:pt idx="11">
                <c:v>47.359052737416036</c:v>
              </c:pt>
              <c:pt idx="12">
                <c:v>47.359052737416036</c:v>
              </c:pt>
              <c:pt idx="13">
                <c:v>47.359052737416036</c:v>
              </c:pt>
              <c:pt idx="14">
                <c:v>47.359052737416036</c:v>
              </c:pt>
              <c:pt idx="15">
                <c:v>47.359052737416036</c:v>
              </c:pt>
              <c:pt idx="16">
                <c:v>47.359052737416036</c:v>
              </c:pt>
              <c:pt idx="17">
                <c:v>47.359052737416036</c:v>
              </c:pt>
              <c:pt idx="18">
                <c:v>47.359052737416036</c:v>
              </c:pt>
              <c:pt idx="19">
                <c:v>47.359052737416036</c:v>
              </c:pt>
              <c:pt idx="20">
                <c:v>47.359052737416036</c:v>
              </c:pt>
              <c:pt idx="21">
                <c:v>47.359052737416036</c:v>
              </c:pt>
              <c:pt idx="22">
                <c:v>47.359052737416036</c:v>
              </c:pt>
              <c:pt idx="23">
                <c:v>47.359052737416036</c:v>
              </c:pt>
              <c:pt idx="24">
                <c:v>47.359052737416036</c:v>
              </c:pt>
              <c:pt idx="25">
                <c:v>47.359052737416036</c:v>
              </c:pt>
              <c:pt idx="26">
                <c:v>47.359052737416036</c:v>
              </c:pt>
              <c:pt idx="27">
                <c:v>47.359052737416036</c:v>
              </c:pt>
              <c:pt idx="28">
                <c:v>47.359052737416036</c:v>
              </c:pt>
              <c:pt idx="29">
                <c:v>47.359052737416036</c:v>
              </c:pt>
              <c:pt idx="30">
                <c:v>47.359052737416036</c:v>
              </c:pt>
              <c:pt idx="31">
                <c:v>47.359052737416036</c:v>
              </c:pt>
              <c:pt idx="32">
                <c:v>47.359052737416036</c:v>
              </c:pt>
              <c:pt idx="33">
                <c:v>47.359052737416036</c:v>
              </c:pt>
              <c:pt idx="34">
                <c:v>47.359052737416036</c:v>
              </c:pt>
              <c:pt idx="35">
                <c:v>47.359052737416036</c:v>
              </c:pt>
              <c:pt idx="36">
                <c:v>47.359052737416036</c:v>
              </c:pt>
              <c:pt idx="37">
                <c:v>47.359052737416036</c:v>
              </c:pt>
              <c:pt idx="38">
                <c:v>47.359052737416036</c:v>
              </c:pt>
              <c:pt idx="39">
                <c:v>47.359052737416036</c:v>
              </c:pt>
              <c:pt idx="40">
                <c:v>47.359052737416036</c:v>
              </c:pt>
              <c:pt idx="41">
                <c:v>47.359052737416036</c:v>
              </c:pt>
              <c:pt idx="42">
                <c:v>47.359052737416036</c:v>
              </c:pt>
              <c:pt idx="43">
                <c:v>47.359052737416036</c:v>
              </c:pt>
              <c:pt idx="44">
                <c:v>47.359052737416036</c:v>
              </c:pt>
              <c:pt idx="45">
                <c:v>47.359052737416036</c:v>
              </c:pt>
              <c:pt idx="46">
                <c:v>47.359052737416036</c:v>
              </c:pt>
              <c:pt idx="47">
                <c:v>47.359052737416036</c:v>
              </c:pt>
              <c:pt idx="48">
                <c:v>47.359052737416036</c:v>
              </c:pt>
              <c:pt idx="49">
                <c:v>47.359052737416036</c:v>
              </c:pt>
              <c:pt idx="50">
                <c:v>47.359052737416036</c:v>
              </c:pt>
              <c:pt idx="51">
                <c:v>47.359052737416036</c:v>
              </c:pt>
              <c:pt idx="52">
                <c:v>47.359052737416036</c:v>
              </c:pt>
              <c:pt idx="53">
                <c:v>32.487648613025804</c:v>
              </c:pt>
              <c:pt idx="54">
                <c:v>32.487648613025804</c:v>
              </c:pt>
              <c:pt idx="55">
                <c:v>32.487648613025804</c:v>
              </c:pt>
              <c:pt idx="56">
                <c:v>32.487648613025804</c:v>
              </c:pt>
              <c:pt idx="57">
                <c:v>32.487648613025804</c:v>
              </c:pt>
              <c:pt idx="58">
                <c:v>32.487648613025804</c:v>
              </c:pt>
              <c:pt idx="59">
                <c:v>51.769230231087271</c:v>
              </c:pt>
              <c:pt idx="60">
                <c:v>51.769230231087271</c:v>
              </c:pt>
              <c:pt idx="61">
                <c:v>51.769230231087271</c:v>
              </c:pt>
              <c:pt idx="62">
                <c:v>51.769230231087271</c:v>
              </c:pt>
              <c:pt idx="63">
                <c:v>51.769230231087271</c:v>
              </c:pt>
              <c:pt idx="64">
                <c:v>51.769230231087271</c:v>
              </c:pt>
              <c:pt idx="65">
                <c:v>51.769230231087271</c:v>
              </c:pt>
            </c:numLit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85031240"/>
        <c:axId val="385031632"/>
      </c:lineChart>
      <c:catAx>
        <c:axId val="3850312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 sz="1600" dirty="0" smtClean="0"/>
                  <a:t>Anno</a:t>
                </a:r>
                <a:endParaRPr lang="it-IT" sz="16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it-IT"/>
          </a:p>
        </c:txPr>
        <c:crossAx val="385031632"/>
        <c:crosses val="autoZero"/>
        <c:auto val="1"/>
        <c:lblAlgn val="ctr"/>
        <c:lblOffset val="100"/>
        <c:tickLblSkip val="10"/>
        <c:noMultiLvlLbl val="0"/>
      </c:catAx>
      <c:valAx>
        <c:axId val="38503163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it-IT" sz="1600" dirty="0" smtClean="0"/>
                  <a:t>Portata</a:t>
                </a:r>
                <a:r>
                  <a:rPr lang="it-IT" sz="1600" baseline="0" dirty="0" smtClean="0"/>
                  <a:t> annua (km</a:t>
                </a:r>
                <a:r>
                  <a:rPr lang="it-IT" sz="1600" baseline="30000" dirty="0" smtClean="0"/>
                  <a:t>3</a:t>
                </a:r>
                <a:r>
                  <a:rPr lang="it-IT" sz="1600" baseline="0" dirty="0" smtClean="0"/>
                  <a:t> anno</a:t>
                </a:r>
                <a:r>
                  <a:rPr lang="it-IT" sz="1600" baseline="30000" dirty="0" smtClean="0"/>
                  <a:t>-1</a:t>
                </a:r>
                <a:r>
                  <a:rPr lang="it-IT" sz="1600" baseline="0" dirty="0" smtClean="0"/>
                  <a:t>)</a:t>
                </a:r>
                <a:endParaRPr lang="it-IT" sz="1600" dirty="0"/>
              </a:p>
            </c:rich>
          </c:tx>
          <c:layout>
            <c:manualLayout>
              <c:xMode val="edge"/>
              <c:yMode val="edge"/>
              <c:x val="9.1943704390130901E-3"/>
              <c:y val="0.18661293720636879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it-IT"/>
          </a:p>
        </c:txPr>
        <c:crossAx val="3850312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13F62-084F-43EE-894C-297F45AC724A}" type="datetimeFigureOut">
              <a:rPr lang="it-IT" smtClean="0"/>
              <a:t>17/10/2016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D3583-18B7-4C12-B415-DA4D7A5CBC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4867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944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it-IT" altLang="it-IT" smtClean="0"/>
              <a:t>Il sito (stazione C1-T21) è localizzato nei pressi della</a:t>
            </a:r>
          </a:p>
          <a:p>
            <a:pPr>
              <a:spcBef>
                <a:spcPct val="0"/>
              </a:spcBef>
            </a:pPr>
            <a:r>
              <a:rPr lang="it-IT" altLang="it-IT" smtClean="0"/>
              <a:t>Riserva Naturale Marina di Miramare (45°42</a:t>
            </a:r>
            <a:r>
              <a:rPr lang="ja-JP" altLang="it-IT" smtClean="0">
                <a:latin typeface="Arial" panose="020B0604020202020204" pitchFamily="34" charset="0"/>
              </a:rPr>
              <a:t>’</a:t>
            </a:r>
            <a:r>
              <a:rPr lang="it-IT" altLang="ja-JP" smtClean="0"/>
              <a:t>03</a:t>
            </a:r>
            <a:r>
              <a:rPr lang="ja-JP" altLang="it-IT" smtClean="0">
                <a:latin typeface="Arial" panose="020B0604020202020204" pitchFamily="34" charset="0"/>
              </a:rPr>
              <a:t>’’</a:t>
            </a:r>
            <a:r>
              <a:rPr lang="it-IT" altLang="ja-JP" smtClean="0"/>
              <a:t>N, 13°</a:t>
            </a:r>
          </a:p>
          <a:p>
            <a:pPr>
              <a:spcBef>
                <a:spcPct val="0"/>
              </a:spcBef>
            </a:pPr>
            <a:r>
              <a:rPr lang="it-IT" altLang="it-IT" smtClean="0"/>
              <a:t>42</a:t>
            </a:r>
            <a:r>
              <a:rPr lang="ja-JP" altLang="it-IT" smtClean="0">
                <a:latin typeface="Arial" panose="020B0604020202020204" pitchFamily="34" charset="0"/>
              </a:rPr>
              <a:t>’</a:t>
            </a:r>
            <a:r>
              <a:rPr lang="it-IT" altLang="ja-JP" smtClean="0"/>
              <a:t>36</a:t>
            </a:r>
            <a:r>
              <a:rPr lang="ja-JP" altLang="it-IT" smtClean="0">
                <a:latin typeface="Arial" panose="020B0604020202020204" pitchFamily="34" charset="0"/>
              </a:rPr>
              <a:t>’’</a:t>
            </a:r>
            <a:r>
              <a:rPr lang="it-IT" altLang="ja-JP" smtClean="0"/>
              <a:t>E) e rappresenta l</a:t>
            </a:r>
            <a:r>
              <a:rPr lang="ja-JP" altLang="it-IT" smtClean="0">
                <a:latin typeface="Arial" panose="020B0604020202020204" pitchFamily="34" charset="0"/>
              </a:rPr>
              <a:t>’</a:t>
            </a:r>
            <a:r>
              <a:rPr lang="it-IT" altLang="ja-JP" smtClean="0"/>
              <a:t>area di studio in cui si sono</a:t>
            </a:r>
          </a:p>
          <a:p>
            <a:pPr>
              <a:spcBef>
                <a:spcPct val="0"/>
              </a:spcBef>
            </a:pPr>
            <a:r>
              <a:rPr lang="it-IT" altLang="it-IT" smtClean="0"/>
              <a:t>concentrate la maggior parte delle ricerche ecologiche</a:t>
            </a:r>
          </a:p>
          <a:p>
            <a:pPr>
              <a:spcBef>
                <a:spcPct val="0"/>
              </a:spcBef>
            </a:pPr>
            <a:r>
              <a:rPr lang="it-IT" altLang="it-IT" smtClean="0"/>
              <a:t>sul plancton del Nord Adriatico.</a:t>
            </a:r>
          </a:p>
        </p:txBody>
      </p:sp>
      <p:sp>
        <p:nvSpPr>
          <p:cNvPr id="189444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fld id="{A4C03E69-97DB-43B7-A1AE-BC13D2F72CC5}" type="slidenum">
              <a:rPr lang="it-IT" altLang="it-IT" sz="1200"/>
              <a:pPr algn="r" eaLnBrk="1" hangingPunct="1"/>
              <a:t>22</a:t>
            </a:fld>
            <a:endParaRPr lang="it-IT" altLang="it-IT" sz="1200"/>
          </a:p>
        </p:txBody>
      </p:sp>
    </p:spTree>
    <p:extLst>
      <p:ext uri="{BB962C8B-B14F-4D97-AF65-F5344CB8AC3E}">
        <p14:creationId xmlns:p14="http://schemas.microsoft.com/office/powerpoint/2010/main" val="26338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43F7-70E9-49BC-84E8-1DC3A7E3CF5B}" type="datetimeFigureOut">
              <a:rPr lang="it-IT" smtClean="0"/>
              <a:t>17/10/2016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2687-3310-4A8C-B77A-C5FBCE824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7797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43F7-70E9-49BC-84E8-1DC3A7E3CF5B}" type="datetimeFigureOut">
              <a:rPr lang="it-IT" smtClean="0"/>
              <a:t>17/10/2016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2687-3310-4A8C-B77A-C5FBCE824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7970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43F7-70E9-49BC-84E8-1DC3A7E3CF5B}" type="datetimeFigureOut">
              <a:rPr lang="it-IT" smtClean="0"/>
              <a:t>17/10/2016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2687-3310-4A8C-B77A-C5FBCE824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058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43F7-70E9-49BC-84E8-1DC3A7E3CF5B}" type="datetimeFigureOut">
              <a:rPr lang="it-IT" smtClean="0"/>
              <a:t>17/10/2016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2687-3310-4A8C-B77A-C5FBCE824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83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43F7-70E9-49BC-84E8-1DC3A7E3CF5B}" type="datetimeFigureOut">
              <a:rPr lang="it-IT" smtClean="0"/>
              <a:t>17/10/2016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2687-3310-4A8C-B77A-C5FBCE824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113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43F7-70E9-49BC-84E8-1DC3A7E3CF5B}" type="datetimeFigureOut">
              <a:rPr lang="it-IT" smtClean="0"/>
              <a:t>17/10/2016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2687-3310-4A8C-B77A-C5FBCE824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5573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43F7-70E9-49BC-84E8-1DC3A7E3CF5B}" type="datetimeFigureOut">
              <a:rPr lang="it-IT" smtClean="0"/>
              <a:t>17/10/2016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2687-3310-4A8C-B77A-C5FBCE824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0672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43F7-70E9-49BC-84E8-1DC3A7E3CF5B}" type="datetimeFigureOut">
              <a:rPr lang="it-IT" smtClean="0"/>
              <a:t>17/10/2016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2687-3310-4A8C-B77A-C5FBCE824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4343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43F7-70E9-49BC-84E8-1DC3A7E3CF5B}" type="datetimeFigureOut">
              <a:rPr lang="it-IT" smtClean="0"/>
              <a:t>17/10/2016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2687-3310-4A8C-B77A-C5FBCE824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6768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43F7-70E9-49BC-84E8-1DC3A7E3CF5B}" type="datetimeFigureOut">
              <a:rPr lang="it-IT" smtClean="0"/>
              <a:t>17/10/2016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2687-3310-4A8C-B77A-C5FBCE824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8398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43F7-70E9-49BC-84E8-1DC3A7E3CF5B}" type="datetimeFigureOut">
              <a:rPr lang="it-IT" smtClean="0"/>
              <a:t>17/10/2016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2687-3310-4A8C-B77A-C5FBCE824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2634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343F7-70E9-49BC-84E8-1DC3A7E3CF5B}" type="datetimeFigureOut">
              <a:rPr lang="it-IT" smtClean="0"/>
              <a:t>17/10/2016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92687-3310-4A8C-B77A-C5FBCE824E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294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4190151" y="908730"/>
            <a:ext cx="495384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3200" dirty="0">
                <a:solidFill>
                  <a:srgbClr val="002060"/>
                </a:solidFill>
              </a:rPr>
              <a:t>Studio delle serie temporali come strumento per la valutazione dei cambiamenti dell'Adriatico settentrionale </a:t>
            </a:r>
            <a:endParaRPr lang="it-IT" sz="3200" b="1" dirty="0">
              <a:solidFill>
                <a:srgbClr val="002060"/>
              </a:solidFill>
              <a:latin typeface="Calibri"/>
              <a:ea typeface="ＭＳ Ｐゴシック" charset="0"/>
              <a:cs typeface="Calibri"/>
            </a:endParaRPr>
          </a:p>
        </p:txBody>
      </p:sp>
      <p:pic>
        <p:nvPicPr>
          <p:cNvPr id="4100" name="Immagine 1" descr="02Miram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7184"/>
            <a:ext cx="4146226" cy="358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nettore 1 15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Connettore 1 16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04" name="Segnaposto numero diapositiva 6"/>
          <p:cNvSpPr>
            <a:spLocks noGrp="1"/>
          </p:cNvSpPr>
          <p:nvPr>
            <p:ph type="sldNum" sz="quarter" idx="12"/>
          </p:nvPr>
        </p:nvSpPr>
        <p:spPr bwMode="auto">
          <a:xfrm>
            <a:off x="6959600" y="649605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EE627C1-1B9C-4450-AF37-EE1B267EF7AA}" type="slidenum">
              <a:rPr lang="en-US" altLang="it-IT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it-IT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4105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Istituto Nazionale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di Oceanografia e di Geofisica Sperimentale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96" y="6148548"/>
            <a:ext cx="3859102" cy="69500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97232" y="3655880"/>
            <a:ext cx="88542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002060"/>
                </a:solidFill>
              </a:rPr>
              <a:t>Michele Giani </a:t>
            </a:r>
          </a:p>
          <a:p>
            <a:r>
              <a:rPr lang="it-IT" sz="2800" dirty="0" smtClean="0">
                <a:solidFill>
                  <a:srgbClr val="002060"/>
                </a:solidFill>
              </a:rPr>
              <a:t>&amp;  gruppo Biogeochimica Marina e studio degli Ecosistemi</a:t>
            </a:r>
          </a:p>
          <a:p>
            <a:r>
              <a:rPr lang="it-IT" sz="2800" dirty="0" smtClean="0">
                <a:solidFill>
                  <a:srgbClr val="002060"/>
                </a:solidFill>
              </a:rPr>
              <a:t>&amp;  gruppo Biologia Marina</a:t>
            </a:r>
          </a:p>
          <a:p>
            <a:r>
              <a:rPr lang="it-IT" sz="2800" dirty="0" smtClean="0">
                <a:solidFill>
                  <a:srgbClr val="002060"/>
                </a:solidFill>
              </a:rPr>
              <a:t>&amp;  gruppo Centro Nazionale di Dati Oceanografici</a:t>
            </a:r>
          </a:p>
          <a:p>
            <a:r>
              <a:rPr lang="it-IT" sz="2800" dirty="0" smtClean="0">
                <a:solidFill>
                  <a:srgbClr val="002060"/>
                </a:solidFill>
              </a:rPr>
              <a:t>&amp; Unità di Sviluppo Tecnologico</a:t>
            </a:r>
          </a:p>
          <a:p>
            <a:r>
              <a:rPr lang="it-IT" sz="2800" dirty="0" smtClean="0">
                <a:solidFill>
                  <a:srgbClr val="002060"/>
                </a:solidFill>
              </a:rPr>
              <a:t> </a:t>
            </a:r>
            <a:endParaRPr lang="it-IT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7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947" y="1090927"/>
            <a:ext cx="3847596" cy="41783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22247" y="0"/>
            <a:ext cx="4589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002060"/>
                </a:solidFill>
              </a:rPr>
              <a:t>Trend nell’ossigeno disciolto nelle acque di fondo</a:t>
            </a:r>
            <a:r>
              <a:rPr lang="it-IT" sz="2400" dirty="0">
                <a:solidFill>
                  <a:srgbClr val="002060"/>
                </a:solidFill>
              </a:rPr>
              <a:t> </a:t>
            </a:r>
            <a:r>
              <a:rPr lang="it-IT" sz="2400" dirty="0" smtClean="0">
                <a:solidFill>
                  <a:srgbClr val="002060"/>
                </a:solidFill>
              </a:rPr>
              <a:t>nel Nord Adriatico</a:t>
            </a:r>
          </a:p>
          <a:p>
            <a:r>
              <a:rPr lang="it-IT" sz="2400" dirty="0" smtClean="0">
                <a:solidFill>
                  <a:srgbClr val="002060"/>
                </a:solidFill>
              </a:rPr>
              <a:t>1972-2012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5517931" y="6148552"/>
            <a:ext cx="2603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 smtClean="0">
                <a:solidFill>
                  <a:schemeClr val="accent5">
                    <a:lumMod val="50000"/>
                  </a:schemeClr>
                </a:solidFill>
              </a:rPr>
              <a:t>Djakovac</a:t>
            </a:r>
            <a:r>
              <a:rPr lang="it-IT" i="1" dirty="0" smtClean="0">
                <a:solidFill>
                  <a:schemeClr val="accent5">
                    <a:lumMod val="50000"/>
                  </a:schemeClr>
                </a:solidFill>
              </a:rPr>
              <a:t> et al., JMS, 2015</a:t>
            </a:r>
            <a:endParaRPr lang="it-IT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Picture 83" descr="103_doxy_zz88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2051127"/>
            <a:ext cx="5104660" cy="281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e 7"/>
          <p:cNvSpPr/>
          <p:nvPr/>
        </p:nvSpPr>
        <p:spPr>
          <a:xfrm>
            <a:off x="6613864" y="2611906"/>
            <a:ext cx="289156" cy="29109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346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48" y="2648321"/>
            <a:ext cx="5478919" cy="2573620"/>
          </a:xfrm>
          <a:prstGeom prst="rect">
            <a:avLst/>
          </a:prstGeom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7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C98B53-9ED7-49F2-A586-2E6C37A94F04}" type="slidenum">
              <a:rPr lang="en-US" altLang="it-IT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it-IT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Istituto Nazionale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di Oceanografia e di Geofisica Sperimentale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126087" y="130965"/>
            <a:ext cx="27176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</a:rPr>
              <a:t>Adriatico </a:t>
            </a:r>
          </a:p>
          <a:p>
            <a:r>
              <a:rPr lang="it-IT" sz="2400" b="1" dirty="0" smtClean="0">
                <a:solidFill>
                  <a:srgbClr val="002060"/>
                </a:solidFill>
              </a:rPr>
              <a:t>Settentrionale</a:t>
            </a:r>
          </a:p>
          <a:p>
            <a:r>
              <a:rPr lang="it-IT" sz="2400" b="1" dirty="0">
                <a:solidFill>
                  <a:srgbClr val="002060"/>
                </a:solidFill>
              </a:rPr>
              <a:t>v</a:t>
            </a:r>
            <a:r>
              <a:rPr lang="it-IT" sz="2400" b="1" dirty="0" smtClean="0">
                <a:solidFill>
                  <a:srgbClr val="002060"/>
                </a:solidFill>
              </a:rPr>
              <a:t>ariazioni </a:t>
            </a:r>
            <a:r>
              <a:rPr lang="it-IT" sz="2400" b="1" dirty="0" smtClean="0">
                <a:solidFill>
                  <a:srgbClr val="002060"/>
                </a:solidFill>
              </a:rPr>
              <a:t>stagionali</a:t>
            </a:r>
          </a:p>
          <a:p>
            <a:r>
              <a:rPr lang="it-IT" sz="2400" b="1" dirty="0" smtClean="0">
                <a:solidFill>
                  <a:srgbClr val="002060"/>
                </a:solidFill>
              </a:rPr>
              <a:t>T, O</a:t>
            </a:r>
            <a:r>
              <a:rPr lang="it-IT" sz="2400" b="1" baseline="-25000" dirty="0" smtClean="0">
                <a:solidFill>
                  <a:srgbClr val="002060"/>
                </a:solidFill>
              </a:rPr>
              <a:t>2</a:t>
            </a:r>
            <a:r>
              <a:rPr lang="it-IT" sz="2400" b="1" dirty="0" smtClean="0">
                <a:solidFill>
                  <a:srgbClr val="002060"/>
                </a:solidFill>
              </a:rPr>
              <a:t> e </a:t>
            </a:r>
            <a:r>
              <a:rPr lang="it-IT" sz="2400" b="1" dirty="0" err="1" smtClean="0">
                <a:solidFill>
                  <a:srgbClr val="002060"/>
                </a:solidFill>
              </a:rPr>
              <a:t>pH</a:t>
            </a:r>
            <a:endParaRPr lang="it-IT" sz="2400" b="1" dirty="0" smtClean="0">
              <a:solidFill>
                <a:srgbClr val="00206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96" y="6148548"/>
            <a:ext cx="3859102" cy="695004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29" y="0"/>
            <a:ext cx="5368759" cy="258844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83" y="2587997"/>
            <a:ext cx="5478919" cy="263347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099" y="1868556"/>
            <a:ext cx="3151398" cy="3422263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531713" y="5458750"/>
            <a:ext cx="36728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chemeClr val="accent5">
                    <a:lumMod val="50000"/>
                  </a:schemeClr>
                </a:solidFill>
              </a:rPr>
              <a:t>Progetto ACID.it 2014-16</a:t>
            </a:r>
          </a:p>
          <a:p>
            <a:r>
              <a:rPr lang="it-IT" i="1" dirty="0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it-IT" i="1" dirty="0" smtClean="0">
                <a:solidFill>
                  <a:schemeClr val="accent5">
                    <a:lumMod val="50000"/>
                  </a:schemeClr>
                </a:solidFill>
              </a:rPr>
              <a:t>n collaborazione con </a:t>
            </a:r>
            <a:r>
              <a:rPr lang="it-IT" i="1" dirty="0" err="1" smtClean="0">
                <a:solidFill>
                  <a:schemeClr val="accent5">
                    <a:lumMod val="50000"/>
                  </a:schemeClr>
                </a:solidFill>
              </a:rPr>
              <a:t>Rudjer</a:t>
            </a:r>
            <a:r>
              <a:rPr lang="it-IT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t-IT" i="1" dirty="0" err="1" smtClean="0">
                <a:solidFill>
                  <a:schemeClr val="accent5">
                    <a:lumMod val="50000"/>
                  </a:schemeClr>
                </a:solidFill>
              </a:rPr>
              <a:t>Boskovic</a:t>
            </a:r>
            <a:endParaRPr lang="it-IT" i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it-IT" i="1" dirty="0" err="1" smtClean="0">
                <a:solidFill>
                  <a:schemeClr val="accent5">
                    <a:lumMod val="50000"/>
                  </a:schemeClr>
                </a:solidFill>
              </a:rPr>
              <a:t>Institut</a:t>
            </a:r>
            <a:r>
              <a:rPr lang="it-IT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t-IT" i="1" dirty="0" err="1" smtClean="0">
                <a:solidFill>
                  <a:schemeClr val="accent5">
                    <a:lumMod val="50000"/>
                  </a:schemeClr>
                </a:solidFill>
              </a:rPr>
              <a:t>Rovigno</a:t>
            </a:r>
            <a:r>
              <a:rPr lang="it-IT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endParaRPr lang="it-IT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Ovale 10"/>
          <p:cNvSpPr/>
          <p:nvPr/>
        </p:nvSpPr>
        <p:spPr>
          <a:xfrm>
            <a:off x="6937540" y="3208284"/>
            <a:ext cx="291662" cy="315310"/>
          </a:xfrm>
          <a:prstGeom prst="ellipse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547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3569"/>
            <a:ext cx="5610329" cy="1388297"/>
          </a:xfrm>
          <a:prstGeom prst="rect">
            <a:avLst/>
          </a:prstGeom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7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C98B53-9ED7-49F2-A586-2E6C37A94F04}" type="slidenum">
              <a:rPr lang="en-US" altLang="it-IT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it-IT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Istituto Nazionale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di Oceanografia e di Geofisica Sperimentale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-19178" y="-38258"/>
            <a:ext cx="6213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</a:rPr>
              <a:t>Sistema osservativo </a:t>
            </a:r>
            <a:r>
              <a:rPr lang="it-IT" sz="2400" b="1" dirty="0" smtClean="0">
                <a:solidFill>
                  <a:srgbClr val="002060"/>
                </a:solidFill>
              </a:rPr>
              <a:t>marino </a:t>
            </a:r>
            <a:r>
              <a:rPr lang="it-IT" sz="2400" b="1" dirty="0" smtClean="0">
                <a:solidFill>
                  <a:srgbClr val="002060"/>
                </a:solidFill>
              </a:rPr>
              <a:t>del Golfo di Trieste</a:t>
            </a:r>
            <a:endParaRPr lang="it-IT" sz="2400" b="1" dirty="0">
              <a:solidFill>
                <a:srgbClr val="00206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3390"/>
            <a:ext cx="5610329" cy="349795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9" r="64488"/>
          <a:stretch/>
        </p:blipFill>
        <p:spPr>
          <a:xfrm>
            <a:off x="3479028" y="4776164"/>
            <a:ext cx="819439" cy="131206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2200" y="1724647"/>
            <a:ext cx="1548269" cy="1173298"/>
          </a:xfrm>
          <a:prstGeom prst="rect">
            <a:avLst/>
          </a:prstGeom>
        </p:spPr>
      </p:pic>
      <p:pic>
        <p:nvPicPr>
          <p:cNvPr id="13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6"/>
          <a:stretch>
            <a:fillRect/>
          </a:stretch>
        </p:blipFill>
        <p:spPr bwMode="auto">
          <a:xfrm>
            <a:off x="1859455" y="4888409"/>
            <a:ext cx="1060281" cy="846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magin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85" y="4428979"/>
            <a:ext cx="1080805" cy="80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Connettore 2 16"/>
          <p:cNvCxnSpPr/>
          <p:nvPr/>
        </p:nvCxnSpPr>
        <p:spPr>
          <a:xfrm flipH="1">
            <a:off x="4212360" y="2755178"/>
            <a:ext cx="643974" cy="66107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/>
          <p:cNvCxnSpPr/>
          <p:nvPr/>
        </p:nvCxnSpPr>
        <p:spPr>
          <a:xfrm flipV="1">
            <a:off x="1308218" y="4152549"/>
            <a:ext cx="25736" cy="42172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H="1" flipV="1">
            <a:off x="1832570" y="4418170"/>
            <a:ext cx="248489" cy="59393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/>
          <p:cNvCxnSpPr/>
          <p:nvPr/>
        </p:nvCxnSpPr>
        <p:spPr>
          <a:xfrm flipH="1" flipV="1">
            <a:off x="4208113" y="3408495"/>
            <a:ext cx="4247" cy="141479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magin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96" y="6148548"/>
            <a:ext cx="3859102" cy="695004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5816903" y="8801"/>
            <a:ext cx="348444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      </a:t>
            </a:r>
            <a:r>
              <a:rPr lang="it-IT" sz="2400" b="1" dirty="0" smtClean="0">
                <a:solidFill>
                  <a:srgbClr val="002060"/>
                </a:solidFill>
              </a:rPr>
              <a:t>Acqua</a:t>
            </a:r>
            <a:endParaRPr lang="it-IT" sz="2400" b="1" dirty="0" smtClean="0">
              <a:solidFill>
                <a:srgbClr val="002060"/>
              </a:solidFill>
            </a:endParaRPr>
          </a:p>
          <a:p>
            <a:r>
              <a:rPr lang="it-IT" dirty="0" smtClean="0">
                <a:solidFill>
                  <a:srgbClr val="002060"/>
                </a:solidFill>
              </a:rPr>
              <a:t>Temperatura, salinità (dal 1986)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O2 disciolto (dal 1986)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Nutrienti (dal 1996)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C, N, P organici (dal 1998)</a:t>
            </a:r>
          </a:p>
          <a:p>
            <a:r>
              <a:rPr lang="it-IT" dirty="0" err="1" smtClean="0">
                <a:solidFill>
                  <a:srgbClr val="002060"/>
                </a:solidFill>
              </a:rPr>
              <a:t>pH</a:t>
            </a:r>
            <a:r>
              <a:rPr lang="it-IT" dirty="0" smtClean="0">
                <a:solidFill>
                  <a:srgbClr val="002060"/>
                </a:solidFill>
              </a:rPr>
              <a:t> , alcalinità (dal 2011)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Clorofilla (dal 1986)</a:t>
            </a:r>
          </a:p>
          <a:p>
            <a:r>
              <a:rPr lang="it-IT" dirty="0" err="1" smtClean="0">
                <a:solidFill>
                  <a:srgbClr val="002060"/>
                </a:solidFill>
              </a:rPr>
              <a:t>Picoplancton</a:t>
            </a:r>
            <a:r>
              <a:rPr lang="it-IT" dirty="0" smtClean="0">
                <a:solidFill>
                  <a:srgbClr val="002060"/>
                </a:solidFill>
              </a:rPr>
              <a:t> (dal 1993)</a:t>
            </a:r>
            <a:endParaRPr lang="it-IT" dirty="0">
              <a:solidFill>
                <a:srgbClr val="002060"/>
              </a:solidFill>
            </a:endParaRPr>
          </a:p>
          <a:p>
            <a:r>
              <a:rPr lang="it-IT" dirty="0" err="1" smtClean="0">
                <a:solidFill>
                  <a:srgbClr val="002060"/>
                </a:solidFill>
              </a:rPr>
              <a:t>Nanoplancton</a:t>
            </a:r>
            <a:r>
              <a:rPr lang="it-IT" dirty="0" smtClean="0">
                <a:solidFill>
                  <a:srgbClr val="002060"/>
                </a:solidFill>
              </a:rPr>
              <a:t> (dal 1998)</a:t>
            </a:r>
            <a:endParaRPr lang="it-IT" dirty="0">
              <a:solidFill>
                <a:srgbClr val="002060"/>
              </a:solidFill>
            </a:endParaRPr>
          </a:p>
          <a:p>
            <a:r>
              <a:rPr lang="it-IT" dirty="0" err="1" smtClean="0">
                <a:solidFill>
                  <a:srgbClr val="002060"/>
                </a:solidFill>
              </a:rPr>
              <a:t>Microfitoplancton</a:t>
            </a:r>
            <a:r>
              <a:rPr lang="it-IT" dirty="0" smtClean="0">
                <a:solidFill>
                  <a:srgbClr val="002060"/>
                </a:solidFill>
              </a:rPr>
              <a:t> (dal 1986)</a:t>
            </a:r>
          </a:p>
          <a:p>
            <a:r>
              <a:rPr lang="it-IT" dirty="0" err="1" smtClean="0">
                <a:solidFill>
                  <a:srgbClr val="002060"/>
                </a:solidFill>
              </a:rPr>
              <a:t>Microzooplancton</a:t>
            </a:r>
            <a:r>
              <a:rPr lang="it-IT" dirty="0" smtClean="0">
                <a:solidFill>
                  <a:srgbClr val="002060"/>
                </a:solidFill>
              </a:rPr>
              <a:t> (dal 1986)</a:t>
            </a:r>
          </a:p>
          <a:p>
            <a:r>
              <a:rPr lang="it-IT" dirty="0" err="1" smtClean="0">
                <a:solidFill>
                  <a:srgbClr val="002060"/>
                </a:solidFill>
              </a:rPr>
              <a:t>Mesozooplancton</a:t>
            </a:r>
            <a:r>
              <a:rPr lang="it-IT" dirty="0" smtClean="0">
                <a:solidFill>
                  <a:srgbClr val="002060"/>
                </a:solidFill>
              </a:rPr>
              <a:t> (dal 1986)</a:t>
            </a:r>
          </a:p>
          <a:p>
            <a:r>
              <a:rPr lang="it-IT" dirty="0" err="1" smtClean="0">
                <a:solidFill>
                  <a:srgbClr val="002060"/>
                </a:solidFill>
              </a:rPr>
              <a:t>Prod</a:t>
            </a:r>
            <a:r>
              <a:rPr lang="it-IT" dirty="0" smtClean="0">
                <a:solidFill>
                  <a:srgbClr val="002060"/>
                </a:solidFill>
              </a:rPr>
              <a:t>. Primaria (dal 1998)</a:t>
            </a:r>
          </a:p>
          <a:p>
            <a:r>
              <a:rPr lang="it-IT" dirty="0" err="1" smtClean="0">
                <a:solidFill>
                  <a:srgbClr val="002060"/>
                </a:solidFill>
              </a:rPr>
              <a:t>Prod</a:t>
            </a:r>
            <a:r>
              <a:rPr lang="it-IT" dirty="0" smtClean="0">
                <a:solidFill>
                  <a:srgbClr val="002060"/>
                </a:solidFill>
              </a:rPr>
              <a:t>. Secondaria (dal 1998)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Attività </a:t>
            </a:r>
            <a:r>
              <a:rPr lang="it-IT" dirty="0" err="1" smtClean="0">
                <a:solidFill>
                  <a:srgbClr val="002060"/>
                </a:solidFill>
              </a:rPr>
              <a:t>esoenzimatiche</a:t>
            </a:r>
            <a:r>
              <a:rPr lang="it-IT" dirty="0" smtClean="0">
                <a:solidFill>
                  <a:srgbClr val="002060"/>
                </a:solidFill>
              </a:rPr>
              <a:t> (dal </a:t>
            </a:r>
            <a:r>
              <a:rPr lang="it-IT" dirty="0" smtClean="0">
                <a:solidFill>
                  <a:srgbClr val="002060"/>
                </a:solidFill>
              </a:rPr>
              <a:t>1998)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834109" y="4138256"/>
            <a:ext cx="365222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       </a:t>
            </a:r>
            <a:r>
              <a:rPr lang="it-IT" sz="2400" b="1" dirty="0" smtClean="0">
                <a:solidFill>
                  <a:srgbClr val="002060"/>
                </a:solidFill>
              </a:rPr>
              <a:t>Sedimento</a:t>
            </a:r>
            <a:endParaRPr lang="it-IT" sz="2400" b="1" dirty="0" smtClean="0">
              <a:solidFill>
                <a:srgbClr val="002060"/>
              </a:solidFill>
            </a:endParaRPr>
          </a:p>
          <a:p>
            <a:r>
              <a:rPr lang="it-IT" dirty="0" err="1" smtClean="0">
                <a:solidFill>
                  <a:srgbClr val="002060"/>
                </a:solidFill>
              </a:rPr>
              <a:t>Microfitobenthos</a:t>
            </a:r>
            <a:r>
              <a:rPr lang="it-IT" dirty="0" smtClean="0">
                <a:solidFill>
                  <a:srgbClr val="002060"/>
                </a:solidFill>
              </a:rPr>
              <a:t> (dal 2002)</a:t>
            </a:r>
          </a:p>
          <a:p>
            <a:r>
              <a:rPr lang="it-IT" dirty="0" err="1" smtClean="0">
                <a:solidFill>
                  <a:srgbClr val="002060"/>
                </a:solidFill>
              </a:rPr>
              <a:t>Meiobenthos</a:t>
            </a:r>
            <a:r>
              <a:rPr lang="it-IT" dirty="0" smtClean="0">
                <a:solidFill>
                  <a:srgbClr val="002060"/>
                </a:solidFill>
              </a:rPr>
              <a:t> (dal 2002)</a:t>
            </a:r>
          </a:p>
          <a:p>
            <a:r>
              <a:rPr lang="it-IT" dirty="0" err="1" smtClean="0">
                <a:solidFill>
                  <a:srgbClr val="002060"/>
                </a:solidFill>
              </a:rPr>
              <a:t>Macrozoobenthos</a:t>
            </a:r>
            <a:r>
              <a:rPr lang="it-IT" dirty="0" smtClean="0">
                <a:solidFill>
                  <a:srgbClr val="002060"/>
                </a:solidFill>
              </a:rPr>
              <a:t> (dal 2002)</a:t>
            </a:r>
          </a:p>
          <a:p>
            <a:r>
              <a:rPr lang="it-IT" dirty="0" err="1" smtClean="0">
                <a:solidFill>
                  <a:srgbClr val="002060"/>
                </a:solidFill>
              </a:rPr>
              <a:t>Prod</a:t>
            </a:r>
            <a:r>
              <a:rPr lang="it-IT" dirty="0" smtClean="0">
                <a:solidFill>
                  <a:srgbClr val="002060"/>
                </a:solidFill>
              </a:rPr>
              <a:t>. Primaria (dal 2002)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Respirazione </a:t>
            </a:r>
            <a:r>
              <a:rPr lang="it-IT" dirty="0">
                <a:solidFill>
                  <a:srgbClr val="002060"/>
                </a:solidFill>
              </a:rPr>
              <a:t>(dal 2010) </a:t>
            </a:r>
            <a:endParaRPr lang="it-IT" dirty="0" smtClean="0">
              <a:solidFill>
                <a:srgbClr val="002060"/>
              </a:solidFill>
            </a:endParaRPr>
          </a:p>
          <a:p>
            <a:r>
              <a:rPr lang="it-IT" dirty="0" err="1">
                <a:solidFill>
                  <a:srgbClr val="002060"/>
                </a:solidFill>
              </a:rPr>
              <a:t>P</a:t>
            </a:r>
            <a:r>
              <a:rPr lang="it-IT" dirty="0" err="1" smtClean="0">
                <a:solidFill>
                  <a:srgbClr val="002060"/>
                </a:solidFill>
              </a:rPr>
              <a:t>rod</a:t>
            </a:r>
            <a:r>
              <a:rPr lang="it-IT" dirty="0" smtClean="0">
                <a:solidFill>
                  <a:srgbClr val="002060"/>
                </a:solidFill>
              </a:rPr>
              <a:t>. secondaria (dal 2010) 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Attività </a:t>
            </a:r>
            <a:r>
              <a:rPr lang="it-IT" dirty="0" err="1" smtClean="0">
                <a:solidFill>
                  <a:srgbClr val="002060"/>
                </a:solidFill>
              </a:rPr>
              <a:t>esoenzimatiche</a:t>
            </a:r>
            <a:r>
              <a:rPr lang="it-IT" dirty="0" smtClean="0">
                <a:solidFill>
                  <a:srgbClr val="002060"/>
                </a:solidFill>
              </a:rPr>
              <a:t> (dal 2010)</a:t>
            </a: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78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magine 6" descr="ogs_tras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3" y="6275388"/>
            <a:ext cx="56515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7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C98B53-9ED7-49F2-A586-2E6C37A94F04}" type="slidenum">
              <a:rPr lang="en-US" altLang="it-IT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it-IT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Istituto Nazionale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di Oceanografia e di Geofisica Sperimentale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9" r="64488"/>
          <a:stretch/>
        </p:blipFill>
        <p:spPr>
          <a:xfrm>
            <a:off x="6737851" y="2695578"/>
            <a:ext cx="2268989" cy="3633035"/>
          </a:xfrm>
          <a:prstGeom prst="rect">
            <a:avLst/>
          </a:prstGeom>
        </p:spPr>
      </p:pic>
      <p:pic>
        <p:nvPicPr>
          <p:cNvPr id="11" name="Segnaposto contenuto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97" y="212163"/>
            <a:ext cx="5258722" cy="6284912"/>
          </a:xfrm>
          <a:prstGeom prst="rect">
            <a:avLst/>
          </a:prstGeom>
        </p:spPr>
      </p:pic>
      <p:cxnSp>
        <p:nvCxnSpPr>
          <p:cNvPr id="12" name="Connettore 2 11"/>
          <p:cNvCxnSpPr/>
          <p:nvPr/>
        </p:nvCxnSpPr>
        <p:spPr>
          <a:xfrm flipH="1">
            <a:off x="3682385" y="2005337"/>
            <a:ext cx="2134194" cy="616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H="1">
            <a:off x="3754958" y="2437305"/>
            <a:ext cx="2286596" cy="31877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5753696" y="-80582"/>
            <a:ext cx="32531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Evento di ipossia  nel golfo di Trieste</a:t>
            </a:r>
          </a:p>
          <a:p>
            <a:r>
              <a:rPr lang="it-IT" sz="2400" dirty="0"/>
              <a:t>n</a:t>
            </a:r>
            <a:r>
              <a:rPr lang="it-IT" sz="2400" dirty="0" smtClean="0"/>
              <a:t>ell’estate 2015 rilevato dai sensori </a:t>
            </a:r>
          </a:p>
          <a:p>
            <a:r>
              <a:rPr lang="it-IT" sz="2400" dirty="0" smtClean="0"/>
              <a:t>Posti sulla boa MAMBO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5875284" y="1790974"/>
            <a:ext cx="2709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aumento </a:t>
            </a:r>
            <a:r>
              <a:rPr lang="it-IT" dirty="0"/>
              <a:t>CO</a:t>
            </a:r>
            <a:r>
              <a:rPr lang="it-IT" baseline="-25000" dirty="0"/>
              <a:t>2</a:t>
            </a:r>
            <a:r>
              <a:rPr lang="it-IT" dirty="0"/>
              <a:t> </a:t>
            </a:r>
            <a:endParaRPr lang="it-IT" dirty="0" smtClean="0"/>
          </a:p>
          <a:p>
            <a:r>
              <a:rPr lang="it-IT" dirty="0" smtClean="0"/>
              <a:t>e </a:t>
            </a:r>
            <a:r>
              <a:rPr lang="it-IT" dirty="0"/>
              <a:t> </a:t>
            </a:r>
            <a:r>
              <a:rPr lang="it-IT" dirty="0" smtClean="0"/>
              <a:t>diminuzione O</a:t>
            </a:r>
            <a:r>
              <a:rPr lang="it-IT" baseline="-25000" dirty="0" smtClean="0"/>
              <a:t>2</a:t>
            </a:r>
            <a:endParaRPr lang="it-IT" baseline="-25000" dirty="0"/>
          </a:p>
        </p:txBody>
      </p:sp>
    </p:spTree>
    <p:extLst>
      <p:ext uri="{BB962C8B-B14F-4D97-AF65-F5344CB8AC3E}">
        <p14:creationId xmlns:p14="http://schemas.microsoft.com/office/powerpoint/2010/main" val="118984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7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C98B53-9ED7-49F2-A586-2E6C37A94F04}" type="slidenum">
              <a:rPr lang="en-US" altLang="it-IT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it-IT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Istituto Nazionale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di Oceanografia e di Geofisica Sperimentale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29638" y="388332"/>
            <a:ext cx="6486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Variazioni  </a:t>
            </a:r>
            <a:r>
              <a:rPr lang="it-IT" sz="2400" b="1" dirty="0" err="1" smtClean="0">
                <a:solidFill>
                  <a:srgbClr val="002060"/>
                </a:solidFill>
              </a:rPr>
              <a:t>interannuali</a:t>
            </a:r>
            <a:r>
              <a:rPr lang="it-IT" sz="2400" b="1" dirty="0" smtClean="0">
                <a:solidFill>
                  <a:srgbClr val="002060"/>
                </a:solidFill>
              </a:rPr>
              <a:t> del consumo  </a:t>
            </a:r>
          </a:p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apparente di ossigeno nell’ AMP di </a:t>
            </a:r>
            <a:r>
              <a:rPr lang="it-IT" sz="2400" b="1" dirty="0" err="1" smtClean="0">
                <a:solidFill>
                  <a:srgbClr val="002060"/>
                </a:solidFill>
              </a:rPr>
              <a:t>Miramare</a:t>
            </a:r>
            <a:r>
              <a:rPr lang="it-IT" sz="2400" b="1" dirty="0" smtClean="0">
                <a:solidFill>
                  <a:srgbClr val="002060"/>
                </a:solidFill>
              </a:rPr>
              <a:t> </a:t>
            </a:r>
            <a:r>
              <a:rPr lang="it-IT" sz="2400" b="1" dirty="0" smtClean="0">
                <a:solidFill>
                  <a:srgbClr val="002060"/>
                </a:solidFill>
              </a:rPr>
              <a:t>- C1</a:t>
            </a:r>
            <a:endParaRPr lang="it-IT" sz="2400" b="1" dirty="0">
              <a:solidFill>
                <a:srgbClr val="00206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96" y="6148548"/>
            <a:ext cx="3859102" cy="69500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553"/>
            <a:ext cx="9144000" cy="3930494"/>
          </a:xfrm>
          <a:prstGeom prst="rect">
            <a:avLst/>
          </a:prstGeom>
        </p:spPr>
      </p:pic>
      <p:cxnSp>
        <p:nvCxnSpPr>
          <p:cNvPr id="5" name="Connettore 2 4"/>
          <p:cNvCxnSpPr/>
          <p:nvPr/>
        </p:nvCxnSpPr>
        <p:spPr>
          <a:xfrm flipH="1" flipV="1">
            <a:off x="6787147" y="4938026"/>
            <a:ext cx="328947" cy="71006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6633490" y="5689362"/>
            <a:ext cx="128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2060"/>
                </a:solidFill>
              </a:rPr>
              <a:t>42 % </a:t>
            </a:r>
            <a:r>
              <a:rPr lang="it-IT" dirty="0" err="1" smtClean="0">
                <a:solidFill>
                  <a:srgbClr val="002060"/>
                </a:solidFill>
              </a:rPr>
              <a:t>sat</a:t>
            </a:r>
            <a:r>
              <a:rPr lang="it-IT" dirty="0" smtClean="0">
                <a:solidFill>
                  <a:srgbClr val="002060"/>
                </a:solidFill>
              </a:rPr>
              <a:t> O2</a:t>
            </a: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47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18" y="1747951"/>
            <a:ext cx="8411020" cy="3632280"/>
          </a:xfrm>
        </p:spPr>
      </p:pic>
      <p:sp>
        <p:nvSpPr>
          <p:cNvPr id="4" name="CasellaDiTesto 3"/>
          <p:cNvSpPr txBox="1"/>
          <p:nvPr/>
        </p:nvSpPr>
        <p:spPr>
          <a:xfrm>
            <a:off x="1292755" y="761194"/>
            <a:ext cx="6971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Variazioni  </a:t>
            </a:r>
            <a:r>
              <a:rPr lang="it-IT" sz="2400" b="1" dirty="0" err="1" smtClean="0">
                <a:solidFill>
                  <a:srgbClr val="002060"/>
                </a:solidFill>
              </a:rPr>
              <a:t>interannuali</a:t>
            </a:r>
            <a:r>
              <a:rPr lang="it-IT" sz="2400" b="1" dirty="0" smtClean="0">
                <a:solidFill>
                  <a:srgbClr val="002060"/>
                </a:solidFill>
              </a:rPr>
              <a:t> del </a:t>
            </a:r>
            <a:r>
              <a:rPr lang="it-IT" sz="2400" b="1" dirty="0" err="1" smtClean="0">
                <a:solidFill>
                  <a:srgbClr val="002060"/>
                </a:solidFill>
              </a:rPr>
              <a:t>pH</a:t>
            </a:r>
            <a:r>
              <a:rPr lang="it-IT" sz="2400" b="1" dirty="0" smtClean="0">
                <a:solidFill>
                  <a:srgbClr val="002060"/>
                </a:solidFill>
              </a:rPr>
              <a:t> nell’ AMP di </a:t>
            </a:r>
            <a:r>
              <a:rPr lang="it-IT" sz="2400" b="1" dirty="0" err="1" smtClean="0">
                <a:solidFill>
                  <a:srgbClr val="002060"/>
                </a:solidFill>
              </a:rPr>
              <a:t>Miramare</a:t>
            </a:r>
            <a:endParaRPr lang="it-IT" sz="2400" b="1" dirty="0" smtClean="0">
              <a:solidFill>
                <a:srgbClr val="002060"/>
              </a:solidFill>
            </a:endParaRPr>
          </a:p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2011-2016</a:t>
            </a:r>
            <a:endParaRPr lang="it-IT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53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992080" y="0"/>
            <a:ext cx="6858000" cy="1655762"/>
          </a:xfrm>
        </p:spPr>
        <p:txBody>
          <a:bodyPr/>
          <a:lstStyle/>
          <a:p>
            <a:r>
              <a:rPr lang="it-IT" b="1" dirty="0" smtClean="0">
                <a:solidFill>
                  <a:srgbClr val="002060"/>
                </a:solidFill>
              </a:rPr>
              <a:t>Trends nel </a:t>
            </a:r>
            <a:r>
              <a:rPr lang="it-IT" b="1" dirty="0" err="1" smtClean="0">
                <a:solidFill>
                  <a:srgbClr val="002060"/>
                </a:solidFill>
              </a:rPr>
              <a:t>pH</a:t>
            </a:r>
            <a:endParaRPr lang="it-IT" b="1" dirty="0" smtClean="0">
              <a:solidFill>
                <a:srgbClr val="002060"/>
              </a:solidFill>
            </a:endParaRPr>
          </a:p>
          <a:p>
            <a:r>
              <a:rPr lang="it-IT" b="1" dirty="0" smtClean="0">
                <a:solidFill>
                  <a:srgbClr val="002060"/>
                </a:solidFill>
              </a:rPr>
              <a:t>2011-2015</a:t>
            </a:r>
          </a:p>
          <a:p>
            <a:r>
              <a:rPr lang="it-IT" b="1" dirty="0" smtClean="0">
                <a:solidFill>
                  <a:srgbClr val="002060"/>
                </a:solidFill>
              </a:rPr>
              <a:t>AMP </a:t>
            </a:r>
            <a:r>
              <a:rPr lang="it-IT" b="1" dirty="0" err="1" smtClean="0">
                <a:solidFill>
                  <a:srgbClr val="002060"/>
                </a:solidFill>
              </a:rPr>
              <a:t>Miramare</a:t>
            </a:r>
            <a:r>
              <a:rPr lang="it-IT" b="1" dirty="0" smtClean="0">
                <a:solidFill>
                  <a:srgbClr val="002060"/>
                </a:solidFill>
              </a:rPr>
              <a:t> - C1</a:t>
            </a:r>
            <a:endParaRPr lang="it-IT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132061"/>
              </p:ext>
            </p:extLst>
          </p:nvPr>
        </p:nvGraphicFramePr>
        <p:xfrm>
          <a:off x="1582445" y="1510868"/>
          <a:ext cx="5943600" cy="445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8" name="Graph" r:id="rId3" imgW="5943600" imgH="4457880" progId="STATISTICA.Graph">
                  <p:embed/>
                </p:oleObj>
              </mc:Choice>
              <mc:Fallback>
                <p:oleObj name="Graph" r:id="rId3" imgW="5943600" imgH="4457880" progId="STATISTICA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2445" y="1510868"/>
                        <a:ext cx="5943600" cy="445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282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7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C98B53-9ED7-49F2-A586-2E6C37A94F04}" type="slidenum">
              <a:rPr lang="en-US" altLang="it-IT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it-IT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Istituto Nazionale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di Oceanografia e di Geofisica Sperimentale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533324" y="112986"/>
            <a:ext cx="43735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</a:rPr>
              <a:t>Variazioni nell’abbondanza delle </a:t>
            </a:r>
          </a:p>
          <a:p>
            <a:r>
              <a:rPr lang="it-IT" sz="2400" b="1" dirty="0" smtClean="0">
                <a:solidFill>
                  <a:srgbClr val="002060"/>
                </a:solidFill>
              </a:rPr>
              <a:t>comunità </a:t>
            </a:r>
            <a:r>
              <a:rPr lang="it-IT" sz="2400" b="1" dirty="0" err="1" smtClean="0">
                <a:solidFill>
                  <a:srgbClr val="002060"/>
                </a:solidFill>
              </a:rPr>
              <a:t>fitoplanctoniche</a:t>
            </a:r>
            <a:endParaRPr lang="it-IT" sz="2400" b="1" dirty="0">
              <a:solidFill>
                <a:srgbClr val="002060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96" y="6148548"/>
            <a:ext cx="3859102" cy="695004"/>
          </a:xfrm>
          <a:prstGeom prst="rect">
            <a:avLst/>
          </a:prstGeom>
        </p:spPr>
      </p:pic>
      <p:pic>
        <p:nvPicPr>
          <p:cNvPr id="1026" name="Picture 2" descr="Risultati immagini per cryptophyceae imag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5103" y="1565931"/>
            <a:ext cx="852214" cy="62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88" y="3512979"/>
            <a:ext cx="4243184" cy="210939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628" y="3512979"/>
            <a:ext cx="4243184" cy="2109399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0628" y="1235622"/>
            <a:ext cx="4243184" cy="210330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0188" y="1235622"/>
            <a:ext cx="4243184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5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-229257" y="1735471"/>
            <a:ext cx="3927813" cy="3248472"/>
            <a:chOff x="18834535" y="13115160"/>
            <a:chExt cx="4711169" cy="3930651"/>
          </a:xfrm>
        </p:grpSpPr>
        <p:pic>
          <p:nvPicPr>
            <p:cNvPr id="16" name="Immagin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2"/>
            <a:stretch/>
          </p:blipFill>
          <p:spPr>
            <a:xfrm>
              <a:off x="18834535" y="13115160"/>
              <a:ext cx="4711169" cy="3930651"/>
            </a:xfrm>
            <a:prstGeom prst="rect">
              <a:avLst/>
            </a:prstGeom>
            <a:ln w="19050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5" name="CasellaDiTesto 14"/>
            <p:cNvSpPr txBox="1"/>
            <p:nvPr/>
          </p:nvSpPr>
          <p:spPr>
            <a:xfrm>
              <a:off x="19384546" y="14987775"/>
              <a:ext cx="2900570" cy="130343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3200" dirty="0" smtClean="0">
                  <a:solidFill>
                    <a:schemeClr val="bg1"/>
                  </a:solidFill>
                </a:rPr>
                <a:t>Golfo di Trieste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2" name="Immagin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123" y="3569313"/>
            <a:ext cx="6905803" cy="2338608"/>
          </a:xfrm>
          <a:prstGeom prst="rect">
            <a:avLst/>
          </a:prstGeom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7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C98B53-9ED7-49F2-A586-2E6C37A94F04}" type="slidenum">
              <a:rPr lang="en-US" altLang="it-IT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it-IT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Istituto Nazionale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di Oceanografia e di Geofisica Sperimentale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789006" y="195579"/>
            <a:ext cx="53137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</a:rPr>
              <a:t>Variazioni delle concentrazioni di fosfati </a:t>
            </a:r>
          </a:p>
          <a:p>
            <a:r>
              <a:rPr lang="it-IT" sz="2400" b="1" dirty="0" smtClean="0">
                <a:solidFill>
                  <a:srgbClr val="002060"/>
                </a:solidFill>
              </a:rPr>
              <a:t>nelle acque  del Golfo di Trieste</a:t>
            </a:r>
          </a:p>
          <a:p>
            <a:r>
              <a:rPr lang="it-IT" sz="2400" b="1" dirty="0" smtClean="0">
                <a:solidFill>
                  <a:srgbClr val="002060"/>
                </a:solidFill>
              </a:rPr>
              <a:t>(fonte: NIB, </a:t>
            </a:r>
            <a:r>
              <a:rPr lang="it-IT" sz="2400" b="1" dirty="0" err="1" smtClean="0">
                <a:solidFill>
                  <a:srgbClr val="002060"/>
                </a:solidFill>
              </a:rPr>
              <a:t>Piran</a:t>
            </a:r>
            <a:r>
              <a:rPr lang="it-IT" sz="2400" b="1" dirty="0" smtClean="0">
                <a:solidFill>
                  <a:srgbClr val="002060"/>
                </a:solidFill>
              </a:rPr>
              <a:t>, Slovenia)</a:t>
            </a:r>
            <a:endParaRPr lang="it-IT" sz="2400" b="1" dirty="0">
              <a:solidFill>
                <a:srgbClr val="00206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96" y="6148548"/>
            <a:ext cx="3859102" cy="695004"/>
          </a:xfrm>
          <a:prstGeom prst="rect">
            <a:avLst/>
          </a:prstGeom>
        </p:spPr>
      </p:pic>
      <p:sp>
        <p:nvSpPr>
          <p:cNvPr id="21" name="Ovale 20"/>
          <p:cNvSpPr/>
          <p:nvPr/>
        </p:nvSpPr>
        <p:spPr>
          <a:xfrm>
            <a:off x="1734650" y="3325401"/>
            <a:ext cx="457200" cy="4191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Connettore 2 5"/>
          <p:cNvCxnSpPr/>
          <p:nvPr/>
        </p:nvCxnSpPr>
        <p:spPr>
          <a:xfrm flipH="1">
            <a:off x="5257837" y="4205312"/>
            <a:ext cx="391703" cy="77863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ttangolo 1"/>
          <p:cNvSpPr/>
          <p:nvPr/>
        </p:nvSpPr>
        <p:spPr>
          <a:xfrm>
            <a:off x="2473036" y="5818909"/>
            <a:ext cx="561109" cy="329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149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7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C98B53-9ED7-49F2-A586-2E6C37A94F04}" type="slidenum">
              <a:rPr lang="en-US" altLang="it-IT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it-IT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Istituto Nazionale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di Oceanografia e di Geofisica Sperimentale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368973" y="310055"/>
            <a:ext cx="63511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Variazioni nella frequenza di comparsa di</a:t>
            </a:r>
          </a:p>
          <a:p>
            <a:pPr algn="ctr"/>
            <a:r>
              <a:rPr lang="it-IT" sz="2400" b="1" dirty="0">
                <a:solidFill>
                  <a:srgbClr val="002060"/>
                </a:solidFill>
              </a:rPr>
              <a:t>s</a:t>
            </a:r>
            <a:r>
              <a:rPr lang="it-IT" sz="2400" b="1" dirty="0" smtClean="0">
                <a:solidFill>
                  <a:srgbClr val="002060"/>
                </a:solidFill>
              </a:rPr>
              <a:t>pecie </a:t>
            </a:r>
            <a:r>
              <a:rPr lang="it-IT" sz="2400" b="1" dirty="0" err="1" smtClean="0">
                <a:solidFill>
                  <a:srgbClr val="002060"/>
                </a:solidFill>
              </a:rPr>
              <a:t>fitoplanctoniche</a:t>
            </a:r>
            <a:r>
              <a:rPr lang="it-IT" sz="2400" b="1" dirty="0" smtClean="0">
                <a:solidFill>
                  <a:srgbClr val="002060"/>
                </a:solidFill>
              </a:rPr>
              <a:t> potenzialmente tossiche</a:t>
            </a:r>
          </a:p>
        </p:txBody>
      </p:sp>
      <p:pic>
        <p:nvPicPr>
          <p:cNvPr id="10" name="Immagin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711" y="1855934"/>
            <a:ext cx="6212501" cy="3353232"/>
          </a:xfrm>
          <a:prstGeom prst="rect">
            <a:avLst/>
          </a:prstGeom>
          <a:noFill/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96" y="6148548"/>
            <a:ext cx="3859102" cy="695004"/>
          </a:xfrm>
          <a:prstGeom prst="rect">
            <a:avLst/>
          </a:prstGeom>
        </p:spPr>
      </p:pic>
      <p:pic>
        <p:nvPicPr>
          <p:cNvPr id="2050" name="Picture 2" descr="Alexandrium minut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886" y="5185538"/>
            <a:ext cx="985537" cy="96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eoas.ubc.ca/research/phytoplankton/dinoflagellates/dinophysis/images/small/D_fortii_40x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325" y="5150615"/>
            <a:ext cx="1105533" cy="111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173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7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C98B53-9ED7-49F2-A586-2E6C37A94F04}" type="slidenum">
              <a:rPr lang="en-US" altLang="it-IT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it-IT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Istituto Nazionale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di Oceanografia e di Geofisica Sperimentale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96" y="6148548"/>
            <a:ext cx="3859102" cy="695004"/>
          </a:xfrm>
          <a:prstGeom prst="rect">
            <a:avLst/>
          </a:prstGeom>
        </p:spPr>
      </p:pic>
      <p:pic>
        <p:nvPicPr>
          <p:cNvPr id="11" name="Segnaposto contenut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56" y="437242"/>
            <a:ext cx="8909822" cy="547426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23414" y="623313"/>
            <a:ext cx="5486769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</a:rPr>
              <a:t>     Apporti fluviali nel mar Mediterraneo</a:t>
            </a:r>
            <a:endParaRPr lang="it-IT" sz="2400" b="1" dirty="0">
              <a:solidFill>
                <a:srgbClr val="00206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7066625" y="6072326"/>
            <a:ext cx="1262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rgbClr val="002060"/>
                </a:solidFill>
              </a:rPr>
              <a:t>UNEP, 2012</a:t>
            </a:r>
            <a:endParaRPr lang="it-IT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13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7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C98B53-9ED7-49F2-A586-2E6C37A94F04}" type="slidenum">
              <a:rPr lang="en-US" altLang="it-IT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it-IT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Istituto Nazionale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di Oceanografia e di Geofisica Sperimentale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068388" y="233923"/>
            <a:ext cx="68530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</a:rPr>
              <a:t>Variazioni della abbondanza </a:t>
            </a:r>
            <a:r>
              <a:rPr lang="it-IT" sz="2400" b="1" dirty="0" err="1" smtClean="0">
                <a:solidFill>
                  <a:srgbClr val="002060"/>
                </a:solidFill>
              </a:rPr>
              <a:t>fitoplanctonica</a:t>
            </a:r>
            <a:endParaRPr lang="it-IT" sz="2400" b="1" dirty="0" smtClean="0">
              <a:solidFill>
                <a:srgbClr val="002060"/>
              </a:solidFill>
            </a:endParaRPr>
          </a:p>
          <a:p>
            <a:r>
              <a:rPr lang="it-IT" sz="2400" b="1" dirty="0">
                <a:solidFill>
                  <a:srgbClr val="002060"/>
                </a:solidFill>
              </a:rPr>
              <a:t>e</a:t>
            </a:r>
            <a:r>
              <a:rPr lang="it-IT" sz="2400" b="1" dirty="0" smtClean="0">
                <a:solidFill>
                  <a:srgbClr val="002060"/>
                </a:solidFill>
              </a:rPr>
              <a:t>d incremento delle specie potenzialmente tossiche </a:t>
            </a:r>
          </a:p>
          <a:p>
            <a:r>
              <a:rPr lang="it-IT" sz="2400" b="1" dirty="0">
                <a:solidFill>
                  <a:srgbClr val="002060"/>
                </a:solidFill>
              </a:rPr>
              <a:t>h</a:t>
            </a:r>
            <a:r>
              <a:rPr lang="it-IT" sz="2400" b="1" dirty="0" smtClean="0">
                <a:solidFill>
                  <a:srgbClr val="002060"/>
                </a:solidFill>
              </a:rPr>
              <a:t>anno avuto un impatto sulle mitilicolture? </a:t>
            </a:r>
            <a:endParaRPr lang="it-IT" sz="2400" b="1" dirty="0">
              <a:solidFill>
                <a:srgbClr val="002060"/>
              </a:solidFill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83" y="1799215"/>
            <a:ext cx="7788553" cy="347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0" y="5495241"/>
            <a:ext cx="4201347" cy="281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96" y="6148548"/>
            <a:ext cx="3859102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4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7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C98B53-9ED7-49F2-A586-2E6C37A94F04}" type="slidenum">
              <a:rPr lang="en-US" altLang="it-IT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it-IT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Istituto Nazionale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di Oceanografia e di Geofisica Sperimentale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196531" y="337281"/>
            <a:ext cx="27651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</a:rPr>
              <a:t>Considerazioni finali</a:t>
            </a:r>
            <a:endParaRPr lang="it-IT" sz="2400" b="1" dirty="0">
              <a:solidFill>
                <a:srgbClr val="00206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96" y="6148548"/>
            <a:ext cx="3859102" cy="69500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6856" y="1349290"/>
            <a:ext cx="866453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Il Nord Adriatico ed il golfo di Trieste sono soggetti a molteplici effetti dei cambiamenti climatici  e </a:t>
            </a:r>
            <a:r>
              <a:rPr lang="it-IT" b="1" dirty="0" smtClean="0">
                <a:solidFill>
                  <a:srgbClr val="002060"/>
                </a:solidFill>
              </a:rPr>
              <a:t>di </a:t>
            </a:r>
            <a:r>
              <a:rPr lang="it-IT" b="1" dirty="0" smtClean="0">
                <a:solidFill>
                  <a:srgbClr val="002060"/>
                </a:solidFill>
              </a:rPr>
              <a:t>crescenti pressioni antropiche. </a:t>
            </a:r>
          </a:p>
          <a:p>
            <a:endParaRPr lang="it-IT" b="1" dirty="0" smtClean="0">
              <a:solidFill>
                <a:srgbClr val="002060"/>
              </a:solidFill>
            </a:endParaRPr>
          </a:p>
          <a:p>
            <a:r>
              <a:rPr lang="it-IT" b="1" dirty="0" smtClean="0">
                <a:solidFill>
                  <a:srgbClr val="002060"/>
                </a:solidFill>
              </a:rPr>
              <a:t>Sebbene i trends di alcune variabili e di alcune pressioni siano prevedibili (T, S, CO2,..) altre non lo sono </a:t>
            </a:r>
            <a:r>
              <a:rPr lang="it-IT" b="1" dirty="0" smtClean="0">
                <a:solidFill>
                  <a:srgbClr val="002060"/>
                </a:solidFill>
              </a:rPr>
              <a:t>(ad </a:t>
            </a:r>
            <a:r>
              <a:rPr lang="it-IT" b="1" dirty="0" smtClean="0">
                <a:solidFill>
                  <a:srgbClr val="002060"/>
                </a:solidFill>
              </a:rPr>
              <a:t>es.: sviluppo di  specie non indigene, incremento delle specie algali potenzialmente tossiche,  prolungati periodi di </a:t>
            </a:r>
            <a:r>
              <a:rPr lang="it-IT" b="1" dirty="0" smtClean="0">
                <a:solidFill>
                  <a:srgbClr val="002060"/>
                </a:solidFill>
              </a:rPr>
              <a:t>siccità, eventi meteorologici estremi,…).</a:t>
            </a:r>
            <a:endParaRPr lang="it-IT" b="1" dirty="0" smtClean="0">
              <a:solidFill>
                <a:srgbClr val="002060"/>
              </a:solidFill>
            </a:endParaRPr>
          </a:p>
          <a:p>
            <a:endParaRPr lang="it-IT" b="1" dirty="0" smtClean="0">
              <a:solidFill>
                <a:srgbClr val="002060"/>
              </a:solidFill>
            </a:endParaRPr>
          </a:p>
          <a:p>
            <a:r>
              <a:rPr lang="it-IT" b="1" dirty="0" smtClean="0">
                <a:solidFill>
                  <a:srgbClr val="002060"/>
                </a:solidFill>
              </a:rPr>
              <a:t>L’interazione tra i diversi fattori fisici, chimici e biologici, </a:t>
            </a:r>
            <a:r>
              <a:rPr lang="it-IT" b="1" dirty="0" smtClean="0">
                <a:solidFill>
                  <a:srgbClr val="002060"/>
                </a:solidFill>
              </a:rPr>
              <a:t>viene </a:t>
            </a:r>
            <a:r>
              <a:rPr lang="it-IT" b="1" dirty="0" smtClean="0">
                <a:solidFill>
                  <a:srgbClr val="002060"/>
                </a:solidFill>
              </a:rPr>
              <a:t>integrata in modelli </a:t>
            </a:r>
          </a:p>
          <a:p>
            <a:r>
              <a:rPr lang="it-IT" b="1" dirty="0">
                <a:solidFill>
                  <a:srgbClr val="002060"/>
                </a:solidFill>
              </a:rPr>
              <a:t>e</a:t>
            </a:r>
            <a:r>
              <a:rPr lang="it-IT" b="1" dirty="0" smtClean="0">
                <a:solidFill>
                  <a:srgbClr val="002060"/>
                </a:solidFill>
              </a:rPr>
              <a:t>cologici sempre più complessi, </a:t>
            </a:r>
            <a:r>
              <a:rPr lang="it-IT" b="1" dirty="0" smtClean="0">
                <a:solidFill>
                  <a:srgbClr val="002060"/>
                </a:solidFill>
              </a:rPr>
              <a:t>ma non  si può </a:t>
            </a:r>
            <a:r>
              <a:rPr lang="it-IT" b="1" dirty="0" smtClean="0">
                <a:solidFill>
                  <a:srgbClr val="002060"/>
                </a:solidFill>
              </a:rPr>
              <a:t>prescindere da un sistema osservativo (complesso ed </a:t>
            </a:r>
            <a:r>
              <a:rPr lang="it-IT" b="1" dirty="0" smtClean="0">
                <a:solidFill>
                  <a:srgbClr val="002060"/>
                </a:solidFill>
              </a:rPr>
              <a:t>integrato) </a:t>
            </a:r>
            <a:r>
              <a:rPr lang="it-IT" b="1" dirty="0" smtClean="0">
                <a:solidFill>
                  <a:srgbClr val="002060"/>
                </a:solidFill>
              </a:rPr>
              <a:t>che </a:t>
            </a:r>
            <a:r>
              <a:rPr lang="it-IT" b="1" dirty="0" smtClean="0">
                <a:solidFill>
                  <a:srgbClr val="002060"/>
                </a:solidFill>
              </a:rPr>
              <a:t>fornisca </a:t>
            </a:r>
            <a:r>
              <a:rPr lang="it-IT" b="1" dirty="0" smtClean="0">
                <a:solidFill>
                  <a:srgbClr val="002060"/>
                </a:solidFill>
              </a:rPr>
              <a:t>risultati utili per comprendere sempre meglio, sulle appropriate scale spazio-temporali, i processi che governano gli ecosistemi marini.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480" y="4433558"/>
            <a:ext cx="2666615" cy="1909016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432" y="4430599"/>
            <a:ext cx="3149487" cy="177596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125" y="1"/>
            <a:ext cx="2133600" cy="14224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7" y="0"/>
            <a:ext cx="2081813" cy="1385893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64" y="4430599"/>
            <a:ext cx="1370460" cy="182728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708" y="4406787"/>
            <a:ext cx="1449688" cy="1932917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2032088" y="5959723"/>
            <a:ext cx="8794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i="1" dirty="0"/>
              <a:t>© </a:t>
            </a:r>
            <a:r>
              <a:rPr lang="it-IT" sz="1200" i="1" dirty="0" err="1"/>
              <a:t>S.Ciriaco</a:t>
            </a:r>
            <a:endParaRPr lang="it-IT" sz="1200" i="1" dirty="0"/>
          </a:p>
        </p:txBody>
      </p:sp>
    </p:spTree>
    <p:extLst>
      <p:ext uri="{BB962C8B-B14F-4D97-AF65-F5344CB8AC3E}">
        <p14:creationId xmlns:p14="http://schemas.microsoft.com/office/powerpoint/2010/main" val="369345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685800" y="1066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it-IT" altLang="it-IT" sz="4000" b="1">
                <a:solidFill>
                  <a:schemeClr val="bg1"/>
                </a:solidFill>
                <a:latin typeface="Copperplate Gothic Bold" panose="020E0705020206020404" pitchFamily="34" charset="0"/>
              </a:rPr>
              <a:t>Grazie per</a:t>
            </a:r>
            <a:br>
              <a:rPr lang="it-IT" altLang="it-IT" sz="4000" b="1">
                <a:solidFill>
                  <a:schemeClr val="bg1"/>
                </a:solidFill>
                <a:latin typeface="Copperplate Gothic Bold" panose="020E0705020206020404" pitchFamily="34" charset="0"/>
              </a:rPr>
            </a:br>
            <a:r>
              <a:rPr lang="it-IT" altLang="it-IT" sz="4000" b="1">
                <a:solidFill>
                  <a:schemeClr val="bg1"/>
                </a:solidFill>
                <a:latin typeface="Copperplate Gothic Bold" panose="020E0705020206020404" pitchFamily="34" charset="0"/>
              </a:rPr>
              <a:t>l’attenzione!</a:t>
            </a:r>
          </a:p>
        </p:txBody>
      </p:sp>
    </p:spTree>
    <p:extLst>
      <p:ext uri="{BB962C8B-B14F-4D97-AF65-F5344CB8AC3E}">
        <p14:creationId xmlns:p14="http://schemas.microsoft.com/office/powerpoint/2010/main" val="400206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8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84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7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C98B53-9ED7-49F2-A586-2E6C37A94F04}" type="slidenum">
              <a:rPr lang="en-US" altLang="it-IT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it-IT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Istituto Nazionale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di Oceanografia e di Geofisica Sperimentale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243959" y="396766"/>
            <a:ext cx="3119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</a:rPr>
              <a:t>Variazioni </a:t>
            </a:r>
            <a:r>
              <a:rPr lang="it-IT" sz="2400" b="1" dirty="0" smtClean="0">
                <a:solidFill>
                  <a:srgbClr val="002060"/>
                </a:solidFill>
              </a:rPr>
              <a:t>temperatura</a:t>
            </a:r>
            <a:endParaRPr lang="it-IT" sz="2400" b="1" dirty="0">
              <a:solidFill>
                <a:srgbClr val="00206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96" y="6148548"/>
            <a:ext cx="3859102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9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7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C98B53-9ED7-49F2-A586-2E6C37A94F04}" type="slidenum">
              <a:rPr lang="en-US" altLang="it-IT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it-IT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Istituto Nazionale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di Oceanografia e di Geofisica Sperimentale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0" y="122547"/>
            <a:ext cx="25611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</a:rPr>
              <a:t>Clorofilla a</a:t>
            </a:r>
          </a:p>
          <a:p>
            <a:r>
              <a:rPr lang="it-IT" sz="2400" b="1" dirty="0">
                <a:solidFill>
                  <a:srgbClr val="002060"/>
                </a:solidFill>
              </a:rPr>
              <a:t>d</a:t>
            </a:r>
            <a:r>
              <a:rPr lang="it-IT" sz="2400" b="1" dirty="0" smtClean="0">
                <a:solidFill>
                  <a:srgbClr val="002060"/>
                </a:solidFill>
              </a:rPr>
              <a:t>a immagini</a:t>
            </a:r>
          </a:p>
          <a:p>
            <a:r>
              <a:rPr lang="it-IT" sz="2400" b="1" dirty="0">
                <a:solidFill>
                  <a:srgbClr val="002060"/>
                </a:solidFill>
              </a:rPr>
              <a:t>s</a:t>
            </a:r>
            <a:r>
              <a:rPr lang="it-IT" sz="2400" b="1" dirty="0" smtClean="0">
                <a:solidFill>
                  <a:srgbClr val="002060"/>
                </a:solidFill>
              </a:rPr>
              <a:t>atellitari </a:t>
            </a:r>
            <a:r>
              <a:rPr lang="it-IT" sz="2400" b="1" dirty="0" err="1" smtClean="0">
                <a:solidFill>
                  <a:srgbClr val="002060"/>
                </a:solidFill>
              </a:rPr>
              <a:t>SeaWifs</a:t>
            </a:r>
            <a:endParaRPr lang="it-IT" sz="2400" b="1" dirty="0" smtClean="0">
              <a:solidFill>
                <a:srgbClr val="002060"/>
              </a:solidFill>
            </a:endParaRPr>
          </a:p>
          <a:p>
            <a:endParaRPr lang="it-IT" sz="2400" b="1" dirty="0">
              <a:solidFill>
                <a:srgbClr val="00206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96" y="6148548"/>
            <a:ext cx="3859102" cy="69500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733" y="152562"/>
            <a:ext cx="5717266" cy="29972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909" y="3149762"/>
            <a:ext cx="5750429" cy="309954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13493" y="3514725"/>
            <a:ext cx="24682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accent5">
                    <a:lumMod val="50000"/>
                  </a:schemeClr>
                </a:solidFill>
              </a:rPr>
              <a:t>Trend  nel periodo </a:t>
            </a:r>
          </a:p>
          <a:p>
            <a:r>
              <a:rPr lang="it-IT" sz="2000" dirty="0" smtClean="0">
                <a:solidFill>
                  <a:schemeClr val="accent5">
                    <a:lumMod val="50000"/>
                  </a:schemeClr>
                </a:solidFill>
              </a:rPr>
              <a:t>1998-2009</a:t>
            </a:r>
          </a:p>
          <a:p>
            <a:r>
              <a:rPr lang="it-IT" sz="2000" dirty="0">
                <a:solidFill>
                  <a:schemeClr val="accent5">
                    <a:lumMod val="50000"/>
                  </a:schemeClr>
                </a:solidFill>
              </a:rPr>
              <a:t>c</a:t>
            </a:r>
            <a:r>
              <a:rPr lang="it-IT" sz="2000" dirty="0" smtClean="0">
                <a:solidFill>
                  <a:schemeClr val="accent5">
                    <a:lumMod val="50000"/>
                  </a:schemeClr>
                </a:solidFill>
              </a:rPr>
              <a:t>ambiamento relativo</a:t>
            </a:r>
          </a:p>
          <a:p>
            <a:r>
              <a:rPr lang="it-IT" sz="2000" dirty="0">
                <a:solidFill>
                  <a:schemeClr val="accent5">
                    <a:lumMod val="50000"/>
                  </a:schemeClr>
                </a:solidFill>
              </a:rPr>
              <a:t>r</a:t>
            </a:r>
            <a:r>
              <a:rPr lang="it-IT" sz="2000" dirty="0" smtClean="0">
                <a:solidFill>
                  <a:schemeClr val="accent5">
                    <a:lumMod val="50000"/>
                  </a:schemeClr>
                </a:solidFill>
              </a:rPr>
              <a:t>ispetto </a:t>
            </a:r>
            <a:r>
              <a:rPr lang="it-IT" sz="2000" dirty="0" smtClean="0">
                <a:solidFill>
                  <a:schemeClr val="accent5">
                    <a:lumMod val="50000"/>
                  </a:schemeClr>
                </a:solidFill>
              </a:rPr>
              <a:t>ai valori </a:t>
            </a:r>
          </a:p>
          <a:p>
            <a:r>
              <a:rPr lang="it-IT" sz="2000" dirty="0" smtClean="0">
                <a:solidFill>
                  <a:schemeClr val="accent5">
                    <a:lumMod val="50000"/>
                  </a:schemeClr>
                </a:solidFill>
              </a:rPr>
              <a:t>climatologici</a:t>
            </a:r>
            <a:endParaRPr lang="it-IT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-70096" y="1467364"/>
            <a:ext cx="26132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solidFill>
                  <a:schemeClr val="accent5">
                    <a:lumMod val="50000"/>
                  </a:schemeClr>
                </a:solidFill>
              </a:rPr>
              <a:t>Concentrazione</a:t>
            </a:r>
          </a:p>
          <a:p>
            <a:r>
              <a:rPr lang="it-IT" sz="2000" dirty="0">
                <a:solidFill>
                  <a:schemeClr val="accent5">
                    <a:lumMod val="50000"/>
                  </a:schemeClr>
                </a:solidFill>
              </a:rPr>
              <a:t>d</a:t>
            </a:r>
            <a:r>
              <a:rPr lang="it-IT" sz="2000" dirty="0" smtClean="0">
                <a:solidFill>
                  <a:schemeClr val="accent5">
                    <a:lumMod val="50000"/>
                  </a:schemeClr>
                </a:solidFill>
              </a:rPr>
              <a:t>i clorofilla </a:t>
            </a:r>
            <a:r>
              <a:rPr lang="it-IT" sz="2000" i="1" dirty="0" smtClean="0">
                <a:solidFill>
                  <a:schemeClr val="accent5">
                    <a:lumMod val="50000"/>
                  </a:schemeClr>
                </a:solidFill>
              </a:rPr>
              <a:t>a</a:t>
            </a:r>
          </a:p>
          <a:p>
            <a:r>
              <a:rPr lang="it-IT" sz="2000" dirty="0" smtClean="0">
                <a:solidFill>
                  <a:schemeClr val="accent5">
                    <a:lumMod val="50000"/>
                  </a:schemeClr>
                </a:solidFill>
              </a:rPr>
              <a:t>Climatologia relativa al </a:t>
            </a:r>
          </a:p>
          <a:p>
            <a:r>
              <a:rPr lang="it-IT" sz="2000" dirty="0">
                <a:solidFill>
                  <a:schemeClr val="accent5">
                    <a:lumMod val="50000"/>
                  </a:schemeClr>
                </a:solidFill>
              </a:rPr>
              <a:t>p</a:t>
            </a:r>
            <a:r>
              <a:rPr lang="it-IT" sz="2000" dirty="0" smtClean="0">
                <a:solidFill>
                  <a:schemeClr val="accent5">
                    <a:lumMod val="50000"/>
                  </a:schemeClr>
                </a:solidFill>
              </a:rPr>
              <a:t>eriodo 1998-2009</a:t>
            </a:r>
            <a:endParaRPr lang="it-IT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191240" y="6165065"/>
            <a:ext cx="1911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chemeClr val="accent5">
                    <a:lumMod val="50000"/>
                  </a:schemeClr>
                </a:solidFill>
              </a:rPr>
              <a:t>Colella et al., 2016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720040" y="278802"/>
            <a:ext cx="12216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Clorofilla a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746674" y="3281839"/>
            <a:ext cx="12216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Clorofilla a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2746673" y="3569771"/>
            <a:ext cx="7511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Trend % yr</a:t>
            </a:r>
            <a:r>
              <a:rPr lang="it-IT" baseline="30000" dirty="0" smtClean="0"/>
              <a:t>-1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2720039" y="629993"/>
            <a:ext cx="8576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/>
              <a:t>m</a:t>
            </a:r>
            <a:r>
              <a:rPr lang="it-IT" dirty="0" smtClean="0"/>
              <a:t>g m</a:t>
            </a:r>
            <a:r>
              <a:rPr lang="it-IT" baseline="30000" dirty="0" smtClean="0"/>
              <a:t>-3</a:t>
            </a:r>
          </a:p>
        </p:txBody>
      </p:sp>
    </p:spTree>
    <p:extLst>
      <p:ext uri="{BB962C8B-B14F-4D97-AF65-F5344CB8AC3E}">
        <p14:creationId xmlns:p14="http://schemas.microsoft.com/office/powerpoint/2010/main" val="378417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7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C98B53-9ED7-49F2-A586-2E6C37A94F04}" type="slidenum">
              <a:rPr lang="en-US" altLang="it-IT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it-IT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Istituto Nazionale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di Oceanografia e di Geofisica Sperimentale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068388" y="379412"/>
            <a:ext cx="63805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Portate cumulate annue di acqua sversata dal Po</a:t>
            </a:r>
          </a:p>
          <a:p>
            <a:pPr algn="ctr"/>
            <a:r>
              <a:rPr lang="it-IT" sz="2400" b="1" dirty="0" smtClean="0">
                <a:solidFill>
                  <a:srgbClr val="002060"/>
                </a:solidFill>
              </a:rPr>
              <a:t>1950-2015 </a:t>
            </a:r>
            <a:endParaRPr lang="it-IT" sz="2400" b="1" dirty="0">
              <a:solidFill>
                <a:srgbClr val="00206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96" y="6148548"/>
            <a:ext cx="3859102" cy="695004"/>
          </a:xfrm>
          <a:prstGeom prst="rect">
            <a:avLst/>
          </a:prstGeom>
        </p:spPr>
      </p:pic>
      <p:graphicFrame>
        <p:nvGraphicFramePr>
          <p:cNvPr id="11" name="Gra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0824406"/>
              </p:ext>
            </p:extLst>
          </p:nvPr>
        </p:nvGraphicFramePr>
        <p:xfrm>
          <a:off x="162009" y="1453108"/>
          <a:ext cx="6906400" cy="3768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6857655" y="3031217"/>
            <a:ext cx="2182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70C0"/>
                </a:solidFill>
              </a:rPr>
              <a:t>2016 &gt; 41 km</a:t>
            </a:r>
            <a:r>
              <a:rPr lang="it-IT" baseline="30000" dirty="0" smtClean="0">
                <a:solidFill>
                  <a:srgbClr val="0070C0"/>
                </a:solidFill>
              </a:rPr>
              <a:t>3</a:t>
            </a:r>
            <a:r>
              <a:rPr lang="it-IT" dirty="0" smtClean="0">
                <a:solidFill>
                  <a:srgbClr val="0070C0"/>
                </a:solidFill>
              </a:rPr>
              <a:t> anno</a:t>
            </a:r>
            <a:r>
              <a:rPr lang="it-IT" baseline="30000" dirty="0" smtClean="0">
                <a:solidFill>
                  <a:srgbClr val="0070C0"/>
                </a:solidFill>
              </a:rPr>
              <a:t>-1</a:t>
            </a:r>
            <a:endParaRPr lang="it-IT" baseline="3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89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997444" y="3928462"/>
            <a:ext cx="7334356" cy="3444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7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C98B53-9ED7-49F2-A586-2E6C37A94F04}" type="slidenum">
              <a:rPr lang="en-US" altLang="it-IT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it-IT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Istituto Nazionale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di Oceanografia e di Geofisica Sperimentale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071444" y="94010"/>
            <a:ext cx="5186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</a:rPr>
              <a:t>Riscaldamento delle acque superficiali</a:t>
            </a:r>
            <a:endParaRPr lang="it-IT" sz="2400" b="1" dirty="0">
              <a:solidFill>
                <a:srgbClr val="00206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96" y="6148548"/>
            <a:ext cx="3859102" cy="695004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657662" y="756035"/>
            <a:ext cx="8143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PLRoman10-Regular"/>
              </a:rPr>
              <a:t>Il </a:t>
            </a:r>
            <a:r>
              <a:rPr lang="en-US" dirty="0" err="1" smtClean="0">
                <a:latin typeface="PLRoman10-Regular"/>
              </a:rPr>
              <a:t>Mediterraneo</a:t>
            </a:r>
            <a:r>
              <a:rPr lang="en-US" dirty="0" smtClean="0">
                <a:latin typeface="PLRoman10-Regular"/>
              </a:rPr>
              <a:t> </a:t>
            </a:r>
            <a:r>
              <a:rPr lang="en-US" dirty="0" err="1" smtClean="0">
                <a:latin typeface="PLRoman10-Regular"/>
              </a:rPr>
              <a:t>si</a:t>
            </a:r>
            <a:r>
              <a:rPr lang="en-US" dirty="0" smtClean="0">
                <a:latin typeface="PLRoman10-Regular"/>
              </a:rPr>
              <a:t> </a:t>
            </a:r>
            <a:r>
              <a:rPr lang="en-US" dirty="0" err="1" smtClean="0">
                <a:latin typeface="PLRoman10-Regular"/>
              </a:rPr>
              <a:t>sta</a:t>
            </a:r>
            <a:r>
              <a:rPr lang="en-US" dirty="0" smtClean="0">
                <a:latin typeface="PLRoman10-Regular"/>
              </a:rPr>
              <a:t> </a:t>
            </a:r>
            <a:r>
              <a:rPr lang="en-US" dirty="0" err="1" smtClean="0">
                <a:latin typeface="PLRoman10-Regular"/>
              </a:rPr>
              <a:t>riscaldando</a:t>
            </a:r>
            <a:r>
              <a:rPr lang="en-US" dirty="0" smtClean="0">
                <a:latin typeface="PLRoman10-Regular"/>
              </a:rPr>
              <a:t> di 0.35</a:t>
            </a:r>
            <a:r>
              <a:rPr lang="en-US" sz="1100" dirty="0">
                <a:latin typeface="CMSY8"/>
              </a:rPr>
              <a:t>◦</a:t>
            </a:r>
            <a:r>
              <a:rPr lang="en-US" dirty="0">
                <a:latin typeface="PLRoman10-Regular"/>
              </a:rPr>
              <a:t>C </a:t>
            </a:r>
            <a:r>
              <a:rPr lang="en-US" dirty="0" smtClean="0">
                <a:latin typeface="PLRoman10-Regular"/>
              </a:rPr>
              <a:t>per decade</a:t>
            </a:r>
            <a:r>
              <a:rPr lang="en-US" sz="1100" baseline="30000" dirty="0" smtClean="0">
                <a:latin typeface="CMSY8"/>
              </a:rPr>
              <a:t> </a:t>
            </a:r>
            <a:r>
              <a:rPr lang="en-US" dirty="0" smtClean="0">
                <a:latin typeface="PLRoman10-Regular"/>
              </a:rPr>
              <a:t>(1982-2012</a:t>
            </a:r>
            <a:r>
              <a:rPr lang="en-US" dirty="0" smtClean="0">
                <a:latin typeface="PLRoman10-Regular"/>
              </a:rPr>
              <a:t>), </a:t>
            </a:r>
          </a:p>
          <a:p>
            <a:r>
              <a:rPr lang="en-US" dirty="0" smtClean="0">
                <a:latin typeface="PLRoman10-Regular"/>
              </a:rPr>
              <a:t>con un trend </a:t>
            </a:r>
            <a:r>
              <a:rPr lang="en-US" dirty="0" err="1" smtClean="0">
                <a:latin typeface="PLRoman10-Regular"/>
              </a:rPr>
              <a:t>nella</a:t>
            </a:r>
            <a:r>
              <a:rPr lang="en-US" dirty="0" smtClean="0">
                <a:latin typeface="PLRoman10-Regular"/>
              </a:rPr>
              <a:t> </a:t>
            </a:r>
            <a:r>
              <a:rPr lang="en-US" dirty="0" err="1" smtClean="0">
                <a:latin typeface="PLRoman10-Regular"/>
              </a:rPr>
              <a:t>variabilità</a:t>
            </a:r>
            <a:r>
              <a:rPr lang="en-US" dirty="0" smtClean="0">
                <a:latin typeface="PLRoman10-Regular"/>
              </a:rPr>
              <a:t> </a:t>
            </a:r>
            <a:r>
              <a:rPr lang="en-US" dirty="0" err="1" smtClean="0">
                <a:latin typeface="PLRoman10-Regular"/>
              </a:rPr>
              <a:t>stagionale</a:t>
            </a:r>
            <a:r>
              <a:rPr lang="en-US" dirty="0" smtClean="0">
                <a:latin typeface="PLRoman10-Regular"/>
              </a:rPr>
              <a:t> </a:t>
            </a:r>
            <a:r>
              <a:rPr lang="en-US" dirty="0" err="1" smtClean="0">
                <a:latin typeface="PLRoman10-Regular"/>
              </a:rPr>
              <a:t>che</a:t>
            </a:r>
            <a:r>
              <a:rPr lang="en-US" dirty="0" smtClean="0">
                <a:latin typeface="PLRoman10-Regular"/>
              </a:rPr>
              <a:t> </a:t>
            </a:r>
            <a:r>
              <a:rPr lang="en-US" dirty="0" err="1" smtClean="0">
                <a:latin typeface="PLRoman10-Regular"/>
              </a:rPr>
              <a:t>risulta</a:t>
            </a:r>
            <a:r>
              <a:rPr lang="en-US" dirty="0" smtClean="0">
                <a:latin typeface="PLRoman10-Regular"/>
              </a:rPr>
              <a:t> </a:t>
            </a:r>
            <a:r>
              <a:rPr lang="en-US" dirty="0" err="1" smtClean="0">
                <a:latin typeface="PLRoman10-Regular"/>
              </a:rPr>
              <a:t>massimo</a:t>
            </a:r>
            <a:r>
              <a:rPr lang="en-US" dirty="0" smtClean="0">
                <a:latin typeface="PLRoman10-Regular"/>
              </a:rPr>
              <a:t> in primavera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6250657" y="5144651"/>
            <a:ext cx="2610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 smtClean="0">
                <a:solidFill>
                  <a:srgbClr val="002060"/>
                </a:solidFill>
              </a:rPr>
              <a:t>Shaltout</a:t>
            </a:r>
            <a:r>
              <a:rPr lang="it-IT" i="1" dirty="0" smtClean="0">
                <a:solidFill>
                  <a:srgbClr val="002060"/>
                </a:solidFill>
              </a:rPr>
              <a:t> &amp; </a:t>
            </a:r>
            <a:r>
              <a:rPr lang="it-IT" i="1" dirty="0" err="1" smtClean="0">
                <a:solidFill>
                  <a:srgbClr val="002060"/>
                </a:solidFill>
              </a:rPr>
              <a:t>Omstedt</a:t>
            </a:r>
            <a:r>
              <a:rPr lang="it-IT" i="1" dirty="0" smtClean="0">
                <a:solidFill>
                  <a:srgbClr val="002060"/>
                </a:solidFill>
              </a:rPr>
              <a:t>, 2014</a:t>
            </a:r>
            <a:endParaRPr lang="it-IT" i="1" dirty="0">
              <a:solidFill>
                <a:srgbClr val="002060"/>
              </a:solidFill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0" y="1539926"/>
            <a:ext cx="8969254" cy="264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64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46046" y="328567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Riscaldamento delle </a:t>
            </a:r>
            <a:br>
              <a:rPr lang="it-IT" b="1" dirty="0" smtClean="0">
                <a:solidFill>
                  <a:srgbClr val="002060"/>
                </a:solidFill>
              </a:rPr>
            </a:br>
            <a:r>
              <a:rPr lang="it-IT" b="1" dirty="0" smtClean="0">
                <a:solidFill>
                  <a:srgbClr val="002060"/>
                </a:solidFill>
              </a:rPr>
              <a:t>acque superficiali </a:t>
            </a:r>
            <a:br>
              <a:rPr lang="it-IT" b="1" dirty="0" smtClean="0">
                <a:solidFill>
                  <a:srgbClr val="002060"/>
                </a:solidFill>
              </a:rPr>
            </a:br>
            <a:r>
              <a:rPr lang="it-IT" b="1" dirty="0" smtClean="0">
                <a:solidFill>
                  <a:srgbClr val="002060"/>
                </a:solidFill>
              </a:rPr>
              <a:t>del Nord Adriatico</a:t>
            </a:r>
            <a:endParaRPr lang="it-IT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Fig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3743"/>
            <a:ext cx="6464968" cy="428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581" y="64169"/>
            <a:ext cx="3046419" cy="3308261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>
          <a:xfrm>
            <a:off x="6866021" y="1716505"/>
            <a:ext cx="320842" cy="360948"/>
          </a:xfrm>
          <a:prstGeom prst="ellipse">
            <a:avLst/>
          </a:prstGeom>
          <a:noFill/>
          <a:ln w="317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7580685" y="1143896"/>
            <a:ext cx="320842" cy="36094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6386833" y="6107669"/>
            <a:ext cx="2321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chemeClr val="accent5">
                    <a:lumMod val="50000"/>
                  </a:schemeClr>
                </a:solidFill>
              </a:rPr>
              <a:t>Giani et al., ECSS, 2012</a:t>
            </a:r>
            <a:endParaRPr lang="it-IT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27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772" y="2960215"/>
            <a:ext cx="5563228" cy="2854906"/>
          </a:xfrm>
          <a:prstGeom prst="rect">
            <a:avLst/>
          </a:prstGeom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7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C98B53-9ED7-49F2-A586-2E6C37A94F04}" type="slidenum">
              <a:rPr lang="en-US" altLang="it-IT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it-IT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Istituto Nazionale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di Oceanografia e di Geofisica Sperimentale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96" y="6148548"/>
            <a:ext cx="3859102" cy="695004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134041" y="456110"/>
            <a:ext cx="3292198" cy="46035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smtClean="0">
                <a:solidFill>
                  <a:schemeClr val="accent5"/>
                </a:solidFill>
              </a:rPr>
              <a:t>Carichi annui</a:t>
            </a:r>
            <a:br>
              <a:rPr lang="it-IT" dirty="0" smtClean="0">
                <a:solidFill>
                  <a:schemeClr val="accent5"/>
                </a:solidFill>
              </a:rPr>
            </a:br>
            <a:r>
              <a:rPr lang="it-IT" dirty="0" smtClean="0">
                <a:solidFill>
                  <a:schemeClr val="accent5"/>
                </a:solidFill>
              </a:rPr>
              <a:t>di fosfati e </a:t>
            </a:r>
            <a:r>
              <a:rPr lang="it-IT" dirty="0" smtClean="0">
                <a:solidFill>
                  <a:schemeClr val="accent5"/>
                </a:solidFill>
              </a:rPr>
              <a:t>rapporto N/P</a:t>
            </a:r>
            <a:r>
              <a:rPr lang="it-IT" dirty="0" smtClean="0">
                <a:solidFill>
                  <a:schemeClr val="accent5"/>
                </a:solidFill>
              </a:rPr>
              <a:t/>
            </a:r>
            <a:br>
              <a:rPr lang="it-IT" dirty="0" smtClean="0">
                <a:solidFill>
                  <a:schemeClr val="accent5"/>
                </a:solidFill>
              </a:rPr>
            </a:br>
            <a:r>
              <a:rPr lang="it-IT" dirty="0" smtClean="0">
                <a:solidFill>
                  <a:schemeClr val="accent5"/>
                </a:solidFill>
              </a:rPr>
              <a:t>del Po</a:t>
            </a:r>
            <a:r>
              <a:rPr lang="it-IT" dirty="0" smtClean="0">
                <a:solidFill>
                  <a:schemeClr val="accent5"/>
                </a:solidFill>
              </a:rPr>
              <a:t/>
            </a:r>
            <a:br>
              <a:rPr lang="it-IT" dirty="0" smtClean="0">
                <a:solidFill>
                  <a:schemeClr val="accent5"/>
                </a:solidFill>
              </a:rPr>
            </a:br>
            <a:r>
              <a:rPr lang="it-IT" dirty="0" smtClean="0">
                <a:solidFill>
                  <a:schemeClr val="accent5"/>
                </a:solidFill>
              </a:rPr>
              <a:t/>
            </a:r>
            <a:br>
              <a:rPr lang="it-IT" dirty="0" smtClean="0">
                <a:solidFill>
                  <a:schemeClr val="accent5"/>
                </a:solidFill>
              </a:rPr>
            </a:br>
            <a:r>
              <a:rPr lang="it-IT" dirty="0" smtClean="0">
                <a:solidFill>
                  <a:schemeClr val="accent5"/>
                </a:solidFill>
              </a:rPr>
              <a:t/>
            </a:r>
            <a:br>
              <a:rPr lang="it-IT" dirty="0" smtClean="0">
                <a:solidFill>
                  <a:schemeClr val="accent5"/>
                </a:solidFill>
              </a:rPr>
            </a:br>
            <a:r>
              <a:rPr lang="it-IT" dirty="0" smtClean="0">
                <a:solidFill>
                  <a:schemeClr val="accent5"/>
                </a:solidFill>
              </a:rPr>
              <a:t>1968-2014</a:t>
            </a:r>
            <a:endParaRPr lang="it-IT" dirty="0">
              <a:solidFill>
                <a:schemeClr val="accent5"/>
              </a:solidFill>
            </a:endParaRPr>
          </a:p>
        </p:txBody>
      </p:sp>
      <p:graphicFrame>
        <p:nvGraphicFramePr>
          <p:cNvPr id="13" name="Ogget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940743"/>
              </p:ext>
            </p:extLst>
          </p:nvPr>
        </p:nvGraphicFramePr>
        <p:xfrm>
          <a:off x="3677649" y="0"/>
          <a:ext cx="4678937" cy="2757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Plot" r:id="rId5" imgW="5344200" imgH="3149640" progId="Grapher.Document">
                  <p:embed/>
                </p:oleObj>
              </mc:Choice>
              <mc:Fallback>
                <p:oleObj name="Plot" r:id="rId5" imgW="5344200" imgH="314964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677649" y="0"/>
                        <a:ext cx="4678937" cy="2757876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CasellaDiTesto 13"/>
          <p:cNvSpPr txBox="1"/>
          <p:nvPr/>
        </p:nvSpPr>
        <p:spPr>
          <a:xfrm>
            <a:off x="5106194" y="6003146"/>
            <a:ext cx="3724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chemeClr val="accent5">
                    <a:lumMod val="50000"/>
                  </a:schemeClr>
                </a:solidFill>
              </a:rPr>
              <a:t>Giani et al., XXII congresso AIOL, 2015</a:t>
            </a:r>
            <a:endParaRPr lang="it-IT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6632500" y="1660946"/>
            <a:ext cx="72614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 </a:t>
            </a:r>
            <a:r>
              <a:rPr lang="el-GR" sz="1350" dirty="0"/>
              <a:t>α</a:t>
            </a:r>
            <a:r>
              <a:rPr lang="it-IT" sz="1350" dirty="0"/>
              <a:t>=0.01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002040" y="1619613"/>
            <a:ext cx="7996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350" dirty="0"/>
              <a:t>α</a:t>
            </a:r>
            <a:r>
              <a:rPr lang="it-IT" sz="1350" dirty="0"/>
              <a:t>=0.001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7182036" y="3147071"/>
            <a:ext cx="10148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/>
              <a:t> </a:t>
            </a:r>
            <a:r>
              <a:rPr lang="el-GR" sz="1350" dirty="0"/>
              <a:t>α</a:t>
            </a:r>
            <a:r>
              <a:rPr lang="it-IT" sz="1350" dirty="0" smtClean="0"/>
              <a:t>=0.001</a:t>
            </a:r>
            <a:endParaRPr lang="it-IT" sz="1350" dirty="0"/>
          </a:p>
        </p:txBody>
      </p:sp>
      <p:sp>
        <p:nvSpPr>
          <p:cNvPr id="2" name="Rettangolo 1"/>
          <p:cNvSpPr/>
          <p:nvPr/>
        </p:nvSpPr>
        <p:spPr>
          <a:xfrm>
            <a:off x="3580772" y="0"/>
            <a:ext cx="5563228" cy="29602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193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7259" y="1247727"/>
            <a:ext cx="3046419" cy="3308261"/>
          </a:xfrm>
          <a:prstGeom prst="rect">
            <a:avLst/>
          </a:prstGeom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7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C98B53-9ED7-49F2-A586-2E6C37A94F04}" type="slidenum">
              <a:rPr lang="en-US" altLang="it-IT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it-IT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Istituto Nazionale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di Oceanografia e di Geofisica Sperimentale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033963" y="42373"/>
            <a:ext cx="25153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</a:rPr>
              <a:t>Trend nutrienti</a:t>
            </a:r>
          </a:p>
          <a:p>
            <a:r>
              <a:rPr lang="it-IT" sz="2400" b="1" dirty="0" smtClean="0">
                <a:solidFill>
                  <a:srgbClr val="002060"/>
                </a:solidFill>
              </a:rPr>
              <a:t>nel Nord Adriatico</a:t>
            </a:r>
          </a:p>
          <a:p>
            <a:r>
              <a:rPr lang="it-IT" sz="2400" b="1" dirty="0" smtClean="0">
                <a:solidFill>
                  <a:srgbClr val="002060"/>
                </a:solidFill>
              </a:rPr>
              <a:t>1977-2014</a:t>
            </a:r>
            <a:endParaRPr lang="it-IT" sz="2400" b="1" dirty="0">
              <a:solidFill>
                <a:srgbClr val="00206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96" y="6148548"/>
            <a:ext cx="3859102" cy="695004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5533823" y="5326220"/>
            <a:ext cx="348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chemeClr val="accent5">
                    <a:lumMod val="50000"/>
                  </a:schemeClr>
                </a:solidFill>
              </a:rPr>
              <a:t>Giani et al., IMBER-IMBIZO IV, 2015</a:t>
            </a:r>
            <a:endParaRPr lang="it-IT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6" y="70999"/>
            <a:ext cx="4960543" cy="3154023"/>
          </a:xfrm>
          <a:prstGeom prst="rect">
            <a:avLst/>
          </a:prstGeom>
        </p:spPr>
      </p:pic>
      <p:sp>
        <p:nvSpPr>
          <p:cNvPr id="13" name="Ovale 12"/>
          <p:cNvSpPr/>
          <p:nvPr/>
        </p:nvSpPr>
        <p:spPr>
          <a:xfrm>
            <a:off x="6692347" y="2394269"/>
            <a:ext cx="291650" cy="27796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5742898" y="4528640"/>
            <a:ext cx="3279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ROSSO : acque </a:t>
            </a:r>
            <a:r>
              <a:rPr lang="it-IT" b="1" dirty="0" smtClean="0">
                <a:solidFill>
                  <a:srgbClr val="FF0000"/>
                </a:solidFill>
              </a:rPr>
              <a:t>superficiali</a:t>
            </a:r>
            <a:endParaRPr lang="it-IT" b="1" dirty="0" smtClean="0">
              <a:solidFill>
                <a:srgbClr val="FF0000"/>
              </a:solidFill>
            </a:endParaRPr>
          </a:p>
          <a:p>
            <a:r>
              <a:rPr lang="it-IT" b="1" dirty="0" smtClean="0">
                <a:solidFill>
                  <a:schemeClr val="accent5"/>
                </a:solidFill>
              </a:rPr>
              <a:t>BLUE: acque di fondo</a:t>
            </a:r>
            <a:endParaRPr lang="it-IT" b="1" dirty="0">
              <a:solidFill>
                <a:schemeClr val="accent5"/>
              </a:solidFill>
            </a:endParaRP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5" y="3159545"/>
            <a:ext cx="4960543" cy="315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3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881" y="64292"/>
            <a:ext cx="3046419" cy="3308261"/>
          </a:xfrm>
          <a:prstGeom prst="rect">
            <a:avLst/>
          </a:prstGeom>
        </p:spPr>
      </p:pic>
      <p:cxnSp>
        <p:nvCxnSpPr>
          <p:cNvPr id="8" name="Connettore 1 7"/>
          <p:cNvCxnSpPr>
            <a:cxnSpLocks noChangeShapeType="1"/>
          </p:cNvCxnSpPr>
          <p:nvPr/>
        </p:nvCxnSpPr>
        <p:spPr bwMode="auto">
          <a:xfrm flipH="1">
            <a:off x="1068388" y="6478588"/>
            <a:ext cx="80756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Connettore 1 8"/>
          <p:cNvCxnSpPr>
            <a:cxnSpLocks noChangeShapeType="1"/>
          </p:cNvCxnSpPr>
          <p:nvPr/>
        </p:nvCxnSpPr>
        <p:spPr bwMode="auto">
          <a:xfrm flipH="1">
            <a:off x="0" y="6478588"/>
            <a:ext cx="493713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8197" name="Segnaposto numero diapositiva 4"/>
          <p:cNvSpPr>
            <a:spLocks noGrp="1"/>
          </p:cNvSpPr>
          <p:nvPr>
            <p:ph type="sldNum" sz="quarter" idx="12"/>
          </p:nvPr>
        </p:nvSpPr>
        <p:spPr bwMode="auto">
          <a:xfrm>
            <a:off x="6969125" y="653891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FC98B53-9ED7-49F2-A586-2E6C37A94F04}" type="slidenum">
              <a:rPr lang="en-US" altLang="it-IT" sz="120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it-IT" sz="120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  <p:sp>
        <p:nvSpPr>
          <p:cNvPr id="8198" name="CasellaDiTesto 3"/>
          <p:cNvSpPr txBox="1">
            <a:spLocks noChangeArrowheads="1"/>
          </p:cNvSpPr>
          <p:nvPr/>
        </p:nvSpPr>
        <p:spPr bwMode="auto">
          <a:xfrm>
            <a:off x="6283325" y="6497638"/>
            <a:ext cx="2517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Istituto Nazionale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900">
                <a:latin typeface="HandelGotDLig" pitchFamily="34" charset="0"/>
              </a:rPr>
              <a:t>di Oceanografia e di Geofisica Sperimentale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64762" y="365235"/>
            <a:ext cx="4741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2060"/>
                </a:solidFill>
              </a:rPr>
              <a:t>Trends biomassa </a:t>
            </a:r>
            <a:r>
              <a:rPr lang="it-IT" sz="2400" b="1" dirty="0" err="1" smtClean="0">
                <a:solidFill>
                  <a:srgbClr val="002060"/>
                </a:solidFill>
              </a:rPr>
              <a:t>fitoplanctonica</a:t>
            </a:r>
            <a:endParaRPr lang="it-IT" sz="2400" b="1" dirty="0" smtClean="0">
              <a:solidFill>
                <a:srgbClr val="002060"/>
              </a:solidFill>
            </a:endParaRPr>
          </a:p>
          <a:p>
            <a:r>
              <a:rPr lang="it-IT" sz="2400" b="1" dirty="0">
                <a:solidFill>
                  <a:srgbClr val="002060"/>
                </a:solidFill>
              </a:rPr>
              <a:t>n</a:t>
            </a:r>
            <a:r>
              <a:rPr lang="it-IT" sz="2400" b="1" dirty="0" smtClean="0">
                <a:solidFill>
                  <a:srgbClr val="002060"/>
                </a:solidFill>
              </a:rPr>
              <a:t>elle acque superficiali</a:t>
            </a:r>
          </a:p>
          <a:p>
            <a:r>
              <a:rPr lang="it-IT" sz="2400" b="1" dirty="0" smtClean="0">
                <a:solidFill>
                  <a:srgbClr val="002060"/>
                </a:solidFill>
              </a:rPr>
              <a:t>1977 -2014</a:t>
            </a:r>
            <a:endParaRPr lang="it-IT" sz="2400" b="1" dirty="0">
              <a:solidFill>
                <a:srgbClr val="002060"/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96" y="6148548"/>
            <a:ext cx="3859102" cy="695004"/>
          </a:xfrm>
          <a:prstGeom prst="rect">
            <a:avLst/>
          </a:prstGeom>
        </p:spPr>
      </p:pic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5831055"/>
              </p:ext>
            </p:extLst>
          </p:nvPr>
        </p:nvGraphicFramePr>
        <p:xfrm>
          <a:off x="286192" y="2866662"/>
          <a:ext cx="6964370" cy="25296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name="Plot" r:id="rId5" imgW="5559840" imgH="2019240" progId="Grapher.Document">
                  <p:embed/>
                </p:oleObj>
              </mc:Choice>
              <mc:Fallback>
                <p:oleObj name="Plot" r:id="rId5" imgW="5559840" imgH="2019240" progId="Graph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6192" y="2866662"/>
                        <a:ext cx="6964370" cy="25296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e 11"/>
          <p:cNvSpPr/>
          <p:nvPr/>
        </p:nvSpPr>
        <p:spPr>
          <a:xfrm>
            <a:off x="7250562" y="1227621"/>
            <a:ext cx="291650" cy="27796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5237825" y="5734975"/>
            <a:ext cx="3745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Data: </a:t>
            </a:r>
            <a:r>
              <a:rPr lang="it-IT" dirty="0" err="1" smtClean="0"/>
              <a:t>Rudjer</a:t>
            </a:r>
            <a:r>
              <a:rPr lang="it-IT" dirty="0" smtClean="0"/>
              <a:t> </a:t>
            </a:r>
            <a:r>
              <a:rPr lang="it-IT" dirty="0" err="1" smtClean="0"/>
              <a:t>Boskovic</a:t>
            </a:r>
            <a:r>
              <a:rPr lang="it-IT" dirty="0" smtClean="0"/>
              <a:t> </a:t>
            </a:r>
            <a:r>
              <a:rPr lang="it-IT" dirty="0" err="1" smtClean="0"/>
              <a:t>Institut</a:t>
            </a:r>
            <a:r>
              <a:rPr lang="it-IT" dirty="0" smtClean="0"/>
              <a:t> </a:t>
            </a:r>
            <a:r>
              <a:rPr lang="it-IT" dirty="0" err="1" smtClean="0"/>
              <a:t>Rovigno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2202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2213</TotalTime>
  <Words>873</Words>
  <Application>Microsoft Office PowerPoint</Application>
  <PresentationFormat>Presentazione su schermo (4:3)</PresentationFormat>
  <Paragraphs>182</Paragraphs>
  <Slides>23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23</vt:i4>
      </vt:variant>
    </vt:vector>
  </HeadingPairs>
  <TitlesOfParts>
    <vt:vector size="35" baseType="lpstr">
      <vt:lpstr>MS PGothic</vt:lpstr>
      <vt:lpstr>MS PGothic</vt:lpstr>
      <vt:lpstr>Arial</vt:lpstr>
      <vt:lpstr>Calibri</vt:lpstr>
      <vt:lpstr>Calibri Light</vt:lpstr>
      <vt:lpstr>CMSY8</vt:lpstr>
      <vt:lpstr>Copperplate Gothic Bold</vt:lpstr>
      <vt:lpstr>HandelGotDLig</vt:lpstr>
      <vt:lpstr>PLRoman10-Regular</vt:lpstr>
      <vt:lpstr>Tema di Office</vt:lpstr>
      <vt:lpstr>Plot</vt:lpstr>
      <vt:lpstr>Graph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Riscaldamento delle  acque superficiali  del Nord Adriatico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Mik</dc:creator>
  <cp:lastModifiedBy>Mik</cp:lastModifiedBy>
  <cp:revision>128</cp:revision>
  <dcterms:created xsi:type="dcterms:W3CDTF">2016-10-13T20:55:53Z</dcterms:created>
  <dcterms:modified xsi:type="dcterms:W3CDTF">2016-10-17T07:05:22Z</dcterms:modified>
</cp:coreProperties>
</file>