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1C7E-7447-4F46-8CFA-F535CDE9C592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0C72-D8C1-48D5-8727-37AA8DA9B0E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98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1C7E-7447-4F46-8CFA-F535CDE9C592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0C72-D8C1-48D5-8727-37AA8DA9B0E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62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 b="1" smtClean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Taratura</a:t>
            </a:r>
            <a:r>
              <a:rPr lang="it-IT" altLang="it-IT" sz="4000" b="1" smtClean="0">
                <a:solidFill>
                  <a:srgbClr val="FFFF00"/>
                </a:solidFill>
                <a:effectLst>
                  <a:outerShdw blurRad="38100" dist="50800" dir="2700000" algn="tl">
                    <a:srgbClr val="000000">
                      <a:alpha val="84000"/>
                    </a:srgbClr>
                  </a:outerShdw>
                </a:effectLst>
              </a:rPr>
              <a:t/>
            </a:r>
            <a:br>
              <a:rPr lang="it-IT" altLang="it-IT" sz="4000" b="1" smtClean="0">
                <a:solidFill>
                  <a:srgbClr val="FFFF00"/>
                </a:solidFill>
                <a:effectLst>
                  <a:outerShdw blurRad="38100" dist="50800" dir="2700000" algn="tl">
                    <a:srgbClr val="000000">
                      <a:alpha val="84000"/>
                    </a:srgbClr>
                  </a:outerShdw>
                </a:effectLst>
              </a:rPr>
            </a:b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50800" dir="2700000" algn="tl">
                    <a:srgbClr val="000000">
                      <a:alpha val="84000"/>
                    </a:srgbClr>
                  </a:outerShdw>
                </a:effectLst>
              </a:rPr>
              <a:t> </a:t>
            </a:r>
            <a:endParaRPr lang="it-IT" altLang="it-IT" sz="3200" b="1" dirty="0">
              <a:solidFill>
                <a:srgbClr val="FFFF00"/>
              </a:solidFill>
              <a:effectLst>
                <a:outerShdw blurRad="38100" dist="50800" dir="2700000" algn="tl">
                  <a:srgbClr val="000000">
                    <a:alpha val="84000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0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sz="3600" b="1" smtClean="0"/>
              <a:t>La taratura</a:t>
            </a:r>
            <a:endParaRPr lang="it-IT" sz="3600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6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3200" smtClean="0">
                <a:solidFill>
                  <a:srgbClr val="FFFF00"/>
                </a:solidFill>
                <a:effectLst>
                  <a:outerShdw blurRad="38100" dist="50800" dir="2700000" algn="tl">
                    <a:srgbClr val="000000">
                      <a:alpha val="84000"/>
                    </a:srgbClr>
                  </a:outerShdw>
                </a:effectLst>
              </a:rPr>
              <a:t>Il</a:t>
            </a: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50800" dir="2700000" algn="tl">
                    <a:srgbClr val="000000">
                      <a:alpha val="84000"/>
                    </a:srgbClr>
                  </a:outerShdw>
                </a:effectLst>
              </a:rPr>
              <a:t/>
            </a:r>
            <a:br>
              <a:rPr lang="it-IT" altLang="it-IT" sz="3200" b="1" smtClean="0">
                <a:solidFill>
                  <a:srgbClr val="FFFF00"/>
                </a:solidFill>
                <a:effectLst>
                  <a:outerShdw blurRad="38100" dist="50800" dir="2700000" algn="tl">
                    <a:srgbClr val="000000">
                      <a:alpha val="84000"/>
                    </a:srgbClr>
                  </a:outerShdw>
                </a:effectLst>
              </a:rPr>
            </a:b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50800" dir="2700000" algn="tl">
                    <a:srgbClr val="000000">
                      <a:alpha val="84000"/>
                    </a:srgbClr>
                  </a:outerShdw>
                </a:effectLst>
              </a:rPr>
              <a:t>Centro di Taratura e Metrologia Oceanografica </a:t>
            </a:r>
            <a:r>
              <a:rPr lang="it-IT" altLang="it-IT" sz="3200" smtClean="0">
                <a:solidFill>
                  <a:srgbClr val="FFFF00"/>
                </a:solidFill>
                <a:effectLst>
                  <a:outerShdw blurRad="38100" dist="50800" dir="2700000" algn="tl">
                    <a:srgbClr val="000000">
                      <a:alpha val="84000"/>
                    </a:srgbClr>
                  </a:outerShdw>
                </a:effectLst>
              </a:rPr>
              <a:t>dell’OGS </a:t>
            </a: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50800" dir="2700000" algn="tl">
                    <a:srgbClr val="000000">
                      <a:alpha val="84000"/>
                    </a:srgbClr>
                  </a:outerShdw>
                </a:effectLst>
              </a:rPr>
              <a:t/>
            </a:r>
            <a:br>
              <a:rPr lang="it-IT" altLang="it-IT" sz="3200" b="1" smtClean="0">
                <a:solidFill>
                  <a:srgbClr val="FFFF00"/>
                </a:solidFill>
                <a:effectLst>
                  <a:outerShdw blurRad="38100" dist="50800" dir="2700000" algn="tl">
                    <a:srgbClr val="000000">
                      <a:alpha val="84000"/>
                    </a:srgbClr>
                  </a:outerShdw>
                </a:effectLst>
              </a:rPr>
            </a:b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50800" dir="2700000" algn="tl">
                    <a:srgbClr val="000000">
                      <a:alpha val="84000"/>
                    </a:srgbClr>
                  </a:outerShdw>
                </a:effectLst>
              </a:rPr>
              <a:t>(OGS - CTMO)</a:t>
            </a:r>
            <a:endParaRPr lang="it-IT" altLang="it-IT" sz="3200" b="1" dirty="0">
              <a:solidFill>
                <a:srgbClr val="FFFF00"/>
              </a:solidFill>
              <a:effectLst>
                <a:outerShdw blurRad="38100" dist="50800" dir="2700000" algn="tl">
                  <a:srgbClr val="000000">
                    <a:alpha val="84000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1" hangingPunct="1"/>
            <a:r>
              <a:rPr lang="en-US" sz="3600" b="1" smtClean="0"/>
              <a:t>I nostri obiettivi</a:t>
            </a:r>
            <a:endParaRPr lang="en-US" sz="3600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b="1" smtClean="0">
                <a:solidFill>
                  <a:srgbClr val="04617B"/>
                </a:solidFill>
              </a:rPr>
              <a:t>Taratura e Controllo</a:t>
            </a:r>
            <a:r>
              <a:rPr lang="it-IT" altLang="it-IT" sz="2800" b="1" smtClean="0"/>
              <a:t>: l’esempio della pressione</a:t>
            </a:r>
            <a:endParaRPr lang="it-IT" altLang="it-IT" sz="2800" b="1" dirty="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8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b="1" smtClean="0">
                <a:solidFill>
                  <a:srgbClr val="04617B"/>
                </a:solidFill>
              </a:rPr>
              <a:t>Taratura e Controllo: l’esempio della </a:t>
            </a:r>
            <a:r>
              <a:rPr lang="it-IT" altLang="it-IT" sz="2800" b="1" smtClean="0"/>
              <a:t>temperature</a:t>
            </a:r>
            <a:endParaRPr lang="it-IT" altLang="it-IT" sz="2800" b="1" dirty="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3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b="1" smtClean="0">
                <a:solidFill>
                  <a:srgbClr val="04617B"/>
                </a:solidFill>
              </a:rPr>
              <a:t>Taratura e Controllo</a:t>
            </a:r>
            <a:r>
              <a:rPr lang="it-IT" altLang="it-IT" sz="2800" b="1" smtClean="0"/>
              <a:t>: l’esempio della conducibilità</a:t>
            </a:r>
            <a:endParaRPr lang="it-IT" altLang="it-IT" sz="2800" b="1" dirty="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0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b="1" smtClean="0">
                <a:solidFill>
                  <a:srgbClr val="04617B"/>
                </a:solidFill>
              </a:rPr>
              <a:t>Valutazione e Controllo: l’esempio dei sensori di temperatura e conducibilità di un “glider”</a:t>
            </a:r>
            <a:endParaRPr lang="it-IT" altLang="it-IT" sz="2800" b="1" dirty="0" smtClean="0">
              <a:solidFill>
                <a:srgbClr val="0000FF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b="1" smtClean="0">
                <a:solidFill>
                  <a:srgbClr val="04617B"/>
                </a:solidFill>
              </a:rPr>
              <a:t>Valutazione e Controllo dei sensori di temperatura</a:t>
            </a:r>
            <a:br>
              <a:rPr lang="it-IT" altLang="it-IT" sz="2800" b="1" smtClean="0">
                <a:solidFill>
                  <a:srgbClr val="04617B"/>
                </a:solidFill>
              </a:rPr>
            </a:br>
            <a:r>
              <a:rPr lang="it-IT" altLang="it-IT" sz="2800" b="1" smtClean="0">
                <a:solidFill>
                  <a:srgbClr val="04617B"/>
                </a:solidFill>
              </a:rPr>
              <a:t>e conducibilità di un “glider”: risultati</a:t>
            </a:r>
            <a:endParaRPr lang="it-IT" altLang="it-IT" sz="2800" b="1" dirty="0" smtClean="0">
              <a:solidFill>
                <a:srgbClr val="0000FF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3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it-IT" altLang="it-IT" sz="2800" b="1" smtClean="0">
                <a:solidFill>
                  <a:srgbClr val="04617B"/>
                </a:solidFill>
                <a:cs typeface="Arial" charset="0"/>
              </a:rPr>
              <a:t>Ricerca metrologica</a:t>
            </a:r>
            <a:endParaRPr lang="it-IT" altLang="it-IT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78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it-IT" altLang="it-IT" sz="2800" b="1" smtClean="0">
                <a:solidFill>
                  <a:srgbClr val="04617B"/>
                </a:solidFill>
              </a:rPr>
              <a:t>Collaborazioni internazionali</a:t>
            </a:r>
            <a:r>
              <a:rPr lang="it-IT" altLang="it-IT" sz="2800" b="1" smtClean="0">
                <a:solidFill>
                  <a:srgbClr val="04617B"/>
                </a:solidFill>
                <a:cs typeface="Arial" charset="0"/>
              </a:rPr>
              <a:t>: un esempio</a:t>
            </a:r>
            <a:endParaRPr lang="it-IT" altLang="it-IT" sz="2800" b="1" dirty="0">
              <a:solidFill>
                <a:srgbClr val="04617B"/>
              </a:solidFill>
              <a:cs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it-IT" b="1" smtClean="0"/>
              <a:t>La Terra</a:t>
            </a:r>
            <a:endParaRPr lang="it-IT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51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93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1" hangingPunct="1"/>
            <a:r>
              <a:rPr lang="it-IT" sz="2800" b="1" smtClean="0">
                <a:solidFill>
                  <a:srgbClr val="00B0F0"/>
                </a:solidFill>
              </a:rPr>
              <a:t>Progetti di ricerca del CTMO finanziati negli ultimi 5 anni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98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it-IT" sz="3200" b="1" smtClean="0">
                <a:solidFill>
                  <a:srgbClr val="00B0F0"/>
                </a:solidFill>
              </a:rPr>
              <a:t>Inoltre…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50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it-IT" sz="3200" b="1" smtClean="0">
                <a:solidFill>
                  <a:srgbClr val="00B0F0"/>
                </a:solidFill>
              </a:rPr>
              <a:t>Ed infine…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53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3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it-IT" b="1" smtClean="0"/>
              <a:t>Oceani e mari</a:t>
            </a:r>
            <a:endParaRPr lang="it-IT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2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it-IT" sz="3600" b="1" smtClean="0"/>
              <a:t>Conoscere e capire gli oceani e i mari, quindi, è di fondamentale importanza per il nostro benessere e per la nostra sopravvivenza sulla terra! </a:t>
            </a:r>
            <a:endParaRPr lang="it-IT" sz="3600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3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it-IT" sz="3600" b="1" smtClean="0"/>
              <a:t>Sensori: che cosa sono?</a:t>
            </a:r>
            <a:endParaRPr lang="it-IT" sz="3600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3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it-IT" sz="3600" b="1" smtClean="0"/>
              <a:t>E vengono impiegati così…</a:t>
            </a:r>
            <a:endParaRPr lang="it-IT" sz="3600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sz="3200" b="1" smtClean="0"/>
              <a:t>Ma, per essere utili, le osservazioni devono diventare </a:t>
            </a:r>
            <a:r>
              <a:rPr lang="en-US" sz="3200" b="1" smtClean="0">
                <a:solidFill>
                  <a:srgbClr val="1403F3"/>
                </a:solidFill>
              </a:rPr>
              <a:t>MISURE</a:t>
            </a:r>
            <a:r>
              <a:rPr lang="en-US" sz="3200" b="1" smtClean="0"/>
              <a:t>…</a:t>
            </a:r>
            <a:endParaRPr lang="it-IT" sz="3200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it-IT" sz="3600" b="1" smtClean="0"/>
              <a:t>Che cos’è la taratura?</a:t>
            </a:r>
            <a:endParaRPr lang="it-IT" sz="3600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22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Presentazione su schermo (4:3)</PresentationFormat>
  <Paragraphs>21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Taratura  </vt:lpstr>
      <vt:lpstr>La Terra</vt:lpstr>
      <vt:lpstr>Oceani e mari</vt:lpstr>
      <vt:lpstr>Conoscere e capire gli oceani e i mari, quindi, è di fondamentale importanza per il nostro benessere e per la nostra sopravvivenza sulla terra! </vt:lpstr>
      <vt:lpstr>Presentazione standard di PowerPoint</vt:lpstr>
      <vt:lpstr>Sensori: che cosa sono?</vt:lpstr>
      <vt:lpstr>E vengono impiegati così…</vt:lpstr>
      <vt:lpstr>Ma, per essere utili, le osservazioni devono diventare MISURE…</vt:lpstr>
      <vt:lpstr>Che cos’è la taratura?</vt:lpstr>
      <vt:lpstr>La taratura</vt:lpstr>
      <vt:lpstr>Il Centro di Taratura e Metrologia Oceanografica dell’OGS  (OGS - CTMO)</vt:lpstr>
      <vt:lpstr>I nostri obiettivi</vt:lpstr>
      <vt:lpstr>Taratura e Controllo: l’esempio della pressione</vt:lpstr>
      <vt:lpstr>Taratura e Controllo: l’esempio della temperature</vt:lpstr>
      <vt:lpstr>Taratura e Controllo: l’esempio della conducibilità</vt:lpstr>
      <vt:lpstr>Valutazione e Controllo: l’esempio dei sensori di temperatura e conducibilità di un “glider”</vt:lpstr>
      <vt:lpstr>Valutazione e Controllo dei sensori di temperatura e conducibilità di un “glider”: risultati</vt:lpstr>
      <vt:lpstr>Ricerca metrologica</vt:lpstr>
      <vt:lpstr>Collaborazioni internazionali: un esempio</vt:lpstr>
      <vt:lpstr>Presentazione standard di PowerPoint</vt:lpstr>
      <vt:lpstr>Progetti di ricerca del CTMO finanziati negli ultimi 5 anni</vt:lpstr>
      <vt:lpstr>Inoltre…</vt:lpstr>
      <vt:lpstr>Ed infine…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Taratura  </dc:title>
  <dc:creator>rnair</dc:creator>
  <cp:lastModifiedBy>rnair</cp:lastModifiedBy>
  <cp:revision>1</cp:revision>
  <dcterms:created xsi:type="dcterms:W3CDTF">2016-10-17T07:07:00Z</dcterms:created>
  <dcterms:modified xsi:type="dcterms:W3CDTF">2016-10-17T07:07:00Z</dcterms:modified>
</cp:coreProperties>
</file>